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listoga" panose="020B0604020202020204" charset="0"/>
      <p:regular r:id="rId14"/>
    </p:embeddedFont>
    <p:embeddedFont>
      <p:font typeface="Montserrat Bold" panose="020B0604020202020204" charset="0"/>
      <p:regular r:id="rId15"/>
    </p:embeddedFont>
    <p:embeddedFont>
      <p:font typeface="Montserrat Light Bold" panose="020B0604020202020204" charset="0"/>
      <p:regular r:id="rId16"/>
    </p:embeddedFont>
    <p:embeddedFont>
      <p:font typeface="Source Serif Pro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978-981-16-5640-8_3" TargetMode="External"/><Relationship Id="rId2" Type="http://schemas.openxmlformats.org/officeDocument/2006/relationships/hyperlink" Target="https://papers.ssrn.com/sol3/papers.cfm?abstract_id=367023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pers.ssrn.com/sol3/papers.cfm?abstract_id=3925017" TargetMode="External"/><Relationship Id="rId5" Type="http://schemas.openxmlformats.org/officeDocument/2006/relationships/hyperlink" Target="https://link.springer.com/article/10.1007/s41870-020-00430-y" TargetMode="External"/><Relationship Id="rId4" Type="http://schemas.openxmlformats.org/officeDocument/2006/relationships/hyperlink" Target="https://www.researchgate.net/publication/335809102_Credit_Card_Fraud_Detection_using_Local_Outlier_Factor_and_Isolation_Fores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avillatejakumar/german-credit-card-fraudlent-dataset" TargetMode="External"/><Relationship Id="rId2" Type="http://schemas.openxmlformats.org/officeDocument/2006/relationships/hyperlink" Target="https://www.kaggle.com/datasets/mlg-ulb/creditcardfraud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54045" y="606246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DDD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89005" y="2645223"/>
            <a:ext cx="16909991" cy="1692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80"/>
              </a:lnSpc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Montserrat Bold"/>
              </a:rPr>
              <a:t>CREDIT CARD FRAUD DETECTION </a:t>
            </a:r>
          </a:p>
          <a:p>
            <a:pPr algn="ctr">
              <a:lnSpc>
                <a:spcPts val="6580"/>
              </a:lnSpc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Montserrat Bold"/>
              </a:rPr>
              <a:t>USING ANOMALY CLASSIFIERS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760481" y="4892835"/>
            <a:ext cx="6579291" cy="18235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3399" dirty="0">
                <a:solidFill>
                  <a:srgbClr val="86612A"/>
                </a:solidFill>
                <a:latin typeface="Source Serif Pro Bold"/>
              </a:rPr>
              <a:t>Prerna Singh (2000290100104)</a:t>
            </a:r>
          </a:p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3399" dirty="0" err="1">
                <a:solidFill>
                  <a:srgbClr val="86612A"/>
                </a:solidFill>
                <a:latin typeface="Source Serif Pro Bold"/>
              </a:rPr>
              <a:t>Khyati</a:t>
            </a:r>
            <a:r>
              <a:rPr lang="en-US" sz="3399" dirty="0">
                <a:solidFill>
                  <a:srgbClr val="86612A"/>
                </a:solidFill>
                <a:latin typeface="Source Serif Pro Bold"/>
              </a:rPr>
              <a:t> Singla (2000290100082)</a:t>
            </a:r>
          </a:p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3399" dirty="0">
                <a:solidFill>
                  <a:srgbClr val="86612A"/>
                </a:solidFill>
                <a:latin typeface="Source Serif Pro Bold"/>
              </a:rPr>
              <a:t>Prince Piyush (2000290100106)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6410901" y="6307711"/>
            <a:ext cx="3086100" cy="30861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DDD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3" name="TextBox 7">
            <a:extLst>
              <a:ext uri="{FF2B5EF4-FFF2-40B4-BE49-F238E27FC236}">
                <a16:creationId xmlns:a16="http://schemas.microsoft.com/office/drawing/2014/main" id="{55E813D7-45AB-93F1-293C-29CFA4FB6612}"/>
              </a:ext>
            </a:extLst>
          </p:cNvPr>
          <p:cNvSpPr txBox="1"/>
          <p:nvPr/>
        </p:nvSpPr>
        <p:spPr>
          <a:xfrm>
            <a:off x="3173937" y="8194318"/>
            <a:ext cx="11201400" cy="12080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Source Serif Pro Bold"/>
              </a:rPr>
              <a:t>Department – </a:t>
            </a:r>
            <a:r>
              <a:rPr lang="en-US" sz="3399" dirty="0">
                <a:solidFill>
                  <a:srgbClr val="86612A"/>
                </a:solidFill>
                <a:latin typeface="Source Serif Pro Bold"/>
              </a:rPr>
              <a:t>Computer Science and Engineering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86612A"/>
                </a:solidFill>
                <a:latin typeface="Source Serif Pro Bold"/>
              </a:rPr>
              <a:t>KIET Group of Institutions, Ghaziabad, Delhi NCR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AC5C72-25F1-2BC5-93E8-D530FC3D64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77135" y="686791"/>
            <a:ext cx="1345985" cy="1408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7">
            <a:extLst>
              <a:ext uri="{FF2B5EF4-FFF2-40B4-BE49-F238E27FC236}">
                <a16:creationId xmlns:a16="http://schemas.microsoft.com/office/drawing/2014/main" id="{AEDEAB7A-7BE4-BC57-301B-F21582830E78}"/>
              </a:ext>
            </a:extLst>
          </p:cNvPr>
          <p:cNvSpPr txBox="1"/>
          <p:nvPr/>
        </p:nvSpPr>
        <p:spPr>
          <a:xfrm>
            <a:off x="4495800" y="7159129"/>
            <a:ext cx="8904178" cy="5924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3399" dirty="0">
                <a:latin typeface="Source Serif Pro Bold"/>
              </a:rPr>
              <a:t>Supervisor</a:t>
            </a:r>
            <a:r>
              <a:rPr lang="en-US" sz="3399" dirty="0">
                <a:solidFill>
                  <a:srgbClr val="86612A"/>
                </a:solidFill>
                <a:latin typeface="Source Serif Pro Bold"/>
              </a:rPr>
              <a:t> - Ms. Bharti (Assistant Professor)</a:t>
            </a: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54045" y="606246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DDD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410901" y="6307711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DDD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466826"/>
            <a:ext cx="15680408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8399"/>
              </a:lnSpc>
              <a:spcBef>
                <a:spcPct val="0"/>
              </a:spcBef>
            </a:pPr>
            <a:r>
              <a:rPr lang="en-US" sz="6999" dirty="0">
                <a:solidFill>
                  <a:srgbClr val="101010"/>
                </a:solidFill>
                <a:latin typeface="Montserrat Bold"/>
              </a:rPr>
              <a:t>IMPLEMENTATION AND RESULTS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889318" y="4730812"/>
            <a:ext cx="9642786" cy="554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2800" dirty="0">
                <a:solidFill>
                  <a:srgbClr val="000000"/>
                </a:solidFill>
                <a:latin typeface="Source Serif Pro Bold"/>
              </a:rPr>
              <a:t>Table 2</a:t>
            </a:r>
            <a:r>
              <a:rPr lang="en-US" sz="2800" dirty="0">
                <a:solidFill>
                  <a:srgbClr val="86612A"/>
                </a:solidFill>
                <a:latin typeface="Source Serif Pro Bold"/>
              </a:rPr>
              <a:t> : Most effective approach for each dataset</a:t>
            </a:r>
          </a:p>
        </p:txBody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849399"/>
              </p:ext>
            </p:extLst>
          </p:nvPr>
        </p:nvGraphicFramePr>
        <p:xfrm>
          <a:off x="2896142" y="5513948"/>
          <a:ext cx="10934699" cy="2502572"/>
        </p:xfrm>
        <a:graphic>
          <a:graphicData uri="http://schemas.openxmlformats.org/drawingml/2006/table">
            <a:tbl>
              <a:tblPr/>
              <a:tblGrid>
                <a:gridCol w="3305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3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5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4162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ontserrat Bold"/>
                        </a:rPr>
                        <a:t>Dataset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DD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00000"/>
                          </a:solidFill>
                          <a:latin typeface="Montserrat Bold"/>
                        </a:rPr>
                        <a:t>Most Effective Approach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DD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00000"/>
                          </a:solidFill>
                          <a:latin typeface="Montserrat Bold"/>
                        </a:rPr>
                        <a:t>Accuracy %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D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119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Source Serif Pro Bold"/>
                        </a:rPr>
                        <a:t>European Dataset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Source Serif Pro Bold"/>
                        </a:rPr>
                        <a:t>IF Classifier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958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Source Serif Pro Bold"/>
                        </a:rPr>
                        <a:t>German Dataset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00000"/>
                          </a:solidFill>
                          <a:latin typeface="Source Serif Pro Bold"/>
                        </a:rPr>
                        <a:t>LOF – Random </a:t>
                      </a:r>
                      <a:r>
                        <a:rPr lang="en-US" sz="2499" dirty="0" err="1">
                          <a:solidFill>
                            <a:srgbClr val="000000"/>
                          </a:solidFill>
                          <a:latin typeface="Source Serif Pro Bold"/>
                        </a:rPr>
                        <a:t>Undersampling</a:t>
                      </a:r>
                      <a:endParaRPr lang="en-US" sz="2499" dirty="0">
                        <a:solidFill>
                          <a:srgbClr val="000000"/>
                        </a:solidFill>
                        <a:latin typeface="Source Serif Pro Bold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265262"/>
              </p:ext>
            </p:extLst>
          </p:nvPr>
        </p:nvGraphicFramePr>
        <p:xfrm>
          <a:off x="2897279" y="2194826"/>
          <a:ext cx="10934700" cy="2416239"/>
        </p:xfrm>
        <a:graphic>
          <a:graphicData uri="http://schemas.openxmlformats.org/drawingml/2006/table">
            <a:tbl>
              <a:tblPr/>
              <a:tblGrid>
                <a:gridCol w="3349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2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2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3252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ontserrat Bold"/>
                        </a:rPr>
                        <a:t>Dataset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DD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ontserrat Bold"/>
                        </a:rPr>
                        <a:t>IF Classifier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DD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ontserrat Bold"/>
                        </a:rPr>
                        <a:t>LOF Classifier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D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878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Source Serif Pro Bold"/>
                        </a:rPr>
                        <a:t>European Dataset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265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Source Serif Pro Bold"/>
                        </a:rPr>
                        <a:t>German Dataset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239" y="3089418"/>
            <a:ext cx="2680573" cy="764446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961" y="3789402"/>
            <a:ext cx="2667851" cy="762326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342" y="3080620"/>
            <a:ext cx="2680573" cy="76444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9786" y="3817723"/>
            <a:ext cx="2667851" cy="762326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0268" y="6321627"/>
            <a:ext cx="2680573" cy="764446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0268" y="7154441"/>
            <a:ext cx="2681200" cy="764551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2906378" y="1492973"/>
            <a:ext cx="12475244" cy="554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2800" dirty="0">
                <a:solidFill>
                  <a:srgbClr val="000000"/>
                </a:solidFill>
                <a:latin typeface="Source Serif Pro Bold"/>
              </a:rPr>
              <a:t>Table 1</a:t>
            </a:r>
            <a:r>
              <a:rPr lang="en-US" sz="2800" dirty="0">
                <a:solidFill>
                  <a:srgbClr val="86612A"/>
                </a:solidFill>
                <a:latin typeface="Source Serif Pro Bold"/>
              </a:rPr>
              <a:t> : Results of models implemented on imbalanced dataset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3EC9326D-2920-4CF0-67A4-BD5A5638B93E}"/>
              </a:ext>
            </a:extLst>
          </p:cNvPr>
          <p:cNvSpPr txBox="1"/>
          <p:nvPr/>
        </p:nvSpPr>
        <p:spPr>
          <a:xfrm>
            <a:off x="1083876" y="8484598"/>
            <a:ext cx="15680407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56235" lvl="1" algn="just"/>
            <a:r>
              <a:rPr lang="en-US" sz="2400" dirty="0">
                <a:latin typeface="Source Serif Pro Bold"/>
              </a:rPr>
              <a:t>Published Research Paper - </a:t>
            </a:r>
            <a:r>
              <a:rPr lang="en-US" sz="2400" dirty="0">
                <a:solidFill>
                  <a:srgbClr val="86612A"/>
                </a:solidFill>
                <a:latin typeface="Source Serif Pro Bold"/>
              </a:rPr>
              <a:t>P. Singh, K. Singla, P. Piyush and B. Chugh “Anomaly Detection Classifier for Detecting Credit Card Fraudulent Transactions”, 2024 Fourth International Conference on Advances in Electrical, Computing, Communication and Sustainable Technologies (ICAECT), </a:t>
            </a:r>
            <a:r>
              <a:rPr lang="en-US" sz="2400" dirty="0" err="1">
                <a:solidFill>
                  <a:srgbClr val="86612A"/>
                </a:solidFill>
                <a:latin typeface="Source Serif Pro Bold"/>
              </a:rPr>
              <a:t>Bhilai</a:t>
            </a:r>
            <a:r>
              <a:rPr lang="en-US" sz="2400" dirty="0">
                <a:solidFill>
                  <a:srgbClr val="86612A"/>
                </a:solidFill>
                <a:latin typeface="Source Serif Pro Bold"/>
              </a:rPr>
              <a:t>, India, pp 1-6, IEEE, 2024</a:t>
            </a:r>
          </a:p>
        </p:txBody>
      </p:sp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54045" y="606246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DDD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410901" y="6307711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DDD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266411" y="460563"/>
            <a:ext cx="5755178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101010"/>
                </a:solidFill>
                <a:latin typeface="Montserrat Bold"/>
              </a:rPr>
              <a:t>REFRENCES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89005" y="1794063"/>
            <a:ext cx="16749205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u="sng">
                <a:solidFill>
                  <a:srgbClr val="86612A"/>
                </a:solidFill>
                <a:latin typeface="Source Serif Pro Bold"/>
                <a:hlinkClick r:id="rId2" tooltip="https://papers.ssrn.com/sol3/papers.cfm?abstract_id=3670230"/>
              </a:rPr>
              <a:t> Gupta, Swati, Sanjay Patel, Surender Kumar, and Goldi Chauhan. ”Anomaly detection in credit card transactions using machine learning.” (2020)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89005" y="3113374"/>
            <a:ext cx="16749205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u="sng" dirty="0">
                <a:solidFill>
                  <a:srgbClr val="86612A"/>
                </a:solidFill>
                <a:latin typeface="Source Serif Pro Bold"/>
                <a:hlinkClick r:id="rId3" tooltip="https://link.springer.com/chapter/10.1007/978-981-16-5640-8_3"/>
              </a:rPr>
              <a:t> Rajeev, Haritha, and Uma Devi. ”Detection of credit card fraud using isolation forest algorithm.” In Pervasive Computing and Social Networking: Proceedings of ICPCSN 2021, pp. 23-34. Springer Singapore, 2022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89005" y="4970749"/>
            <a:ext cx="16749205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u="sng">
                <a:solidFill>
                  <a:srgbClr val="86612A"/>
                </a:solidFill>
                <a:latin typeface="Source Serif Pro Bold"/>
                <a:hlinkClick r:id="rId4" tooltip="https://www.researchgate.net/publication/335809102_Credit_Card_Fraud_Detection_using_Local_Outlier_Factor_and_Isolation_Forest"/>
              </a:rPr>
              <a:t>John, Hyder, and Sameena Naaz. ”Credit card fraud detection using local outlier factor and isolation forest.” Int. J. Comput. Sci. Eng 7, no. 4 (2019): 1060-1064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89005" y="6294724"/>
            <a:ext cx="16749205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u="sng">
                <a:solidFill>
                  <a:srgbClr val="86612A"/>
                </a:solidFill>
                <a:latin typeface="Source Serif Pro Bold"/>
                <a:ea typeface="Source Serif Pro Bold"/>
                <a:hlinkClick r:id="rId5" tooltip="https://link.springer.com/article/10.1007/s41870-020-00430-y"/>
              </a:rPr>
              <a:t>Itoo, Fayaz, Meenakshi, and Satwinder Singh. ”Comparison and anal?ysis of logistic regression, Na¨ıve Bayes and KNN machine learning algorithms for credit card fraud detection.” International Journal of Information Technology 13 (2021): 1503-1511.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69397" y="8152099"/>
            <a:ext cx="16749205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u="sng">
                <a:solidFill>
                  <a:srgbClr val="86612A"/>
                </a:solidFill>
                <a:latin typeface="Source Serif Pro Bold"/>
                <a:hlinkClick r:id="rId6" tooltip="https://papers.ssrn.com/sol3/papers.cfm?abstract_id=3925017"/>
              </a:rPr>
              <a:t>Vijayakumar, V., Nallam Sri Divya, P. Sarojini, and K. Sonika. ”Isolation forest and local outlier factor for credit card fraud detection system.” International Journal of Engineering and Advanced Technology (IJEAT) 9 (2020): 261-265.</a:t>
            </a:r>
          </a:p>
        </p:txBody>
      </p:sp>
    </p:spTree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54045" y="606246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DDD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410901" y="6307711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DDD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502078" y="3562350"/>
            <a:ext cx="6817483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08"/>
              </a:lnSpc>
            </a:pPr>
            <a:r>
              <a:rPr lang="en-US" sz="10424">
                <a:solidFill>
                  <a:srgbClr val="000000"/>
                </a:solidFill>
                <a:latin typeface="Calistoga"/>
              </a:rPr>
              <a:t>Thank You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80541" y="5676900"/>
            <a:ext cx="8660555" cy="946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Montserrat Light Bold"/>
              </a:rPr>
              <a:t>Prerna Singh, </a:t>
            </a:r>
            <a:r>
              <a:rPr lang="en-US" sz="3000" dirty="0" err="1">
                <a:solidFill>
                  <a:srgbClr val="000000"/>
                </a:solidFill>
                <a:latin typeface="Montserrat Light Bold"/>
              </a:rPr>
              <a:t>Khyati</a:t>
            </a:r>
            <a:r>
              <a:rPr lang="en-US" sz="3000" dirty="0">
                <a:solidFill>
                  <a:srgbClr val="000000"/>
                </a:solidFill>
                <a:latin typeface="Montserrat Light Bold"/>
              </a:rPr>
              <a:t> Singla, Prince Piyush</a:t>
            </a:r>
          </a:p>
          <a:p>
            <a:pPr algn="ctr">
              <a:lnSpc>
                <a:spcPts val="3289"/>
              </a:lnSpc>
            </a:pPr>
            <a:r>
              <a:rPr lang="en-US" sz="2349" dirty="0">
                <a:solidFill>
                  <a:srgbClr val="86612A"/>
                </a:solidFill>
                <a:latin typeface="Source Serif Pro Bold"/>
              </a:rPr>
              <a:t>KIET Group of Institutions, Ghaziabad, Delhi NCR</a:t>
            </a: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54045" y="606246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DDD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410901" y="6307711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DDD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125123" y="1841744"/>
            <a:ext cx="10097992" cy="7552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612"/>
              </a:lnSpc>
            </a:pPr>
            <a:r>
              <a:rPr lang="en-US" sz="3800" dirty="0">
                <a:solidFill>
                  <a:srgbClr val="86612A"/>
                </a:solidFill>
                <a:latin typeface="Source Serif Pro Bold"/>
              </a:rPr>
              <a:t>Introduction</a:t>
            </a:r>
          </a:p>
          <a:p>
            <a:pPr algn="just">
              <a:lnSpc>
                <a:spcPts val="6612"/>
              </a:lnSpc>
            </a:pPr>
            <a:r>
              <a:rPr lang="en-US" sz="3800" dirty="0">
                <a:solidFill>
                  <a:srgbClr val="86612A"/>
                </a:solidFill>
                <a:latin typeface="Source Serif Pro Bold"/>
              </a:rPr>
              <a:t>Anomaly Detection</a:t>
            </a:r>
          </a:p>
          <a:p>
            <a:pPr algn="just">
              <a:lnSpc>
                <a:spcPts val="6612"/>
              </a:lnSpc>
            </a:pPr>
            <a:r>
              <a:rPr lang="en-US" sz="3800" dirty="0">
                <a:solidFill>
                  <a:srgbClr val="86612A"/>
                </a:solidFill>
                <a:latin typeface="Source Serif Pro Bold"/>
              </a:rPr>
              <a:t>Benchmark Dataset </a:t>
            </a:r>
          </a:p>
          <a:p>
            <a:pPr algn="just">
              <a:lnSpc>
                <a:spcPts val="6612"/>
              </a:lnSpc>
            </a:pPr>
            <a:r>
              <a:rPr lang="en-US" sz="3800" dirty="0">
                <a:solidFill>
                  <a:srgbClr val="86612A"/>
                </a:solidFill>
                <a:latin typeface="Source Serif Pro Bold"/>
              </a:rPr>
              <a:t>Data Preprocessing</a:t>
            </a:r>
          </a:p>
          <a:p>
            <a:pPr algn="just">
              <a:lnSpc>
                <a:spcPts val="6612"/>
              </a:lnSpc>
            </a:pPr>
            <a:r>
              <a:rPr lang="en-US" sz="3800" dirty="0">
                <a:solidFill>
                  <a:srgbClr val="86612A"/>
                </a:solidFill>
                <a:latin typeface="Source Serif Pro Bold"/>
              </a:rPr>
              <a:t>Resampling </a:t>
            </a:r>
          </a:p>
          <a:p>
            <a:pPr algn="just">
              <a:lnSpc>
                <a:spcPts val="6612"/>
              </a:lnSpc>
            </a:pPr>
            <a:r>
              <a:rPr lang="en-US" sz="3800" dirty="0">
                <a:solidFill>
                  <a:srgbClr val="86612A"/>
                </a:solidFill>
                <a:latin typeface="Source Serif Pro Bold"/>
              </a:rPr>
              <a:t>Classification Models </a:t>
            </a:r>
          </a:p>
          <a:p>
            <a:pPr algn="just">
              <a:lnSpc>
                <a:spcPts val="6612"/>
              </a:lnSpc>
            </a:pPr>
            <a:r>
              <a:rPr lang="en-US" sz="3800" dirty="0">
                <a:solidFill>
                  <a:srgbClr val="86612A"/>
                </a:solidFill>
                <a:latin typeface="Source Serif Pro Bold"/>
              </a:rPr>
              <a:t>Evaluation Metrics</a:t>
            </a:r>
          </a:p>
          <a:p>
            <a:pPr algn="just">
              <a:lnSpc>
                <a:spcPts val="6612"/>
              </a:lnSpc>
            </a:pPr>
            <a:r>
              <a:rPr lang="en-US" sz="3800" dirty="0">
                <a:solidFill>
                  <a:srgbClr val="86612A"/>
                </a:solidFill>
                <a:latin typeface="Source Serif Pro Bold"/>
              </a:rPr>
              <a:t>Implementation and Results</a:t>
            </a:r>
          </a:p>
          <a:p>
            <a:pPr algn="just">
              <a:lnSpc>
                <a:spcPts val="6612"/>
              </a:lnSpc>
            </a:pPr>
            <a:r>
              <a:rPr lang="en-US" sz="3800" dirty="0">
                <a:solidFill>
                  <a:srgbClr val="86612A"/>
                </a:solidFill>
                <a:latin typeface="Source Serif Pro Bold"/>
              </a:rPr>
              <a:t>References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2768368" y="1713209"/>
            <a:ext cx="1583013" cy="7885467"/>
            <a:chOff x="-186223" y="-47625"/>
            <a:chExt cx="592689" cy="3591074"/>
          </a:xfrm>
        </p:grpSpPr>
        <p:sp>
          <p:nvSpPr>
            <p:cNvPr id="10" name="Freeform 10"/>
            <p:cNvSpPr/>
            <p:nvPr/>
          </p:nvSpPr>
          <p:spPr>
            <a:xfrm>
              <a:off x="-186223" y="-43249"/>
              <a:ext cx="406466" cy="3586698"/>
            </a:xfrm>
            <a:custGeom>
              <a:avLst/>
              <a:gdLst/>
              <a:ahLst/>
              <a:cxnLst/>
              <a:rect l="l" t="t" r="r" b="b"/>
              <a:pathLst>
                <a:path w="406466" h="3470996">
                  <a:moveTo>
                    <a:pt x="203233" y="0"/>
                  </a:moveTo>
                  <a:lnTo>
                    <a:pt x="203233" y="0"/>
                  </a:lnTo>
                  <a:cubicBezTo>
                    <a:pt x="315476" y="0"/>
                    <a:pt x="406466" y="90991"/>
                    <a:pt x="406466" y="203233"/>
                  </a:cubicBezTo>
                  <a:lnTo>
                    <a:pt x="406466" y="3267763"/>
                  </a:lnTo>
                  <a:cubicBezTo>
                    <a:pt x="406466" y="3380006"/>
                    <a:pt x="315476" y="3470996"/>
                    <a:pt x="203233" y="3470996"/>
                  </a:cubicBezTo>
                  <a:lnTo>
                    <a:pt x="203233" y="3470996"/>
                  </a:lnTo>
                  <a:cubicBezTo>
                    <a:pt x="90991" y="3470996"/>
                    <a:pt x="0" y="3380006"/>
                    <a:pt x="0" y="3267763"/>
                  </a:cubicBezTo>
                  <a:lnTo>
                    <a:pt x="0" y="203233"/>
                  </a:lnTo>
                  <a:cubicBezTo>
                    <a:pt x="0" y="90991"/>
                    <a:pt x="90991" y="0"/>
                    <a:pt x="203233" y="0"/>
                  </a:cubicBezTo>
                  <a:close/>
                </a:path>
              </a:pathLst>
            </a:custGeom>
            <a:solidFill>
              <a:srgbClr val="F1DDD5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IN" dirty="0"/>
            </a:p>
            <a:p>
              <a:endParaRPr lang="en-IN" dirty="0"/>
            </a:p>
            <a:p>
              <a:endParaRPr lang="en-IN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406466" cy="351862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791935" y="537505"/>
            <a:ext cx="4368463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8399"/>
              </a:lnSpc>
              <a:spcBef>
                <a:spcPct val="0"/>
              </a:spcBef>
            </a:pPr>
            <a:r>
              <a:rPr lang="en-US" sz="6999" dirty="0">
                <a:solidFill>
                  <a:srgbClr val="101010"/>
                </a:solidFill>
                <a:latin typeface="Montserrat Bold"/>
              </a:rPr>
              <a:t>OUTLINE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id="{FB8B18CE-E3D9-EF0D-68AD-CE2BF47BC7BA}"/>
              </a:ext>
            </a:extLst>
          </p:cNvPr>
          <p:cNvSpPr txBox="1"/>
          <p:nvPr/>
        </p:nvSpPr>
        <p:spPr>
          <a:xfrm>
            <a:off x="2791935" y="1800360"/>
            <a:ext cx="1062063" cy="7552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12"/>
              </a:lnSpc>
            </a:pPr>
            <a:r>
              <a:rPr lang="en-US" sz="3800" dirty="0">
                <a:latin typeface="Source Serif Pro Bold"/>
              </a:rPr>
              <a:t>i.</a:t>
            </a:r>
          </a:p>
          <a:p>
            <a:pPr algn="ctr">
              <a:lnSpc>
                <a:spcPts val="6612"/>
              </a:lnSpc>
            </a:pPr>
            <a:r>
              <a:rPr lang="en-US" sz="3800" dirty="0">
                <a:latin typeface="Source Serif Pro Bold"/>
              </a:rPr>
              <a:t>ii.</a:t>
            </a:r>
          </a:p>
          <a:p>
            <a:pPr algn="ctr">
              <a:lnSpc>
                <a:spcPts val="6612"/>
              </a:lnSpc>
            </a:pPr>
            <a:r>
              <a:rPr lang="en-US" sz="3800" dirty="0">
                <a:latin typeface="Source Serif Pro Bold"/>
              </a:rPr>
              <a:t>iii.</a:t>
            </a:r>
          </a:p>
          <a:p>
            <a:pPr algn="ctr">
              <a:lnSpc>
                <a:spcPts val="6612"/>
              </a:lnSpc>
            </a:pPr>
            <a:r>
              <a:rPr lang="en-US" sz="3800" dirty="0">
                <a:latin typeface="Source Serif Pro Bold"/>
              </a:rPr>
              <a:t>iv.</a:t>
            </a:r>
          </a:p>
          <a:p>
            <a:pPr algn="ctr">
              <a:lnSpc>
                <a:spcPts val="6612"/>
              </a:lnSpc>
            </a:pPr>
            <a:r>
              <a:rPr lang="en-US" sz="3800" dirty="0">
                <a:latin typeface="Source Serif Pro Bold"/>
              </a:rPr>
              <a:t>v.</a:t>
            </a:r>
          </a:p>
          <a:p>
            <a:pPr algn="ctr">
              <a:lnSpc>
                <a:spcPts val="6612"/>
              </a:lnSpc>
            </a:pPr>
            <a:r>
              <a:rPr lang="en-US" sz="3800" dirty="0">
                <a:latin typeface="Source Serif Pro Bold"/>
              </a:rPr>
              <a:t>vi.</a:t>
            </a:r>
          </a:p>
          <a:p>
            <a:pPr algn="ctr">
              <a:lnSpc>
                <a:spcPts val="6612"/>
              </a:lnSpc>
            </a:pPr>
            <a:r>
              <a:rPr lang="en-US" sz="3800" dirty="0">
                <a:latin typeface="Source Serif Pro Bold"/>
              </a:rPr>
              <a:t>vii.</a:t>
            </a:r>
          </a:p>
          <a:p>
            <a:pPr algn="ctr">
              <a:lnSpc>
                <a:spcPts val="6612"/>
              </a:lnSpc>
            </a:pPr>
            <a:r>
              <a:rPr lang="en-US" sz="3800" dirty="0">
                <a:latin typeface="Source Serif Pro Bold"/>
              </a:rPr>
              <a:t>viii.</a:t>
            </a:r>
          </a:p>
          <a:p>
            <a:pPr algn="ctr">
              <a:lnSpc>
                <a:spcPts val="6612"/>
              </a:lnSpc>
            </a:pPr>
            <a:r>
              <a:rPr lang="en-US" sz="3800" dirty="0">
                <a:latin typeface="Source Serif Pro Bold"/>
              </a:rPr>
              <a:t>ix.</a:t>
            </a: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54045" y="606246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DDD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410901" y="6307711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DDD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942733" y="1019690"/>
            <a:ext cx="7465203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8399"/>
              </a:lnSpc>
              <a:spcBef>
                <a:spcPct val="0"/>
              </a:spcBef>
            </a:pPr>
            <a:r>
              <a:rPr lang="en-US" sz="6999" dirty="0">
                <a:solidFill>
                  <a:srgbClr val="101010"/>
                </a:solidFill>
                <a:latin typeface="Montserrat Bold"/>
              </a:rPr>
              <a:t>INTRODUCTION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01264" y="2756686"/>
            <a:ext cx="15485471" cy="6364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70" lvl="1" indent="-356235" algn="just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86612A"/>
                </a:solidFill>
                <a:latin typeface="Source Serif Pro Bold"/>
              </a:rPr>
              <a:t>Credit card fraud constitutes a type of identity theft wherein a third party illicitly acquires an individual's credit card details for unauthorized purchases or misappropriation of funds.</a:t>
            </a:r>
          </a:p>
          <a:p>
            <a:pPr algn="just">
              <a:lnSpc>
                <a:spcPts val="4620"/>
              </a:lnSpc>
            </a:pPr>
            <a:endParaRPr lang="en-US" sz="3300">
              <a:solidFill>
                <a:srgbClr val="86612A"/>
              </a:solidFill>
              <a:latin typeface="Source Serif Pro Bold"/>
            </a:endParaRPr>
          </a:p>
          <a:p>
            <a:pPr marL="712470" lvl="1" indent="-356235" algn="just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86612A"/>
                </a:solidFill>
                <a:latin typeface="Source Serif Pro Bold"/>
              </a:rPr>
              <a:t>Machine learning plays a crucial role in detecting credit card fraudulent transactions due to its ability to analyze vast amounts of data, identify patterns, and make predictions.</a:t>
            </a:r>
          </a:p>
          <a:p>
            <a:pPr algn="just">
              <a:lnSpc>
                <a:spcPts val="4620"/>
              </a:lnSpc>
            </a:pPr>
            <a:endParaRPr lang="en-US" sz="3300">
              <a:solidFill>
                <a:srgbClr val="86612A"/>
              </a:solidFill>
              <a:latin typeface="Source Serif Pro Bold"/>
            </a:endParaRPr>
          </a:p>
          <a:p>
            <a:pPr marL="712470" lvl="1" indent="-356235" algn="just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86612A"/>
                </a:solidFill>
                <a:latin typeface="Source Serif Pro Bold"/>
              </a:rPr>
              <a:t>Unsupervised machine learning is advantageous for detecting credit card fraud as it autonomously identifies hidden patterns making it more adaptable to emerging fraud schemes. </a:t>
            </a: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54045" y="606246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DDD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410901" y="6307711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DDD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157789" y="3186909"/>
            <a:ext cx="7359666" cy="5353357"/>
          </a:xfrm>
          <a:custGeom>
            <a:avLst/>
            <a:gdLst/>
            <a:ahLst/>
            <a:cxnLst/>
            <a:rect l="l" t="t" r="r" b="b"/>
            <a:pathLst>
              <a:path w="7359666" h="5353357">
                <a:moveTo>
                  <a:pt x="0" y="0"/>
                </a:moveTo>
                <a:lnTo>
                  <a:pt x="7359666" y="0"/>
                </a:lnTo>
                <a:lnTo>
                  <a:pt x="7359666" y="5353357"/>
                </a:lnTo>
                <a:lnTo>
                  <a:pt x="0" y="53533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37" r="-313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1676400" y="1092021"/>
            <a:ext cx="10625575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8399"/>
              </a:lnSpc>
              <a:spcBef>
                <a:spcPct val="0"/>
              </a:spcBef>
            </a:pPr>
            <a:r>
              <a:rPr lang="en-US" sz="6999" dirty="0">
                <a:solidFill>
                  <a:srgbClr val="101010"/>
                </a:solidFill>
                <a:latin typeface="Montserrat Bold"/>
              </a:rPr>
              <a:t>ANOMALY DETECTION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2943223"/>
            <a:ext cx="8879765" cy="5783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70" lvl="1" indent="-356235" algn="just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86612A"/>
                </a:solidFill>
                <a:latin typeface="Source Serif Pro Bold"/>
              </a:rPr>
              <a:t>Anomaly Detection is the technique of identifying rare events or observations which can raise suspicions by being statistically different from the rest of the observations.</a:t>
            </a:r>
          </a:p>
          <a:p>
            <a:pPr algn="just">
              <a:lnSpc>
                <a:spcPts val="4620"/>
              </a:lnSpc>
            </a:pPr>
            <a:endParaRPr lang="en-US" sz="3300">
              <a:solidFill>
                <a:srgbClr val="86612A"/>
              </a:solidFill>
              <a:latin typeface="Source Serif Pro Bold"/>
            </a:endParaRPr>
          </a:p>
          <a:p>
            <a:pPr marL="712470" lvl="1" indent="-356235" algn="just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86612A"/>
                </a:solidFill>
                <a:latin typeface="Source Serif Pro Bold"/>
              </a:rPr>
              <a:t>It is further divided into categories as - </a:t>
            </a:r>
          </a:p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86612A"/>
                </a:solidFill>
                <a:latin typeface="Source Serif Pro Bold"/>
              </a:rPr>
              <a:t>            (i) Supervised Anomaly Detection</a:t>
            </a:r>
          </a:p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86612A"/>
                </a:solidFill>
                <a:latin typeface="Source Serif Pro Bold"/>
              </a:rPr>
              <a:t>            (ii) Semi-Supervised Anomaly Detection</a:t>
            </a:r>
          </a:p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86612A"/>
                </a:solidFill>
                <a:latin typeface="Source Serif Pro Bold"/>
              </a:rPr>
              <a:t>            (iii) Unsupervised Anomaly Detection</a:t>
            </a:r>
          </a:p>
        </p:txBody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54045" y="606246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DDD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410901" y="6307711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DDD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52600" y="984854"/>
            <a:ext cx="11246404" cy="10296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8399"/>
              </a:lnSpc>
              <a:spcBef>
                <a:spcPct val="0"/>
              </a:spcBef>
            </a:pPr>
            <a:r>
              <a:rPr lang="en-US" sz="6999" b="1" dirty="0">
                <a:solidFill>
                  <a:srgbClr val="101010"/>
                </a:solidFill>
                <a:latin typeface="Montserrat Bold"/>
              </a:rPr>
              <a:t>BENCHMARK </a:t>
            </a:r>
            <a:r>
              <a:rPr lang="en-US" sz="6999" dirty="0">
                <a:solidFill>
                  <a:srgbClr val="101010"/>
                </a:solidFill>
                <a:latin typeface="Montserrat Bold"/>
              </a:rPr>
              <a:t>DATASET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01264" y="2438528"/>
            <a:ext cx="15485471" cy="1716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70" lvl="1" indent="-356235" algn="just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86612A"/>
                </a:solidFill>
                <a:latin typeface="Source Serif Pro Bold"/>
              </a:rPr>
              <a:t>The datasets used for research and analysis are collected from -</a:t>
            </a:r>
          </a:p>
          <a:p>
            <a:pPr marL="712470" lvl="1" indent="-356235" algn="just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86612A"/>
                </a:solidFill>
                <a:latin typeface="Source Serif Pro Bold"/>
              </a:rPr>
              <a:t>European Dataset :</a:t>
            </a:r>
          </a:p>
          <a:p>
            <a:pPr marL="712470" lvl="1" indent="-356235" algn="just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86612A"/>
                </a:solidFill>
                <a:latin typeface="Source Serif Pro Bold"/>
              </a:rPr>
              <a:t>German Dataset :</a:t>
            </a:r>
          </a:p>
        </p:txBody>
      </p:sp>
      <p:graphicFrame>
        <p:nvGraphicFramePr>
          <p:cNvPr id="10" name="Table 10"/>
          <p:cNvGraphicFramePr>
            <a:graphicFrameLocks noGrp="1"/>
          </p:cNvGraphicFramePr>
          <p:nvPr/>
        </p:nvGraphicFramePr>
        <p:xfrm>
          <a:off x="3268036" y="5143500"/>
          <a:ext cx="11751929" cy="4019549"/>
        </p:xfrm>
        <a:graphic>
          <a:graphicData uri="http://schemas.openxmlformats.org/drawingml/2006/table">
            <a:tbl>
              <a:tblPr/>
              <a:tblGrid>
                <a:gridCol w="2918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6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5493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ontserrat Bold"/>
                        </a:rPr>
                        <a:t>Dataset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DD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ontserrat Bold"/>
                        </a:rPr>
                        <a:t>Total Instances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DD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ontserrat Bold"/>
                        </a:rPr>
                        <a:t>Normal Transactions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DD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ontserrat Bold"/>
                        </a:rPr>
                        <a:t>Fraudulent Transactions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D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7028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Source Serif Pro Bold"/>
                        </a:rPr>
                        <a:t>European Credit Card Dataset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Source Serif Pro Bold"/>
                        </a:rPr>
                        <a:t>2,84,807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Source Serif Pro Bold"/>
                        </a:rPr>
                        <a:t>2,84,315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Source Serif Pro Bold"/>
                        </a:rPr>
                        <a:t>492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7028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Source Serif Pro Bold"/>
                        </a:rPr>
                        <a:t>German Credit Card Dataset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Source Serif Pro Bold"/>
                        </a:rPr>
                        <a:t>1,000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Source Serif Pro Bold"/>
                        </a:rPr>
                        <a:t>700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Source Serif Pro Bold"/>
                        </a:rPr>
                        <a:t>300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66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6007879" y="3019553"/>
            <a:ext cx="7730493" cy="554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 u="sng">
                <a:solidFill>
                  <a:srgbClr val="86612A"/>
                </a:solidFill>
                <a:latin typeface="Source Serif Pro Bold"/>
                <a:hlinkClick r:id="rId2" tooltip="https://www.kaggle.com/datasets/mlg-ulb/creditcardfraud"/>
              </a:rPr>
              <a:t>kaggle.com/europeancreditcardfraud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799700" y="3600578"/>
            <a:ext cx="7730493" cy="554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 u="sng">
                <a:solidFill>
                  <a:srgbClr val="86612A"/>
                </a:solidFill>
                <a:latin typeface="Source Serif Pro Bold"/>
                <a:hlinkClick r:id="rId3" tooltip="https://www.kaggle.com/datasets/ravillatejakumar/german-credit-card-fraudlent-dataset"/>
              </a:rPr>
              <a:t>kaggle.com/germancreditcardfraud</a:t>
            </a:r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54045" y="606246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DDD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410901" y="6307711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DDD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905202" y="1556326"/>
            <a:ext cx="10994183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8399"/>
              </a:lnSpc>
              <a:spcBef>
                <a:spcPct val="0"/>
              </a:spcBef>
            </a:pPr>
            <a:r>
              <a:rPr lang="en-US" sz="6999" dirty="0">
                <a:solidFill>
                  <a:srgbClr val="101010"/>
                </a:solidFill>
                <a:latin typeface="Montserrat Bold"/>
              </a:rPr>
              <a:t>DATA PREPROCESSING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00200" y="2476500"/>
            <a:ext cx="15485471" cy="4993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567"/>
              </a:lnSpc>
            </a:pPr>
            <a:endParaRPr lang="en-US" sz="3300" dirty="0">
              <a:solidFill>
                <a:srgbClr val="86612A"/>
              </a:solidFill>
              <a:latin typeface="Source Serif Pro Bold"/>
            </a:endParaRPr>
          </a:p>
          <a:p>
            <a:pPr marL="712470" lvl="1" indent="-356235" algn="just">
              <a:lnSpc>
                <a:spcPts val="6567"/>
              </a:lnSpc>
              <a:buFont typeface="Arial"/>
              <a:buChar char="•"/>
            </a:pPr>
            <a:r>
              <a:rPr lang="en-US" sz="3300" dirty="0">
                <a:solidFill>
                  <a:srgbClr val="86612A"/>
                </a:solidFill>
                <a:latin typeface="Source Serif Pro Bold"/>
              </a:rPr>
              <a:t>Check for missing values in the dataset.</a:t>
            </a:r>
          </a:p>
          <a:p>
            <a:pPr marL="712470" lvl="1" indent="-356235" algn="just">
              <a:lnSpc>
                <a:spcPts val="6567"/>
              </a:lnSpc>
              <a:buFont typeface="Arial"/>
              <a:buChar char="•"/>
            </a:pPr>
            <a:r>
              <a:rPr lang="en-US" sz="3300" dirty="0">
                <a:solidFill>
                  <a:srgbClr val="86612A"/>
                </a:solidFill>
                <a:latin typeface="Source Serif Pro Bold"/>
              </a:rPr>
              <a:t>Check for duplicate instances.</a:t>
            </a:r>
          </a:p>
          <a:p>
            <a:pPr marL="712470" lvl="1" indent="-356235" algn="just">
              <a:lnSpc>
                <a:spcPts val="6567"/>
              </a:lnSpc>
              <a:buFont typeface="Arial"/>
              <a:buChar char="•"/>
            </a:pPr>
            <a:r>
              <a:rPr lang="en-US" sz="3300" dirty="0">
                <a:solidFill>
                  <a:srgbClr val="86612A"/>
                </a:solidFill>
                <a:latin typeface="Source Serif Pro Bold"/>
              </a:rPr>
              <a:t>Check for imbalance class in the dataset.</a:t>
            </a:r>
          </a:p>
          <a:p>
            <a:pPr marL="712470" lvl="1" indent="-356235" algn="just">
              <a:lnSpc>
                <a:spcPts val="6567"/>
              </a:lnSpc>
              <a:buFont typeface="Arial"/>
              <a:buChar char="•"/>
            </a:pPr>
            <a:r>
              <a:rPr lang="en-US" sz="3300" dirty="0">
                <a:solidFill>
                  <a:srgbClr val="86612A"/>
                </a:solidFill>
                <a:latin typeface="Source Serif Pro Bold"/>
              </a:rPr>
              <a:t>Perform Standardization.</a:t>
            </a:r>
          </a:p>
          <a:p>
            <a:pPr marL="712470" lvl="1" indent="-356235" algn="just">
              <a:lnSpc>
                <a:spcPts val="6567"/>
              </a:lnSpc>
              <a:buFont typeface="Arial"/>
              <a:buChar char="•"/>
            </a:pPr>
            <a:r>
              <a:rPr lang="en-US" sz="3300" dirty="0">
                <a:solidFill>
                  <a:srgbClr val="86612A"/>
                </a:solidFill>
                <a:latin typeface="Source Serif Pro Bold"/>
              </a:rPr>
              <a:t>Convert categorical variables into numerical formats.</a:t>
            </a:r>
          </a:p>
        </p:txBody>
      </p: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54045" y="606246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DDD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410901" y="6307711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DDD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012421" y="923056"/>
            <a:ext cx="11291131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8399"/>
              </a:lnSpc>
              <a:spcBef>
                <a:spcPct val="0"/>
              </a:spcBef>
            </a:pPr>
            <a:r>
              <a:rPr lang="en-US" sz="6999" dirty="0">
                <a:solidFill>
                  <a:srgbClr val="101010"/>
                </a:solidFill>
                <a:latin typeface="Montserrat Bold"/>
              </a:rPr>
              <a:t>RESAMPLING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07317" y="2650799"/>
            <a:ext cx="15273366" cy="1716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70" lvl="1" indent="-356235" algn="just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86612A"/>
                </a:solidFill>
                <a:latin typeface="Source Serif Pro Bold"/>
              </a:rPr>
              <a:t>Resampling techniques mitigate the impact of class imbalance by modifying the dataset distribution, preventing models from being biased towards the majority class.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2232055" y="5748796"/>
            <a:ext cx="3776558" cy="3509504"/>
            <a:chOff x="0" y="0"/>
            <a:chExt cx="1762972" cy="163830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762972" cy="1638306"/>
            </a:xfrm>
            <a:custGeom>
              <a:avLst/>
              <a:gdLst/>
              <a:ahLst/>
              <a:cxnLst/>
              <a:rect l="l" t="t" r="r" b="b"/>
              <a:pathLst>
                <a:path w="1762972" h="1638306">
                  <a:moveTo>
                    <a:pt x="47150" y="0"/>
                  </a:moveTo>
                  <a:lnTo>
                    <a:pt x="1715822" y="0"/>
                  </a:lnTo>
                  <a:cubicBezTo>
                    <a:pt x="1741862" y="0"/>
                    <a:pt x="1762972" y="21110"/>
                    <a:pt x="1762972" y="47150"/>
                  </a:cubicBezTo>
                  <a:lnTo>
                    <a:pt x="1762972" y="1591156"/>
                  </a:lnTo>
                  <a:cubicBezTo>
                    <a:pt x="1762972" y="1617196"/>
                    <a:pt x="1741862" y="1638306"/>
                    <a:pt x="1715822" y="1638306"/>
                  </a:cubicBezTo>
                  <a:lnTo>
                    <a:pt x="47150" y="1638306"/>
                  </a:lnTo>
                  <a:cubicBezTo>
                    <a:pt x="21110" y="1638306"/>
                    <a:pt x="0" y="1617196"/>
                    <a:pt x="0" y="1591156"/>
                  </a:cubicBezTo>
                  <a:lnTo>
                    <a:pt x="0" y="47150"/>
                  </a:lnTo>
                  <a:cubicBezTo>
                    <a:pt x="0" y="21110"/>
                    <a:pt x="21110" y="0"/>
                    <a:pt x="47150" y="0"/>
                  </a:cubicBezTo>
                  <a:close/>
                </a:path>
              </a:pathLst>
            </a:custGeom>
            <a:solidFill>
              <a:srgbClr val="F1DDD5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1762972" cy="168593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2458673" y="5988247"/>
            <a:ext cx="3323321" cy="2959919"/>
            <a:chOff x="0" y="0"/>
            <a:chExt cx="1551392" cy="138174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551392" cy="1381749"/>
            </a:xfrm>
            <a:custGeom>
              <a:avLst/>
              <a:gdLst/>
              <a:ahLst/>
              <a:cxnLst/>
              <a:rect l="l" t="t" r="r" b="b"/>
              <a:pathLst>
                <a:path w="1551392" h="1381749">
                  <a:moveTo>
                    <a:pt x="53580" y="0"/>
                  </a:moveTo>
                  <a:lnTo>
                    <a:pt x="1497812" y="0"/>
                  </a:lnTo>
                  <a:cubicBezTo>
                    <a:pt x="1527404" y="0"/>
                    <a:pt x="1551392" y="23989"/>
                    <a:pt x="1551392" y="53580"/>
                  </a:cubicBezTo>
                  <a:lnTo>
                    <a:pt x="1551392" y="1328169"/>
                  </a:lnTo>
                  <a:cubicBezTo>
                    <a:pt x="1551392" y="1357760"/>
                    <a:pt x="1527404" y="1381749"/>
                    <a:pt x="1497812" y="1381749"/>
                  </a:cubicBezTo>
                  <a:lnTo>
                    <a:pt x="53580" y="1381749"/>
                  </a:lnTo>
                  <a:cubicBezTo>
                    <a:pt x="39370" y="1381749"/>
                    <a:pt x="25742" y="1376104"/>
                    <a:pt x="15693" y="1366055"/>
                  </a:cubicBezTo>
                  <a:cubicBezTo>
                    <a:pt x="5645" y="1356007"/>
                    <a:pt x="0" y="1342379"/>
                    <a:pt x="0" y="1328169"/>
                  </a:cubicBezTo>
                  <a:lnTo>
                    <a:pt x="0" y="53580"/>
                  </a:lnTo>
                  <a:cubicBezTo>
                    <a:pt x="0" y="23989"/>
                    <a:pt x="23989" y="0"/>
                    <a:pt x="53580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1551392" cy="142937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3281716" y="4910178"/>
            <a:ext cx="1677236" cy="1677236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DDD5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3459917" y="5206932"/>
            <a:ext cx="1320833" cy="970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>
                <a:solidFill>
                  <a:srgbClr val="86612A"/>
                </a:solidFill>
                <a:latin typeface="Montserrat Bold"/>
              </a:rPr>
              <a:t>01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683179" y="6743624"/>
            <a:ext cx="2877407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101010"/>
                </a:solidFill>
                <a:latin typeface="Montserrat Bold"/>
              </a:rPr>
              <a:t>Undersampling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2413719" y="5653497"/>
            <a:ext cx="3776558" cy="3604803"/>
            <a:chOff x="0" y="0"/>
            <a:chExt cx="1762972" cy="1682794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762972" cy="1682794"/>
            </a:xfrm>
            <a:custGeom>
              <a:avLst/>
              <a:gdLst/>
              <a:ahLst/>
              <a:cxnLst/>
              <a:rect l="l" t="t" r="r" b="b"/>
              <a:pathLst>
                <a:path w="1762972" h="1682794">
                  <a:moveTo>
                    <a:pt x="47150" y="0"/>
                  </a:moveTo>
                  <a:lnTo>
                    <a:pt x="1715822" y="0"/>
                  </a:lnTo>
                  <a:cubicBezTo>
                    <a:pt x="1741862" y="0"/>
                    <a:pt x="1762972" y="21110"/>
                    <a:pt x="1762972" y="47150"/>
                  </a:cubicBezTo>
                  <a:lnTo>
                    <a:pt x="1762972" y="1635644"/>
                  </a:lnTo>
                  <a:cubicBezTo>
                    <a:pt x="1762972" y="1661684"/>
                    <a:pt x="1741862" y="1682794"/>
                    <a:pt x="1715822" y="1682794"/>
                  </a:cubicBezTo>
                  <a:lnTo>
                    <a:pt x="47150" y="1682794"/>
                  </a:lnTo>
                  <a:cubicBezTo>
                    <a:pt x="21110" y="1682794"/>
                    <a:pt x="0" y="1661684"/>
                    <a:pt x="0" y="1635644"/>
                  </a:cubicBezTo>
                  <a:lnTo>
                    <a:pt x="0" y="47150"/>
                  </a:lnTo>
                  <a:cubicBezTo>
                    <a:pt x="0" y="21110"/>
                    <a:pt x="21110" y="0"/>
                    <a:pt x="47150" y="0"/>
                  </a:cubicBezTo>
                  <a:close/>
                </a:path>
              </a:pathLst>
            </a:custGeom>
            <a:solidFill>
              <a:srgbClr val="F1DDD5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1762972" cy="173041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7208411" y="5653497"/>
            <a:ext cx="3776558" cy="3604803"/>
            <a:chOff x="0" y="0"/>
            <a:chExt cx="1762972" cy="1682794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762972" cy="1682794"/>
            </a:xfrm>
            <a:custGeom>
              <a:avLst/>
              <a:gdLst/>
              <a:ahLst/>
              <a:cxnLst/>
              <a:rect l="l" t="t" r="r" b="b"/>
              <a:pathLst>
                <a:path w="1762972" h="1682794">
                  <a:moveTo>
                    <a:pt x="47150" y="0"/>
                  </a:moveTo>
                  <a:lnTo>
                    <a:pt x="1715822" y="0"/>
                  </a:lnTo>
                  <a:cubicBezTo>
                    <a:pt x="1741862" y="0"/>
                    <a:pt x="1762972" y="21110"/>
                    <a:pt x="1762972" y="47150"/>
                  </a:cubicBezTo>
                  <a:lnTo>
                    <a:pt x="1762972" y="1635644"/>
                  </a:lnTo>
                  <a:cubicBezTo>
                    <a:pt x="1762972" y="1661684"/>
                    <a:pt x="1741862" y="1682794"/>
                    <a:pt x="1715822" y="1682794"/>
                  </a:cubicBezTo>
                  <a:lnTo>
                    <a:pt x="47150" y="1682794"/>
                  </a:lnTo>
                  <a:cubicBezTo>
                    <a:pt x="21110" y="1682794"/>
                    <a:pt x="0" y="1661684"/>
                    <a:pt x="0" y="1635644"/>
                  </a:cubicBezTo>
                  <a:lnTo>
                    <a:pt x="0" y="47150"/>
                  </a:lnTo>
                  <a:cubicBezTo>
                    <a:pt x="0" y="21110"/>
                    <a:pt x="21110" y="0"/>
                    <a:pt x="47150" y="0"/>
                  </a:cubicBezTo>
                  <a:close/>
                </a:path>
              </a:pathLst>
            </a:custGeom>
            <a:solidFill>
              <a:srgbClr val="F1DDD5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47625"/>
              <a:ext cx="1762972" cy="173041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7435029" y="5890879"/>
            <a:ext cx="3323321" cy="3055218"/>
            <a:chOff x="0" y="0"/>
            <a:chExt cx="1551392" cy="1426236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551392" cy="1426236"/>
            </a:xfrm>
            <a:custGeom>
              <a:avLst/>
              <a:gdLst/>
              <a:ahLst/>
              <a:cxnLst/>
              <a:rect l="l" t="t" r="r" b="b"/>
              <a:pathLst>
                <a:path w="1551392" h="1426236">
                  <a:moveTo>
                    <a:pt x="53580" y="0"/>
                  </a:moveTo>
                  <a:lnTo>
                    <a:pt x="1497812" y="0"/>
                  </a:lnTo>
                  <a:cubicBezTo>
                    <a:pt x="1527404" y="0"/>
                    <a:pt x="1551392" y="23989"/>
                    <a:pt x="1551392" y="53580"/>
                  </a:cubicBezTo>
                  <a:lnTo>
                    <a:pt x="1551392" y="1372656"/>
                  </a:lnTo>
                  <a:cubicBezTo>
                    <a:pt x="1551392" y="1386867"/>
                    <a:pt x="1545747" y="1400495"/>
                    <a:pt x="1535699" y="1410543"/>
                  </a:cubicBezTo>
                  <a:cubicBezTo>
                    <a:pt x="1525651" y="1420591"/>
                    <a:pt x="1512022" y="1426236"/>
                    <a:pt x="1497812" y="1426236"/>
                  </a:cubicBezTo>
                  <a:lnTo>
                    <a:pt x="53580" y="1426236"/>
                  </a:lnTo>
                  <a:cubicBezTo>
                    <a:pt x="23989" y="1426236"/>
                    <a:pt x="0" y="1402248"/>
                    <a:pt x="0" y="1372656"/>
                  </a:cubicBezTo>
                  <a:lnTo>
                    <a:pt x="0" y="53580"/>
                  </a:lnTo>
                  <a:cubicBezTo>
                    <a:pt x="0" y="23989"/>
                    <a:pt x="23989" y="0"/>
                    <a:pt x="53580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47625"/>
              <a:ext cx="1551392" cy="147386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2642319" y="5929324"/>
            <a:ext cx="3323321" cy="3053149"/>
            <a:chOff x="0" y="0"/>
            <a:chExt cx="1551392" cy="142527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551392" cy="1425270"/>
            </a:xfrm>
            <a:custGeom>
              <a:avLst/>
              <a:gdLst/>
              <a:ahLst/>
              <a:cxnLst/>
              <a:rect l="l" t="t" r="r" b="b"/>
              <a:pathLst>
                <a:path w="1551392" h="1425270">
                  <a:moveTo>
                    <a:pt x="53580" y="0"/>
                  </a:moveTo>
                  <a:lnTo>
                    <a:pt x="1497812" y="0"/>
                  </a:lnTo>
                  <a:cubicBezTo>
                    <a:pt x="1527404" y="0"/>
                    <a:pt x="1551392" y="23989"/>
                    <a:pt x="1551392" y="53580"/>
                  </a:cubicBezTo>
                  <a:lnTo>
                    <a:pt x="1551392" y="1371690"/>
                  </a:lnTo>
                  <a:cubicBezTo>
                    <a:pt x="1551392" y="1401282"/>
                    <a:pt x="1527404" y="1425270"/>
                    <a:pt x="1497812" y="1425270"/>
                  </a:cubicBezTo>
                  <a:lnTo>
                    <a:pt x="53580" y="1425270"/>
                  </a:lnTo>
                  <a:cubicBezTo>
                    <a:pt x="39370" y="1425270"/>
                    <a:pt x="25742" y="1419625"/>
                    <a:pt x="15693" y="1409577"/>
                  </a:cubicBezTo>
                  <a:cubicBezTo>
                    <a:pt x="5645" y="1399529"/>
                    <a:pt x="0" y="1385901"/>
                    <a:pt x="0" y="1371690"/>
                  </a:cubicBezTo>
                  <a:lnTo>
                    <a:pt x="0" y="53580"/>
                  </a:lnTo>
                  <a:cubicBezTo>
                    <a:pt x="0" y="23989"/>
                    <a:pt x="23989" y="0"/>
                    <a:pt x="53580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47625"/>
              <a:ext cx="1551392" cy="147289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8258072" y="4910178"/>
            <a:ext cx="1677236" cy="1677236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DDD5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3463381" y="4814879"/>
            <a:ext cx="1677236" cy="1677236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DDD5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13641582" y="5111633"/>
            <a:ext cx="1320833" cy="969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>
                <a:solidFill>
                  <a:srgbClr val="86612A"/>
                </a:solidFill>
                <a:latin typeface="Montserrat Bold"/>
              </a:rPr>
              <a:t>03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8436274" y="5206932"/>
            <a:ext cx="1320833" cy="969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>
                <a:solidFill>
                  <a:srgbClr val="86612A"/>
                </a:solidFill>
                <a:latin typeface="Montserrat Bold"/>
              </a:rPr>
              <a:t>02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2865276" y="6743624"/>
            <a:ext cx="2877407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101010"/>
                </a:solidFill>
                <a:latin typeface="Montserrat Bold"/>
              </a:rPr>
              <a:t>Combination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7657987" y="6743624"/>
            <a:ext cx="2877407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101010"/>
                </a:solidFill>
                <a:latin typeface="Montserrat Bold"/>
              </a:rPr>
              <a:t>Oversampling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2865276" y="7599301"/>
            <a:ext cx="2877407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86612A"/>
                </a:solidFill>
                <a:latin typeface="Montserrat Bold"/>
              </a:rPr>
              <a:t>SMOTE-ENN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8047130" y="7599301"/>
            <a:ext cx="2099120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86612A"/>
                </a:solidFill>
                <a:latin typeface="Montserrat Bold"/>
              </a:rPr>
              <a:t>SMOTE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2459165" y="7380388"/>
            <a:ext cx="3325434" cy="1289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86612A"/>
                </a:solidFill>
                <a:latin typeface="Montserrat Bold"/>
              </a:rPr>
              <a:t>Random Undersampling</a:t>
            </a:r>
          </a:p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86612A"/>
                </a:solidFill>
                <a:latin typeface="Montserrat Bold"/>
              </a:rPr>
              <a:t>AllKNN</a:t>
            </a:r>
          </a:p>
        </p:txBody>
      </p: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54045" y="606246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DDD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410901" y="6307711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DDD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639869" y="606246"/>
            <a:ext cx="15008262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8399"/>
              </a:lnSpc>
              <a:spcBef>
                <a:spcPct val="0"/>
              </a:spcBef>
            </a:pPr>
            <a:r>
              <a:rPr lang="en-US" sz="6999" dirty="0">
                <a:solidFill>
                  <a:srgbClr val="101010"/>
                </a:solidFill>
                <a:latin typeface="Montserrat Bold"/>
              </a:rPr>
              <a:t>CLASSIFICATION MODELS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16302" y="2092146"/>
            <a:ext cx="16142998" cy="2693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9" lvl="1" indent="-334645" algn="just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86612A"/>
                </a:solidFill>
                <a:latin typeface="Source Serif Pro Bold"/>
              </a:rPr>
              <a:t>The anomaly detection classifiers implemented are -</a:t>
            </a:r>
          </a:p>
          <a:p>
            <a:pPr marL="669289" lvl="1" indent="-334645" algn="just">
              <a:lnSpc>
                <a:spcPts val="4339"/>
              </a:lnSpc>
              <a:buFont typeface="Arial"/>
              <a:buChar char="•"/>
            </a:pPr>
            <a:r>
              <a:rPr lang="en-US" sz="3099" u="sng">
                <a:solidFill>
                  <a:srgbClr val="000000"/>
                </a:solidFill>
                <a:latin typeface="Source Serif Pro Bold"/>
              </a:rPr>
              <a:t>Isolation Forest</a:t>
            </a:r>
            <a:r>
              <a:rPr lang="en-US" sz="3099">
                <a:solidFill>
                  <a:srgbClr val="86612A"/>
                </a:solidFill>
                <a:latin typeface="Source Serif Pro Bold"/>
              </a:rPr>
              <a:t> - It uses binary trees to find outliers, employing an ensemble method averaging predictions for anomaly scores.</a:t>
            </a:r>
          </a:p>
          <a:p>
            <a:pPr marL="669289" lvl="1" indent="-334645" algn="just">
              <a:lnSpc>
                <a:spcPts val="4339"/>
              </a:lnSpc>
              <a:buFont typeface="Arial"/>
              <a:buChar char="•"/>
            </a:pPr>
            <a:r>
              <a:rPr lang="en-US" sz="3099" u="sng">
                <a:solidFill>
                  <a:srgbClr val="000000"/>
                </a:solidFill>
                <a:latin typeface="Source Serif Pro Bold"/>
              </a:rPr>
              <a:t>Local Outlier Factor</a:t>
            </a:r>
            <a:r>
              <a:rPr lang="en-US" sz="3099">
                <a:solidFill>
                  <a:srgbClr val="86612A"/>
                </a:solidFill>
                <a:latin typeface="Source Serif Pro Bold"/>
              </a:rPr>
              <a:t> - It calculates a data point's local density deviation from neighbors, generating an anomaly score for outliers.</a:t>
            </a:r>
          </a:p>
        </p:txBody>
      </p:sp>
      <p:sp>
        <p:nvSpPr>
          <p:cNvPr id="10" name="Freeform 10"/>
          <p:cNvSpPr/>
          <p:nvPr/>
        </p:nvSpPr>
        <p:spPr>
          <a:xfrm>
            <a:off x="1325648" y="5676763"/>
            <a:ext cx="8555876" cy="3907942"/>
          </a:xfrm>
          <a:custGeom>
            <a:avLst/>
            <a:gdLst/>
            <a:ahLst/>
            <a:cxnLst/>
            <a:rect l="l" t="t" r="r" b="b"/>
            <a:pathLst>
              <a:path w="8555876" h="3907942">
                <a:moveTo>
                  <a:pt x="0" y="0"/>
                </a:moveTo>
                <a:lnTo>
                  <a:pt x="8555875" y="0"/>
                </a:lnTo>
                <a:lnTo>
                  <a:pt x="8555875" y="3907942"/>
                </a:lnTo>
                <a:lnTo>
                  <a:pt x="0" y="39079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74" r="-107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11200490" y="4901026"/>
            <a:ext cx="5613389" cy="4683680"/>
          </a:xfrm>
          <a:custGeom>
            <a:avLst/>
            <a:gdLst/>
            <a:ahLst/>
            <a:cxnLst/>
            <a:rect l="l" t="t" r="r" b="b"/>
            <a:pathLst>
              <a:path w="5613389" h="4683680">
                <a:moveTo>
                  <a:pt x="0" y="0"/>
                </a:moveTo>
                <a:lnTo>
                  <a:pt x="5613388" y="0"/>
                </a:lnTo>
                <a:lnTo>
                  <a:pt x="5613388" y="4683679"/>
                </a:lnTo>
                <a:lnTo>
                  <a:pt x="0" y="46836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625" r="-5625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54045" y="606246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DDD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410901" y="6307711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DDD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942733" y="1333500"/>
            <a:ext cx="10654814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8399"/>
              </a:lnSpc>
              <a:spcBef>
                <a:spcPct val="0"/>
              </a:spcBef>
            </a:pPr>
            <a:r>
              <a:rPr lang="en-US" sz="6999" dirty="0">
                <a:solidFill>
                  <a:srgbClr val="101010"/>
                </a:solidFill>
                <a:latin typeface="Montserrat Bold"/>
              </a:rPr>
              <a:t>EVALUATION METRICS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24000" y="3168075"/>
            <a:ext cx="15485471" cy="1135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70" lvl="1" indent="-356235" algn="just">
              <a:lnSpc>
                <a:spcPts val="4620"/>
              </a:lnSpc>
              <a:buFont typeface="Arial"/>
              <a:buChar char="•"/>
            </a:pPr>
            <a:r>
              <a:rPr lang="en-US" sz="3300" dirty="0">
                <a:solidFill>
                  <a:srgbClr val="86612A"/>
                </a:solidFill>
                <a:latin typeface="Source Serif Pro Bold"/>
              </a:rPr>
              <a:t>Specific metrices were used to check how well the anomaly classifiers were performing such as –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468480" y="4686300"/>
            <a:ext cx="15485471" cy="3824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70" lvl="1" indent="-356235" algn="just">
              <a:lnSpc>
                <a:spcPts val="6171"/>
              </a:lnSpc>
              <a:buFont typeface="Arial"/>
              <a:buChar char="•"/>
            </a:pPr>
            <a:r>
              <a:rPr lang="en-US" sz="3300" dirty="0">
                <a:solidFill>
                  <a:srgbClr val="86612A"/>
                </a:solidFill>
                <a:latin typeface="Source Serif Pro Bold"/>
              </a:rPr>
              <a:t>Accuracy :     (TP + TN ) / (TN +TP + FN + FP)</a:t>
            </a:r>
          </a:p>
          <a:p>
            <a:pPr marL="712470" lvl="1" indent="-356235" algn="just">
              <a:lnSpc>
                <a:spcPts val="6171"/>
              </a:lnSpc>
              <a:buFont typeface="Arial"/>
              <a:buChar char="•"/>
            </a:pPr>
            <a:r>
              <a:rPr lang="en-US" sz="3300" dirty="0">
                <a:solidFill>
                  <a:srgbClr val="86612A"/>
                </a:solidFill>
                <a:latin typeface="Source Serif Pro Bold"/>
              </a:rPr>
              <a:t>Precision :    TP / (TP + FP)</a:t>
            </a:r>
          </a:p>
          <a:p>
            <a:pPr marL="712470" lvl="1" indent="-356235" algn="just">
              <a:lnSpc>
                <a:spcPts val="6171"/>
              </a:lnSpc>
              <a:buFont typeface="Arial"/>
              <a:buChar char="•"/>
            </a:pPr>
            <a:r>
              <a:rPr lang="en-US" sz="3300" dirty="0">
                <a:solidFill>
                  <a:srgbClr val="86612A"/>
                </a:solidFill>
                <a:latin typeface="Source Serif Pro Bold"/>
              </a:rPr>
              <a:t>Recall :           TP / (TP + FN)</a:t>
            </a:r>
          </a:p>
          <a:p>
            <a:pPr marL="712470" lvl="1" indent="-356235" algn="just">
              <a:lnSpc>
                <a:spcPts val="6171"/>
              </a:lnSpc>
              <a:buFont typeface="Arial"/>
              <a:buChar char="•"/>
            </a:pPr>
            <a:r>
              <a:rPr lang="en-US" sz="3300" dirty="0">
                <a:solidFill>
                  <a:srgbClr val="86612A"/>
                </a:solidFill>
                <a:latin typeface="Source Serif Pro Bold"/>
              </a:rPr>
              <a:t>F1-score :      2 * ((Precision * Recall) / (Precision +Recall))</a:t>
            </a:r>
          </a:p>
          <a:p>
            <a:pPr marL="712470" lvl="1" indent="-356235" algn="just">
              <a:lnSpc>
                <a:spcPts val="6171"/>
              </a:lnSpc>
              <a:buFont typeface="Arial"/>
              <a:buChar char="•"/>
            </a:pPr>
            <a:r>
              <a:rPr lang="en-US" sz="3300" dirty="0">
                <a:solidFill>
                  <a:srgbClr val="86612A"/>
                </a:solidFill>
                <a:latin typeface="Source Serif Pro Bold"/>
              </a:rPr>
              <a:t>Number of Outliers</a:t>
            </a:r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7607</TotalTime>
  <Words>790</Words>
  <Application>Microsoft Office PowerPoint</Application>
  <PresentationFormat>Custom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Calistoga</vt:lpstr>
      <vt:lpstr>Montserrat Bold</vt:lpstr>
      <vt:lpstr>Source Serif Pro Bold</vt:lpstr>
      <vt:lpstr>Montserrat Light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Project CCFD PPT</dc:title>
  <cp:lastModifiedBy>prerna.2024cse1180</cp:lastModifiedBy>
  <cp:revision>9</cp:revision>
  <dcterms:created xsi:type="dcterms:W3CDTF">2006-08-16T00:00:00Z</dcterms:created>
  <dcterms:modified xsi:type="dcterms:W3CDTF">2024-05-05T07:23:49Z</dcterms:modified>
  <dc:identifier>DAF5Ysy7Weo</dc:identifier>
</cp:coreProperties>
</file>