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7" d="100"/>
          <a:sy n="97" d="100"/>
        </p:scale>
        <p:origin x="14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043" y="1791168"/>
            <a:ext cx="11728174" cy="718458"/>
          </a:xfrm>
        </p:spPr>
        <p:txBody>
          <a:bodyPr>
            <a:normAutofit fontScale="90000"/>
          </a:bodyPr>
          <a:lstStyle/>
          <a:p>
            <a:pPr algn="just"/>
            <a:r>
              <a:rPr lang="en-US" sz="3200" dirty="0">
                <a:solidFill>
                  <a:srgbClr val="C00000"/>
                </a:solidFill>
              </a:rPr>
              <a:t>Paper ID: 945, Paper Title: Facial Recognition-Based Student Attendance System</a:t>
            </a:r>
          </a:p>
        </p:txBody>
      </p:sp>
      <p:sp>
        <p:nvSpPr>
          <p:cNvPr id="11" name="TextBox 10"/>
          <p:cNvSpPr txBox="1"/>
          <p:nvPr/>
        </p:nvSpPr>
        <p:spPr>
          <a:xfrm>
            <a:off x="7310467" y="2534194"/>
            <a:ext cx="4545201" cy="2862322"/>
          </a:xfrm>
          <a:prstGeom prst="rect">
            <a:avLst/>
          </a:prstGeom>
          <a:noFill/>
        </p:spPr>
        <p:txBody>
          <a:bodyPr wrap="square" rtlCol="0">
            <a:spAutoFit/>
          </a:bodyPr>
          <a:lstStyle/>
          <a:p>
            <a:r>
              <a:rPr lang="en-US" b="1" dirty="0"/>
              <a:t>Presented by:  Ashish Raj</a:t>
            </a:r>
          </a:p>
          <a:p>
            <a:endParaRPr lang="en-US" b="1" dirty="0"/>
          </a:p>
          <a:p>
            <a:r>
              <a:rPr lang="en-US" b="1" dirty="0"/>
              <a:t>Full Affiliation:  KIET Group of Institutions,      Delhi-NCR, Ghaziabad</a:t>
            </a:r>
          </a:p>
          <a:p>
            <a:endParaRPr lang="en-US" b="1" dirty="0"/>
          </a:p>
          <a:p>
            <a:r>
              <a:rPr lang="en-US" b="1" dirty="0"/>
              <a:t>Presentation Date:  15 March</a:t>
            </a:r>
          </a:p>
          <a:p>
            <a:endParaRPr lang="en-US" b="1" dirty="0"/>
          </a:p>
          <a:p>
            <a:endParaRPr lang="en-US" dirty="0"/>
          </a:p>
          <a:p>
            <a:endParaRPr lang="en-US" dirty="0"/>
          </a:p>
          <a:p>
            <a:endParaRPr lang="en-US" dirty="0"/>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90" y="28819"/>
            <a:ext cx="2117362" cy="15392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ity-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5063" y="64370"/>
            <a:ext cx="1528354" cy="15036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mity-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4715" y="133741"/>
            <a:ext cx="3629025" cy="12573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44136" y="2534194"/>
            <a:ext cx="6714309" cy="1750423"/>
          </a:xfrm>
          <a:prstGeom prst="rect">
            <a:avLst/>
          </a:prstGeom>
          <a:solidFill>
            <a:schemeClr val="bg2">
              <a:lumMod val="25000"/>
            </a:schemeClr>
          </a:solidFill>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cap="all" baseline="30000" dirty="0">
                <a:solidFill>
                  <a:srgbClr val="0070C0"/>
                </a:solidFill>
              </a:rPr>
              <a:t>11TH</a:t>
            </a:r>
            <a:r>
              <a:rPr lang="en-GB" sz="2000" b="1" cap="all" dirty="0">
                <a:solidFill>
                  <a:srgbClr val="0070C0"/>
                </a:solidFill>
              </a:rPr>
              <a:t> </a:t>
            </a:r>
            <a:r>
              <a:rPr lang="en-GB" sz="2000" b="1" dirty="0">
                <a:solidFill>
                  <a:srgbClr val="0070C0"/>
                </a:solidFill>
              </a:rPr>
              <a:t>International Conference on Reliability, Infocom Technologies and Optimization </a:t>
            </a:r>
            <a:r>
              <a:rPr lang="en-GB" sz="2000" b="1" cap="all" dirty="0">
                <a:solidFill>
                  <a:srgbClr val="0070C0"/>
                </a:solidFill>
              </a:rPr>
              <a:t>(ICRITO’2024)</a:t>
            </a:r>
          </a:p>
          <a:p>
            <a:pPr algn="ctr"/>
            <a:r>
              <a:rPr lang="en-GB" sz="2000" b="1" dirty="0">
                <a:solidFill>
                  <a:srgbClr val="0070C0"/>
                </a:solidFill>
              </a:rPr>
              <a:t>(Trends and Future Directions)</a:t>
            </a:r>
          </a:p>
          <a:p>
            <a:pPr algn="ctr"/>
            <a:endParaRPr lang="en-GB" sz="2000" b="1" dirty="0">
              <a:solidFill>
                <a:srgbClr val="0070C0"/>
              </a:solidFill>
            </a:endParaRPr>
          </a:p>
          <a:p>
            <a:pPr algn="ctr"/>
            <a:r>
              <a:rPr lang="en-GB" sz="2000" b="1" dirty="0">
                <a:solidFill>
                  <a:srgbClr val="FF0000"/>
                </a:solidFill>
              </a:rPr>
              <a:t>IEEE Conference Record Number 61523</a:t>
            </a:r>
          </a:p>
        </p:txBody>
      </p:sp>
      <p:sp>
        <p:nvSpPr>
          <p:cNvPr id="6" name="Rectangle 5"/>
          <p:cNvSpPr/>
          <p:nvPr/>
        </p:nvSpPr>
        <p:spPr>
          <a:xfrm>
            <a:off x="1567543" y="6139542"/>
            <a:ext cx="9287691" cy="718458"/>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t>Amity University Uttar Pradesh, Sector – 125, Noida, Delhi NCR</a:t>
            </a:r>
          </a:p>
        </p:txBody>
      </p:sp>
      <p:sp>
        <p:nvSpPr>
          <p:cNvPr id="7" name="Rectangle 6"/>
          <p:cNvSpPr/>
          <p:nvPr/>
        </p:nvSpPr>
        <p:spPr>
          <a:xfrm>
            <a:off x="1926770" y="4408718"/>
            <a:ext cx="3749040" cy="61892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400" b="1" dirty="0"/>
              <a:t>14-15 March 2020</a:t>
            </a:r>
          </a:p>
        </p:txBody>
      </p:sp>
    </p:spTree>
    <p:extLst>
      <p:ext uri="{BB962C8B-B14F-4D97-AF65-F5344CB8AC3E}">
        <p14:creationId xmlns:p14="http://schemas.microsoft.com/office/powerpoint/2010/main" val="344630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BCC9-B083-F974-5521-1C4988EADFAA}"/>
              </a:ext>
            </a:extLst>
          </p:cNvPr>
          <p:cNvSpPr>
            <a:spLocks noGrp="1"/>
          </p:cNvSpPr>
          <p:nvPr>
            <p:ph type="title"/>
          </p:nvPr>
        </p:nvSpPr>
        <p:spPr>
          <a:xfrm>
            <a:off x="2592925" y="624110"/>
            <a:ext cx="8911687" cy="897262"/>
          </a:xfrm>
        </p:spPr>
        <p:txBody>
          <a:bodyPr/>
          <a:lstStyle/>
          <a:p>
            <a:r>
              <a:rPr lang="en-US" dirty="0"/>
              <a:t>Proposed System</a:t>
            </a:r>
          </a:p>
        </p:txBody>
      </p:sp>
      <p:sp>
        <p:nvSpPr>
          <p:cNvPr id="3" name="Content Placeholder 2">
            <a:extLst>
              <a:ext uri="{FF2B5EF4-FFF2-40B4-BE49-F238E27FC236}">
                <a16:creationId xmlns:a16="http://schemas.microsoft.com/office/drawing/2014/main" id="{9A581B81-8C35-3093-7BE2-37DA3CBBC047}"/>
              </a:ext>
            </a:extLst>
          </p:cNvPr>
          <p:cNvSpPr>
            <a:spLocks noGrp="1"/>
          </p:cNvSpPr>
          <p:nvPr>
            <p:ph idx="1"/>
          </p:nvPr>
        </p:nvSpPr>
        <p:spPr>
          <a:xfrm>
            <a:off x="2589212" y="1521371"/>
            <a:ext cx="8915400" cy="5013435"/>
          </a:xfrm>
        </p:spPr>
        <p:txBody>
          <a:bodyPr>
            <a:normAutofit/>
          </a:bodyPr>
          <a:lstStyle/>
          <a:p>
            <a:r>
              <a:rPr lang="en-US" sz="2200" b="1" i="1" dirty="0"/>
              <a:t>Extracting features: </a:t>
            </a:r>
            <a:r>
              <a:rPr lang="en-US" dirty="0"/>
              <a:t>Utilizing Gabor filters at various angles is crucial for extracting unique facial features, unaffected by occlusion, lighting, and pose changes. 2D Gabor filters address spatial distortions effectively.</a:t>
            </a:r>
          </a:p>
          <a:p>
            <a:r>
              <a:rPr lang="en-US" sz="2200" b="1" i="1" dirty="0"/>
              <a:t>Recognizing faces:  </a:t>
            </a:r>
            <a:r>
              <a:rPr lang="en-US" dirty="0"/>
              <a:t>Three face recognition algorithms, namely Support vector machine(SVM), Convolutional neural networks(CNN), and K-nearest neighbor (KNN), were assessed in terms of their accuracy, resilience, and computational efficiency. </a:t>
            </a:r>
          </a:p>
          <a:p>
            <a:r>
              <a:rPr lang="en-US" sz="2200" b="1" i="1" dirty="0"/>
              <a:t>Removing redundancies:  </a:t>
            </a:r>
            <a:r>
              <a:rPr lang="en-US" dirty="0"/>
              <a:t>The system is equipped with several cameras that have the ability to capture the face of a student in various images. During a lecture, the marking of attendance for a student will be done only based on one face to avoid any repetition. </a:t>
            </a:r>
          </a:p>
          <a:p>
            <a:r>
              <a:rPr lang="en-US" sz="2200" b="1" i="1" dirty="0"/>
              <a:t>Generating reports:  </a:t>
            </a:r>
            <a:r>
              <a:rPr lang="en-US" dirty="0"/>
              <a:t>During a lecture, student attendance is marked in an Excel sheet by putting a tick next to their name and enrollment number for face recognition reports.</a:t>
            </a:r>
            <a:endParaRPr lang="en-US" b="1" i="1" dirty="0"/>
          </a:p>
        </p:txBody>
      </p:sp>
    </p:spTree>
    <p:extLst>
      <p:ext uri="{BB962C8B-B14F-4D97-AF65-F5344CB8AC3E}">
        <p14:creationId xmlns:p14="http://schemas.microsoft.com/office/powerpoint/2010/main" val="173709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21FA-0B47-5D88-0F5B-8D9441951A77}"/>
              </a:ext>
            </a:extLst>
          </p:cNvPr>
          <p:cNvSpPr>
            <a:spLocks noGrp="1"/>
          </p:cNvSpPr>
          <p:nvPr>
            <p:ph type="title"/>
          </p:nvPr>
        </p:nvSpPr>
        <p:spPr>
          <a:xfrm>
            <a:off x="1627632" y="624109"/>
            <a:ext cx="2487168" cy="5614951"/>
          </a:xfrm>
        </p:spPr>
        <p:txBody>
          <a:bodyPr>
            <a:normAutofit/>
          </a:bodyPr>
          <a:lstStyle/>
          <a:p>
            <a:r>
              <a:rPr lang="en-US" sz="3200" dirty="0"/>
              <a:t>Result</a:t>
            </a:r>
          </a:p>
        </p:txBody>
      </p:sp>
      <p:sp>
        <p:nvSpPr>
          <p:cNvPr id="3" name="Content Placeholder 2">
            <a:extLst>
              <a:ext uri="{FF2B5EF4-FFF2-40B4-BE49-F238E27FC236}">
                <a16:creationId xmlns:a16="http://schemas.microsoft.com/office/drawing/2014/main" id="{BC41D4D0-8EE9-14A2-3084-D7703DCF8D7F}"/>
              </a:ext>
            </a:extLst>
          </p:cNvPr>
          <p:cNvSpPr>
            <a:spLocks noGrp="1"/>
          </p:cNvSpPr>
          <p:nvPr>
            <p:ph idx="1"/>
          </p:nvPr>
        </p:nvSpPr>
        <p:spPr>
          <a:xfrm>
            <a:off x="4700016" y="624110"/>
            <a:ext cx="6804596" cy="3656228"/>
          </a:xfrm>
        </p:spPr>
        <p:txBody>
          <a:bodyPr>
            <a:normAutofit/>
          </a:bodyPr>
          <a:lstStyle/>
          <a:p>
            <a:pPr marL="0" indent="0">
              <a:lnSpc>
                <a:spcPct val="90000"/>
              </a:lnSpc>
              <a:buNone/>
            </a:pPr>
            <a:r>
              <a:rPr lang="en-US" sz="1600" dirty="0"/>
              <a:t>The system was subjected to testing with three distinct algorithms, with the KNN algorithm demonstrating the highest accuracy rate at 96.18%. Testing scenarios encompassed diverse conditions, including varying levels of illumination, head movements, facial expressions, and distances between the camera and students. The system successfully recognized faces with and without beards, as well as individuals wearing spectacles, even differentiating between faces with a two-year age gap. The KNN algorithm attained a 97% accuracy rate, while CNN and SVM achieved accuracies of 95% and 88%, respectively. The CNN model was found to have the least complexity among other models, whereas SVM exhibited the highest complexity. The proposed and tested system accurately identified the presence of all 60 students in a classroom containing up to 200 real-time images. The system proposed and tested successfully marked all 60 students present in a classroom containing a maximum of 200 real-time images. </a:t>
            </a:r>
          </a:p>
          <a:p>
            <a:pPr marL="0" indent="0">
              <a:lnSpc>
                <a:spcPct val="90000"/>
              </a:lnSpc>
              <a:buNone/>
            </a:pPr>
            <a:endParaRPr lang="en-US" sz="1600" dirty="0"/>
          </a:p>
          <a:p>
            <a:pPr>
              <a:lnSpc>
                <a:spcPct val="90000"/>
              </a:lnSpc>
            </a:pPr>
            <a:endParaRPr lang="en-US" sz="1600" dirty="0"/>
          </a:p>
        </p:txBody>
      </p:sp>
      <p:pic>
        <p:nvPicPr>
          <p:cNvPr id="4" name="Picture 3" descr="A black arrow pointing to a white rectangular sign&#10;&#10;Description automatically generated">
            <a:extLst>
              <a:ext uri="{FF2B5EF4-FFF2-40B4-BE49-F238E27FC236}">
                <a16:creationId xmlns:a16="http://schemas.microsoft.com/office/drawing/2014/main" id="{203B3A53-DC35-49EE-0D69-237B201AE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7827" y="4424126"/>
            <a:ext cx="6877621" cy="1685017"/>
          </a:xfrm>
          <a:prstGeom prst="rect">
            <a:avLst/>
          </a:prstGeom>
          <a:noFill/>
        </p:spPr>
      </p:pic>
    </p:spTree>
    <p:extLst>
      <p:ext uri="{BB962C8B-B14F-4D97-AF65-F5344CB8AC3E}">
        <p14:creationId xmlns:p14="http://schemas.microsoft.com/office/powerpoint/2010/main" val="1242012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F0D2-C882-4BC4-7E6E-254B4868C39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E0BC89D-6D5B-A23A-1173-C03046DE2E25}"/>
              </a:ext>
            </a:extLst>
          </p:cNvPr>
          <p:cNvSpPr>
            <a:spLocks noGrp="1"/>
          </p:cNvSpPr>
          <p:nvPr>
            <p:ph idx="1"/>
          </p:nvPr>
        </p:nvSpPr>
        <p:spPr/>
        <p:txBody>
          <a:bodyPr/>
          <a:lstStyle/>
          <a:p>
            <a:pPr marL="0" indent="0">
              <a:buNone/>
            </a:pPr>
            <a:r>
              <a:rPr lang="en-US" dirty="0"/>
              <a:t>The designed system aims to produce precise outcomes while minimizing computational hurdles. It offers high </a:t>
            </a:r>
            <a:r>
              <a:rPr lang="en-US" dirty="0" err="1"/>
              <a:t>costeffectiveness</a:t>
            </a:r>
            <a:r>
              <a:rPr lang="en-US" dirty="0"/>
              <a:t> and requires minimal manual intervention. The integration of Gabor filters has significantly enhanced accuracy. Face recognition employs three distinct algorithms: Support vector machine (SVM), convolutional neural networks (CNN), and K-nearest neighbor (KNN). Within these choices, the K-nearest neighbor proves to be the most accurate with a success rate of 92%. CNN exhibits lower computational complexity compared to the less efficient SVM algorithm.</a:t>
            </a:r>
          </a:p>
        </p:txBody>
      </p:sp>
    </p:spTree>
    <p:extLst>
      <p:ext uri="{BB962C8B-B14F-4D97-AF65-F5344CB8AC3E}">
        <p14:creationId xmlns:p14="http://schemas.microsoft.com/office/powerpoint/2010/main" val="2872593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24F-B922-78C9-97A7-F1A2B0CD53F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3C52EC8-429F-56A7-E91E-E14A06AECC5E}"/>
              </a:ext>
            </a:extLst>
          </p:cNvPr>
          <p:cNvSpPr>
            <a:spLocks noGrp="1"/>
          </p:cNvSpPr>
          <p:nvPr>
            <p:ph idx="1"/>
          </p:nvPr>
        </p:nvSpPr>
        <p:spPr>
          <a:xfrm>
            <a:off x="2589212" y="1497724"/>
            <a:ext cx="8915400" cy="4903076"/>
          </a:xfrm>
        </p:spPr>
        <p:txBody>
          <a:bodyPr>
            <a:normAutofit/>
          </a:bodyPr>
          <a:lstStyle/>
          <a:p>
            <a:pPr marL="228600" indent="-228600">
              <a:buFont typeface="+mj-lt"/>
              <a:buAutoNum type="arabicPeriod"/>
            </a:pPr>
            <a:r>
              <a:rPr lang="en-US" sz="1000" dirty="0"/>
              <a:t>Abate, A. F.., Nappi, M.., Riccio, D., </a:t>
            </a:r>
            <a:r>
              <a:rPr lang="en-US" sz="1000" dirty="0" err="1"/>
              <a:t>Sabatino</a:t>
            </a:r>
            <a:r>
              <a:rPr lang="en-US" sz="1000" dirty="0"/>
              <a:t>, G., &amp; </a:t>
            </a:r>
            <a:r>
              <a:rPr lang="en-US" sz="1000" dirty="0" err="1"/>
              <a:t>Tistarelli</a:t>
            </a:r>
            <a:r>
              <a:rPr lang="en-US" sz="1000" dirty="0"/>
              <a:t>, M. (2020). Face recognition in unconstrained environments: A comprehensive review. Image and Vision Computing, 102, 103959.</a:t>
            </a:r>
          </a:p>
          <a:p>
            <a:pPr marL="228600" indent="-228600">
              <a:buFont typeface="+mj-lt"/>
              <a:buAutoNum type="arabicPeriod"/>
            </a:pPr>
            <a:r>
              <a:rPr lang="en-US" sz="1000" dirty="0"/>
              <a:t>Nguyen, H., Nguyen, C. D., and Hong, T. P. (2020). Examination of facial recognition technology in the context of smart urban environments: Progress, potential, and hurdles. Journal of King Saud University - Computer and Information Sciences. </a:t>
            </a:r>
          </a:p>
          <a:p>
            <a:pPr marL="228600" indent="-228600">
              <a:buFont typeface="+mj-lt"/>
              <a:buAutoNum type="arabicPeriod"/>
            </a:pPr>
            <a:r>
              <a:rPr lang="en-US" sz="1000" dirty="0"/>
              <a:t>Ouyang, W., and Wang, X. (2020). An examination of face recognition through video: Insights from Computational Visual Perception and Image Comprehension, 189, 102866. </a:t>
            </a:r>
          </a:p>
          <a:p>
            <a:pPr marL="228600" indent="-228600">
              <a:buFont typeface="+mj-lt"/>
              <a:buAutoNum type="arabicPeriod"/>
            </a:pPr>
            <a:r>
              <a:rPr lang="en-US" sz="1000" dirty="0"/>
              <a:t>Yin, W., Zhang, X., &amp; Huang, K. (2020). A survey on face recognition: Advances and challenges. Proceedings of the IEEE, 108(7), 1350-1369. </a:t>
            </a:r>
          </a:p>
          <a:p>
            <a:pPr marL="228600" indent="-228600">
              <a:buFont typeface="+mj-lt"/>
              <a:buAutoNum type="arabicPeriod"/>
            </a:pPr>
            <a:r>
              <a:rPr lang="en-US" sz="1000" dirty="0"/>
              <a:t>Sharma, G., Gokhale, A., &amp; Bhatia, P. (2020). Automated attendance system using facial recognition. Procedia Computer Science, 171, 1521-1528. </a:t>
            </a:r>
          </a:p>
          <a:p>
            <a:pPr marL="228600" indent="-228600">
              <a:buFont typeface="+mj-lt"/>
              <a:buAutoNum type="arabicPeriod"/>
            </a:pPr>
            <a:r>
              <a:rPr lang="en-US" sz="1000" dirty="0"/>
              <a:t>Kumar, S., and Arora, A. (2021). Utilization of deep learning for a student attendance system based on facial recognition. Presented at the 2021 IEEE Calcutta Conference (CALCON), pp. 1-6. Published by IEEE. </a:t>
            </a:r>
          </a:p>
          <a:p>
            <a:pPr marL="228600" indent="-228600">
              <a:buFont typeface="+mj-lt"/>
              <a:buAutoNum type="arabicPeriod"/>
            </a:pPr>
            <a:r>
              <a:rPr lang="en-US" sz="1000" dirty="0"/>
              <a:t>Chen, J., Wu, X., and Ling, H. (2020). Development of an optimized student attendance system integrating facial recognition and RFID technology. Presented at the 2020 2nd International Conference on Artificial Intelligence in Electronics Engineering (ICAIEE), organized by IEEE, pp. 183-187.</a:t>
            </a:r>
          </a:p>
          <a:p>
            <a:pPr marL="228600" indent="-228600">
              <a:buFont typeface="+mj-lt"/>
              <a:buAutoNum type="arabicPeriod"/>
            </a:pPr>
            <a:r>
              <a:rPr lang="en-US" sz="1000" dirty="0"/>
              <a:t>Zhang, Y., Guo, H., Yang, Z., and Zhang, W. (2020). Development of an intelligent attendance system for classrooms utilizing face recognition technology. Presented at the 2020 IEEE International Conference on Robotics and Automation (ICRA), pp. 5345-5350. Published by IEEE. </a:t>
            </a:r>
          </a:p>
          <a:p>
            <a:pPr marL="228600" indent="-228600">
              <a:buFont typeface="+mj-lt"/>
              <a:buAutoNum type="arabicPeriod"/>
            </a:pPr>
            <a:r>
              <a:rPr lang="en-US" sz="1000" dirty="0"/>
              <a:t>Saini, N., and Garg, N. (2020). Development of an automated attendance system employing facial recognition technology. Presented at the 2020 6th International Conference on Advanced Computing and Communication Systems (ICACCS), organized by IEEE, pp. 1-5. </a:t>
            </a:r>
          </a:p>
          <a:p>
            <a:pPr marL="228600" indent="-228600">
              <a:buFont typeface="+mj-lt"/>
              <a:buAutoNum type="arabicPeriod"/>
            </a:pPr>
            <a:r>
              <a:rPr lang="en-US" sz="1000" dirty="0" err="1"/>
              <a:t>Hassija</a:t>
            </a:r>
            <a:r>
              <a:rPr lang="en-US" sz="1000" dirty="0"/>
              <a:t>, V., Bansal, R., and Garg, S. (2021). Innovative method for implementing facial recognition in a student attendance system through deep learning. Presented at the 2021 IEEE International Conference on Advanced Networks and Telecommunications Systems (ANTS), pages 1-5. Published by IEEE. </a:t>
            </a:r>
          </a:p>
          <a:p>
            <a:pPr>
              <a:buFont typeface="+mj-lt"/>
              <a:buAutoNum type="arabicPeriod"/>
            </a:pPr>
            <a:endParaRPr lang="en-US" sz="1100" dirty="0"/>
          </a:p>
        </p:txBody>
      </p:sp>
    </p:spTree>
    <p:extLst>
      <p:ext uri="{BB962C8B-B14F-4D97-AF65-F5344CB8AC3E}">
        <p14:creationId xmlns:p14="http://schemas.microsoft.com/office/powerpoint/2010/main" val="1857643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9156-BA75-7AB5-4392-90C15B16D30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F8EF837-6ADF-6518-A4ED-54D2F271492A}"/>
              </a:ext>
            </a:extLst>
          </p:cNvPr>
          <p:cNvSpPr>
            <a:spLocks noGrp="1"/>
          </p:cNvSpPr>
          <p:nvPr>
            <p:ph idx="1"/>
          </p:nvPr>
        </p:nvSpPr>
        <p:spPr/>
        <p:txBody>
          <a:bodyPr>
            <a:normAutofit/>
          </a:bodyPr>
          <a:lstStyle/>
          <a:p>
            <a:pPr>
              <a:buFont typeface="+mj-lt"/>
              <a:buAutoNum type="arabicPeriod" startAt="11"/>
            </a:pPr>
            <a:r>
              <a:rPr lang="en-US" sz="1000" dirty="0"/>
              <a:t>Li, S., Zhang, Y., &amp; Li, Y. (2020). A robust and real-time facial recognition system for smart education. Multimedia Tools and      Applications, 79(45-46), 34019-34037. </a:t>
            </a:r>
          </a:p>
          <a:p>
            <a:pPr>
              <a:buFont typeface="+mj-lt"/>
              <a:buAutoNum type="arabicPeriod" startAt="12"/>
            </a:pPr>
            <a:r>
              <a:rPr lang="en-US" sz="1000" dirty="0"/>
              <a:t>Singh, N., and Kaur, M. (2021). Development of a hybrid system for facial recognition to monitor student attendance in educational institutions. Published in the Journal of Ambient Intelligence and Humanized Computing, volume 12, pages 10041–10054. </a:t>
            </a:r>
          </a:p>
          <a:p>
            <a:pPr>
              <a:buFont typeface="+mj-lt"/>
              <a:buAutoNum type="arabicPeriod" startAt="13"/>
            </a:pPr>
            <a:r>
              <a:rPr lang="en-US" sz="1000" dirty="0"/>
              <a:t>Reddy, A. K., </a:t>
            </a:r>
            <a:r>
              <a:rPr lang="en-US" sz="1000" dirty="0" err="1"/>
              <a:t>Jatavath</a:t>
            </a:r>
            <a:r>
              <a:rPr lang="en-US" sz="1000" dirty="0"/>
              <a:t>, K. P., and Manasa, R. (2021). Implementation of a simplified student attendance system integrating facial recognition technology and IoT. Published in the International Journal of Distributed Sensor Networks, volume 17(8), article number 15501477211027199.</a:t>
            </a:r>
          </a:p>
          <a:p>
            <a:pPr>
              <a:buFont typeface="+mj-lt"/>
              <a:buAutoNum type="arabicPeriod" startAt="14"/>
            </a:pPr>
            <a:r>
              <a:rPr lang="en-US" sz="1000" dirty="0"/>
              <a:t>Gao, Y., Zhang, Q., &amp; Wu, Q. J. (2021). Unmanned classroom: Face recognition-based automatic attendance system with a privacy protection mechanism. IEEE Transactions on Emerging Topics in Computing. </a:t>
            </a:r>
          </a:p>
          <a:p>
            <a:pPr>
              <a:buFont typeface="+mj-lt"/>
              <a:buAutoNum type="arabicPeriod" startAt="15"/>
            </a:pPr>
            <a:r>
              <a:rPr lang="en-US" sz="1000" dirty="0"/>
              <a:t>Khalaf, A. A., &amp; </a:t>
            </a:r>
            <a:r>
              <a:rPr lang="en-US" sz="1000" dirty="0" err="1"/>
              <a:t>Alwahsh</a:t>
            </a:r>
            <a:r>
              <a:rPr lang="en-US" sz="1000" dirty="0"/>
              <a:t>, H. A. (2020). Development of an intelligent student attendance system utilizing facial recognition and machine learning techniques. Presented at the 2020 3rd Scientific Conference on Information Technology and Artificial Intelligence (SCITA), organized by IEEE, pp. 1-6. </a:t>
            </a:r>
          </a:p>
          <a:p>
            <a:pPr>
              <a:buFont typeface="+mj-lt"/>
              <a:buAutoNum type="arabicPeriod" startAt="16"/>
            </a:pPr>
            <a:r>
              <a:rPr lang="en-US" sz="1000" dirty="0"/>
              <a:t>Xu, Y., Cui, Y., Chang, H., and Zhu, S. C. (2021). "Face Transformer: Evolutionary Transformation for Predicting Facial Beauty." Presented at the IEEE/CVF Conference on Computer Vision and Pattern Recognition (CVPR), pp. 14384-14393. </a:t>
            </a:r>
          </a:p>
          <a:p>
            <a:pPr>
              <a:buFont typeface="+mj-lt"/>
              <a:buAutoNum type="arabicPeriod" startAt="17"/>
            </a:pPr>
            <a:r>
              <a:rPr lang="en-US" sz="1000" dirty="0"/>
              <a:t>Kumar, A., and Kaur, S. (2020). An examination of face recognition in intelligent learning environments. Published in the Journal of Ambient Intelligence and Humanized Computing,11(12),5209–5224.</a:t>
            </a:r>
          </a:p>
        </p:txBody>
      </p:sp>
    </p:spTree>
    <p:extLst>
      <p:ext uri="{BB962C8B-B14F-4D97-AF65-F5344CB8AC3E}">
        <p14:creationId xmlns:p14="http://schemas.microsoft.com/office/powerpoint/2010/main" val="216564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 </a:t>
            </a:r>
          </a:p>
        </p:txBody>
      </p:sp>
      <p:sp>
        <p:nvSpPr>
          <p:cNvPr id="3" name="Content Placeholder 2"/>
          <p:cNvSpPr>
            <a:spLocks noGrp="1"/>
          </p:cNvSpPr>
          <p:nvPr>
            <p:ph idx="1"/>
          </p:nvPr>
        </p:nvSpPr>
        <p:spPr/>
        <p:txBody>
          <a:bodyPr>
            <a:normAutofit/>
          </a:bodyPr>
          <a:lstStyle/>
          <a:p>
            <a:r>
              <a:rPr lang="en-US" dirty="0"/>
              <a:t>Abstract</a:t>
            </a:r>
          </a:p>
          <a:p>
            <a:r>
              <a:rPr lang="en-US" dirty="0"/>
              <a:t>Introduction</a:t>
            </a:r>
          </a:p>
          <a:p>
            <a:r>
              <a:rPr lang="en-US" dirty="0"/>
              <a:t>Literature Review</a:t>
            </a:r>
          </a:p>
          <a:p>
            <a:r>
              <a:rPr lang="en-US" dirty="0"/>
              <a:t>Proposed System</a:t>
            </a:r>
          </a:p>
          <a:p>
            <a:r>
              <a:rPr lang="en-US" dirty="0"/>
              <a:t>Result</a:t>
            </a:r>
          </a:p>
          <a:p>
            <a:r>
              <a:rPr lang="en-US" dirty="0"/>
              <a:t>References </a:t>
            </a:r>
          </a:p>
          <a:p>
            <a:endParaRPr lang="en-US" dirty="0"/>
          </a:p>
          <a:p>
            <a:endParaRPr lang="en-US" dirty="0"/>
          </a:p>
          <a:p>
            <a:pPr>
              <a:buNone/>
            </a:pPr>
            <a:endParaRPr lang="en-US" sz="2400" b="1" dirty="0">
              <a:solidFill>
                <a:srgbClr val="C00000"/>
              </a:solidFill>
            </a:endParaRPr>
          </a:p>
        </p:txBody>
      </p:sp>
    </p:spTree>
    <p:extLst>
      <p:ext uri="{BB962C8B-B14F-4D97-AF65-F5344CB8AC3E}">
        <p14:creationId xmlns:p14="http://schemas.microsoft.com/office/powerpoint/2010/main" val="225863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9E18-41D9-8B52-5813-1714D3F7555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06A287E8-1BD2-873B-8848-4613457E42A9}"/>
              </a:ext>
            </a:extLst>
          </p:cNvPr>
          <p:cNvSpPr>
            <a:spLocks noGrp="1"/>
          </p:cNvSpPr>
          <p:nvPr>
            <p:ph idx="1"/>
          </p:nvPr>
        </p:nvSpPr>
        <p:spPr>
          <a:xfrm>
            <a:off x="2589212" y="2133600"/>
            <a:ext cx="8915400" cy="4100290"/>
          </a:xfrm>
        </p:spPr>
        <p:txBody>
          <a:bodyPr>
            <a:normAutofit/>
          </a:bodyPr>
          <a:lstStyle/>
          <a:p>
            <a:pPr marL="0" indent="0">
              <a:buNone/>
            </a:pPr>
            <a:r>
              <a:rPr lang="en-US" dirty="0"/>
              <a:t>Facial recognition plays a crucial role in image processing, particularly in authentication tasks like student attendance tracking. Traditional attendance methods involving manual recording are time-consuming and prone to manipulation. To address these challenges, a system integrating SVM, </a:t>
            </a:r>
            <a:r>
              <a:rPr lang="en-US" dirty="0" err="1"/>
              <a:t>Haar</a:t>
            </a:r>
            <a:r>
              <a:rPr lang="en-US" dirty="0"/>
              <a:t> classifiers, CNN, KNN, Gabor filters, and Generative Adversarial Networks is proposed. This system modernizes attendance recording by analyzing facial characteristics and saving attendance records in Excel format. Extensive testing ensures reliability under various conditions. The proposed solution offers an efficient and accurate alternative to manual methods, reducing labor and time requirements while being cost-effective and easy to install.</a:t>
            </a:r>
          </a:p>
          <a:p>
            <a:pPr marL="0" indent="0">
              <a:buNone/>
            </a:pPr>
            <a:endParaRPr lang="en-US" dirty="0"/>
          </a:p>
          <a:p>
            <a:pPr marL="0" indent="0">
              <a:buNone/>
            </a:pPr>
            <a:r>
              <a:rPr lang="en-US" b="1" i="1" dirty="0"/>
              <a:t>Keywords</a:t>
            </a:r>
            <a:r>
              <a:rPr lang="en-US" dirty="0"/>
              <a:t>—CNN, HAAR classifiers, Support Vector Machine (SVM), Viola-Jones algorithm, and k-Nearest Neighbors (KNN) algorithm. </a:t>
            </a:r>
          </a:p>
        </p:txBody>
      </p:sp>
    </p:spTree>
    <p:extLst>
      <p:ext uri="{BB962C8B-B14F-4D97-AF65-F5344CB8AC3E}">
        <p14:creationId xmlns:p14="http://schemas.microsoft.com/office/powerpoint/2010/main" val="93766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5AFC-2242-0F1F-F960-EC681C94468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D5B233A-6577-9F26-9DD9-295EC8401495}"/>
              </a:ext>
            </a:extLst>
          </p:cNvPr>
          <p:cNvSpPr>
            <a:spLocks noGrp="1"/>
          </p:cNvSpPr>
          <p:nvPr>
            <p:ph idx="1"/>
          </p:nvPr>
        </p:nvSpPr>
        <p:spPr>
          <a:xfrm>
            <a:off x="2589212" y="1905000"/>
            <a:ext cx="8915400" cy="4006222"/>
          </a:xfrm>
        </p:spPr>
        <p:txBody>
          <a:bodyPr>
            <a:normAutofit fontScale="85000" lnSpcReduction="10000"/>
          </a:bodyPr>
          <a:lstStyle/>
          <a:p>
            <a:r>
              <a:rPr lang="en-US" sz="1900" dirty="0"/>
              <a:t>Attendance management is a critical aspect of administration, but traditional methods like roll calls can be cumbersome and error-prone, especially in large groups. Digital alternatives such as fingerprint biometrics and card scanning, while adopted by many institutions, can still be time-consuming and inconvenient for students.</a:t>
            </a:r>
          </a:p>
          <a:p>
            <a:r>
              <a:rPr lang="en-US" sz="1900" dirty="0"/>
              <a:t>Facial recognition technology presents a promising solution, yet conventional methods often struggle with scalability and varied conditions. A novel approach utilizes multiple ceiling-mounted cameras to capture student images, which are then analyzed using Gabor filters for face recognition. Various methods like Convolutional Neural Networks (CNN), Support Vector Machine (SVM), and K-nearest neighbor algorithm (KNN) are employed for accurate identification.</a:t>
            </a:r>
          </a:p>
          <a:p>
            <a:r>
              <a:rPr lang="en-US" sz="1900" dirty="0"/>
              <a:t>Upon detection, the system records attendance in an Excel spreadsheet, alongside the date and lecture subject. This system offers a cost-effective solution, requiring minimal hardware resources. By eliminating manual processes and reducing waiting times, it streamlines attendance management, ensuring efficiency and accuracy in academic institutions.</a:t>
            </a:r>
          </a:p>
          <a:p>
            <a:pPr marL="0" indent="0">
              <a:buNone/>
            </a:pPr>
            <a:endParaRPr lang="en-US" dirty="0"/>
          </a:p>
        </p:txBody>
      </p:sp>
    </p:spTree>
    <p:extLst>
      <p:ext uri="{BB962C8B-B14F-4D97-AF65-F5344CB8AC3E}">
        <p14:creationId xmlns:p14="http://schemas.microsoft.com/office/powerpoint/2010/main" val="105854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3D37-2B87-1926-8E1D-44A10BDB457B}"/>
              </a:ext>
            </a:extLst>
          </p:cNvPr>
          <p:cNvSpPr>
            <a:spLocks noGrp="1"/>
          </p:cNvSpPr>
          <p:nvPr>
            <p:ph type="title"/>
          </p:nvPr>
        </p:nvSpPr>
        <p:spPr/>
        <p:txBody>
          <a:bodyPr/>
          <a:lstStyle/>
          <a:p>
            <a:r>
              <a:rPr lang="en-US" dirty="0"/>
              <a:t>Literature </a:t>
            </a:r>
            <a:r>
              <a:rPr lang="en-US" dirty="0" err="1"/>
              <a:t>Riview</a:t>
            </a:r>
            <a:endParaRPr lang="en-US" dirty="0"/>
          </a:p>
        </p:txBody>
      </p:sp>
      <p:sp>
        <p:nvSpPr>
          <p:cNvPr id="3" name="Content Placeholder 2">
            <a:extLst>
              <a:ext uri="{FF2B5EF4-FFF2-40B4-BE49-F238E27FC236}">
                <a16:creationId xmlns:a16="http://schemas.microsoft.com/office/drawing/2014/main" id="{4CA547F1-315F-35A1-31F8-58B6F9BDC39B}"/>
              </a:ext>
            </a:extLst>
          </p:cNvPr>
          <p:cNvSpPr>
            <a:spLocks noGrp="1"/>
          </p:cNvSpPr>
          <p:nvPr>
            <p:ph idx="1"/>
          </p:nvPr>
        </p:nvSpPr>
        <p:spPr>
          <a:xfrm>
            <a:off x="2589212" y="1710559"/>
            <a:ext cx="8915400" cy="4523331"/>
          </a:xfrm>
        </p:spPr>
        <p:txBody>
          <a:bodyPr>
            <a:noAutofit/>
          </a:bodyPr>
          <a:lstStyle/>
          <a:p>
            <a:pPr marL="0" indent="0">
              <a:buNone/>
            </a:pPr>
            <a:r>
              <a:rPr lang="en-US" dirty="0"/>
              <a:t>This paper aims to explore various methodologies proposed by scholars to develop a dynamic attendance-tracking solution that overcomes limitations of prior approaches, culminating in the delivery of an ideal solution.</a:t>
            </a:r>
          </a:p>
          <a:p>
            <a:r>
              <a:rPr lang="en-US" dirty="0"/>
              <a:t>Abate et al. (2020) highlight challenges in face recognition in diverse environments, emphasizing the need for robust solutions [1].</a:t>
            </a:r>
          </a:p>
          <a:p>
            <a:r>
              <a:rPr lang="en-US" dirty="0"/>
              <a:t>Yin et al. (2020) provide insights into face recognition techniques, addressing challenges like occlusion and pose variation [4].</a:t>
            </a:r>
          </a:p>
          <a:p>
            <a:r>
              <a:rPr lang="en-US" dirty="0"/>
              <a:t>Sharma et al. (2020) demonstrate an automated attendance system using facial recognition, streamlining tracking processes in educational institutions [5].</a:t>
            </a:r>
          </a:p>
          <a:p>
            <a:r>
              <a:rPr lang="en-US" dirty="0"/>
              <a:t>Kumar and Arora (2021) implement deep learning techniques to enhance accuracy in attendance systems [6].</a:t>
            </a:r>
          </a:p>
          <a:p>
            <a:r>
              <a:rPr lang="en-US" dirty="0"/>
              <a:t>Chen et al. (2020) propose integrating facial recognition with RFID for efficient attendance tracking [7].</a:t>
            </a:r>
          </a:p>
        </p:txBody>
      </p:sp>
    </p:spTree>
    <p:extLst>
      <p:ext uri="{BB962C8B-B14F-4D97-AF65-F5344CB8AC3E}">
        <p14:creationId xmlns:p14="http://schemas.microsoft.com/office/powerpoint/2010/main" val="263784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7030-FF7F-E4FA-CB55-CADBDD903D50}"/>
              </a:ext>
            </a:extLst>
          </p:cNvPr>
          <p:cNvSpPr>
            <a:spLocks noGrp="1"/>
          </p:cNvSpPr>
          <p:nvPr>
            <p:ph type="title"/>
          </p:nvPr>
        </p:nvSpPr>
        <p:spPr>
          <a:xfrm>
            <a:off x="2592925" y="624110"/>
            <a:ext cx="8911687" cy="889380"/>
          </a:xfrm>
        </p:spPr>
        <p:txBody>
          <a:bodyPr/>
          <a:lstStyle/>
          <a:p>
            <a:r>
              <a:rPr lang="en-US" dirty="0"/>
              <a:t>Literature Review</a:t>
            </a:r>
          </a:p>
        </p:txBody>
      </p:sp>
      <p:sp>
        <p:nvSpPr>
          <p:cNvPr id="3" name="Content Placeholder 2">
            <a:extLst>
              <a:ext uri="{FF2B5EF4-FFF2-40B4-BE49-F238E27FC236}">
                <a16:creationId xmlns:a16="http://schemas.microsoft.com/office/drawing/2014/main" id="{8E6A0D0F-BBD1-776D-9E80-70CB91D2E057}"/>
              </a:ext>
            </a:extLst>
          </p:cNvPr>
          <p:cNvSpPr>
            <a:spLocks noGrp="1"/>
          </p:cNvSpPr>
          <p:nvPr>
            <p:ph idx="1"/>
          </p:nvPr>
        </p:nvSpPr>
        <p:spPr>
          <a:xfrm>
            <a:off x="2589212" y="1655379"/>
            <a:ext cx="8915400" cy="5013435"/>
          </a:xfrm>
        </p:spPr>
        <p:txBody>
          <a:bodyPr>
            <a:noAutofit/>
          </a:bodyPr>
          <a:lstStyle/>
          <a:p>
            <a:r>
              <a:rPr lang="en-US" dirty="0"/>
              <a:t>Zhang et al. (2020) introduce an intelligent attendance system for classrooms using face recognition [8].</a:t>
            </a:r>
          </a:p>
          <a:p>
            <a:r>
              <a:rPr lang="en-US" dirty="0" err="1"/>
              <a:t>Hassija</a:t>
            </a:r>
            <a:r>
              <a:rPr lang="en-US" dirty="0"/>
              <a:t> et al. (2021) employ deep learning for facial recognition in student attendance systems, enhancing precision [9].</a:t>
            </a:r>
          </a:p>
          <a:p>
            <a:r>
              <a:rPr lang="en-US" dirty="0"/>
              <a:t>Reddy et al. (2021) explore integrating facial recognition with IoT for effective deployment in educational institutions [13].</a:t>
            </a:r>
          </a:p>
          <a:p>
            <a:r>
              <a:rPr lang="en-US" dirty="0"/>
              <a:t>Gao et al. (2021) introduce an unmanned classroom concept with privacy protection for face recognition-based attendance [14].</a:t>
            </a:r>
          </a:p>
          <a:p>
            <a:r>
              <a:rPr lang="en-US" dirty="0"/>
              <a:t>Khalaf and </a:t>
            </a:r>
            <a:r>
              <a:rPr lang="en-US" dirty="0" err="1"/>
              <a:t>Alwahsh</a:t>
            </a:r>
            <a:r>
              <a:rPr lang="en-US" dirty="0"/>
              <a:t> (2020) develop an intelligent attendance system combining facial recognition and machine learning [15].</a:t>
            </a:r>
          </a:p>
          <a:p>
            <a:r>
              <a:rPr lang="en-US" dirty="0"/>
              <a:t>Xu et al. (2021) propose evolutionary methods for facial feature transformation, offering insights into improving recognition systems [16].</a:t>
            </a:r>
          </a:p>
          <a:p>
            <a:r>
              <a:rPr lang="en-US" dirty="0"/>
              <a:t>Kumar and Kaur (2020) conduct a survey on face recognition in smart learning environments, encompassing its potential impact on attendance tracking [17].</a:t>
            </a:r>
          </a:p>
          <a:p>
            <a:endParaRPr lang="en-US" dirty="0"/>
          </a:p>
        </p:txBody>
      </p:sp>
    </p:spTree>
    <p:extLst>
      <p:ext uri="{BB962C8B-B14F-4D97-AF65-F5344CB8AC3E}">
        <p14:creationId xmlns:p14="http://schemas.microsoft.com/office/powerpoint/2010/main" val="1139133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2E26-5427-78F4-6380-7776C79AE794}"/>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27D07A65-E8EF-DCAD-930F-D81C0FE5392C}"/>
              </a:ext>
            </a:extLst>
          </p:cNvPr>
          <p:cNvSpPr>
            <a:spLocks noGrp="1"/>
          </p:cNvSpPr>
          <p:nvPr>
            <p:ph idx="1"/>
          </p:nvPr>
        </p:nvSpPr>
        <p:spPr/>
        <p:txBody>
          <a:bodyPr>
            <a:normAutofit fontScale="92500"/>
          </a:bodyPr>
          <a:lstStyle/>
          <a:p>
            <a:pPr>
              <a:buFont typeface="+mj-lt"/>
              <a:buAutoNum type="alphaUcPeriod"/>
            </a:pPr>
            <a:r>
              <a:rPr lang="en-US" b="1" dirty="0"/>
              <a:t> </a:t>
            </a:r>
            <a:r>
              <a:rPr lang="en-US" sz="2400" b="1" i="1" dirty="0"/>
              <a:t>Architecture</a:t>
            </a:r>
            <a:r>
              <a:rPr lang="en-US" sz="2400" i="1" dirty="0"/>
              <a:t>:  </a:t>
            </a:r>
            <a:r>
              <a:rPr lang="en-US" sz="2100" i="1" dirty="0"/>
              <a:t>The proposed attendance system is user-friendly, relying on a database to store students' facial images and details. Multiple strategically positioned cameras capture faces throughout the lecture, ensuring optimal coverage. In case of camera failure, redundancy is ensured. The system detects various facial expressions and poses, overcoming challenges in face detection. Upon activation, it matches captured faces with stored student images, logging attendance details in an Excel spreadsheet. Sophisticated algorithms mitigate duplicate faces, ensuring each student receives only one attendance record per lecture, maintaining integrity. This efficient system caters to educators and administrators, offering a straightforward solution for attendance tracking.</a:t>
            </a:r>
          </a:p>
        </p:txBody>
      </p:sp>
    </p:spTree>
    <p:extLst>
      <p:ext uri="{BB962C8B-B14F-4D97-AF65-F5344CB8AC3E}">
        <p14:creationId xmlns:p14="http://schemas.microsoft.com/office/powerpoint/2010/main" val="182586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ABA2-FAE9-35D2-EDF9-9C5E1397B3C5}"/>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339368C4-0632-024B-CCF8-A8181052FE30}"/>
              </a:ext>
            </a:extLst>
          </p:cNvPr>
          <p:cNvSpPr>
            <a:spLocks noGrp="1"/>
          </p:cNvSpPr>
          <p:nvPr>
            <p:ph idx="1"/>
          </p:nvPr>
        </p:nvSpPr>
        <p:spPr>
          <a:xfrm>
            <a:off x="2589212" y="1813034"/>
            <a:ext cx="8915400" cy="4098188"/>
          </a:xfrm>
        </p:spPr>
        <p:txBody>
          <a:bodyPr>
            <a:normAutofit lnSpcReduction="10000"/>
          </a:bodyPr>
          <a:lstStyle/>
          <a:p>
            <a:pPr marL="0" indent="0">
              <a:buNone/>
            </a:pPr>
            <a:r>
              <a:rPr lang="en-US" sz="2200" b="1" i="1" dirty="0">
                <a:solidFill>
                  <a:schemeClr val="accent1"/>
                </a:solidFill>
                <a:latin typeface="Century Gothic"/>
              </a:rPr>
              <a:t>B.</a:t>
            </a:r>
            <a:r>
              <a:rPr lang="en-US" sz="2200" b="1" i="1" dirty="0">
                <a:solidFill>
                  <a:prstClr val="black">
                    <a:lumMod val="75000"/>
                    <a:lumOff val="25000"/>
                  </a:prstClr>
                </a:solidFill>
                <a:latin typeface="Century Gothic"/>
              </a:rPr>
              <a:t> Methodology</a:t>
            </a:r>
            <a:r>
              <a:rPr kumimoji="0" lang="en-US" sz="2200" b="1" i="1" u="none" strike="noStrike" kern="1200" cap="none" spc="0" normalizeH="0" baseline="0" noProof="0" dirty="0">
                <a:ln>
                  <a:noFill/>
                </a:ln>
                <a:solidFill>
                  <a:prstClr val="black">
                    <a:lumMod val="75000"/>
                    <a:lumOff val="25000"/>
                  </a:prstClr>
                </a:solidFill>
                <a:effectLst/>
                <a:uLnTx/>
                <a:uFillTx/>
                <a:latin typeface="Century Gothic"/>
                <a:ea typeface="+mn-ea"/>
                <a:cs typeface="+mn-cs"/>
              </a:rPr>
              <a:t>: </a:t>
            </a:r>
            <a:r>
              <a:rPr lang="en-US" dirty="0"/>
              <a:t>To develop an advanced attendance management system, it is essential to follow several steps meticulously to guarantee a successful result. The following steps are outlined as follows:: </a:t>
            </a:r>
          </a:p>
          <a:p>
            <a:pPr marL="0" indent="0">
              <a:buNone/>
            </a:pPr>
            <a:endParaRPr lang="en-US" dirty="0"/>
          </a:p>
          <a:p>
            <a:r>
              <a:rPr lang="en-US" dirty="0"/>
              <a:t>Creating a database</a:t>
            </a:r>
          </a:p>
          <a:p>
            <a:r>
              <a:rPr lang="en-US" dirty="0"/>
              <a:t>Improving image quality</a:t>
            </a:r>
          </a:p>
          <a:p>
            <a:r>
              <a:rPr lang="en-US" dirty="0"/>
              <a:t>Detecting faces</a:t>
            </a:r>
          </a:p>
          <a:p>
            <a:r>
              <a:rPr lang="en-US" dirty="0"/>
              <a:t>Extracting features</a:t>
            </a:r>
          </a:p>
          <a:p>
            <a:r>
              <a:rPr lang="en-US" dirty="0"/>
              <a:t>Recognizing faces</a:t>
            </a:r>
          </a:p>
          <a:p>
            <a:r>
              <a:rPr lang="en-US" dirty="0"/>
              <a:t>Removing redundancies</a:t>
            </a:r>
          </a:p>
          <a:p>
            <a:r>
              <a:rPr lang="en-US" dirty="0"/>
              <a:t>Generating reports</a:t>
            </a:r>
          </a:p>
        </p:txBody>
      </p:sp>
    </p:spTree>
    <p:extLst>
      <p:ext uri="{BB962C8B-B14F-4D97-AF65-F5344CB8AC3E}">
        <p14:creationId xmlns:p14="http://schemas.microsoft.com/office/powerpoint/2010/main" val="361894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1D0E-003B-BFF9-B75E-AA08F2A8717F}"/>
              </a:ext>
            </a:extLst>
          </p:cNvPr>
          <p:cNvSpPr>
            <a:spLocks noGrp="1"/>
          </p:cNvSpPr>
          <p:nvPr>
            <p:ph type="title"/>
          </p:nvPr>
        </p:nvSpPr>
        <p:spPr>
          <a:xfrm>
            <a:off x="2589212" y="250307"/>
            <a:ext cx="8911687" cy="1280890"/>
          </a:xfrm>
        </p:spPr>
        <p:txBody>
          <a:bodyPr/>
          <a:lstStyle/>
          <a:p>
            <a:r>
              <a:rPr lang="en-US" dirty="0"/>
              <a:t>Proposed System</a:t>
            </a:r>
          </a:p>
        </p:txBody>
      </p:sp>
      <p:sp>
        <p:nvSpPr>
          <p:cNvPr id="3" name="Content Placeholder 2">
            <a:extLst>
              <a:ext uri="{FF2B5EF4-FFF2-40B4-BE49-F238E27FC236}">
                <a16:creationId xmlns:a16="http://schemas.microsoft.com/office/drawing/2014/main" id="{EB937CAA-C05C-7D13-3C28-4E1A45A95191}"/>
              </a:ext>
            </a:extLst>
          </p:cNvPr>
          <p:cNvSpPr>
            <a:spLocks noGrp="1"/>
          </p:cNvSpPr>
          <p:nvPr>
            <p:ph idx="1"/>
          </p:nvPr>
        </p:nvSpPr>
        <p:spPr>
          <a:xfrm>
            <a:off x="2585499" y="1269124"/>
            <a:ext cx="8915400" cy="5338569"/>
          </a:xfrm>
        </p:spPr>
        <p:txBody>
          <a:bodyPr>
            <a:normAutofit fontScale="92500" lnSpcReduction="10000"/>
          </a:bodyPr>
          <a:lstStyle/>
          <a:p>
            <a:r>
              <a:rPr lang="en-US" sz="2200" b="1" i="1" dirty="0"/>
              <a:t>Creating a database:  </a:t>
            </a:r>
            <a:r>
              <a:rPr lang="en-US" sz="1900" dirty="0"/>
              <a:t>During student enrollment, a database will be created to store essential information such as name, ID number, course, semester subjects, and a single image of each student. These images will be used for training. The system will then utilize the stored images to identify and recognize students present during lectures.</a:t>
            </a:r>
          </a:p>
          <a:p>
            <a:r>
              <a:rPr lang="en-US" sz="2200" b="1" i="1" dirty="0"/>
              <a:t>Improving image quality:  </a:t>
            </a:r>
            <a:r>
              <a:rPr lang="en-US" sz="1900" dirty="0"/>
              <a:t>Moving students in classrooms can result in blurred images when captured by cameras. Generative Adversarial Networks (GANs) offer a solution by enhancing image quality. GANs are renowned for their capacity to maintain texture details, replicate real-world features, and produce visually convincing outcomes.</a:t>
            </a:r>
          </a:p>
          <a:p>
            <a:r>
              <a:rPr lang="en-US" sz="2200" b="1" i="1" dirty="0"/>
              <a:t>Detecting faces: </a:t>
            </a:r>
            <a:r>
              <a:rPr lang="en-US" sz="1900" dirty="0"/>
              <a:t>To detect faces, 70 facial landmarks are utilized, aiding </a:t>
            </a:r>
            <a:r>
              <a:rPr lang="en-US" sz="1900" dirty="0" err="1"/>
              <a:t>Haar</a:t>
            </a:r>
            <a:r>
              <a:rPr lang="en-US" sz="1900" dirty="0"/>
              <a:t> classifiers. These classifiers rely on artificial intelligence methods, training via a cascade model with diverse visual data. The model then identifies faces in new images. Features are consolidated into cascades within classifiers, initially addressing the challenge of implementing 6000 features per window frame. AdaBoost is used to eliminate redundant features and select appropriate ones, forming weak classifiers. These are combined with weights to create a strong classifier, leveraging a linear combination via AdaBoost.</a:t>
            </a:r>
          </a:p>
        </p:txBody>
      </p:sp>
    </p:spTree>
    <p:extLst>
      <p:ext uri="{BB962C8B-B14F-4D97-AF65-F5344CB8AC3E}">
        <p14:creationId xmlns:p14="http://schemas.microsoft.com/office/powerpoint/2010/main" val="20613918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253</TotalTime>
  <Words>2276</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Paper ID: 945, Paper Title: Facial Recognition-Based Student Attendance System</vt:lpstr>
      <vt:lpstr>*Table of Content </vt:lpstr>
      <vt:lpstr>Abstract</vt:lpstr>
      <vt:lpstr>Introduction</vt:lpstr>
      <vt:lpstr>Literature Riview</vt:lpstr>
      <vt:lpstr>Literature Review</vt:lpstr>
      <vt:lpstr>Proposed System</vt:lpstr>
      <vt:lpstr>Proposed System</vt:lpstr>
      <vt:lpstr>Proposed System</vt:lpstr>
      <vt:lpstr>Proposed System</vt:lpstr>
      <vt:lpstr>Result</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Aamir</dc:creator>
  <cp:lastModifiedBy>Harsh Srivastav</cp:lastModifiedBy>
  <cp:revision>15</cp:revision>
  <dcterms:created xsi:type="dcterms:W3CDTF">2017-10-10T09:51:10Z</dcterms:created>
  <dcterms:modified xsi:type="dcterms:W3CDTF">2024-03-10T17:19:17Z</dcterms:modified>
</cp:coreProperties>
</file>