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1AF7-CFD9-890B-EC5C-2E9DAEF21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880CE-1EFC-82EB-500E-8FA1D5D21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F8DE8B-1440-CC4E-1FB5-44DBAAE6769B}"/>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6E889A28-98AA-8949-FD8B-E0B8068EA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CFD27-FAB3-CA2D-1253-53324D012183}"/>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62626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48BA-7C97-FC56-805E-71E6D114D7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C06333-01C1-516C-CD7E-EB40095D3D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D3390-53ED-EEAF-E3D1-799201496671}"/>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41AF053D-F2C5-D40A-F243-82C1E1560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2CA2B-B529-6C58-9A6C-71CC2E235873}"/>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372243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9EFFB-3E98-6490-9216-3EC52AB01F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FF336-018F-3F12-E1A6-F3E6D8162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FE50C-76A7-9B0A-1D02-173106331C3C}"/>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B7852DD3-DAFA-7F23-5BD2-A12D0E9B7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7E9DB-6C5C-E5C8-4ACB-AFE2CF992B74}"/>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398992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35B9-D534-5D0C-7C25-BFB522599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65D45F-6485-171E-FA7B-EA61A4DAA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8C42C-9570-3F9A-D113-CA7607F114EB}"/>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B6526F4D-7CA9-79CA-C7B7-96C11706C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57067-355C-CC89-1077-CAEDBBBF1F71}"/>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79895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1CAF-26B6-3213-BCEC-B311B160F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93BD42-E771-0E9B-0A2B-52A2AF5270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3ABD9-403C-E722-EC4B-A501BC7E597B}"/>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7CE67F11-3BD7-C543-0BC2-5FD7EF1DD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ED33B-50F4-FF75-3A18-FCC7F0A5BE16}"/>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211623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4FD7-C8A9-039A-2B47-667F87D3D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1C76B-64D0-3EF5-6BA6-F056902C1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627587-A1C3-5825-F8F6-E0B884D609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1B728F-79CA-3E48-529D-DF1C0DF38972}"/>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6" name="Footer Placeholder 5">
            <a:extLst>
              <a:ext uri="{FF2B5EF4-FFF2-40B4-BE49-F238E27FC236}">
                <a16:creationId xmlns:a16="http://schemas.microsoft.com/office/drawing/2014/main" id="{7C76EB7F-B8AF-29C1-8B4E-6BD85E08F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61FEF-25D5-64DD-3142-A05BBA6CCE10}"/>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98869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1644-842C-AAE1-1946-CED98827B0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99ED2C-97EA-BB93-9432-C03CD387E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DB944-4F00-2A20-5233-FB78C78755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7725BF-ED90-5B5F-61C8-6F872065F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E7D45-A33C-B312-2B86-6F1273117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8CE15-69BB-8376-1C37-47985C9EC7F2}"/>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8" name="Footer Placeholder 7">
            <a:extLst>
              <a:ext uri="{FF2B5EF4-FFF2-40B4-BE49-F238E27FC236}">
                <a16:creationId xmlns:a16="http://schemas.microsoft.com/office/drawing/2014/main" id="{D56D8179-0594-B2C1-1399-2A965AB897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07D8A4-0C49-6CA8-DCAD-1057422F32CB}"/>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159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F942-4405-FB4C-7744-712DE8C7FD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1D9A2-2B03-C97F-B8E2-A4DA3C3EE6D2}"/>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4" name="Footer Placeholder 3">
            <a:extLst>
              <a:ext uri="{FF2B5EF4-FFF2-40B4-BE49-F238E27FC236}">
                <a16:creationId xmlns:a16="http://schemas.microsoft.com/office/drawing/2014/main" id="{E66C27A9-B5CD-D26F-5494-EE3AB0504F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04108C-BDAA-79A3-9EB6-6D39636218D4}"/>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66117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9629E-CA91-D7AD-B46D-F1289EA61BD2}"/>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3" name="Footer Placeholder 2">
            <a:extLst>
              <a:ext uri="{FF2B5EF4-FFF2-40B4-BE49-F238E27FC236}">
                <a16:creationId xmlns:a16="http://schemas.microsoft.com/office/drawing/2014/main" id="{62BB6519-F2F5-F2A7-2D4B-2B525A12EC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75DCAB-554E-0BDF-4148-2CAA248B2BAB}"/>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175962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5354-37AF-256D-5911-1CF9979FD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A1DD8-06B3-4041-3027-92BE86A7F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698F2A-A3A8-05EF-D416-2A8DB3548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5E6B8-8550-C96F-8D01-32E7803EA20A}"/>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6" name="Footer Placeholder 5">
            <a:extLst>
              <a:ext uri="{FF2B5EF4-FFF2-40B4-BE49-F238E27FC236}">
                <a16:creationId xmlns:a16="http://schemas.microsoft.com/office/drawing/2014/main" id="{FAEB3A85-15F7-0362-7963-265CD166E6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D413C-07F1-F329-634F-D728FE0E3FEE}"/>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322787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150A-38AB-24A4-551D-DD9E47D50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A31005-142D-ED8D-97DD-CF142FE63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CADE7C-8218-2A9C-C3B2-F36863460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4D525-020C-ED40-8B57-A2A5D7F8366D}"/>
              </a:ext>
            </a:extLst>
          </p:cNvPr>
          <p:cNvSpPr>
            <a:spLocks noGrp="1"/>
          </p:cNvSpPr>
          <p:nvPr>
            <p:ph type="dt" sz="half" idx="10"/>
          </p:nvPr>
        </p:nvSpPr>
        <p:spPr/>
        <p:txBody>
          <a:bodyPr/>
          <a:lstStyle/>
          <a:p>
            <a:fld id="{1EDCD092-BFBB-4786-B57E-76B1ACBD71CD}" type="datetimeFigureOut">
              <a:rPr lang="en-IN" smtClean="0"/>
              <a:t>12-03-2024</a:t>
            </a:fld>
            <a:endParaRPr lang="en-IN"/>
          </a:p>
        </p:txBody>
      </p:sp>
      <p:sp>
        <p:nvSpPr>
          <p:cNvPr id="6" name="Footer Placeholder 5">
            <a:extLst>
              <a:ext uri="{FF2B5EF4-FFF2-40B4-BE49-F238E27FC236}">
                <a16:creationId xmlns:a16="http://schemas.microsoft.com/office/drawing/2014/main" id="{73123257-FB74-E689-1825-225C797FC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285AD-F9D0-F5EF-B01B-700F0EDA3085}"/>
              </a:ext>
            </a:extLst>
          </p:cNvPr>
          <p:cNvSpPr>
            <a:spLocks noGrp="1"/>
          </p:cNvSpPr>
          <p:nvPr>
            <p:ph type="sldNum" sz="quarter" idx="12"/>
          </p:nvPr>
        </p:nvSpPr>
        <p:spPr/>
        <p:txBody>
          <a:bodyPr/>
          <a:lstStyle/>
          <a:p>
            <a:fld id="{A89280D4-0A4B-4ECF-B995-50327D606D89}" type="slidenum">
              <a:rPr lang="en-IN" smtClean="0"/>
              <a:t>‹#›</a:t>
            </a:fld>
            <a:endParaRPr lang="en-IN"/>
          </a:p>
        </p:txBody>
      </p:sp>
    </p:spTree>
    <p:extLst>
      <p:ext uri="{BB962C8B-B14F-4D97-AF65-F5344CB8AC3E}">
        <p14:creationId xmlns:p14="http://schemas.microsoft.com/office/powerpoint/2010/main" val="194349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0BEFB-BB20-7A7B-F5E1-636B55497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E02B8-9403-6B71-A887-6FA3C400C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52FAA-7FF3-55F1-B5EB-9735978AA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DCD092-BFBB-4786-B57E-76B1ACBD71CD}" type="datetimeFigureOut">
              <a:rPr lang="en-IN" smtClean="0"/>
              <a:t>12-03-2024</a:t>
            </a:fld>
            <a:endParaRPr lang="en-IN"/>
          </a:p>
        </p:txBody>
      </p:sp>
      <p:sp>
        <p:nvSpPr>
          <p:cNvPr id="5" name="Footer Placeholder 4">
            <a:extLst>
              <a:ext uri="{FF2B5EF4-FFF2-40B4-BE49-F238E27FC236}">
                <a16:creationId xmlns:a16="http://schemas.microsoft.com/office/drawing/2014/main" id="{57E03F36-3AF7-A4E0-A5B2-BCFDDE0A9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479B19-BBE7-668B-A41E-761326BD2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9280D4-0A4B-4ECF-B995-50327D606D89}" type="slidenum">
              <a:rPr lang="en-IN" smtClean="0"/>
              <a:t>‹#›</a:t>
            </a:fld>
            <a:endParaRPr lang="en-IN"/>
          </a:p>
        </p:txBody>
      </p:sp>
    </p:spTree>
    <p:extLst>
      <p:ext uri="{BB962C8B-B14F-4D97-AF65-F5344CB8AC3E}">
        <p14:creationId xmlns:p14="http://schemas.microsoft.com/office/powerpoint/2010/main" val="207644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6" name="Oval 35">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6" name="Straight Connector 45">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1B82149-995F-EF69-B9B8-3FC749FEA46F}"/>
              </a:ext>
            </a:extLst>
          </p:cNvPr>
          <p:cNvSpPr>
            <a:spLocks noGrp="1"/>
          </p:cNvSpPr>
          <p:nvPr>
            <p:ph type="ctrTitle"/>
          </p:nvPr>
        </p:nvSpPr>
        <p:spPr>
          <a:xfrm>
            <a:off x="629640" y="4038037"/>
            <a:ext cx="5107366" cy="2087424"/>
          </a:xfrm>
          <a:noFill/>
        </p:spPr>
        <p:txBody>
          <a:bodyPr anchor="t">
            <a:normAutofit/>
          </a:bodyPr>
          <a:lstStyle/>
          <a:p>
            <a:pPr algn="l"/>
            <a:r>
              <a:rPr lang="en-US" sz="4800" dirty="0">
                <a:solidFill>
                  <a:schemeClr val="bg1"/>
                </a:solidFill>
              </a:rPr>
              <a:t>Project Title-Website builder</a:t>
            </a:r>
            <a:endParaRPr lang="en-IN" sz="4800" dirty="0">
              <a:solidFill>
                <a:schemeClr val="bg1"/>
              </a:solidFill>
            </a:endParaRPr>
          </a:p>
        </p:txBody>
      </p:sp>
      <p:sp>
        <p:nvSpPr>
          <p:cNvPr id="3" name="Subtitle 2">
            <a:extLst>
              <a:ext uri="{FF2B5EF4-FFF2-40B4-BE49-F238E27FC236}">
                <a16:creationId xmlns:a16="http://schemas.microsoft.com/office/drawing/2014/main" id="{AE07CB47-BEFE-DF11-016C-258987D2E101}"/>
              </a:ext>
            </a:extLst>
          </p:cNvPr>
          <p:cNvSpPr>
            <a:spLocks noGrp="1"/>
          </p:cNvSpPr>
          <p:nvPr>
            <p:ph type="subTitle" idx="1"/>
          </p:nvPr>
        </p:nvSpPr>
        <p:spPr>
          <a:xfrm>
            <a:off x="6072795" y="4009218"/>
            <a:ext cx="5017030" cy="2087426"/>
          </a:xfrm>
          <a:noFill/>
        </p:spPr>
        <p:txBody>
          <a:bodyPr anchor="t">
            <a:normAutofit fontScale="92500" lnSpcReduction="10000"/>
          </a:bodyPr>
          <a:lstStyle/>
          <a:p>
            <a:pPr algn="l"/>
            <a:r>
              <a:rPr lang="en-US" sz="2200" dirty="0">
                <a:solidFill>
                  <a:schemeClr val="bg1"/>
                </a:solidFill>
                <a:latin typeface="Aptos" panose="020B0004020202020204" pitchFamily="34" charset="0"/>
              </a:rPr>
              <a:t>Submitted By</a:t>
            </a:r>
          </a:p>
          <a:p>
            <a:pPr algn="l"/>
            <a:r>
              <a:rPr lang="en-IN" sz="2200" dirty="0">
                <a:solidFill>
                  <a:schemeClr val="bg1"/>
                </a:solidFill>
                <a:latin typeface="Aptos" panose="020B0004020202020204" pitchFamily="34" charset="0"/>
              </a:rPr>
              <a:t>Himanshu Vishwakarma 2000290100070   Keshav Raj Yadav 2000290100080 </a:t>
            </a:r>
          </a:p>
          <a:p>
            <a:pPr algn="l"/>
            <a:r>
              <a:rPr lang="en-IN" sz="2200" dirty="0">
                <a:solidFill>
                  <a:schemeClr val="bg1"/>
                </a:solidFill>
                <a:latin typeface="Aptos" panose="020B0004020202020204" pitchFamily="34" charset="0"/>
              </a:rPr>
              <a:t>Prateek Gupta 2000290100103 </a:t>
            </a:r>
          </a:p>
          <a:p>
            <a:pPr algn="l"/>
            <a:r>
              <a:rPr lang="en-IN" sz="2200" dirty="0">
                <a:solidFill>
                  <a:schemeClr val="bg1"/>
                </a:solidFill>
                <a:latin typeface="Aptos" panose="020B0004020202020204" pitchFamily="34" charset="0"/>
              </a:rPr>
              <a:t>Under the supervision of</a:t>
            </a:r>
          </a:p>
          <a:p>
            <a:pPr algn="l"/>
            <a:r>
              <a:rPr lang="en-IN" sz="2200" dirty="0">
                <a:solidFill>
                  <a:schemeClr val="bg1"/>
                </a:solidFill>
                <a:latin typeface="Aptos" panose="020B0004020202020204" pitchFamily="34" charset="0"/>
              </a:rPr>
              <a:t> Prof. </a:t>
            </a:r>
            <a:r>
              <a:rPr lang="en-IN" sz="2200" dirty="0" err="1">
                <a:solidFill>
                  <a:schemeClr val="bg1"/>
                </a:solidFill>
                <a:latin typeface="Aptos" panose="020B0004020202020204" pitchFamily="34" charset="0"/>
              </a:rPr>
              <a:t>Hriday</a:t>
            </a:r>
            <a:r>
              <a:rPr lang="en-IN" sz="2200" dirty="0">
                <a:solidFill>
                  <a:schemeClr val="bg1"/>
                </a:solidFill>
                <a:latin typeface="Aptos" panose="020B0004020202020204" pitchFamily="34" charset="0"/>
              </a:rPr>
              <a:t> Kumar Gupta</a:t>
            </a:r>
          </a:p>
        </p:txBody>
      </p:sp>
      <p:pic>
        <p:nvPicPr>
          <p:cNvPr id="5" name="Picture 4" descr="A blue and orange logo&#10;&#10;Description automatically generated">
            <a:extLst>
              <a:ext uri="{FF2B5EF4-FFF2-40B4-BE49-F238E27FC236}">
                <a16:creationId xmlns:a16="http://schemas.microsoft.com/office/drawing/2014/main" id="{6F079BDA-B914-29E6-9CC9-A545B5D8F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59" y="854358"/>
            <a:ext cx="10843065" cy="2792089"/>
          </a:xfrm>
          <a:prstGeom prst="rect">
            <a:avLst/>
          </a:prstGeom>
        </p:spPr>
      </p:pic>
      <p:grpSp>
        <p:nvGrpSpPr>
          <p:cNvPr id="65" name="Group 64">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6" name="Straight Connector 65">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95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6B94A-1DFB-AAF9-07D0-501257C95492}"/>
              </a:ext>
            </a:extLst>
          </p:cNvPr>
          <p:cNvSpPr>
            <a:spLocks noGrp="1"/>
          </p:cNvSpPr>
          <p:nvPr>
            <p:ph type="title"/>
          </p:nvPr>
        </p:nvSpPr>
        <p:spPr>
          <a:xfrm>
            <a:off x="838200" y="365125"/>
            <a:ext cx="10515600" cy="1325563"/>
          </a:xfrm>
        </p:spPr>
        <p:txBody>
          <a:bodyPr>
            <a:normAutofit/>
          </a:bodyPr>
          <a:lstStyle/>
          <a:p>
            <a:r>
              <a:rPr lang="en-US" sz="5400" dirty="0">
                <a:latin typeface="Aptos" panose="020B0004020202020204" pitchFamily="34" charset="0"/>
              </a:rPr>
              <a:t>Preventions:</a:t>
            </a:r>
            <a:endParaRPr lang="en-IN" sz="5400" dirty="0">
              <a:latin typeface="Aptos" panose="020B000402020202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34DE96-8FFD-0C11-06F8-A5A2E9125689}"/>
              </a:ext>
            </a:extLst>
          </p:cNvPr>
          <p:cNvSpPr>
            <a:spLocks noGrp="1"/>
          </p:cNvSpPr>
          <p:nvPr>
            <p:ph idx="1"/>
          </p:nvPr>
        </p:nvSpPr>
        <p:spPr>
          <a:xfrm>
            <a:off x="838200" y="1929384"/>
            <a:ext cx="10515600" cy="4251960"/>
          </a:xfrm>
        </p:spPr>
        <p:txBody>
          <a:bodyPr>
            <a:normAutofit/>
          </a:bodyPr>
          <a:lstStyle/>
          <a:p>
            <a:pPr marL="0" indent="0">
              <a:buNone/>
            </a:pPr>
            <a:r>
              <a:rPr lang="en-IN" sz="2200" dirty="0">
                <a:effectLst/>
                <a:latin typeface="Aptos" panose="020B0004020202020204" pitchFamily="34" charset="0"/>
                <a:ea typeface="Calibri" panose="020F0502020204030204" pitchFamily="34" charset="0"/>
                <a:cs typeface="Mangal" panose="02040503050203030202" pitchFamily="18" charset="0"/>
              </a:rPr>
              <a:t>DNSSEC: A collection of protocols intended to strengthen DNS security is known as DNS Security Extensions (DNSSEC). It makes it far more difficult for attackers to tamper with the cache by using digital signatures to confirm the legitimacy of DNS data . The IETF developed </a:t>
            </a:r>
            <a:r>
              <a:rPr lang="en-IN" sz="2200" dirty="0" err="1">
                <a:effectLst/>
                <a:latin typeface="Aptos" panose="020B0004020202020204" pitchFamily="34" charset="0"/>
                <a:ea typeface="Calibri" panose="020F0502020204030204" pitchFamily="34" charset="0"/>
                <a:cs typeface="Mangal" panose="02040503050203030202" pitchFamily="18" charset="0"/>
              </a:rPr>
              <a:t>DNSsec</a:t>
            </a:r>
            <a:r>
              <a:rPr lang="en-IN" sz="2200" dirty="0">
                <a:effectLst/>
                <a:latin typeface="Aptos" panose="020B0004020202020204" pitchFamily="34" charset="0"/>
                <a:ea typeface="Calibri" panose="020F0502020204030204" pitchFamily="34" charset="0"/>
                <a:cs typeface="Mangal" panose="02040503050203030202" pitchFamily="18" charset="0"/>
              </a:rPr>
              <a:t> to guarantee both the authenticity of the data's source and its integrity. </a:t>
            </a:r>
            <a:r>
              <a:rPr lang="en-IN" sz="2200" dirty="0" err="1">
                <a:effectLst/>
                <a:latin typeface="Aptos" panose="020B0004020202020204" pitchFamily="34" charset="0"/>
                <a:ea typeface="Calibri" panose="020F0502020204030204" pitchFamily="34" charset="0"/>
                <a:cs typeface="Mangal" panose="02040503050203030202" pitchFamily="18" charset="0"/>
              </a:rPr>
              <a:t>DNSsec</a:t>
            </a:r>
            <a:r>
              <a:rPr lang="en-IN" sz="2200" dirty="0">
                <a:effectLst/>
                <a:latin typeface="Aptos" panose="020B0004020202020204" pitchFamily="34" charset="0"/>
                <a:ea typeface="Calibri" panose="020F0502020204030204" pitchFamily="34" charset="0"/>
                <a:cs typeface="Mangal" panose="02040503050203030202" pitchFamily="18" charset="0"/>
              </a:rPr>
              <a:t> uses public key cryptography as its foundation to offer various security services.</a:t>
            </a:r>
          </a:p>
          <a:p>
            <a:pPr marL="0" indent="0">
              <a:buNone/>
            </a:pPr>
            <a:endParaRPr lang="en-IN" sz="2200" dirty="0">
              <a:effectLst/>
              <a:latin typeface="Aptos" panose="020B0004020202020204" pitchFamily="34" charset="0"/>
              <a:ea typeface="Calibri" panose="020F0502020204030204" pitchFamily="34" charset="0"/>
              <a:cs typeface="Mangal" panose="02040503050203030202" pitchFamily="18" charset="0"/>
            </a:endParaRPr>
          </a:p>
          <a:p>
            <a:pPr marL="0" indent="0">
              <a:buNone/>
            </a:pPr>
            <a:r>
              <a:rPr lang="en-US" sz="2200" i="1" dirty="0">
                <a:effectLst/>
                <a:latin typeface="Aptos" panose="020B0004020202020204" pitchFamily="34" charset="0"/>
                <a:ea typeface="SimSun" panose="02010600030101010101" pitchFamily="2" charset="-122"/>
              </a:rPr>
              <a:t>Delay Fast Packets (DFP):Prevention of DNS Cache Poisoning:</a:t>
            </a:r>
            <a:r>
              <a:rPr lang="en-IN" sz="2200" dirty="0">
                <a:effectLst/>
                <a:latin typeface="Aptos" panose="020B0004020202020204" pitchFamily="34" charset="0"/>
                <a:ea typeface="Calibri" panose="020F0502020204030204" pitchFamily="34" charset="0"/>
                <a:cs typeface="Mangal" panose="02040503050203030202" pitchFamily="18" charset="0"/>
              </a:rPr>
              <a:t>The main objective of the DFP algorithm is to approximate the Round Trip Time (RTT) between the DNS server and every authoritative server it comes across.</a:t>
            </a:r>
          </a:p>
          <a:p>
            <a:pPr marL="0" indent="0">
              <a:buNone/>
            </a:pPr>
            <a:endParaRPr lang="en-IN" sz="2200" dirty="0">
              <a:effectLst/>
              <a:latin typeface="Times New Roman" panose="02020603050405020304" pitchFamily="18" charset="0"/>
              <a:ea typeface="SimSun" panose="02010600030101010101" pitchFamily="2" charset="-122"/>
            </a:endParaRPr>
          </a:p>
          <a:p>
            <a:pPr marL="0" indent="0">
              <a:buNone/>
            </a:pPr>
            <a:endParaRPr lang="en-IN" sz="2200" dirty="0"/>
          </a:p>
        </p:txBody>
      </p:sp>
    </p:spTree>
    <p:extLst>
      <p:ext uri="{BB962C8B-B14F-4D97-AF65-F5344CB8AC3E}">
        <p14:creationId xmlns:p14="http://schemas.microsoft.com/office/powerpoint/2010/main" val="265936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C7B7B-0400-B938-01BE-B618717757A7}"/>
              </a:ext>
            </a:extLst>
          </p:cNvPr>
          <p:cNvSpPr>
            <a:spLocks noGrp="1"/>
          </p:cNvSpPr>
          <p:nvPr>
            <p:ph type="title"/>
          </p:nvPr>
        </p:nvSpPr>
        <p:spPr>
          <a:xfrm>
            <a:off x="5596501" y="489508"/>
            <a:ext cx="5754896" cy="1667569"/>
          </a:xfrm>
        </p:spPr>
        <p:txBody>
          <a:bodyPr anchor="b">
            <a:normAutofit/>
          </a:bodyPr>
          <a:lstStyle/>
          <a:p>
            <a:r>
              <a:rPr lang="en-US" sz="4000" dirty="0">
                <a:latin typeface="Aptos" panose="020B0004020202020204" pitchFamily="34" charset="0"/>
              </a:rPr>
              <a:t>ABOUT PROJECT:</a:t>
            </a:r>
            <a:endParaRPr lang="en-IN" sz="4000" dirty="0">
              <a:latin typeface="Aptos" panose="020B0004020202020204" pitchFamily="34" charset="0"/>
            </a:endParaRPr>
          </a:p>
        </p:txBody>
      </p:sp>
      <p:pic>
        <p:nvPicPr>
          <p:cNvPr id="22" name="Graphic 21" descr="Web Design">
            <a:extLst>
              <a:ext uri="{FF2B5EF4-FFF2-40B4-BE49-F238E27FC236}">
                <a16:creationId xmlns:a16="http://schemas.microsoft.com/office/drawing/2014/main" id="{E3457C5B-E02C-9970-328E-8A786C4E61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5B6B9CE-D4C4-5D68-5F4B-35F7C5CEBFF2}"/>
              </a:ext>
            </a:extLst>
          </p:cNvPr>
          <p:cNvSpPr>
            <a:spLocks noGrp="1"/>
          </p:cNvSpPr>
          <p:nvPr>
            <p:ph idx="1"/>
          </p:nvPr>
        </p:nvSpPr>
        <p:spPr>
          <a:xfrm>
            <a:off x="5596502" y="2405894"/>
            <a:ext cx="5754896" cy="3197464"/>
          </a:xfrm>
        </p:spPr>
        <p:txBody>
          <a:bodyPr anchor="t">
            <a:normAutofit lnSpcReduction="10000"/>
          </a:bodyPr>
          <a:lstStyle/>
          <a:p>
            <a:r>
              <a:rPr lang="en-US" dirty="0">
                <a:effectLst/>
                <a:ea typeface="Times New Roman" panose="02020603050405020304" pitchFamily="18" charset="0"/>
              </a:rPr>
              <a:t>A website builder tool allows you to design and create websites without having to edit code. User can do everything himself, without designers and developers. Without taking care of necessary backend and database user can get a customized website according to their needs and description.</a:t>
            </a:r>
            <a:endParaRPr lang="en-IN" dirty="0">
              <a:effectLst/>
              <a:ea typeface="Times New Roman" panose="02020603050405020304" pitchFamily="18" charset="0"/>
            </a:endParaRPr>
          </a:p>
          <a:p>
            <a:endParaRPr lang="en-IN" sz="2000" dirty="0"/>
          </a:p>
        </p:txBody>
      </p:sp>
      <p:sp>
        <p:nvSpPr>
          <p:cNvPr id="27" name="Rectangle 2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35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336A4-3F1F-505D-B513-05F984FB548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OBJECTIVE:</a:t>
            </a:r>
            <a:endParaRPr lang="en-IN" sz="4000">
              <a:solidFill>
                <a:srgbClr val="FFFFFF"/>
              </a:solidFill>
            </a:endParaRPr>
          </a:p>
        </p:txBody>
      </p:sp>
      <p:sp>
        <p:nvSpPr>
          <p:cNvPr id="7" name="Content Placeholder 2">
            <a:extLst>
              <a:ext uri="{FF2B5EF4-FFF2-40B4-BE49-F238E27FC236}">
                <a16:creationId xmlns:a16="http://schemas.microsoft.com/office/drawing/2014/main" id="{E2D565DD-0DF8-D2C9-CE33-38BCFA02DF7B}"/>
              </a:ext>
            </a:extLst>
          </p:cNvPr>
          <p:cNvSpPr>
            <a:spLocks noGrp="1"/>
          </p:cNvSpPr>
          <p:nvPr>
            <p:ph idx="1"/>
          </p:nvPr>
        </p:nvSpPr>
        <p:spPr>
          <a:xfrm>
            <a:off x="4642836" y="669544"/>
            <a:ext cx="6555347" cy="5080380"/>
          </a:xfrm>
        </p:spPr>
        <p:txBody>
          <a:bodyPr anchor="ctr">
            <a:normAutofit fontScale="92500" lnSpcReduction="10000"/>
          </a:bodyPr>
          <a:lstStyle/>
          <a:p>
            <a:pPr marL="0" indent="0">
              <a:buNone/>
            </a:pPr>
            <a:r>
              <a:rPr lang="en-US" dirty="0">
                <a:effectLst/>
                <a:latin typeface="Aptos" panose="020B0004020202020204" pitchFamily="34" charset="0"/>
                <a:ea typeface="Times New Roman" panose="02020603050405020304" pitchFamily="18" charset="0"/>
              </a:rPr>
              <a:t>1.Simplify website creation: Website builders aim to simplify the process of creating a website, making it accessible to individuals and businesses without technical expertise.</a:t>
            </a:r>
            <a:endParaRPr lang="en-IN" dirty="0">
              <a:effectLst/>
              <a:latin typeface="Aptos" panose="020B0004020202020204" pitchFamily="34" charset="0"/>
              <a:ea typeface="Times New Roman" panose="02020603050405020304" pitchFamily="18" charset="0"/>
            </a:endParaRPr>
          </a:p>
          <a:p>
            <a:pPr marL="0" indent="0">
              <a:buNone/>
            </a:pPr>
            <a:r>
              <a:rPr lang="en-IN" dirty="0">
                <a:latin typeface="Aptos" panose="020B0004020202020204" pitchFamily="34" charset="0"/>
              </a:rPr>
              <a:t>2.</a:t>
            </a:r>
            <a:r>
              <a:rPr lang="en-US" dirty="0">
                <a:effectLst/>
                <a:latin typeface="Aptos" panose="020B0004020202020204" pitchFamily="34" charset="0"/>
                <a:ea typeface="Times New Roman" panose="02020603050405020304" pitchFamily="18" charset="0"/>
              </a:rPr>
              <a:t> Provide pre-built templates and design elements: Website builders provide pre-built templates and design elements that can be easily customized, eliminating the need for users to design their website from scratch.</a:t>
            </a:r>
            <a:endParaRPr lang="en-IN" dirty="0">
              <a:effectLst/>
              <a:latin typeface="Aptos" panose="020B0004020202020204" pitchFamily="34" charset="0"/>
              <a:ea typeface="Times New Roman" panose="02020603050405020304" pitchFamily="18" charset="0"/>
            </a:endParaRPr>
          </a:p>
          <a:p>
            <a:pPr marL="0" indent="0">
              <a:buNone/>
            </a:pPr>
            <a:r>
              <a:rPr lang="en-IN" dirty="0">
                <a:latin typeface="Aptos" panose="020B0004020202020204" pitchFamily="34" charset="0"/>
              </a:rPr>
              <a:t>3.</a:t>
            </a:r>
            <a:r>
              <a:rPr lang="en-US" dirty="0">
                <a:effectLst/>
                <a:latin typeface="Aptos" panose="020B0004020202020204" pitchFamily="34" charset="0"/>
                <a:ea typeface="Times New Roman" panose="02020603050405020304" pitchFamily="18" charset="0"/>
              </a:rPr>
              <a:t> Allow for customization: Website builders allow users to customize their website, ensuring that it reflects their brand and meets their specific needs.</a:t>
            </a:r>
            <a:endParaRPr lang="en-IN" dirty="0">
              <a:effectLst/>
              <a:latin typeface="Aptos" panose="020B0004020202020204" pitchFamily="34"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406445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3E084-C96B-7956-F764-3340B42EE00E}"/>
              </a:ext>
            </a:extLst>
          </p:cNvPr>
          <p:cNvSpPr>
            <a:spLocks noGrp="1"/>
          </p:cNvSpPr>
          <p:nvPr>
            <p:ph type="title"/>
          </p:nvPr>
        </p:nvSpPr>
        <p:spPr>
          <a:xfrm>
            <a:off x="4553733" y="121921"/>
            <a:ext cx="6798541" cy="1168400"/>
          </a:xfrm>
        </p:spPr>
        <p:txBody>
          <a:bodyPr anchor="b">
            <a:normAutofit/>
          </a:bodyPr>
          <a:lstStyle/>
          <a:p>
            <a:r>
              <a:rPr lang="en-US" sz="4000" dirty="0"/>
              <a:t>TECHNOLOGY IMPLEMENTED:</a:t>
            </a:r>
            <a:endParaRPr lang="en-IN" sz="4000" dirty="0"/>
          </a:p>
        </p:txBody>
      </p:sp>
      <p:pic>
        <p:nvPicPr>
          <p:cNvPr id="5" name="Picture 4">
            <a:extLst>
              <a:ext uri="{FF2B5EF4-FFF2-40B4-BE49-F238E27FC236}">
                <a16:creationId xmlns:a16="http://schemas.microsoft.com/office/drawing/2014/main" id="{0719FD8A-AC6C-C853-E929-46B3F09E68B6}"/>
              </a:ext>
            </a:extLst>
          </p:cNvPr>
          <p:cNvPicPr>
            <a:picLocks noChangeAspect="1"/>
          </p:cNvPicPr>
          <p:nvPr/>
        </p:nvPicPr>
        <p:blipFill rotWithShape="1">
          <a:blip r:embed="rId2"/>
          <a:srcRect l="16225" r="493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4BE31B9C-1F22-606A-E295-E4AFA633E456}"/>
              </a:ext>
            </a:extLst>
          </p:cNvPr>
          <p:cNvSpPr>
            <a:spLocks noGrp="1"/>
          </p:cNvSpPr>
          <p:nvPr>
            <p:ph idx="1"/>
          </p:nvPr>
        </p:nvSpPr>
        <p:spPr>
          <a:xfrm>
            <a:off x="4553734" y="1645920"/>
            <a:ext cx="6798539" cy="4469127"/>
          </a:xfrm>
        </p:spPr>
        <p:txBody>
          <a:bodyPr>
            <a:normAutofit/>
          </a:bodyPr>
          <a:lstStyle/>
          <a:p>
            <a:pPr marL="0" indent="0">
              <a:buNone/>
            </a:pPr>
            <a:r>
              <a:rPr lang="en-US" sz="2400" dirty="0">
                <a:effectLst/>
                <a:latin typeface="Aptos" panose="020B0004020202020204" pitchFamily="34" charset="0"/>
                <a:ea typeface="Times New Roman" panose="02020603050405020304" pitchFamily="18" charset="0"/>
              </a:rPr>
              <a:t>Front-end frameworks and libraries: Website builders require user interfaces that are easy to use and visually appealing. Front-end frameworks and libraries like React, Vue.js.</a:t>
            </a:r>
          </a:p>
          <a:p>
            <a:pPr marL="0" indent="0">
              <a:buNone/>
            </a:pPr>
            <a:r>
              <a:rPr lang="en-US" sz="2400" dirty="0">
                <a:effectLst/>
                <a:latin typeface="Aptos" panose="020B0004020202020204" pitchFamily="34" charset="0"/>
                <a:ea typeface="Times New Roman" panose="02020603050405020304" pitchFamily="18" charset="0"/>
              </a:rPr>
              <a:t>Database management systems: Website builders need a way to store user data, templates, and other resources. Database management systems like MySQL, MongoDB</a:t>
            </a:r>
            <a:r>
              <a:rPr lang="en-US" sz="2400" dirty="0">
                <a:latin typeface="Aptos" panose="020B0004020202020204" pitchFamily="34" charset="0"/>
                <a:ea typeface="Times New Roman" panose="02020603050405020304" pitchFamily="18" charset="0"/>
              </a:rPr>
              <a:t>.</a:t>
            </a:r>
          </a:p>
          <a:p>
            <a:pPr marL="0" indent="0">
              <a:buNone/>
            </a:pPr>
            <a:r>
              <a:rPr lang="en-US" sz="2400" dirty="0">
                <a:effectLst/>
                <a:latin typeface="Aptos" panose="020B0004020202020204" pitchFamily="34" charset="0"/>
                <a:ea typeface="Times New Roman" panose="02020603050405020304" pitchFamily="18" charset="0"/>
              </a:rPr>
              <a:t>API integrations: Website builders often integrate with third-party applications and services, such as payment gateways, email marketing tools, and social media platforms.</a:t>
            </a:r>
            <a:endParaRPr lang="en-IN" sz="2400" dirty="0">
              <a:latin typeface="Aptos" panose="020B0004020202020204" pitchFamily="34" charset="0"/>
            </a:endParaRPr>
          </a:p>
        </p:txBody>
      </p:sp>
    </p:spTree>
    <p:extLst>
      <p:ext uri="{BB962C8B-B14F-4D97-AF65-F5344CB8AC3E}">
        <p14:creationId xmlns:p14="http://schemas.microsoft.com/office/powerpoint/2010/main" val="151828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29AFA-3132-356C-6BBB-CC9E3CB32A3C}"/>
              </a:ext>
            </a:extLst>
          </p:cNvPr>
          <p:cNvSpPr>
            <a:spLocks noGrp="1"/>
          </p:cNvSpPr>
          <p:nvPr>
            <p:ph type="title"/>
          </p:nvPr>
        </p:nvSpPr>
        <p:spPr>
          <a:xfrm>
            <a:off x="1195458" y="1899921"/>
            <a:ext cx="9808067" cy="772160"/>
          </a:xfrm>
        </p:spPr>
        <p:txBody>
          <a:bodyPr anchor="b">
            <a:normAutofit/>
          </a:bodyPr>
          <a:lstStyle/>
          <a:p>
            <a:pPr algn="ctr"/>
            <a:r>
              <a:rPr lang="en-US" sz="4000" dirty="0"/>
              <a:t>PROGRESS:</a:t>
            </a:r>
            <a:endParaRPr lang="en-IN" sz="4000" dirty="0"/>
          </a:p>
        </p:txBody>
      </p:sp>
      <p:pic>
        <p:nvPicPr>
          <p:cNvPr id="7" name="Graphic 6" descr="Web Design">
            <a:extLst>
              <a:ext uri="{FF2B5EF4-FFF2-40B4-BE49-F238E27FC236}">
                <a16:creationId xmlns:a16="http://schemas.microsoft.com/office/drawing/2014/main" id="{29279F76-215D-3300-39FC-6A0694AE2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6865" y="499871"/>
            <a:ext cx="995221" cy="995221"/>
          </a:xfrm>
          <a:prstGeom prst="rect">
            <a:avLst/>
          </a:prstGeom>
        </p:spPr>
      </p:pic>
      <p:sp>
        <p:nvSpPr>
          <p:cNvPr id="3" name="Content Placeholder 2">
            <a:extLst>
              <a:ext uri="{FF2B5EF4-FFF2-40B4-BE49-F238E27FC236}">
                <a16:creationId xmlns:a16="http://schemas.microsoft.com/office/drawing/2014/main" id="{E72DD1CD-29C0-8C6F-297B-4EA3403F822C}"/>
              </a:ext>
            </a:extLst>
          </p:cNvPr>
          <p:cNvSpPr>
            <a:spLocks noGrp="1"/>
          </p:cNvSpPr>
          <p:nvPr>
            <p:ph idx="1"/>
          </p:nvPr>
        </p:nvSpPr>
        <p:spPr>
          <a:xfrm>
            <a:off x="1195459" y="2814320"/>
            <a:ext cx="9804575" cy="3314767"/>
          </a:xfrm>
        </p:spPr>
        <p:txBody>
          <a:bodyPr anchor="t">
            <a:normAutofit/>
          </a:bodyPr>
          <a:lstStyle/>
          <a:p>
            <a:pPr marL="0" indent="0" algn="ctr">
              <a:buNone/>
            </a:pPr>
            <a:r>
              <a:rPr lang="en-IN" b="1" dirty="0"/>
              <a:t>Templates added :-</a:t>
            </a:r>
          </a:p>
          <a:p>
            <a:pPr marL="0" indent="0" algn="ctr">
              <a:buNone/>
            </a:pPr>
            <a:r>
              <a:rPr lang="en-US" dirty="0"/>
              <a:t>1.Blog website – blog templates that are added have the functionalities of- • Creating new Blogs with title, images and description.</a:t>
            </a:r>
            <a:endParaRPr lang="en-IN" dirty="0"/>
          </a:p>
          <a:p>
            <a:pPr marL="0" indent="0" algn="ctr">
              <a:buNone/>
            </a:pPr>
            <a:r>
              <a:rPr lang="en-US" dirty="0"/>
              <a:t>2.E-Commerce website – E-Com templates that are added has the functionality of- ▪ Adding new items into the catalog. ▪ Customizing category section.</a:t>
            </a:r>
            <a:endParaRPr lang="en-IN" dirty="0"/>
          </a:p>
        </p:txBody>
      </p:sp>
    </p:spTree>
    <p:extLst>
      <p:ext uri="{BB962C8B-B14F-4D97-AF65-F5344CB8AC3E}">
        <p14:creationId xmlns:p14="http://schemas.microsoft.com/office/powerpoint/2010/main" val="149655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46E-8A07-515D-4BAA-C00EE6320D9C}"/>
              </a:ext>
            </a:extLst>
          </p:cNvPr>
          <p:cNvSpPr>
            <a:spLocks noGrp="1"/>
          </p:cNvSpPr>
          <p:nvPr>
            <p:ph type="title"/>
          </p:nvPr>
        </p:nvSpPr>
        <p:spPr/>
        <p:txBody>
          <a:bodyPr>
            <a:normAutofit/>
          </a:bodyPr>
          <a:lstStyle/>
          <a:p>
            <a:r>
              <a:rPr lang="en-IN" sz="3200" b="1" dirty="0"/>
              <a:t>Backend setup for database:-</a:t>
            </a:r>
          </a:p>
        </p:txBody>
      </p:sp>
      <p:sp>
        <p:nvSpPr>
          <p:cNvPr id="3" name="Content Placeholder 2">
            <a:extLst>
              <a:ext uri="{FF2B5EF4-FFF2-40B4-BE49-F238E27FC236}">
                <a16:creationId xmlns:a16="http://schemas.microsoft.com/office/drawing/2014/main" id="{CE41BFB2-4C99-E88F-EE0A-D3BCBBEBB3D6}"/>
              </a:ext>
            </a:extLst>
          </p:cNvPr>
          <p:cNvSpPr>
            <a:spLocks noGrp="1"/>
          </p:cNvSpPr>
          <p:nvPr>
            <p:ph idx="1"/>
          </p:nvPr>
        </p:nvSpPr>
        <p:spPr/>
        <p:txBody>
          <a:bodyPr/>
          <a:lstStyle/>
          <a:p>
            <a:pPr marL="0" indent="0">
              <a:buNone/>
            </a:pPr>
            <a:r>
              <a:rPr lang="en-US" dirty="0"/>
              <a:t>Created an Atlas MongoDB cluster for common file storage for different websites of users.</a:t>
            </a:r>
          </a:p>
          <a:p>
            <a:pPr marL="0" indent="0">
              <a:buNone/>
            </a:pPr>
            <a:r>
              <a:rPr lang="en-US" dirty="0"/>
              <a:t>Rendering the data through postman to validate APIs.</a:t>
            </a:r>
          </a:p>
          <a:p>
            <a:pPr marL="0" indent="0">
              <a:buNone/>
            </a:pPr>
            <a:r>
              <a:rPr lang="en-IN" sz="3600" b="1" dirty="0"/>
              <a:t>Stripes </a:t>
            </a:r>
            <a:r>
              <a:rPr lang="en-IN" sz="3600" b="1" dirty="0">
                <a:latin typeface="Aptos" panose="020B0004020202020204" pitchFamily="34" charset="0"/>
              </a:rPr>
              <a:t>Integration </a:t>
            </a:r>
            <a:r>
              <a:rPr lang="en-US" sz="3600" b="1" dirty="0">
                <a:latin typeface="Aptos" panose="020B0004020202020204" pitchFamily="34" charset="0"/>
              </a:rPr>
              <a:t>:-</a:t>
            </a:r>
          </a:p>
          <a:p>
            <a:pPr marL="0" indent="0">
              <a:buNone/>
            </a:pPr>
            <a:r>
              <a:rPr lang="en-US" dirty="0">
                <a:latin typeface="Aptos" panose="020B0004020202020204" pitchFamily="34" charset="0"/>
              </a:rPr>
              <a:t>Stripe is a leading </a:t>
            </a:r>
            <a:r>
              <a:rPr lang="en-US" dirty="0"/>
              <a:t>online payment gateway that simplifies electronic transactions for businesses. Renowned for its seamless integration, user-friendly interface, and robust security features.</a:t>
            </a:r>
          </a:p>
          <a:p>
            <a:pPr marL="0" indent="0">
              <a:buNone/>
            </a:pPr>
            <a:r>
              <a:rPr lang="en-US" dirty="0"/>
              <a:t> </a:t>
            </a:r>
            <a:endParaRPr lang="en-IN" dirty="0"/>
          </a:p>
        </p:txBody>
      </p:sp>
    </p:spTree>
    <p:extLst>
      <p:ext uri="{BB962C8B-B14F-4D97-AF65-F5344CB8AC3E}">
        <p14:creationId xmlns:p14="http://schemas.microsoft.com/office/powerpoint/2010/main" val="180047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59BE1-797B-D514-374B-98AD32CA4DF9}"/>
              </a:ext>
            </a:extLst>
          </p:cNvPr>
          <p:cNvSpPr>
            <a:spLocks noGrp="1"/>
          </p:cNvSpPr>
          <p:nvPr>
            <p:ph type="title"/>
          </p:nvPr>
        </p:nvSpPr>
        <p:spPr>
          <a:xfrm>
            <a:off x="572493" y="238539"/>
            <a:ext cx="11018520" cy="1434415"/>
          </a:xfrm>
        </p:spPr>
        <p:txBody>
          <a:bodyPr anchor="b">
            <a:normAutofit/>
          </a:bodyPr>
          <a:lstStyle/>
          <a:p>
            <a:r>
              <a:rPr lang="en-US" sz="5400"/>
              <a:t>RESEARCH PAPER:</a:t>
            </a:r>
            <a:endParaRPr lang="en-IN" sz="540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B9F19A-388C-FCFC-BD40-147478BBFC6C}"/>
              </a:ext>
            </a:extLst>
          </p:cNvPr>
          <p:cNvSpPr>
            <a:spLocks noGrp="1"/>
          </p:cNvSpPr>
          <p:nvPr>
            <p:ph idx="1"/>
          </p:nvPr>
        </p:nvSpPr>
        <p:spPr>
          <a:xfrm>
            <a:off x="572493" y="2071316"/>
            <a:ext cx="6713552" cy="4119172"/>
          </a:xfrm>
        </p:spPr>
        <p:txBody>
          <a:bodyPr anchor="t">
            <a:normAutofit/>
          </a:bodyPr>
          <a:lstStyle/>
          <a:p>
            <a:pPr marL="0" indent="0">
              <a:buNone/>
            </a:pPr>
            <a:r>
              <a:rPr lang="en-US" sz="2000" b="1">
                <a:latin typeface="Aptos" panose="020B0004020202020204" pitchFamily="34" charset="0"/>
              </a:rPr>
              <a:t>Title: </a:t>
            </a:r>
            <a:r>
              <a:rPr lang="en-US" sz="2000" kern="100">
                <a:effectLst/>
                <a:latin typeface="Aptos" panose="020B0004020202020204" pitchFamily="34" charset="0"/>
                <a:ea typeface="Calibri" panose="020F0502020204030204" pitchFamily="34" charset="0"/>
                <a:cs typeface="Mangal" panose="02040503050203030202" pitchFamily="18" charset="0"/>
              </a:rPr>
              <a:t>DOMAIN NAME SYSTEM POTENTIAL THREATS AND SECURITY MEASURES</a:t>
            </a:r>
            <a:endParaRPr lang="en-IN" sz="2000" kern="100">
              <a:effectLst/>
              <a:latin typeface="Aptos" panose="020B0004020202020204" pitchFamily="34" charset="0"/>
              <a:ea typeface="Calibri" panose="020F0502020204030204" pitchFamily="34" charset="0"/>
              <a:cs typeface="Mangal" panose="02040503050203030202" pitchFamily="18" charset="0"/>
            </a:endParaRPr>
          </a:p>
          <a:p>
            <a:pPr marL="0" indent="0">
              <a:buNone/>
            </a:pPr>
            <a:r>
              <a:rPr lang="en-IN" sz="2000" b="1">
                <a:latin typeface="Aptos" panose="020B0004020202020204" pitchFamily="34" charset="0"/>
              </a:rPr>
              <a:t>Abstract</a:t>
            </a:r>
            <a:r>
              <a:rPr lang="en-IN" sz="2000">
                <a:latin typeface="Aptos" panose="020B0004020202020204" pitchFamily="34" charset="0"/>
              </a:rPr>
              <a:t>: </a:t>
            </a:r>
            <a:r>
              <a:rPr lang="en-IN" sz="2000">
                <a:effectLst/>
                <a:latin typeface="Aptos" panose="020B0004020202020204" pitchFamily="34" charset="0"/>
                <a:ea typeface="Calibri" panose="020F0502020204030204" pitchFamily="34" charset="0"/>
              </a:rPr>
              <a:t>The Domain Name System (DNS), which acts as the standard naming scheme for machine-routable Internet Protocol (IP) addresses of Internet resources and human-readable domain names, is one of the most important components of the modern Internet. However, over time, DNS's security and operation have been continually questioned due to its susceptibility to different assaults. This article addresses the employed data analysis techniques, which are commonly used to solve DNS threat weaknesses, in addition to the DNS threat landscape and current difficulties.</a:t>
            </a:r>
            <a:endParaRPr lang="en-IN" sz="2000">
              <a:latin typeface="Aptos" panose="020B0004020202020204" pitchFamily="34" charset="0"/>
            </a:endParaRPr>
          </a:p>
        </p:txBody>
      </p:sp>
      <p:pic>
        <p:nvPicPr>
          <p:cNvPr id="5" name="Picture 4" descr="Computer script on a screen">
            <a:extLst>
              <a:ext uri="{FF2B5EF4-FFF2-40B4-BE49-F238E27FC236}">
                <a16:creationId xmlns:a16="http://schemas.microsoft.com/office/drawing/2014/main" id="{7544A71F-59CE-7917-BFAA-7660832B4AEB}"/>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1732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C9139-046E-DA26-37A0-60DAF5592B59}"/>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246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A38B2-4AE9-062C-6B65-632D49410DCC}"/>
              </a:ext>
            </a:extLst>
          </p:cNvPr>
          <p:cNvSpPr>
            <a:spLocks noGrp="1"/>
          </p:cNvSpPr>
          <p:nvPr>
            <p:ph type="title"/>
          </p:nvPr>
        </p:nvSpPr>
        <p:spPr>
          <a:xfrm>
            <a:off x="838200" y="365125"/>
            <a:ext cx="10515600" cy="1325563"/>
          </a:xfrm>
        </p:spPr>
        <p:txBody>
          <a:bodyPr>
            <a:normAutofit/>
          </a:bodyPr>
          <a:lstStyle/>
          <a:p>
            <a:r>
              <a:rPr lang="en-IN" sz="5400" i="1">
                <a:effectLst/>
                <a:latin typeface="Aptos" panose="020B0004020202020204" pitchFamily="34" charset="0"/>
                <a:ea typeface="Calibri" panose="020F0502020204030204" pitchFamily="34" charset="0"/>
                <a:cs typeface="Mangal" panose="02040503050203030202" pitchFamily="18" charset="0"/>
              </a:rPr>
              <a:t>DNS VULNERABILITIES</a:t>
            </a:r>
            <a:r>
              <a:rPr lang="en-IN" sz="5400" i="1">
                <a:latin typeface="Aptos" panose="020B0004020202020204" pitchFamily="34" charset="0"/>
                <a:ea typeface="Calibri" panose="020F0502020204030204" pitchFamily="34" charset="0"/>
                <a:cs typeface="Mangal" panose="02040503050203030202" pitchFamily="18" charset="0"/>
              </a:rPr>
              <a:t>:</a:t>
            </a:r>
            <a:endParaRPr lang="en-IN" sz="5400">
              <a:latin typeface="Aptos" panose="020B000402020202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D501D-52FD-1098-3F94-887F9D3180F1}"/>
              </a:ext>
            </a:extLst>
          </p:cNvPr>
          <p:cNvSpPr>
            <a:spLocks noGrp="1"/>
          </p:cNvSpPr>
          <p:nvPr>
            <p:ph idx="1"/>
          </p:nvPr>
        </p:nvSpPr>
        <p:spPr>
          <a:xfrm>
            <a:off x="838200" y="1929384"/>
            <a:ext cx="10515600" cy="4251960"/>
          </a:xfrm>
        </p:spPr>
        <p:txBody>
          <a:bodyPr>
            <a:normAutofit/>
          </a:bodyPr>
          <a:lstStyle/>
          <a:p>
            <a:pPr marL="342900" indent="-342900">
              <a:buAutoNum type="arabicPeriod"/>
            </a:pPr>
            <a:r>
              <a:rPr lang="en-IN" sz="2000" i="1">
                <a:effectLst/>
                <a:latin typeface="Aptos" panose="020B0004020202020204" pitchFamily="34" charset="0"/>
                <a:ea typeface="Calibri" panose="020F0502020204030204" pitchFamily="34" charset="0"/>
                <a:cs typeface="Mangal" panose="02040503050203030202" pitchFamily="18" charset="0"/>
              </a:rPr>
              <a:t>DNS CACHE POISONING:-</a:t>
            </a:r>
            <a:r>
              <a:rPr lang="en-IN" sz="2000">
                <a:effectLst/>
                <a:latin typeface="Aptos" panose="020B0004020202020204" pitchFamily="34" charset="0"/>
                <a:ea typeface="Calibri" panose="020F0502020204030204" pitchFamily="34" charset="0"/>
                <a:cs typeface="Mangal" panose="02040503050203030202" pitchFamily="18" charset="0"/>
              </a:rPr>
              <a:t>DNS cache poisoning is a type of cyber attack that aims to corrupt or manipulate the data stored in the DNS (Domain Name System) cache of a DNS resolver. The DNS cache is used to store previously resolved domain name-to-IP address mappings, allowing faster retrieval of this information when requested by clients. When an attacker successfully poisons the DNS cache, they can redirect legitimate DNS queries to malicious IP addresses.</a:t>
            </a:r>
          </a:p>
          <a:p>
            <a:pPr marL="342900" indent="-342900">
              <a:buAutoNum type="arabicPeriod"/>
            </a:pPr>
            <a:r>
              <a:rPr lang="en-IN" sz="2000" i="1">
                <a:effectLst/>
                <a:latin typeface="Aptos" panose="020B0004020202020204" pitchFamily="34" charset="0"/>
                <a:ea typeface="Calibri" panose="020F0502020204030204" pitchFamily="34" charset="0"/>
                <a:cs typeface="Mangal" panose="02040503050203030202" pitchFamily="18" charset="0"/>
              </a:rPr>
              <a:t>DNS HIJACKING</a:t>
            </a:r>
            <a:r>
              <a:rPr lang="en-IN" sz="2000" i="1">
                <a:latin typeface="Aptos" panose="020B0004020202020204" pitchFamily="34" charset="0"/>
                <a:ea typeface="Calibri" panose="020F0502020204030204" pitchFamily="34" charset="0"/>
                <a:cs typeface="Mangal" panose="02040503050203030202" pitchFamily="18" charset="0"/>
              </a:rPr>
              <a:t>:-</a:t>
            </a:r>
            <a:r>
              <a:rPr lang="en-IN" sz="2000">
                <a:effectLst/>
                <a:latin typeface="Aptos" panose="020B0004020202020204" pitchFamily="34" charset="0"/>
                <a:ea typeface="Calibri" panose="020F0502020204030204" pitchFamily="34" charset="0"/>
                <a:cs typeface="Mangal" panose="02040503050203030202" pitchFamily="18" charset="0"/>
              </a:rPr>
              <a:t>DNS hijacking, a malicious activity synonymous with DNS redirection or DNS poisoning, poses a significant threat to the security and integrity of internet communications. In this exploitative maneuver, attackers intercept and modify Domain Name System (DNS) queries or responses, manipulating the translation of human-readable domain names to IP addresses. By gaining unauthorized control over DNS settings, attackers redirect legitimate domain requests to malicious websites, exposing users to phishing attacks and potential compromise of sensitive information.</a:t>
            </a:r>
            <a:endParaRPr lang="en-IN" sz="2000" i="1">
              <a:effectLst/>
              <a:latin typeface="Aptos" panose="020B0004020202020204" pitchFamily="34" charset="0"/>
              <a:ea typeface="Calibri" panose="020F0502020204030204" pitchFamily="34" charset="0"/>
              <a:cs typeface="Mangal" panose="02040503050203030202" pitchFamily="18" charset="0"/>
            </a:endParaRPr>
          </a:p>
          <a:p>
            <a:pPr marL="0" indent="0">
              <a:buNone/>
            </a:pPr>
            <a:endParaRPr lang="en-IN" sz="2000"/>
          </a:p>
        </p:txBody>
      </p:sp>
    </p:spTree>
    <p:extLst>
      <p:ext uri="{BB962C8B-B14F-4D97-AF65-F5344CB8AC3E}">
        <p14:creationId xmlns:p14="http://schemas.microsoft.com/office/powerpoint/2010/main" val="113271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776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Project Title-Website builder</vt:lpstr>
      <vt:lpstr>ABOUT PROJECT:</vt:lpstr>
      <vt:lpstr>OBJECTIVE:</vt:lpstr>
      <vt:lpstr>TECHNOLOGY IMPLEMENTED:</vt:lpstr>
      <vt:lpstr>PROGRESS:</vt:lpstr>
      <vt:lpstr>Backend setup for database:-</vt:lpstr>
      <vt:lpstr>RESEARCH PAPER:</vt:lpstr>
      <vt:lpstr>PowerPoint Presentation</vt:lpstr>
      <vt:lpstr>DNS VULNERABILITIES:</vt:lpstr>
      <vt:lpstr>Preventions: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Title-Website builder</dc:title>
  <dc:creator>keshav.2024cse1187</dc:creator>
  <cp:lastModifiedBy>keshav.2024cse1187</cp:lastModifiedBy>
  <cp:revision>1</cp:revision>
  <dcterms:created xsi:type="dcterms:W3CDTF">2024-03-12T08:33:07Z</dcterms:created>
  <dcterms:modified xsi:type="dcterms:W3CDTF">2024-03-12T09:24:03Z</dcterms:modified>
</cp:coreProperties>
</file>