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swald Bold" charset="1" panose="00000800000000000000"/>
      <p:regular r:id="rId18"/>
    </p:embeddedFont>
    <p:embeddedFont>
      <p:font typeface="Montserrat Classic Bold" charset="1" panose="00000800000000000000"/>
      <p:regular r:id="rId19"/>
    </p:embeddedFont>
    <p:embeddedFont>
      <p:font typeface="DM Sans" charset="1" panose="00000000000000000000"/>
      <p:regular r:id="rId20"/>
    </p:embeddedFont>
    <p:embeddedFont>
      <p:font typeface="Oswald" charset="1" panose="00000500000000000000"/>
      <p:regular r:id="rId21"/>
    </p:embeddedFont>
    <p:embeddedFont>
      <p:font typeface="DM Sans Bold" charset="1" panose="00000000000000000000"/>
      <p:regular r:id="rId22"/>
    </p:embeddedFont>
    <p:embeddedFont>
      <p:font typeface="Canva Sans Bold" charset="1" panose="020B0803030501040103"/>
      <p:regular r:id="rId23"/>
    </p:embeddedFont>
    <p:embeddedFont>
      <p:font typeface="Montserrat Light" charset="1" panose="000004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1.pn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6.pn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jpeg" Type="http://schemas.openxmlformats.org/officeDocument/2006/relationships/image"/><Relationship Id="rId6" Target="../media/image2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1.jpeg" Type="http://schemas.openxmlformats.org/officeDocument/2006/relationships/image"/><Relationship Id="rId6" Target="../media/image32.jpeg" Type="http://schemas.openxmlformats.org/officeDocument/2006/relationships/image"/><Relationship Id="rId7" Target="../media/image33.jpeg" Type="http://schemas.openxmlformats.org/officeDocument/2006/relationships/image"/><Relationship Id="rId8" Target="../media/image3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5.jpeg" Type="http://schemas.openxmlformats.org/officeDocument/2006/relationships/image"/><Relationship Id="rId6" Target="../media/image3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518534" y="2001518"/>
            <a:ext cx="9815307" cy="3638997"/>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MAKE YOUR HOME-</a:t>
            </a:r>
          </a:p>
          <a:p>
            <a:pPr algn="ctr">
              <a:lnSpc>
                <a:spcPts val="9748"/>
              </a:lnSpc>
            </a:pPr>
            <a:r>
              <a:rPr lang="en-US" sz="7063" spc="692">
                <a:solidFill>
                  <a:srgbClr val="231F20"/>
                </a:solidFill>
                <a:latin typeface="Oswald Bold"/>
              </a:rPr>
              <a:t>An AI Based Home Building Solution</a:t>
            </a:r>
          </a:p>
        </p:txBody>
      </p:sp>
      <p:sp>
        <p:nvSpPr>
          <p:cNvPr name="TextBox 6" id="6"/>
          <p:cNvSpPr txBox="true"/>
          <p:nvPr/>
        </p:nvSpPr>
        <p:spPr>
          <a:xfrm rot="0">
            <a:off x="2719596" y="6097259"/>
            <a:ext cx="12848809" cy="2730176"/>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Submitted By - </a:t>
            </a:r>
          </a:p>
          <a:p>
            <a:pPr algn="ctr">
              <a:lnSpc>
                <a:spcPts val="3661"/>
              </a:lnSpc>
            </a:pPr>
            <a:r>
              <a:rPr lang="en-US" sz="2653" spc="140">
                <a:solidFill>
                  <a:srgbClr val="231F20"/>
                </a:solidFill>
                <a:latin typeface="Montserrat Classic Bold"/>
              </a:rPr>
              <a:t>Aditya Pratap Singh, Devansh Pandey, Amit Gupta</a:t>
            </a:r>
          </a:p>
          <a:p>
            <a:pPr algn="ctr">
              <a:lnSpc>
                <a:spcPts val="3661"/>
              </a:lnSpc>
            </a:pPr>
          </a:p>
          <a:p>
            <a:pPr algn="ctr">
              <a:lnSpc>
                <a:spcPts val="3661"/>
              </a:lnSpc>
            </a:pPr>
            <a:r>
              <a:rPr lang="en-US" sz="2653" spc="140">
                <a:solidFill>
                  <a:srgbClr val="231F20"/>
                </a:solidFill>
                <a:latin typeface="Montserrat Classic Bold"/>
              </a:rPr>
              <a:t>Guided By-</a:t>
            </a:r>
          </a:p>
          <a:p>
            <a:pPr algn="ctr">
              <a:lnSpc>
                <a:spcPts val="3661"/>
              </a:lnSpc>
            </a:pPr>
            <a:r>
              <a:rPr lang="en-US" sz="2653" spc="140">
                <a:solidFill>
                  <a:srgbClr val="231F20"/>
                </a:solidFill>
                <a:latin typeface="Montserrat Classic Bold"/>
              </a:rPr>
              <a:t>Dr. Dilkeshwar Pandey, Professor, Department of Computer Science and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365769" y="3791077"/>
            <a:ext cx="2551375" cy="2622909"/>
          </a:xfrm>
          <a:custGeom>
            <a:avLst/>
            <a:gdLst/>
            <a:ahLst/>
            <a:cxnLst/>
            <a:rect r="r" b="b" t="t" l="l"/>
            <a:pathLst>
              <a:path h="2622909" w="2551375">
                <a:moveTo>
                  <a:pt x="0" y="0"/>
                </a:moveTo>
                <a:lnTo>
                  <a:pt x="2551375" y="0"/>
                </a:lnTo>
                <a:lnTo>
                  <a:pt x="2551375" y="2622909"/>
                </a:lnTo>
                <a:lnTo>
                  <a:pt x="0" y="26229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70346" y="4592304"/>
            <a:ext cx="3286195" cy="3369942"/>
          </a:xfrm>
          <a:custGeom>
            <a:avLst/>
            <a:gdLst/>
            <a:ahLst/>
            <a:cxnLst/>
            <a:rect r="r" b="b" t="t" l="l"/>
            <a:pathLst>
              <a:path h="3369942" w="3286195">
                <a:moveTo>
                  <a:pt x="0" y="0"/>
                </a:moveTo>
                <a:lnTo>
                  <a:pt x="3286196" y="0"/>
                </a:lnTo>
                <a:lnTo>
                  <a:pt x="3286196" y="3369942"/>
                </a:lnTo>
                <a:lnTo>
                  <a:pt x="0" y="3369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917144" y="3636604"/>
            <a:ext cx="5226651" cy="4114800"/>
          </a:xfrm>
          <a:custGeom>
            <a:avLst/>
            <a:gdLst/>
            <a:ahLst/>
            <a:cxnLst/>
            <a:rect r="r" b="b" t="t" l="l"/>
            <a:pathLst>
              <a:path h="4114800" w="5226651">
                <a:moveTo>
                  <a:pt x="0" y="0"/>
                </a:moveTo>
                <a:lnTo>
                  <a:pt x="5226652" y="0"/>
                </a:lnTo>
                <a:lnTo>
                  <a:pt x="52266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2191002" y="1133475"/>
            <a:ext cx="7241638" cy="1916429"/>
          </a:xfrm>
          <a:prstGeom prst="rect">
            <a:avLst/>
          </a:prstGeom>
        </p:spPr>
        <p:txBody>
          <a:bodyPr anchor="t" rtlCol="false" tIns="0" lIns="0" bIns="0" rIns="0">
            <a:spAutoFit/>
          </a:bodyPr>
          <a:lstStyle/>
          <a:p>
            <a:pPr algn="l" marL="0" indent="0" lvl="0">
              <a:lnSpc>
                <a:spcPts val="7454"/>
              </a:lnSpc>
            </a:pPr>
            <a:r>
              <a:rPr lang="en-US" sz="7099" spc="695">
                <a:solidFill>
                  <a:srgbClr val="231F20"/>
                </a:solidFill>
                <a:latin typeface="Oswald Bold"/>
              </a:rPr>
              <a:t>RESULT AND DISCUSSION</a:t>
            </a:r>
          </a:p>
        </p:txBody>
      </p:sp>
      <p:sp>
        <p:nvSpPr>
          <p:cNvPr name="TextBox 10" id="10"/>
          <p:cNvSpPr txBox="true"/>
          <p:nvPr/>
        </p:nvSpPr>
        <p:spPr>
          <a:xfrm rot="0">
            <a:off x="2008951" y="3756523"/>
            <a:ext cx="6162866" cy="1937481"/>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rPr>
              <a:t>For the majority of the possible networks in the program, a test procedure was used as an initial step to filter the preferred neural network type. </a:t>
            </a:r>
          </a:p>
        </p:txBody>
      </p:sp>
      <p:sp>
        <p:nvSpPr>
          <p:cNvPr name="TextBox 11" id="11"/>
          <p:cNvSpPr txBox="true"/>
          <p:nvPr/>
        </p:nvSpPr>
        <p:spPr>
          <a:xfrm rot="0">
            <a:off x="2008951" y="5841510"/>
            <a:ext cx="6162866" cy="4279571"/>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rPr>
              <a:t>In the context of the project, raw prices serve as the dependent variable, while various indicators affecting construction material prices are utilized as independent variables. </a:t>
            </a:r>
          </a:p>
          <a:p>
            <a:pPr algn="l" marL="494517" indent="-247258" lvl="1">
              <a:lnSpc>
                <a:spcPts val="3160"/>
              </a:lnSpc>
              <a:buFont typeface="Arial"/>
              <a:buChar char="•"/>
            </a:pPr>
            <a:r>
              <a:rPr lang="en-US" sz="2290" spc="224">
                <a:solidFill>
                  <a:srgbClr val="231F20"/>
                </a:solidFill>
                <a:latin typeface="DM Sans"/>
              </a:rPr>
              <a:t>The prices fluctuate due to various factors such as supply and demand dynamics, market trends, economic conditions, and geopolitical factors.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7622057" y="632572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250707" y="1952450"/>
            <a:ext cx="6037293" cy="4022346"/>
          </a:xfrm>
          <a:custGeom>
            <a:avLst/>
            <a:gdLst/>
            <a:ahLst/>
            <a:cxnLst/>
            <a:rect r="r" b="b" t="t" l="l"/>
            <a:pathLst>
              <a:path h="4022346" w="6037293">
                <a:moveTo>
                  <a:pt x="0" y="0"/>
                </a:moveTo>
                <a:lnTo>
                  <a:pt x="6037293" y="0"/>
                </a:lnTo>
                <a:lnTo>
                  <a:pt x="6037293" y="4022346"/>
                </a:lnTo>
                <a:lnTo>
                  <a:pt x="0" y="4022346"/>
                </a:lnTo>
                <a:lnTo>
                  <a:pt x="0" y="0"/>
                </a:lnTo>
                <a:close/>
              </a:path>
            </a:pathLst>
          </a:custGeom>
          <a:blipFill>
            <a:blip r:embed="rId4"/>
            <a:stretch>
              <a:fillRect l="0" t="0" r="0" b="0"/>
            </a:stretch>
          </a:blipFill>
        </p:spPr>
      </p:sp>
      <p:sp>
        <p:nvSpPr>
          <p:cNvPr name="TextBox 8" id="8"/>
          <p:cNvSpPr txBox="true"/>
          <p:nvPr/>
        </p:nvSpPr>
        <p:spPr>
          <a:xfrm rot="0">
            <a:off x="3205495" y="1809575"/>
            <a:ext cx="7942168" cy="1393136"/>
          </a:xfrm>
          <a:prstGeom prst="rect">
            <a:avLst/>
          </a:prstGeom>
        </p:spPr>
        <p:txBody>
          <a:bodyPr anchor="t" rtlCol="false" tIns="0" lIns="0" bIns="0" rIns="0">
            <a:spAutoFit/>
          </a:bodyPr>
          <a:lstStyle/>
          <a:p>
            <a:pPr algn="l">
              <a:lnSpc>
                <a:spcPts val="11349"/>
              </a:lnSpc>
            </a:pPr>
            <a:r>
              <a:rPr lang="en-US" sz="8224" spc="806">
                <a:solidFill>
                  <a:srgbClr val="131211"/>
                </a:solidFill>
                <a:latin typeface="Oswald"/>
              </a:rPr>
              <a:t>CONCLUSION</a:t>
            </a:r>
          </a:p>
        </p:txBody>
      </p:sp>
      <p:sp>
        <p:nvSpPr>
          <p:cNvPr name="TextBox 9" id="9"/>
          <p:cNvSpPr txBox="true"/>
          <p:nvPr/>
        </p:nvSpPr>
        <p:spPr>
          <a:xfrm rot="0">
            <a:off x="3205495" y="3158136"/>
            <a:ext cx="7286191" cy="6279410"/>
          </a:xfrm>
          <a:prstGeom prst="rect">
            <a:avLst/>
          </a:prstGeom>
        </p:spPr>
        <p:txBody>
          <a:bodyPr anchor="t" rtlCol="false" tIns="0" lIns="0" bIns="0" rIns="0">
            <a:spAutoFit/>
          </a:bodyPr>
          <a:lstStyle/>
          <a:p>
            <a:pPr algn="l">
              <a:lnSpc>
                <a:spcPts val="3302"/>
              </a:lnSpc>
            </a:pPr>
            <a:r>
              <a:rPr lang="en-US" sz="2393" spc="234">
                <a:solidFill>
                  <a:srgbClr val="000000"/>
                </a:solidFill>
                <a:latin typeface="DM Sans"/>
              </a:rPr>
              <a:t>Through the amalgamation of historical pricing data, predictive models, and sophisticated algorithms, this project has demonstrated the viability and accuracy of machine learning in foreseeing fluctuations in material costs. The ability to anticipate these changes empowers stakeholders to make proactive decisions, optimize budgeting strategies, and streamline resource allocation, thereby mitigating risks and enhancing overall project efficiency. Improved profit and general expense estimation by process-level definition in accordance with process risk.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60093" y="4434807"/>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6895603"/>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46312" y="6157334"/>
            <a:ext cx="2932415" cy="847111"/>
            <a:chOff x="0" y="0"/>
            <a:chExt cx="1075555" cy="310705"/>
          </a:xfrm>
        </p:grpSpPr>
        <p:sp>
          <p:nvSpPr>
            <p:cNvPr name="Freeform 20" id="2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4448009" y="706534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 FEEDBACK AND RATING</a:t>
            </a:r>
          </a:p>
        </p:txBody>
      </p:sp>
      <p:sp>
        <p:nvSpPr>
          <p:cNvPr name="TextBox 24" id="24"/>
          <p:cNvSpPr txBox="true"/>
          <p:nvPr/>
        </p:nvSpPr>
        <p:spPr>
          <a:xfrm rot="0">
            <a:off x="4470203" y="4593820"/>
            <a:ext cx="2534389" cy="2390259"/>
          </a:xfrm>
          <a:prstGeom prst="rect">
            <a:avLst/>
          </a:prstGeom>
        </p:spPr>
        <p:txBody>
          <a:bodyPr anchor="t" rtlCol="false" tIns="0" lIns="0" bIns="0" rIns="0">
            <a:spAutoFit/>
          </a:bodyPr>
          <a:lstStyle/>
          <a:p>
            <a:pPr algn="ctr">
              <a:lnSpc>
                <a:spcPts val="3178"/>
              </a:lnSpc>
            </a:pPr>
            <a:r>
              <a:rPr lang="en-US" sz="2270">
                <a:solidFill>
                  <a:srgbClr val="100F0D"/>
                </a:solidFill>
                <a:latin typeface="Montserrat Light"/>
              </a:rPr>
              <a:t>Customers can rate and give feedback to suppliers based on their experience.</a:t>
            </a:r>
          </a:p>
        </p:txBody>
      </p:sp>
      <p:sp>
        <p:nvSpPr>
          <p:cNvPr name="Freeform 25" id="25"/>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887923">
            <a:off x="-6375599" y="438325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0">
            <a:off x="15790811" y="6108870"/>
            <a:ext cx="2573620" cy="4114800"/>
          </a:xfrm>
          <a:custGeom>
            <a:avLst/>
            <a:gdLst/>
            <a:ahLst/>
            <a:cxnLst/>
            <a:rect r="r" b="b" t="t" l="l"/>
            <a:pathLst>
              <a:path h="4114800" w="2573620">
                <a:moveTo>
                  <a:pt x="0" y="0"/>
                </a:moveTo>
                <a:lnTo>
                  <a:pt x="2573620" y="0"/>
                </a:lnTo>
                <a:lnTo>
                  <a:pt x="257362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1643943" y="1403146"/>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a:rPr>
              <a:t>FUTURE SCOPE</a:t>
            </a:r>
          </a:p>
        </p:txBody>
      </p:sp>
      <p:sp>
        <p:nvSpPr>
          <p:cNvPr name="TextBox 29" id="29"/>
          <p:cNvSpPr txBox="true"/>
          <p:nvPr/>
        </p:nvSpPr>
        <p:spPr>
          <a:xfrm rot="0">
            <a:off x="9258648" y="7912457"/>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 INCREASING EFFICIENCY</a:t>
            </a:r>
          </a:p>
        </p:txBody>
      </p:sp>
      <p:sp>
        <p:nvSpPr>
          <p:cNvPr name="TextBox 30" id="30"/>
          <p:cNvSpPr txBox="true"/>
          <p:nvPr/>
        </p:nvSpPr>
        <p:spPr>
          <a:xfrm rot="0">
            <a:off x="9280843" y="5450456"/>
            <a:ext cx="2534389" cy="2325370"/>
          </a:xfrm>
          <a:prstGeom prst="rect">
            <a:avLst/>
          </a:prstGeom>
        </p:spPr>
        <p:txBody>
          <a:bodyPr anchor="t" rtlCol="false" tIns="0" lIns="0" bIns="0" rIns="0">
            <a:spAutoFit/>
          </a:bodyPr>
          <a:lstStyle/>
          <a:p>
            <a:pPr algn="ctr">
              <a:lnSpc>
                <a:spcPts val="3080"/>
              </a:lnSpc>
            </a:pPr>
            <a:r>
              <a:rPr lang="en-US" sz="2200">
                <a:solidFill>
                  <a:srgbClr val="100F0D"/>
                </a:solidFill>
                <a:latin typeface="Montserrat Light"/>
              </a:rPr>
              <a:t>Efficeincy of the model will be worked upon to provide better insights  to customers.</a:t>
            </a:r>
          </a:p>
        </p:txBody>
      </p:sp>
      <p:sp>
        <p:nvSpPr>
          <p:cNvPr name="TextBox 31" id="31"/>
          <p:cNvSpPr txBox="true"/>
          <p:nvPr/>
        </p:nvSpPr>
        <p:spPr>
          <a:xfrm rot="0">
            <a:off x="13234228" y="6327076"/>
            <a:ext cx="2556583" cy="1405110"/>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 CONNECTING SUPPLIERS AND BUYERS</a:t>
            </a:r>
          </a:p>
        </p:txBody>
      </p:sp>
      <p:sp>
        <p:nvSpPr>
          <p:cNvPr name="TextBox 32" id="32"/>
          <p:cNvSpPr txBox="true"/>
          <p:nvPr/>
        </p:nvSpPr>
        <p:spPr>
          <a:xfrm rot="0">
            <a:off x="13256422" y="3865075"/>
            <a:ext cx="2534389" cy="2325370"/>
          </a:xfrm>
          <a:prstGeom prst="rect">
            <a:avLst/>
          </a:prstGeom>
        </p:spPr>
        <p:txBody>
          <a:bodyPr anchor="t" rtlCol="false" tIns="0" lIns="0" bIns="0" rIns="0">
            <a:spAutoFit/>
          </a:bodyPr>
          <a:lstStyle/>
          <a:p>
            <a:pPr algn="ctr">
              <a:lnSpc>
                <a:spcPts val="3080"/>
              </a:lnSpc>
            </a:pPr>
            <a:r>
              <a:rPr lang="en-US" sz="2200">
                <a:solidFill>
                  <a:srgbClr val="100F0D"/>
                </a:solidFill>
                <a:latin typeface="Montserrat Light"/>
              </a:rPr>
              <a:t>One single platform for construction cost materials for smooth connectivity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ABSTRACT</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MOTIVATION</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IMPLEMENTATION</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RESULT AND DISCUSSION</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028700" y="33963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317586" y="3672370"/>
            <a:ext cx="1156649" cy="1173721"/>
          </a:xfrm>
          <a:custGeom>
            <a:avLst/>
            <a:gdLst/>
            <a:ahLst/>
            <a:cxnLst/>
            <a:rect r="r" b="b" t="t" l="l"/>
            <a:pathLst>
              <a:path h="1173721" w="1156649">
                <a:moveTo>
                  <a:pt x="0" y="0"/>
                </a:moveTo>
                <a:lnTo>
                  <a:pt x="1156649" y="0"/>
                </a:lnTo>
                <a:lnTo>
                  <a:pt x="1156649" y="1173720"/>
                </a:lnTo>
                <a:lnTo>
                  <a:pt x="0" y="1173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1028700"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314780"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884398" y="6114949"/>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Our platform has been meticulously crafted to serve as a one-stop destination for individuals seeking to embark on home improvement projects with clarity and confidence.</a:t>
            </a: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0957784" y="1060055"/>
            <a:ext cx="6690353" cy="7947265"/>
          </a:xfrm>
          <a:custGeom>
            <a:avLst/>
            <a:gdLst/>
            <a:ahLst/>
            <a:cxnLst/>
            <a:rect r="r" b="b" t="t" l="l"/>
            <a:pathLst>
              <a:path h="7947265" w="6690353">
                <a:moveTo>
                  <a:pt x="0" y="0"/>
                </a:moveTo>
                <a:lnTo>
                  <a:pt x="6690353" y="0"/>
                </a:lnTo>
                <a:lnTo>
                  <a:pt x="6690353" y="7947265"/>
                </a:lnTo>
                <a:lnTo>
                  <a:pt x="0" y="7947265"/>
                </a:lnTo>
                <a:lnTo>
                  <a:pt x="0" y="0"/>
                </a:lnTo>
                <a:close/>
              </a:path>
            </a:pathLst>
          </a:custGeom>
          <a:blipFill>
            <a:blip r:embed="rId10"/>
            <a:stretch>
              <a:fillRect l="-9393" t="0" r="-9393" b="0"/>
            </a:stretch>
          </a:blipFill>
        </p:spPr>
      </p:sp>
      <p:sp>
        <p:nvSpPr>
          <p:cNvPr name="TextBox 19" id="19"/>
          <p:cNvSpPr txBox="true"/>
          <p:nvPr/>
        </p:nvSpPr>
        <p:spPr>
          <a:xfrm rot="0">
            <a:off x="3476169" y="1093832"/>
            <a:ext cx="8616594"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a:rPr>
              <a:t>ABSTRACT</a:t>
            </a:r>
          </a:p>
        </p:txBody>
      </p:sp>
      <p:sp>
        <p:nvSpPr>
          <p:cNvPr name="TextBox 20" id="20"/>
          <p:cNvSpPr txBox="true"/>
          <p:nvPr/>
        </p:nvSpPr>
        <p:spPr>
          <a:xfrm rot="0">
            <a:off x="2884398" y="3624745"/>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"Make Your Home" represents a revolution in the realm of home improvement, offering users unparalleled access to a wealth of real-time statistical data on product prices sourced from diverse commercial supply stores.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977777"/>
            <a:ext cx="2238367" cy="2238367"/>
          </a:xfrm>
          <a:custGeom>
            <a:avLst/>
            <a:gdLst/>
            <a:ahLst/>
            <a:cxnLst/>
            <a:rect r="r" b="b" t="t" l="l"/>
            <a:pathLst>
              <a:path h="2238367" w="2238367">
                <a:moveTo>
                  <a:pt x="0" y="0"/>
                </a:moveTo>
                <a:lnTo>
                  <a:pt x="2238368" y="0"/>
                </a:lnTo>
                <a:lnTo>
                  <a:pt x="2238368"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 INTRODUCTION</a:t>
            </a:r>
          </a:p>
        </p:txBody>
      </p:sp>
      <p:sp>
        <p:nvSpPr>
          <p:cNvPr name="TextBox 14" id="14"/>
          <p:cNvSpPr txBox="true"/>
          <p:nvPr/>
        </p:nvSpPr>
        <p:spPr>
          <a:xfrm rot="0">
            <a:off x="1830975" y="4045241"/>
            <a:ext cx="2679123" cy="5135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By harnessing the power of data analytics, our "Make My Home" project is poised to revolutionize the procurement process, making it easier than ever for buyers to find the perfect building materials for their construction needs. </a:t>
            </a: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sp>
        <p:nvSpPr>
          <p:cNvPr name="TextBox 18" id="18"/>
          <p:cNvSpPr txBox="true"/>
          <p:nvPr/>
        </p:nvSpPr>
        <p:spPr>
          <a:xfrm rot="0">
            <a:off x="6138875" y="4042536"/>
            <a:ext cx="6254887" cy="1706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The ultimate goal of the "Make Your Home" project is to simplify the procurement process, eliminating the frustration of navigating multiple suppliers and fluctuating prices</a:t>
            </a: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TextBox 22" id="22"/>
          <p:cNvSpPr txBox="true"/>
          <p:nvPr/>
        </p:nvSpPr>
        <p:spPr>
          <a:xfrm rot="0">
            <a:off x="13515920" y="4045241"/>
            <a:ext cx="3185743" cy="4792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Whether you're in need of concrete for a skyscraper or tiles for a kitchen backsplash, "Make Your Home" will be your trusted partner every step of the way, ensuring that your construction journey is marked by efficiency, cost-effectiveness, and peace of mind. </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746867" y="3443956"/>
            <a:ext cx="3306005" cy="3306005"/>
          </a:xfrm>
          <a:custGeom>
            <a:avLst/>
            <a:gdLst/>
            <a:ahLst/>
            <a:cxnLst/>
            <a:rect r="r" b="b" t="t" l="l"/>
            <a:pathLst>
              <a:path h="3306005" w="3306005">
                <a:moveTo>
                  <a:pt x="0" y="0"/>
                </a:moveTo>
                <a:lnTo>
                  <a:pt x="3306005" y="0"/>
                </a:lnTo>
                <a:lnTo>
                  <a:pt x="3306005" y="3306005"/>
                </a:lnTo>
                <a:lnTo>
                  <a:pt x="0" y="3306005"/>
                </a:lnTo>
                <a:lnTo>
                  <a:pt x="0" y="0"/>
                </a:lnTo>
                <a:close/>
              </a:path>
            </a:pathLst>
          </a:custGeom>
          <a:blipFill>
            <a:blip r:embed="rId5"/>
            <a:stretch>
              <a:fillRect l="0" t="-30711" r="0" b="30711"/>
            </a:stretch>
          </a:blipFill>
        </p:spPr>
      </p:sp>
      <p:sp>
        <p:nvSpPr>
          <p:cNvPr name="TextBox 9" id="9"/>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a:rPr>
              <a:t>MOTIVATION</a:t>
            </a:r>
          </a:p>
        </p:txBody>
      </p:sp>
      <p:grpSp>
        <p:nvGrpSpPr>
          <p:cNvPr name="Group 10" id="10"/>
          <p:cNvGrpSpPr/>
          <p:nvPr/>
        </p:nvGrpSpPr>
        <p:grpSpPr>
          <a:xfrm rot="0">
            <a:off x="6893475" y="3510391"/>
            <a:ext cx="9034431" cy="2808103"/>
            <a:chOff x="0" y="0"/>
            <a:chExt cx="1744696" cy="542290"/>
          </a:xfrm>
        </p:grpSpPr>
        <p:sp>
          <p:nvSpPr>
            <p:cNvPr name="Freeform 11" id="11"/>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7224667" y="3767306"/>
            <a:ext cx="8900334"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Our mission is simple: to revolutionize the way you procure construction supplies, whether you're undertaking a major commercial endeavor or a modest home renovation.</a:t>
            </a:r>
          </a:p>
          <a:p>
            <a:pPr algn="l" marL="427768" indent="-213884" lvl="1">
              <a:lnSpc>
                <a:spcPts val="2734"/>
              </a:lnSpc>
              <a:buFont typeface="Arial"/>
              <a:buChar char="•"/>
            </a:pPr>
            <a:r>
              <a:rPr lang="en-US" sz="1981" spc="194">
                <a:solidFill>
                  <a:srgbClr val="231F20"/>
                </a:solidFill>
                <a:latin typeface="DM Sans"/>
              </a:rPr>
              <a:t>Through the synergistic fusion of data analytics, machine learning algorithms, and industry expertise, we aim to develop a predictive model that anticipates shifts in materials prices with unparalleled precision.</a:t>
            </a:r>
          </a:p>
        </p:txBody>
      </p:sp>
      <p:sp>
        <p:nvSpPr>
          <p:cNvPr name="Freeform 14" id="14"/>
          <p:cNvSpPr/>
          <p:nvPr/>
        </p:nvSpPr>
        <p:spPr>
          <a:xfrm flipH="false" flipV="false" rot="0">
            <a:off x="11994558" y="6505627"/>
            <a:ext cx="3306005" cy="3306005"/>
          </a:xfrm>
          <a:custGeom>
            <a:avLst/>
            <a:gdLst/>
            <a:ahLst/>
            <a:cxnLst/>
            <a:rect r="r" b="b" t="t" l="l"/>
            <a:pathLst>
              <a:path h="3306005" w="3306005">
                <a:moveTo>
                  <a:pt x="0" y="0"/>
                </a:moveTo>
                <a:lnTo>
                  <a:pt x="3306005" y="0"/>
                </a:lnTo>
                <a:lnTo>
                  <a:pt x="3306005" y="3306005"/>
                </a:lnTo>
                <a:lnTo>
                  <a:pt x="0" y="3306005"/>
                </a:lnTo>
                <a:lnTo>
                  <a:pt x="0" y="0"/>
                </a:lnTo>
                <a:close/>
              </a:path>
            </a:pathLst>
          </a:custGeom>
          <a:blipFill>
            <a:blip r:embed="rId6"/>
            <a:stretch>
              <a:fillRect l="0" t="-30711" r="0" b="30711"/>
            </a:stretch>
          </a:blipFill>
        </p:spPr>
      </p:sp>
      <p:grpSp>
        <p:nvGrpSpPr>
          <p:cNvPr name="Group 15" id="15"/>
          <p:cNvGrpSpPr/>
          <p:nvPr/>
        </p:nvGrpSpPr>
        <p:grpSpPr>
          <a:xfrm rot="0">
            <a:off x="2179166" y="6572062"/>
            <a:ext cx="9034431" cy="2808103"/>
            <a:chOff x="0" y="0"/>
            <a:chExt cx="1744696" cy="542290"/>
          </a:xfrm>
        </p:grpSpPr>
        <p:sp>
          <p:nvSpPr>
            <p:cNvPr name="Freeform 16" id="16"/>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7" id="17"/>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2510357" y="6848027"/>
            <a:ext cx="8385957" cy="1656625"/>
          </a:xfrm>
          <a:prstGeom prst="rect">
            <a:avLst/>
          </a:prstGeom>
        </p:spPr>
        <p:txBody>
          <a:bodyPr anchor="t" rtlCol="false" tIns="0" lIns="0" bIns="0" rIns="0">
            <a:spAutoFit/>
          </a:bodyPr>
          <a:lstStyle/>
          <a:p>
            <a:pPr algn="l" marL="421413" indent="-210706" lvl="1">
              <a:lnSpc>
                <a:spcPts val="2693"/>
              </a:lnSpc>
              <a:buFont typeface="Arial"/>
              <a:buChar char="•"/>
            </a:pPr>
            <a:r>
              <a:rPr lang="en-US" sz="1951" spc="191">
                <a:solidFill>
                  <a:srgbClr val="231F20"/>
                </a:solidFill>
                <a:latin typeface="DM Sans"/>
              </a:rPr>
              <a:t> Recognizing the pivotal role that pricing fluctuations play in shaping project budgets and timelines, we are committed to harnessing cutting-edge analytical tools and techniques to provide rational accuracy in our price estimates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02245"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254157" y="5612743"/>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1512581" y="6285056"/>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465477" y="6035832"/>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702245"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10" id="10"/>
          <p:cNvSpPr txBox="true"/>
          <p:nvPr/>
        </p:nvSpPr>
        <p:spPr>
          <a:xfrm rot="0">
            <a:off x="1982491" y="6717753"/>
            <a:ext cx="3124264" cy="1505331"/>
          </a:xfrm>
          <a:prstGeom prst="rect">
            <a:avLst/>
          </a:prstGeom>
        </p:spPr>
        <p:txBody>
          <a:bodyPr anchor="t" rtlCol="false" tIns="0" lIns="0" bIns="0" rIns="0">
            <a:spAutoFit/>
          </a:bodyPr>
          <a:lstStyle/>
          <a:p>
            <a:pPr algn="ctr">
              <a:lnSpc>
                <a:spcPts val="4001"/>
              </a:lnSpc>
            </a:pPr>
            <a:r>
              <a:rPr lang="en-US" sz="2899" spc="284">
                <a:solidFill>
                  <a:srgbClr val="231F20"/>
                </a:solidFill>
                <a:latin typeface="DM Sans Bold"/>
              </a:rPr>
              <a:t>USER-INTERACTION  - FLUTTER APP</a:t>
            </a:r>
          </a:p>
        </p:txBody>
      </p:sp>
      <p:sp>
        <p:nvSpPr>
          <p:cNvPr name="Freeform 11" id="11"/>
          <p:cNvSpPr/>
          <p:nvPr/>
        </p:nvSpPr>
        <p:spPr>
          <a:xfrm flipH="false" flipV="false" rot="0">
            <a:off x="6190545"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6953777" y="6035832"/>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6190545"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6" id="16"/>
          <p:cNvSpPr/>
          <p:nvPr/>
        </p:nvSpPr>
        <p:spPr>
          <a:xfrm flipH="false" flipV="false" rot="0">
            <a:off x="9681102"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0444334" y="6035832"/>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9681102"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1" id="21"/>
          <p:cNvSpPr/>
          <p:nvPr/>
        </p:nvSpPr>
        <p:spPr>
          <a:xfrm flipH="false" flipV="false" rot="0">
            <a:off x="13171659"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3934891" y="6035832"/>
            <a:ext cx="501082" cy="5010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13171659"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6" id="26"/>
          <p:cNvSpPr txBox="true"/>
          <p:nvPr/>
        </p:nvSpPr>
        <p:spPr>
          <a:xfrm rot="0">
            <a:off x="5812762" y="6717753"/>
            <a:ext cx="2709833" cy="2010156"/>
          </a:xfrm>
          <a:prstGeom prst="rect">
            <a:avLst/>
          </a:prstGeom>
        </p:spPr>
        <p:txBody>
          <a:bodyPr anchor="t" rtlCol="false" tIns="0" lIns="0" bIns="0" rIns="0">
            <a:spAutoFit/>
          </a:bodyPr>
          <a:lstStyle/>
          <a:p>
            <a:pPr algn="ctr">
              <a:lnSpc>
                <a:spcPts val="4002"/>
              </a:lnSpc>
            </a:pPr>
            <a:r>
              <a:rPr lang="en-US" sz="2900" spc="284">
                <a:solidFill>
                  <a:srgbClr val="231F20"/>
                </a:solidFill>
                <a:latin typeface="DM Sans Bold"/>
              </a:rPr>
              <a:t>DATA COLLECTION - SQL DATABASE</a:t>
            </a:r>
          </a:p>
        </p:txBody>
      </p:sp>
      <p:sp>
        <p:nvSpPr>
          <p:cNvPr name="TextBox 27" id="27"/>
          <p:cNvSpPr txBox="true"/>
          <p:nvPr/>
        </p:nvSpPr>
        <p:spPr>
          <a:xfrm rot="0">
            <a:off x="9303319" y="6717753"/>
            <a:ext cx="3017674" cy="1000506"/>
          </a:xfrm>
          <a:prstGeom prst="rect">
            <a:avLst/>
          </a:prstGeom>
        </p:spPr>
        <p:txBody>
          <a:bodyPr anchor="t" rtlCol="false" tIns="0" lIns="0" bIns="0" rIns="0">
            <a:spAutoFit/>
          </a:bodyPr>
          <a:lstStyle/>
          <a:p>
            <a:pPr algn="ctr">
              <a:lnSpc>
                <a:spcPts val="4002"/>
              </a:lnSpc>
            </a:pPr>
            <a:r>
              <a:rPr lang="en-US" sz="2900" spc="284">
                <a:solidFill>
                  <a:srgbClr val="231F20"/>
                </a:solidFill>
                <a:latin typeface="DM Sans Bold"/>
              </a:rPr>
              <a:t>AI/ML MODEL EXECUTION </a:t>
            </a:r>
          </a:p>
        </p:txBody>
      </p:sp>
      <p:sp>
        <p:nvSpPr>
          <p:cNvPr name="TextBox 28" id="28"/>
          <p:cNvSpPr txBox="true"/>
          <p:nvPr/>
        </p:nvSpPr>
        <p:spPr>
          <a:xfrm rot="0">
            <a:off x="12793876" y="6719166"/>
            <a:ext cx="3171594" cy="3019806"/>
          </a:xfrm>
          <a:prstGeom prst="rect">
            <a:avLst/>
          </a:prstGeom>
        </p:spPr>
        <p:txBody>
          <a:bodyPr anchor="t" rtlCol="false" tIns="0" lIns="0" bIns="0" rIns="0">
            <a:spAutoFit/>
          </a:bodyPr>
          <a:lstStyle/>
          <a:p>
            <a:pPr algn="ctr">
              <a:lnSpc>
                <a:spcPts val="4001"/>
              </a:lnSpc>
            </a:pPr>
            <a:r>
              <a:rPr lang="en-US" sz="2899" spc="284">
                <a:solidFill>
                  <a:srgbClr val="231F20"/>
                </a:solidFill>
                <a:latin typeface="DM Sans Bold"/>
              </a:rPr>
              <a:t>INTEGRATING DATA THROUGH FLASK FRAMEWORK INTO APP</a:t>
            </a:r>
          </a:p>
        </p:txBody>
      </p:sp>
      <p:sp>
        <p:nvSpPr>
          <p:cNvPr name="Freeform 29" id="29"/>
          <p:cNvSpPr/>
          <p:nvPr/>
        </p:nvSpPr>
        <p:spPr>
          <a:xfrm flipH="false" flipV="false" rot="-10799999">
            <a:off x="-2806582" y="-6278984"/>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0" id="30"/>
          <p:cNvSpPr txBox="true"/>
          <p:nvPr/>
        </p:nvSpPr>
        <p:spPr>
          <a:xfrm rot="0">
            <a:off x="9062277" y="5752701"/>
            <a:ext cx="9525" cy="353060"/>
          </a:xfrm>
          <a:prstGeom prst="rect">
            <a:avLst/>
          </a:prstGeom>
        </p:spPr>
        <p:txBody>
          <a:bodyPr anchor="t" rtlCol="false" tIns="0" lIns="0" bIns="0" rIns="0">
            <a:spAutoFit/>
          </a:bodyPr>
          <a:lstStyle/>
          <a:p>
            <a:pPr algn="ctr">
              <a:lnSpc>
                <a:spcPts val="2859"/>
              </a:lnSpc>
              <a:spcBef>
                <a:spcPct val="0"/>
              </a:spcBef>
            </a:pPr>
          </a:p>
        </p:txBody>
      </p:sp>
      <p:sp>
        <p:nvSpPr>
          <p:cNvPr name="TextBox 31" id="31"/>
          <p:cNvSpPr txBox="true"/>
          <p:nvPr/>
        </p:nvSpPr>
        <p:spPr>
          <a:xfrm rot="0">
            <a:off x="4804222" y="499427"/>
            <a:ext cx="8158639" cy="1193800"/>
          </a:xfrm>
          <a:prstGeom prst="rect">
            <a:avLst/>
          </a:prstGeom>
        </p:spPr>
        <p:txBody>
          <a:bodyPr anchor="t" rtlCol="false" tIns="0" lIns="0" bIns="0" rIns="0">
            <a:spAutoFit/>
          </a:bodyPr>
          <a:lstStyle/>
          <a:p>
            <a:pPr algn="ctr">
              <a:lnSpc>
                <a:spcPts val="9799"/>
              </a:lnSpc>
            </a:pPr>
            <a:r>
              <a:rPr lang="en-US" sz="6999">
                <a:solidFill>
                  <a:srgbClr val="000000"/>
                </a:solidFill>
                <a:latin typeface="Canva Sans Bold"/>
              </a:rPr>
              <a:t>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503929" y="3442596"/>
            <a:ext cx="9597865" cy="6605273"/>
          </a:xfrm>
          <a:custGeom>
            <a:avLst/>
            <a:gdLst/>
            <a:ahLst/>
            <a:cxnLst/>
            <a:rect r="r" b="b" t="t" l="l"/>
            <a:pathLst>
              <a:path h="6605273" w="9597865">
                <a:moveTo>
                  <a:pt x="0" y="0"/>
                </a:moveTo>
                <a:lnTo>
                  <a:pt x="9597865" y="0"/>
                </a:lnTo>
                <a:lnTo>
                  <a:pt x="9597865" y="6605272"/>
                </a:lnTo>
                <a:lnTo>
                  <a:pt x="0" y="6605272"/>
                </a:lnTo>
                <a:lnTo>
                  <a:pt x="0" y="0"/>
                </a:lnTo>
                <a:close/>
              </a:path>
            </a:pathLst>
          </a:custGeom>
          <a:blipFill>
            <a:blip r:embed="rId5"/>
            <a:stretch>
              <a:fillRect l="0" t="-6434" r="-801" b="-6434"/>
            </a:stretch>
          </a:blipFill>
        </p:spPr>
      </p:sp>
      <p:sp>
        <p:nvSpPr>
          <p:cNvPr name="TextBox 9" id="9"/>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a:rPr>
              <a:t>Workflow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972126" y="3086100"/>
            <a:ext cx="3240405" cy="7200900"/>
          </a:xfrm>
          <a:custGeom>
            <a:avLst/>
            <a:gdLst/>
            <a:ahLst/>
            <a:cxnLst/>
            <a:rect r="r" b="b" t="t" l="l"/>
            <a:pathLst>
              <a:path h="7200900" w="3240405">
                <a:moveTo>
                  <a:pt x="0" y="0"/>
                </a:moveTo>
                <a:lnTo>
                  <a:pt x="3240405" y="0"/>
                </a:lnTo>
                <a:lnTo>
                  <a:pt x="3240405" y="7200900"/>
                </a:lnTo>
                <a:lnTo>
                  <a:pt x="0" y="7200900"/>
                </a:lnTo>
                <a:lnTo>
                  <a:pt x="0" y="0"/>
                </a:lnTo>
                <a:close/>
              </a:path>
            </a:pathLst>
          </a:custGeom>
          <a:blipFill>
            <a:blip r:embed="rId5"/>
            <a:stretch>
              <a:fillRect l="0" t="0" r="0" b="0"/>
            </a:stretch>
          </a:blipFill>
        </p:spPr>
      </p:sp>
      <p:sp>
        <p:nvSpPr>
          <p:cNvPr name="Freeform 9" id="9"/>
          <p:cNvSpPr/>
          <p:nvPr/>
        </p:nvSpPr>
        <p:spPr>
          <a:xfrm flipH="false" flipV="false" rot="0">
            <a:off x="374305" y="3086100"/>
            <a:ext cx="3220453" cy="7156561"/>
          </a:xfrm>
          <a:custGeom>
            <a:avLst/>
            <a:gdLst/>
            <a:ahLst/>
            <a:cxnLst/>
            <a:rect r="r" b="b" t="t" l="l"/>
            <a:pathLst>
              <a:path h="7156561" w="3220453">
                <a:moveTo>
                  <a:pt x="0" y="0"/>
                </a:moveTo>
                <a:lnTo>
                  <a:pt x="3220453" y="0"/>
                </a:lnTo>
                <a:lnTo>
                  <a:pt x="3220453" y="7156561"/>
                </a:lnTo>
                <a:lnTo>
                  <a:pt x="0" y="7156561"/>
                </a:lnTo>
                <a:lnTo>
                  <a:pt x="0" y="0"/>
                </a:lnTo>
                <a:close/>
              </a:path>
            </a:pathLst>
          </a:custGeom>
          <a:blipFill>
            <a:blip r:embed="rId6"/>
            <a:stretch>
              <a:fillRect l="0" t="0" r="0" b="0"/>
            </a:stretch>
          </a:blipFill>
        </p:spPr>
      </p:sp>
      <p:sp>
        <p:nvSpPr>
          <p:cNvPr name="Freeform 10" id="10"/>
          <p:cNvSpPr/>
          <p:nvPr/>
        </p:nvSpPr>
        <p:spPr>
          <a:xfrm flipH="false" flipV="false" rot="0">
            <a:off x="9569947" y="3086100"/>
            <a:ext cx="3220453" cy="7156561"/>
          </a:xfrm>
          <a:custGeom>
            <a:avLst/>
            <a:gdLst/>
            <a:ahLst/>
            <a:cxnLst/>
            <a:rect r="r" b="b" t="t" l="l"/>
            <a:pathLst>
              <a:path h="7156561" w="3220453">
                <a:moveTo>
                  <a:pt x="0" y="0"/>
                </a:moveTo>
                <a:lnTo>
                  <a:pt x="3220452" y="0"/>
                </a:lnTo>
                <a:lnTo>
                  <a:pt x="3220452" y="7156561"/>
                </a:lnTo>
                <a:lnTo>
                  <a:pt x="0" y="7156561"/>
                </a:lnTo>
                <a:lnTo>
                  <a:pt x="0" y="0"/>
                </a:lnTo>
                <a:close/>
              </a:path>
            </a:pathLst>
          </a:custGeom>
          <a:blipFill>
            <a:blip r:embed="rId7"/>
            <a:stretch>
              <a:fillRect l="0" t="0" r="0" b="0"/>
            </a:stretch>
          </a:blipFill>
        </p:spPr>
      </p:sp>
      <p:sp>
        <p:nvSpPr>
          <p:cNvPr name="Freeform 11" id="11"/>
          <p:cNvSpPr/>
          <p:nvPr/>
        </p:nvSpPr>
        <p:spPr>
          <a:xfrm flipH="false" flipV="false" rot="0">
            <a:off x="13980052" y="3086100"/>
            <a:ext cx="3220453" cy="7156561"/>
          </a:xfrm>
          <a:custGeom>
            <a:avLst/>
            <a:gdLst/>
            <a:ahLst/>
            <a:cxnLst/>
            <a:rect r="r" b="b" t="t" l="l"/>
            <a:pathLst>
              <a:path h="7156561" w="3220453">
                <a:moveTo>
                  <a:pt x="0" y="0"/>
                </a:moveTo>
                <a:lnTo>
                  <a:pt x="3220453" y="0"/>
                </a:lnTo>
                <a:lnTo>
                  <a:pt x="3220453" y="7156561"/>
                </a:lnTo>
                <a:lnTo>
                  <a:pt x="0" y="7156561"/>
                </a:lnTo>
                <a:lnTo>
                  <a:pt x="0" y="0"/>
                </a:lnTo>
                <a:close/>
              </a:path>
            </a:pathLst>
          </a:custGeom>
          <a:blipFill>
            <a:blip r:embed="rId8"/>
            <a:stretch>
              <a:fillRect l="0" t="0" r="0" b="0"/>
            </a:stretch>
          </a:blipFill>
        </p:spPr>
      </p:sp>
      <p:sp>
        <p:nvSpPr>
          <p:cNvPr name="TextBox 12" id="12"/>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Frontend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0" y="4009623"/>
            <a:ext cx="6941517" cy="5609614"/>
          </a:xfrm>
          <a:custGeom>
            <a:avLst/>
            <a:gdLst/>
            <a:ahLst/>
            <a:cxnLst/>
            <a:rect r="r" b="b" t="t" l="l"/>
            <a:pathLst>
              <a:path h="5609614" w="6941517">
                <a:moveTo>
                  <a:pt x="0" y="0"/>
                </a:moveTo>
                <a:lnTo>
                  <a:pt x="6941517" y="0"/>
                </a:lnTo>
                <a:lnTo>
                  <a:pt x="6941517" y="5609614"/>
                </a:lnTo>
                <a:lnTo>
                  <a:pt x="0" y="5609614"/>
                </a:lnTo>
                <a:lnTo>
                  <a:pt x="0" y="0"/>
                </a:lnTo>
                <a:close/>
              </a:path>
            </a:pathLst>
          </a:custGeom>
          <a:blipFill>
            <a:blip r:embed="rId5"/>
            <a:stretch>
              <a:fillRect l="0" t="0" r="0" b="0"/>
            </a:stretch>
          </a:blipFill>
        </p:spPr>
      </p:sp>
      <p:sp>
        <p:nvSpPr>
          <p:cNvPr name="Freeform 9" id="9"/>
          <p:cNvSpPr/>
          <p:nvPr/>
        </p:nvSpPr>
        <p:spPr>
          <a:xfrm flipH="false" flipV="false" rot="0">
            <a:off x="6941517" y="4822467"/>
            <a:ext cx="11346483" cy="3605713"/>
          </a:xfrm>
          <a:custGeom>
            <a:avLst/>
            <a:gdLst/>
            <a:ahLst/>
            <a:cxnLst/>
            <a:rect r="r" b="b" t="t" l="l"/>
            <a:pathLst>
              <a:path h="3605713" w="11346483">
                <a:moveTo>
                  <a:pt x="0" y="0"/>
                </a:moveTo>
                <a:lnTo>
                  <a:pt x="11346483" y="0"/>
                </a:lnTo>
                <a:lnTo>
                  <a:pt x="11346483" y="3605713"/>
                </a:lnTo>
                <a:lnTo>
                  <a:pt x="0" y="3605713"/>
                </a:lnTo>
                <a:lnTo>
                  <a:pt x="0" y="0"/>
                </a:lnTo>
                <a:close/>
              </a:path>
            </a:pathLst>
          </a:custGeom>
          <a:blipFill>
            <a:blip r:embed="rId6"/>
            <a:stretch>
              <a:fillRect l="0" t="0" r="0" b="-2467"/>
            </a:stretch>
          </a:blipFill>
        </p:spPr>
      </p:sp>
      <p:sp>
        <p:nvSpPr>
          <p:cNvPr name="TextBox 10" id="10"/>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Backend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DAGG9usmB4c</dc:identifier>
  <dcterms:modified xsi:type="dcterms:W3CDTF">2011-08-01T06:04:30Z</dcterms:modified>
  <cp:revision>1</cp:revision>
  <dc:title>Major project presentation</dc:title>
</cp:coreProperties>
</file>