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59" r:id="rId5"/>
    <p:sldId id="260" r:id="rId6"/>
    <p:sldId id="261" r:id="rId7"/>
    <p:sldId id="264" r:id="rId8"/>
    <p:sldId id="265" r:id="rId9"/>
    <p:sldId id="266" r:id="rId10"/>
    <p:sldId id="269" r:id="rId11"/>
    <p:sldId id="262" r:id="rId12"/>
    <p:sldId id="263" r:id="rId13"/>
    <p:sldId id="27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E63540-9855-405D-8D1D-BE48DFEB2FF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3F187-F0C9-4CA6-AABD-3BE0504E381D}" type="slidenum">
              <a:rPr lang="en-US" smtClean="0"/>
              <a:t>‹#›</a:t>
            </a:fld>
            <a:endParaRPr lang="en-US"/>
          </a:p>
        </p:txBody>
      </p:sp>
    </p:spTree>
    <p:extLst>
      <p:ext uri="{BB962C8B-B14F-4D97-AF65-F5344CB8AC3E}">
        <p14:creationId xmlns:p14="http://schemas.microsoft.com/office/powerpoint/2010/main" val="1528103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E63540-9855-405D-8D1D-BE48DFEB2FF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3F187-F0C9-4CA6-AABD-3BE0504E381D}" type="slidenum">
              <a:rPr lang="en-US" smtClean="0"/>
              <a:t>‹#›</a:t>
            </a:fld>
            <a:endParaRPr lang="en-US"/>
          </a:p>
        </p:txBody>
      </p:sp>
    </p:spTree>
    <p:extLst>
      <p:ext uri="{BB962C8B-B14F-4D97-AF65-F5344CB8AC3E}">
        <p14:creationId xmlns:p14="http://schemas.microsoft.com/office/powerpoint/2010/main" val="2100882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E63540-9855-405D-8D1D-BE48DFEB2FF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3F187-F0C9-4CA6-AABD-3BE0504E381D}" type="slidenum">
              <a:rPr lang="en-US" smtClean="0"/>
              <a:t>‹#›</a:t>
            </a:fld>
            <a:endParaRPr lang="en-US"/>
          </a:p>
        </p:txBody>
      </p:sp>
    </p:spTree>
    <p:extLst>
      <p:ext uri="{BB962C8B-B14F-4D97-AF65-F5344CB8AC3E}">
        <p14:creationId xmlns:p14="http://schemas.microsoft.com/office/powerpoint/2010/main" val="253041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E63540-9855-405D-8D1D-BE48DFEB2FF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3F187-F0C9-4CA6-AABD-3BE0504E381D}" type="slidenum">
              <a:rPr lang="en-US" smtClean="0"/>
              <a:t>‹#›</a:t>
            </a:fld>
            <a:endParaRPr lang="en-US"/>
          </a:p>
        </p:txBody>
      </p:sp>
    </p:spTree>
    <p:extLst>
      <p:ext uri="{BB962C8B-B14F-4D97-AF65-F5344CB8AC3E}">
        <p14:creationId xmlns:p14="http://schemas.microsoft.com/office/powerpoint/2010/main" val="395168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E63540-9855-405D-8D1D-BE48DFEB2FF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3F187-F0C9-4CA6-AABD-3BE0504E381D}" type="slidenum">
              <a:rPr lang="en-US" smtClean="0"/>
              <a:t>‹#›</a:t>
            </a:fld>
            <a:endParaRPr lang="en-US"/>
          </a:p>
        </p:txBody>
      </p:sp>
    </p:spTree>
    <p:extLst>
      <p:ext uri="{BB962C8B-B14F-4D97-AF65-F5344CB8AC3E}">
        <p14:creationId xmlns:p14="http://schemas.microsoft.com/office/powerpoint/2010/main" val="137958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E63540-9855-405D-8D1D-BE48DFEB2FF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3F187-F0C9-4CA6-AABD-3BE0504E381D}" type="slidenum">
              <a:rPr lang="en-US" smtClean="0"/>
              <a:t>‹#›</a:t>
            </a:fld>
            <a:endParaRPr lang="en-US"/>
          </a:p>
        </p:txBody>
      </p:sp>
    </p:spTree>
    <p:extLst>
      <p:ext uri="{BB962C8B-B14F-4D97-AF65-F5344CB8AC3E}">
        <p14:creationId xmlns:p14="http://schemas.microsoft.com/office/powerpoint/2010/main" val="368732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E63540-9855-405D-8D1D-BE48DFEB2FF9}"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B3F187-F0C9-4CA6-AABD-3BE0504E381D}" type="slidenum">
              <a:rPr lang="en-US" smtClean="0"/>
              <a:t>‹#›</a:t>
            </a:fld>
            <a:endParaRPr lang="en-US"/>
          </a:p>
        </p:txBody>
      </p:sp>
    </p:spTree>
    <p:extLst>
      <p:ext uri="{BB962C8B-B14F-4D97-AF65-F5344CB8AC3E}">
        <p14:creationId xmlns:p14="http://schemas.microsoft.com/office/powerpoint/2010/main" val="266063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E63540-9855-405D-8D1D-BE48DFEB2FF9}"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B3F187-F0C9-4CA6-AABD-3BE0504E381D}" type="slidenum">
              <a:rPr lang="en-US" smtClean="0"/>
              <a:t>‹#›</a:t>
            </a:fld>
            <a:endParaRPr lang="en-US"/>
          </a:p>
        </p:txBody>
      </p:sp>
    </p:spTree>
    <p:extLst>
      <p:ext uri="{BB962C8B-B14F-4D97-AF65-F5344CB8AC3E}">
        <p14:creationId xmlns:p14="http://schemas.microsoft.com/office/powerpoint/2010/main" val="326724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E63540-9855-405D-8D1D-BE48DFEB2FF9}"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B3F187-F0C9-4CA6-AABD-3BE0504E381D}" type="slidenum">
              <a:rPr lang="en-US" smtClean="0"/>
              <a:t>‹#›</a:t>
            </a:fld>
            <a:endParaRPr lang="en-US"/>
          </a:p>
        </p:txBody>
      </p:sp>
    </p:spTree>
    <p:extLst>
      <p:ext uri="{BB962C8B-B14F-4D97-AF65-F5344CB8AC3E}">
        <p14:creationId xmlns:p14="http://schemas.microsoft.com/office/powerpoint/2010/main" val="366848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E63540-9855-405D-8D1D-BE48DFEB2FF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3F187-F0C9-4CA6-AABD-3BE0504E381D}" type="slidenum">
              <a:rPr lang="en-US" smtClean="0"/>
              <a:t>‹#›</a:t>
            </a:fld>
            <a:endParaRPr lang="en-US"/>
          </a:p>
        </p:txBody>
      </p:sp>
    </p:spTree>
    <p:extLst>
      <p:ext uri="{BB962C8B-B14F-4D97-AF65-F5344CB8AC3E}">
        <p14:creationId xmlns:p14="http://schemas.microsoft.com/office/powerpoint/2010/main" val="1575420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E63540-9855-405D-8D1D-BE48DFEB2FF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3F187-F0C9-4CA6-AABD-3BE0504E381D}" type="slidenum">
              <a:rPr lang="en-US" smtClean="0"/>
              <a:t>‹#›</a:t>
            </a:fld>
            <a:endParaRPr lang="en-US"/>
          </a:p>
        </p:txBody>
      </p:sp>
    </p:spTree>
    <p:extLst>
      <p:ext uri="{BB962C8B-B14F-4D97-AF65-F5344CB8AC3E}">
        <p14:creationId xmlns:p14="http://schemas.microsoft.com/office/powerpoint/2010/main" val="274772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63540-9855-405D-8D1D-BE48DFEB2FF9}" type="datetimeFigureOut">
              <a:rPr lang="en-US" smtClean="0"/>
              <a:t>4/30/2024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3F187-F0C9-4CA6-AABD-3BE0504E381D}" type="slidenum">
              <a:rPr lang="en-US" smtClean="0"/>
              <a:t>‹#›</a:t>
            </a:fld>
            <a:endParaRPr lang="en-US"/>
          </a:p>
        </p:txBody>
      </p:sp>
    </p:spTree>
    <p:extLst>
      <p:ext uri="{BB962C8B-B14F-4D97-AF65-F5344CB8AC3E}">
        <p14:creationId xmlns:p14="http://schemas.microsoft.com/office/powerpoint/2010/main" val="3897997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1552" y="4371747"/>
            <a:ext cx="8818880" cy="2275237"/>
          </a:xfrm>
        </p:spPr>
        <p:txBody>
          <a:bodyPr>
            <a:noAutofit/>
          </a:bodyPr>
          <a:lstStyle/>
          <a:p>
            <a:r>
              <a:rPr lang="en-US" sz="2800" b="1" dirty="0">
                <a:solidFill>
                  <a:srgbClr val="C00000"/>
                </a:solidFill>
              </a:rPr>
              <a:t>Paper Title: Self-Driving Car Using Deep Learning and IoT</a:t>
            </a:r>
            <a:br>
              <a:rPr lang="en-US" sz="2800" b="1" dirty="0">
                <a:solidFill>
                  <a:srgbClr val="C00000"/>
                </a:solidFill>
              </a:rPr>
            </a:br>
            <a:r>
              <a:rPr lang="en-US" sz="2800" b="1" dirty="0">
                <a:solidFill>
                  <a:srgbClr val="C00000"/>
                </a:solidFill>
              </a:rPr>
              <a:t>Paper ID:275</a:t>
            </a:r>
            <a:br>
              <a:rPr lang="en-US" sz="2800" b="1" dirty="0">
                <a:solidFill>
                  <a:srgbClr val="C00000"/>
                </a:solidFill>
              </a:rPr>
            </a:br>
            <a:r>
              <a:rPr lang="en-US" sz="2800" b="1" dirty="0">
                <a:solidFill>
                  <a:srgbClr val="C00000"/>
                </a:solidFill>
              </a:rPr>
              <a:t>Presenter’s Name: Amisha Jaiswal</a:t>
            </a:r>
            <a:br>
              <a:rPr lang="en-US" sz="2800" b="1" dirty="0">
                <a:solidFill>
                  <a:srgbClr val="C00000"/>
                </a:solidFill>
              </a:rPr>
            </a:br>
            <a:r>
              <a:rPr lang="en-US" sz="2800" b="1" dirty="0">
                <a:solidFill>
                  <a:srgbClr val="C00000"/>
                </a:solidFill>
              </a:rPr>
              <a:t>Presenter’s Affiliation: Abhishek Jaiswal, Harshit Sharma</a:t>
            </a:r>
            <a:br>
              <a:rPr lang="en-US" sz="2800" b="1" dirty="0">
                <a:solidFill>
                  <a:srgbClr val="C00000"/>
                </a:solidFill>
              </a:rPr>
            </a:br>
            <a:br>
              <a:rPr lang="en-US" sz="2800" b="1" dirty="0">
                <a:solidFill>
                  <a:srgbClr val="C00000"/>
                </a:solidFill>
              </a:rPr>
            </a:br>
            <a:endParaRPr lang="en-US" sz="2800" b="1"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62" y="211016"/>
            <a:ext cx="11816861" cy="1795008"/>
          </a:xfrm>
          <a:prstGeom prst="rect">
            <a:avLst/>
          </a:prstGeom>
        </p:spPr>
      </p:pic>
      <p:pic>
        <p:nvPicPr>
          <p:cNvPr id="5" name="Picture 4"/>
          <p:cNvPicPr>
            <a:picLocks noChangeAspect="1"/>
          </p:cNvPicPr>
          <p:nvPr/>
        </p:nvPicPr>
        <p:blipFill>
          <a:blip r:embed="rId3"/>
          <a:stretch>
            <a:fillRect/>
          </a:stretch>
        </p:blipFill>
        <p:spPr>
          <a:xfrm>
            <a:off x="0" y="1684037"/>
            <a:ext cx="12192000" cy="2275237"/>
          </a:xfrm>
          <a:prstGeom prst="rect">
            <a:avLst/>
          </a:prstGeom>
        </p:spPr>
      </p:pic>
    </p:spTree>
    <p:extLst>
      <p:ext uri="{BB962C8B-B14F-4D97-AF65-F5344CB8AC3E}">
        <p14:creationId xmlns:p14="http://schemas.microsoft.com/office/powerpoint/2010/main" val="664569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6A6B-4CE2-C4C5-D327-8CD2BA878298}"/>
              </a:ext>
            </a:extLst>
          </p:cNvPr>
          <p:cNvSpPr>
            <a:spLocks noGrp="1"/>
          </p:cNvSpPr>
          <p:nvPr>
            <p:ph type="title"/>
          </p:nvPr>
        </p:nvSpPr>
        <p:spPr/>
        <p:txBody>
          <a:bodyPr/>
          <a:lstStyle/>
          <a:p>
            <a:r>
              <a:rPr lang="en-IN" dirty="0"/>
              <a:t>L298 Motor Driver</a:t>
            </a:r>
          </a:p>
        </p:txBody>
      </p:sp>
      <p:sp>
        <p:nvSpPr>
          <p:cNvPr id="3" name="Content Placeholder 2">
            <a:extLst>
              <a:ext uri="{FF2B5EF4-FFF2-40B4-BE49-F238E27FC236}">
                <a16:creationId xmlns:a16="http://schemas.microsoft.com/office/drawing/2014/main" id="{0764B8F1-187F-E2EF-B730-92714C884BE2}"/>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It</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basic</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motor</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driver</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drive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DC</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motors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well</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stepper</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motors.</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bridge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along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L298</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IC to drive motors. H bridge is a circuit that can drive current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polarity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controlled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pulse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width</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modulation.</a:t>
            </a:r>
          </a:p>
        </p:txBody>
      </p:sp>
      <p:pic>
        <p:nvPicPr>
          <p:cNvPr id="5" name="Picture 4">
            <a:extLst>
              <a:ext uri="{FF2B5EF4-FFF2-40B4-BE49-F238E27FC236}">
                <a16:creationId xmlns:a16="http://schemas.microsoft.com/office/drawing/2014/main" id="{71B5FE35-5EB2-787F-31E3-9F673ED2E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088" y="3321348"/>
            <a:ext cx="2684275" cy="2406591"/>
          </a:xfrm>
          <a:prstGeom prst="rect">
            <a:avLst/>
          </a:prstGeom>
        </p:spPr>
      </p:pic>
    </p:spTree>
    <p:extLst>
      <p:ext uri="{BB962C8B-B14F-4D97-AF65-F5344CB8AC3E}">
        <p14:creationId xmlns:p14="http://schemas.microsoft.com/office/powerpoint/2010/main" val="229766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p:txBody>
          <a:bodyPr/>
          <a:lstStyle/>
          <a:p>
            <a:r>
              <a:rPr lang="en-US" dirty="0"/>
              <a:t>Obstacle Detection</a:t>
            </a:r>
          </a:p>
          <a:p>
            <a:endParaRPr lang="en-US" dirty="0"/>
          </a:p>
          <a:p>
            <a:endParaRPr lang="en-US" dirty="0"/>
          </a:p>
          <a:p>
            <a:endParaRPr lang="en-US" dirty="0"/>
          </a:p>
          <a:p>
            <a:r>
              <a:rPr lang="en-US" dirty="0"/>
              <a:t>Traffic Light Detection</a:t>
            </a:r>
          </a:p>
          <a:p>
            <a:endParaRPr lang="en-US" dirty="0"/>
          </a:p>
          <a:p>
            <a:endParaRPr lang="en-US" dirty="0"/>
          </a:p>
          <a:p>
            <a:r>
              <a:rPr lang="en-US" dirty="0"/>
              <a:t>Stop Sign Detection</a:t>
            </a:r>
          </a:p>
        </p:txBody>
      </p:sp>
      <p:pic>
        <p:nvPicPr>
          <p:cNvPr id="5" name="Picture 4">
            <a:extLst>
              <a:ext uri="{FF2B5EF4-FFF2-40B4-BE49-F238E27FC236}">
                <a16:creationId xmlns:a16="http://schemas.microsoft.com/office/drawing/2014/main" id="{52168C0A-7F56-7A2C-6E5F-DE5A6CC24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6804" y="1825625"/>
            <a:ext cx="2349621" cy="1397072"/>
          </a:xfrm>
          <a:prstGeom prst="rect">
            <a:avLst/>
          </a:prstGeom>
        </p:spPr>
      </p:pic>
      <p:pic>
        <p:nvPicPr>
          <p:cNvPr id="7" name="Picture 6">
            <a:extLst>
              <a:ext uri="{FF2B5EF4-FFF2-40B4-BE49-F238E27FC236}">
                <a16:creationId xmlns:a16="http://schemas.microsoft.com/office/drawing/2014/main" id="{BEE2E052-D64D-D1FA-FA3B-F1EC0B218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804" y="3429000"/>
            <a:ext cx="2267067" cy="1524078"/>
          </a:xfrm>
          <a:prstGeom prst="rect">
            <a:avLst/>
          </a:prstGeom>
        </p:spPr>
      </p:pic>
      <p:pic>
        <p:nvPicPr>
          <p:cNvPr id="9" name="Picture 8">
            <a:extLst>
              <a:ext uri="{FF2B5EF4-FFF2-40B4-BE49-F238E27FC236}">
                <a16:creationId xmlns:a16="http://schemas.microsoft.com/office/drawing/2014/main" id="{B365AD98-988D-6A25-1508-BE0896EB51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6804" y="5159381"/>
            <a:ext cx="1911448" cy="1530429"/>
          </a:xfrm>
          <a:prstGeom prst="rect">
            <a:avLst/>
          </a:prstGeom>
        </p:spPr>
      </p:pic>
    </p:spTree>
    <p:extLst>
      <p:ext uri="{BB962C8B-B14F-4D97-AF65-F5344CB8AC3E}">
        <p14:creationId xmlns:p14="http://schemas.microsoft.com/office/powerpoint/2010/main" val="283087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lnSpcReduction="10000"/>
          </a:bodyPr>
          <a:lstStyle/>
          <a:p>
            <a:r>
              <a:rPr lang="en-US" dirty="0"/>
              <a:t>Commercialization of Autonomous Vehicles: Autonomous vehicles are expected to play a significant role in the future of transportation. Major automotive companies and tech firms are investing heavily in self-driving technology. There is a growing market for self-driving taxi services, delivery vehicles, and other autonomous transportation solutions.</a:t>
            </a:r>
          </a:p>
          <a:p>
            <a:r>
              <a:rPr lang="en-US" dirty="0"/>
              <a:t>Advanced Machine Learning and AI Machine learning and artificial intelligence will continue to play a crucial role in the development of self-driving cars. The scope includes refining algorithms for better decision-making, object recognition, and handling complex scenarios on the road</a:t>
            </a:r>
          </a:p>
        </p:txBody>
      </p:sp>
    </p:spTree>
    <p:extLst>
      <p:ext uri="{BB962C8B-B14F-4D97-AF65-F5344CB8AC3E}">
        <p14:creationId xmlns:p14="http://schemas.microsoft.com/office/powerpoint/2010/main" val="2543669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1AB4-B5CD-B1B0-AFAE-5A8C29E962BF}"/>
              </a:ext>
            </a:extLst>
          </p:cNvPr>
          <p:cNvSpPr>
            <a:spLocks noGrp="1"/>
          </p:cNvSpPr>
          <p:nvPr>
            <p:ph type="title"/>
          </p:nvPr>
        </p:nvSpPr>
        <p:spPr/>
        <p:txBody>
          <a:bodyPr/>
          <a:lstStyle/>
          <a:p>
            <a:r>
              <a:rPr lang="en-IN" dirty="0" err="1"/>
              <a:t>Refrences</a:t>
            </a:r>
            <a:endParaRPr lang="en-IN" dirty="0"/>
          </a:p>
        </p:txBody>
      </p:sp>
      <p:sp>
        <p:nvSpPr>
          <p:cNvPr id="3" name="Content Placeholder 2">
            <a:extLst>
              <a:ext uri="{FF2B5EF4-FFF2-40B4-BE49-F238E27FC236}">
                <a16:creationId xmlns:a16="http://schemas.microsoft.com/office/drawing/2014/main" id="{B0AAD6CF-7D9C-42F0-FC9E-7E276CA5B068}"/>
              </a:ext>
            </a:extLst>
          </p:cNvPr>
          <p:cNvSpPr>
            <a:spLocks noGrp="1"/>
          </p:cNvSpPr>
          <p:nvPr>
            <p:ph idx="1"/>
          </p:nvPr>
        </p:nvSpPr>
        <p:spPr/>
        <p:txBody>
          <a:bodyPr/>
          <a:lstStyle/>
          <a:p>
            <a:r>
              <a:rPr lang="en-US" sz="1800" dirty="0">
                <a:latin typeface="Times New Roman" panose="02020603050405020304" pitchFamily="18" charset="0"/>
                <a:ea typeface="Times New Roman" panose="02020603050405020304" pitchFamily="18" charset="0"/>
              </a:rPr>
              <a:t>[1]. </a:t>
            </a:r>
            <a:r>
              <a:rPr lang="en-US" sz="1800" dirty="0" err="1">
                <a:effectLst/>
                <a:latin typeface="Times New Roman" panose="02020603050405020304" pitchFamily="18" charset="0"/>
                <a:ea typeface="Times New Roman" panose="02020603050405020304" pitchFamily="18" charset="0"/>
              </a:rPr>
              <a:t>Baduea</a:t>
            </a:r>
            <a:r>
              <a:rPr lang="en-US" sz="1800" dirty="0">
                <a:effectLst/>
                <a:latin typeface="Times New Roman" panose="02020603050405020304" pitchFamily="18" charset="0"/>
                <a:ea typeface="Times New Roman" panose="02020603050405020304" pitchFamily="18" charset="0"/>
              </a:rPr>
              <a:t>, C., </a:t>
            </a:r>
            <a:r>
              <a:rPr lang="en-US" sz="1800" dirty="0" err="1">
                <a:effectLst/>
                <a:latin typeface="Times New Roman" panose="02020603050405020304" pitchFamily="18" charset="0"/>
                <a:ea typeface="Times New Roman" panose="02020603050405020304" pitchFamily="18" charset="0"/>
              </a:rPr>
              <a:t>Guidolini</a:t>
            </a:r>
            <a:r>
              <a:rPr lang="en-US" sz="1800" dirty="0">
                <a:effectLst/>
                <a:latin typeface="Times New Roman" panose="02020603050405020304" pitchFamily="18" charset="0"/>
                <a:ea typeface="Times New Roman" panose="02020603050405020304" pitchFamily="18" charset="0"/>
              </a:rPr>
              <a:t>, R., Carneiro, R. V., Azevedo, P., Cardoso, V. B.,</a:t>
            </a:r>
            <a:r>
              <a:rPr lang="en-US" sz="1800" spc="-18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Forechi</a:t>
            </a:r>
            <a:r>
              <a:rPr lang="en-US" sz="1800" dirty="0">
                <a:effectLst/>
                <a:latin typeface="Times New Roman" panose="02020603050405020304" pitchFamily="18" charset="0"/>
                <a:ea typeface="Times New Roman" panose="02020603050405020304" pitchFamily="18" charset="0"/>
              </a:rPr>
              <a:t>, A.,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 Souza, A. F. ”Self- Driving Cars: A Survey.” 2 Oct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2019.</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Ni,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Chen,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Chen,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Zhu,</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Ali,</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Cao,</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Survey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Theories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Self-Driving</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Deep</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16</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April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2020.</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Chowdhury, A., </a:t>
            </a:r>
            <a:r>
              <a:rPr lang="en-US" sz="1800" dirty="0" err="1">
                <a:effectLst/>
                <a:latin typeface="Times New Roman" panose="02020603050405020304" pitchFamily="18" charset="0"/>
                <a:ea typeface="Times New Roman" panose="02020603050405020304" pitchFamily="18" charset="0"/>
              </a:rPr>
              <a:t>Karmakar</a:t>
            </a:r>
            <a:r>
              <a:rPr lang="en-US" sz="1800" dirty="0">
                <a:effectLst/>
                <a:latin typeface="Times New Roman" panose="02020603050405020304" pitchFamily="18" charset="0"/>
                <a:ea typeface="Times New Roman" panose="02020603050405020304" pitchFamily="18" charset="0"/>
              </a:rPr>
              <a:t>, G., </a:t>
            </a:r>
            <a:r>
              <a:rPr lang="en-US" sz="1800" dirty="0" err="1">
                <a:effectLst/>
                <a:latin typeface="Times New Roman" panose="02020603050405020304" pitchFamily="18" charset="0"/>
                <a:ea typeface="Times New Roman" panose="02020603050405020304" pitchFamily="18" charset="0"/>
              </a:rPr>
              <a:t>Kamruzzaman</a:t>
            </a:r>
            <a:r>
              <a:rPr lang="en-US" sz="1800" dirty="0">
                <a:effectLst/>
                <a:latin typeface="Times New Roman" panose="02020603050405020304" pitchFamily="18" charset="0"/>
                <a:ea typeface="Times New Roman" panose="02020603050405020304" pitchFamily="18" charset="0"/>
              </a:rPr>
              <a:t>, J., </a:t>
            </a:r>
            <a:r>
              <a:rPr lang="en-US" sz="1800" dirty="0" err="1">
                <a:effectLst/>
                <a:latin typeface="Times New Roman" panose="02020603050405020304" pitchFamily="18" charset="0"/>
                <a:ea typeface="Times New Roman" panose="02020603050405020304" pitchFamily="18" charset="0"/>
              </a:rPr>
              <a:t>Jolfaei</a:t>
            </a:r>
            <a:r>
              <a:rPr lang="en-US" sz="1800" dirty="0">
                <a:effectLst/>
                <a:latin typeface="Times New Roman" panose="02020603050405020304" pitchFamily="18" charset="0"/>
                <a:ea typeface="Times New Roman" panose="02020603050405020304" pitchFamily="18" charset="0"/>
              </a:rPr>
              <a:t>,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Das, 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”Attacks on Self- Driving Cars and Their Countermeasures: A Survey.”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27</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November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2020.</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[4]. Kaur, P., </a:t>
            </a:r>
            <a:r>
              <a:rPr lang="en-US" sz="1800" dirty="0" err="1">
                <a:effectLst/>
                <a:latin typeface="Times New Roman" panose="02020603050405020304" pitchFamily="18" charset="0"/>
                <a:ea typeface="Times New Roman" panose="02020603050405020304" pitchFamily="18" charset="0"/>
              </a:rPr>
              <a:t>Taghavi</a:t>
            </a:r>
            <a:r>
              <a:rPr lang="en-US" sz="1800" dirty="0">
                <a:effectLst/>
                <a:latin typeface="Times New Roman" panose="02020603050405020304" pitchFamily="18" charset="0"/>
                <a:ea typeface="Times New Roman" panose="02020603050405020304" pitchFamily="18" charset="0"/>
              </a:rPr>
              <a:t>, S., Tian, Z., Shi, W. (2021). ”A Survey on Simulators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Testing</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Self</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Driving</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13</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endParaRPr lang="en-IN"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[5]. </a:t>
            </a:r>
            <a:r>
              <a:rPr lang="en-US" sz="1800" dirty="0" err="1">
                <a:effectLst/>
                <a:latin typeface="Times New Roman" panose="02020603050405020304" pitchFamily="18" charset="0"/>
                <a:ea typeface="Times New Roman" panose="02020603050405020304" pitchFamily="18" charset="0"/>
              </a:rPr>
              <a:t>Reke</a:t>
            </a:r>
            <a:r>
              <a:rPr lang="en-US" sz="1800" dirty="0">
                <a:effectLst/>
                <a:latin typeface="Times New Roman" panose="02020603050405020304" pitchFamily="18" charset="0"/>
                <a:ea typeface="Times New Roman" panose="02020603050405020304" pitchFamily="18" charset="0"/>
              </a:rPr>
              <a:t>, M., Peter, D., Schulte-</a:t>
            </a:r>
            <a:r>
              <a:rPr lang="en-US" sz="1800" dirty="0" err="1">
                <a:effectLst/>
                <a:latin typeface="Times New Roman" panose="02020603050405020304" pitchFamily="18" charset="0"/>
                <a:ea typeface="Times New Roman" panose="02020603050405020304" pitchFamily="18" charset="0"/>
              </a:rPr>
              <a:t>Tigges</a:t>
            </a:r>
            <a:r>
              <a:rPr lang="en-US" sz="1800" dirty="0">
                <a:effectLst/>
                <a:latin typeface="Times New Roman" panose="02020603050405020304" pitchFamily="18" charset="0"/>
                <a:ea typeface="Times New Roman" panose="02020603050405020304" pitchFamily="18" charset="0"/>
              </a:rPr>
              <a:t>, J., Schiffer, S.,</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Ferrein</a:t>
            </a:r>
            <a:r>
              <a:rPr lang="en-US" sz="1800" dirty="0">
                <a:effectLst/>
                <a:latin typeface="Times New Roman" panose="02020603050405020304" pitchFamily="18" charset="0"/>
                <a:ea typeface="Times New Roman" panose="02020603050405020304" pitchFamily="18" charset="0"/>
              </a:rPr>
              <a:t>, A.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Self-Driving</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Architecture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ROS2.”</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2020.</a:t>
            </a:r>
            <a:br>
              <a:rPr lang="en-US"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583801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48965"/>
            <a:ext cx="10515600" cy="1325563"/>
          </a:xfrm>
        </p:spPr>
        <p:txBody>
          <a:bodyPr/>
          <a:lstStyle/>
          <a:p>
            <a:pPr algn="ctr"/>
            <a:r>
              <a:rPr lang="en-US" b="1" dirty="0"/>
              <a:t>Thank You</a:t>
            </a:r>
          </a:p>
        </p:txBody>
      </p:sp>
    </p:spTree>
    <p:extLst>
      <p:ext uri="{BB962C8B-B14F-4D97-AF65-F5344CB8AC3E}">
        <p14:creationId xmlns:p14="http://schemas.microsoft.com/office/powerpoint/2010/main" val="255412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normAutofit lnSpcReduction="10000"/>
          </a:bodyPr>
          <a:lstStyle/>
          <a:p>
            <a:r>
              <a:rPr lang="en-US" dirty="0"/>
              <a:t>Self-Driving Car using Deep Learning and IoT technologies. The objective of this project is to create an autonomous vehicle capable of navigating and operating in real-world environments without human intervention. This concept is commonly referred to as an Advanced Driver Assistance System (ADAS).</a:t>
            </a:r>
          </a:p>
          <a:p>
            <a:r>
              <a:rPr lang="en-US" dirty="0"/>
              <a:t>Using the amalgamation of deep learning algorithms, real-time image processing, and IoT connectivity, The master device interprets the input data, making informed decisions regarding navigation and control of the self-driving car. This intricate interplay between hardware and software components facilitates a holistic approach toward creating an autonomous vehicle capable of navigating diverse environments with precision and efficiency.</a:t>
            </a:r>
          </a:p>
        </p:txBody>
      </p:sp>
    </p:spTree>
    <p:extLst>
      <p:ext uri="{BB962C8B-B14F-4D97-AF65-F5344CB8AC3E}">
        <p14:creationId xmlns:p14="http://schemas.microsoft.com/office/powerpoint/2010/main" val="181527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DD000-86A0-7389-8597-93D84EA1EF2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1823E71-B3C8-8B85-159C-59A5FB95BD85}"/>
              </a:ext>
            </a:extLst>
          </p:cNvPr>
          <p:cNvSpPr>
            <a:spLocks noGrp="1"/>
          </p:cNvSpPr>
          <p:nvPr>
            <p:ph idx="1"/>
          </p:nvPr>
        </p:nvSpPr>
        <p:spPr/>
        <p:txBody>
          <a:bodyPr/>
          <a:lstStyle/>
          <a:p>
            <a:r>
              <a:rPr lang="en-US" dirty="0"/>
              <a:t>In recent years, self-driving cars have emerged as one of the most promising innovations in the field of transportation. Powered by cutting-edge technologies such as deep learning and the Internet of Things (IoT), these vehicles are poised to revolutionize the way we travel, offering numerous benefits in terms of safety, efficiency, and convenience.</a:t>
            </a:r>
            <a:endParaRPr lang="en-IN" dirty="0"/>
          </a:p>
        </p:txBody>
      </p:sp>
    </p:spTree>
    <p:extLst>
      <p:ext uri="{BB962C8B-B14F-4D97-AF65-F5344CB8AC3E}">
        <p14:creationId xmlns:p14="http://schemas.microsoft.com/office/powerpoint/2010/main" val="313516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62500" lnSpcReduction="20000"/>
          </a:bodyPr>
          <a:lstStyle/>
          <a:p>
            <a:r>
              <a:rPr lang="en-US" dirty="0" err="1"/>
              <a:t>Baduea</a:t>
            </a:r>
            <a:r>
              <a:rPr lang="en-US" dirty="0"/>
              <a:t> et al.’s survey [1] is centered on self-driving cars that have completed the DARPA challenge, specifically those that have reached SAE level 3 or above in autonomy. With a focus on UFES’s IARA, the study offers an in-depth analysis of the design, functions, and subsystems of the perception and decision-making systems in these cars. The report also identifies prominent academic and tech company research platforms for self-driving cars..</a:t>
            </a:r>
          </a:p>
          <a:p>
            <a:r>
              <a:rPr lang="en-US" dirty="0"/>
              <a:t>By conducting a survey on the function of deep learning in self-driving cars and highlighting its effects on social and economic development, Ni et al. [2] make a valuable </a:t>
            </a:r>
            <a:r>
              <a:rPr lang="en-US" dirty="0" err="1"/>
              <a:t>contri</a:t>
            </a:r>
            <a:r>
              <a:rPr lang="en-US" dirty="0"/>
              <a:t> </a:t>
            </a:r>
            <a:r>
              <a:rPr lang="en-US" dirty="0" err="1"/>
              <a:t>bution</a:t>
            </a:r>
            <a:r>
              <a:rPr lang="en-US" dirty="0"/>
              <a:t> to the field. Deep learning applications in self-driving car domains such as obstacle detection, scene recognition, lane detection, navigation, and path planning are investigated in this research. In addition to providing a summary of current advancements, the survey explores the difficulties and potential solutions related to using deep learning techniques in autonomous cars.</a:t>
            </a:r>
          </a:p>
          <a:p>
            <a:r>
              <a:rPr lang="en-US" dirty="0"/>
              <a:t> In their discussion of the changing field of Intelligent Traffic Systems (ITS), Chowdhury et al. [3] place particular emphasis on cooperative ITS, or connected vehicles. The development of cyber-physical systems that can make decisions on their own for use in autonomous vehicles and unmanned aerial systems is the main focus of the study. Crucially, the paper presents cyberattacks, their effects, and vulnerabilities by analyzing actual attacks that have been directed towards self- driving cars in a novel way. Along with a discussion of government and manufacturer-implemented mitigation strategies, the arti </a:t>
            </a:r>
            <a:r>
              <a:rPr lang="en-US" dirty="0" err="1"/>
              <a:t>cle</a:t>
            </a:r>
            <a:r>
              <a:rPr lang="en-US" dirty="0"/>
              <a:t> examines how resilient self-driving cars are to ongoing cyberattacks.</a:t>
            </a:r>
          </a:p>
        </p:txBody>
      </p:sp>
    </p:spTree>
    <p:extLst>
      <p:ext uri="{BB962C8B-B14F-4D97-AF65-F5344CB8AC3E}">
        <p14:creationId xmlns:p14="http://schemas.microsoft.com/office/powerpoint/2010/main" val="298532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Kaur et al. [4] stress the value of thorough testing in the field of testing self-driving cars and suggest simulation testing as a workable substitute. The article lists the essential specifications for a successful simulator and contrasts popular models, with an emphasis on cutting-edge models like CARLA and LGSVL. There is also discussion of the difficulties simulation testing faces in the development of fully autonomous vehicles. </a:t>
            </a:r>
          </a:p>
          <a:p>
            <a:r>
              <a:rPr lang="en-US" dirty="0"/>
              <a:t>By putting out a ROS2-based architecture for a self-driving car, </a:t>
            </a:r>
            <a:r>
              <a:rPr lang="en-US" dirty="0" err="1"/>
              <a:t>Reke</a:t>
            </a:r>
            <a:r>
              <a:rPr lang="en-US" dirty="0"/>
              <a:t> et al. </a:t>
            </a:r>
            <a:r>
              <a:rPr lang="en-US"/>
              <a:t>[5] </a:t>
            </a:r>
            <a:r>
              <a:rPr lang="en-US" dirty="0"/>
              <a:t>advance the field. In their defense of ROS2, they highlight the technology’s capacity for dependable and safe real-time behavior, particularly in applications where user safety is paramount, such as self-driving cars. Preliminary trials conducted on an actual passenger vehicle demonstrate the practicability of this method for real-time autonomous driving.</a:t>
            </a:r>
          </a:p>
        </p:txBody>
      </p:sp>
    </p:spTree>
    <p:extLst>
      <p:ext uri="{BB962C8B-B14F-4D97-AF65-F5344CB8AC3E}">
        <p14:creationId xmlns:p14="http://schemas.microsoft.com/office/powerpoint/2010/main" val="184806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r>
              <a:rPr lang="en-IN" dirty="0"/>
              <a:t>Raspberry Pi Camera</a:t>
            </a:r>
          </a:p>
          <a:p>
            <a:r>
              <a:rPr lang="en-IN" dirty="0"/>
              <a:t>Raspberry Pi</a:t>
            </a:r>
          </a:p>
          <a:p>
            <a:r>
              <a:rPr lang="en-IN" dirty="0"/>
              <a:t>Arduino UNO</a:t>
            </a:r>
          </a:p>
          <a:p>
            <a:r>
              <a:rPr lang="en-IN" dirty="0"/>
              <a:t>L298N Motor Driver</a:t>
            </a:r>
          </a:p>
          <a:p>
            <a:endParaRPr lang="en-IN" dirty="0"/>
          </a:p>
          <a:p>
            <a:endParaRPr lang="en-US" dirty="0"/>
          </a:p>
        </p:txBody>
      </p:sp>
    </p:spTree>
    <p:extLst>
      <p:ext uri="{BB962C8B-B14F-4D97-AF65-F5344CB8AC3E}">
        <p14:creationId xmlns:p14="http://schemas.microsoft.com/office/powerpoint/2010/main" val="10302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Raspberry pi Camera</a:t>
            </a:r>
          </a:p>
        </p:txBody>
      </p:sp>
      <p:sp>
        <p:nvSpPr>
          <p:cNvPr id="3" name="Content Placeholder 2"/>
          <p:cNvSpPr>
            <a:spLocks noGrp="1"/>
          </p:cNvSpPr>
          <p:nvPr>
            <p:ph idx="1"/>
          </p:nvPr>
        </p:nvSpPr>
        <p:spPr/>
        <p:txBody>
          <a:bodyPr/>
          <a:lstStyle/>
          <a:p>
            <a:pPr marL="75565" marR="24130" algn="l">
              <a:lnSpc>
                <a:spcPct val="103000"/>
              </a:lnSpc>
              <a:spcBef>
                <a:spcPts val="355"/>
              </a:spcBef>
              <a:spcAft>
                <a:spcPts val="0"/>
              </a:spcAft>
            </a:pPr>
            <a:r>
              <a:rPr lang="en-US" sz="1800" dirty="0">
                <a:effectLst/>
                <a:latin typeface="Times New Roman" panose="02020603050405020304" pitchFamily="18" charset="0"/>
                <a:ea typeface="Times New Roman" panose="02020603050405020304" pitchFamily="18" charset="0"/>
              </a:rPr>
              <a:t>We are using a V2 version of the pi-camera, which has 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IMX219 sensor, an F2.9 aperture, and an 8MP camera capable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recording at up to 180p30 resolution. This Pi cam takes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pictures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transfers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raspberry pi</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additional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adaptable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variety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because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record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videos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addition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taking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still</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photos.</a:t>
            </a:r>
            <a:endParaRPr lang="en-IN" sz="1800" dirty="0">
              <a:effectLst/>
              <a:latin typeface="Times New Roman" panose="02020603050405020304" pitchFamily="18" charset="0"/>
              <a:ea typeface="Times New Roman" panose="02020603050405020304" pitchFamily="18" charset="0"/>
            </a:endParaRPr>
          </a:p>
          <a:p>
            <a:pPr marL="0" indent="0">
              <a:buNone/>
            </a:pPr>
            <a:br>
              <a:rPr lang="en-US"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A8E91F0-DE4D-4E02-93E4-2F0A0A647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214" y="3666495"/>
            <a:ext cx="2486069" cy="1811279"/>
          </a:xfrm>
          <a:prstGeom prst="rect">
            <a:avLst/>
          </a:prstGeom>
        </p:spPr>
      </p:pic>
    </p:spTree>
    <p:extLst>
      <p:ext uri="{BB962C8B-B14F-4D97-AF65-F5344CB8AC3E}">
        <p14:creationId xmlns:p14="http://schemas.microsoft.com/office/powerpoint/2010/main" val="313454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Raspberry Pie</a:t>
            </a:r>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Raspberry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Popularly</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known as low- cost single board computer. We are using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Raspberry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3B+</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processing.</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help of open CV software, a machine learning algorithm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implemented and the images are trained in various lighting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conditions using neural network technology. Further, the de-</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cisions</a:t>
            </a:r>
            <a:r>
              <a:rPr lang="en-US" sz="1800" dirty="0">
                <a:effectLst/>
                <a:latin typeface="Times New Roman" panose="02020603050405020304" pitchFamily="18" charset="0"/>
                <a:ea typeface="Times New Roman" panose="02020603050405020304" pitchFamily="18" charset="0"/>
              </a:rPr>
              <a:t> taken by the Raspberry Pi are sent as commands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Arduino.</a:t>
            </a:r>
            <a:endParaRPr lang="en-IN"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335F255-7C1E-4AA6-B88E-7F26F03F4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873" y="3889254"/>
            <a:ext cx="2380672" cy="1812805"/>
          </a:xfrm>
          <a:prstGeom prst="rect">
            <a:avLst/>
          </a:prstGeom>
        </p:spPr>
      </p:pic>
    </p:spTree>
    <p:extLst>
      <p:ext uri="{BB962C8B-B14F-4D97-AF65-F5344CB8AC3E}">
        <p14:creationId xmlns:p14="http://schemas.microsoft.com/office/powerpoint/2010/main" val="217867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Uno</a:t>
            </a:r>
          </a:p>
        </p:txBody>
      </p:sp>
      <p:sp>
        <p:nvSpPr>
          <p:cNvPr id="3" name="Content Placeholder 2"/>
          <p:cNvSpPr>
            <a:spLocks noGrp="1"/>
          </p:cNvSpPr>
          <p:nvPr>
            <p:ph idx="1"/>
          </p:nvPr>
        </p:nvSpPr>
        <p:spPr>
          <a:xfrm>
            <a:off x="838200" y="1570008"/>
            <a:ext cx="10515600" cy="4606955"/>
          </a:xfrm>
        </p:spPr>
        <p:txBody>
          <a:bodyPr/>
          <a:lstStyle/>
          <a:p>
            <a:pPr marL="75565" marR="74295" algn="just">
              <a:lnSpc>
                <a:spcPct val="103000"/>
              </a:lnSpc>
              <a:spcBef>
                <a:spcPts val="355"/>
              </a:spcBef>
              <a:spcAft>
                <a:spcPts val="0"/>
              </a:spcAft>
            </a:pPr>
            <a:r>
              <a:rPr lang="en-US" sz="1800" dirty="0">
                <a:effectLst/>
                <a:latin typeface="Times New Roman" panose="02020603050405020304" pitchFamily="18" charset="0"/>
                <a:ea typeface="Times New Roman" panose="02020603050405020304" pitchFamily="18" charset="0"/>
              </a:rPr>
              <a:t>The Arduino UNO microcontroller board is based on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ATmega329P. It is very well-liked for small projects.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Arduino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platform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utilized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regulate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vehicle’s left, right, forward, and backward movements. Using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Arduino IDE, every function has been preprogrammed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Arduino. Following receipt of the command from the pi,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Arduino will signal the motor driver circuit to perform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necessary</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movement</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directed</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Arduino. Because</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 accessibility for novices and its extensive developer community, it is frequently utilized for small-scale projects.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Arduino Integrated Development Environment (IDE), a user-friendly platform for writing and uploading code, can be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program Arduino boards. Based on the commands received,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Arduino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code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logic</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vehicle’s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movement. The code activates or deactivates particular pins connected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motor driver circuit for each type of movement (forward,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backward,</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left,</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right).</a:t>
            </a:r>
            <a:endParaRPr lang="en-IN" sz="18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847B25C8-28EC-98C2-D89A-2EBFF8226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364" y="4605338"/>
            <a:ext cx="2819400" cy="1985243"/>
          </a:xfrm>
          <a:prstGeom prst="rect">
            <a:avLst/>
          </a:prstGeom>
        </p:spPr>
      </p:pic>
    </p:spTree>
    <p:extLst>
      <p:ext uri="{BB962C8B-B14F-4D97-AF65-F5344CB8AC3E}">
        <p14:creationId xmlns:p14="http://schemas.microsoft.com/office/powerpoint/2010/main" val="433839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1354</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Paper Title: Self-Driving Car Using Deep Learning and IoT Paper ID:275 Presenter’s Name: Amisha Jaiswal Presenter’s Affiliation: Abhishek Jaiswal, Harshit Sharma  </vt:lpstr>
      <vt:lpstr>OBJECTIVE</vt:lpstr>
      <vt:lpstr>INTRODUCTION</vt:lpstr>
      <vt:lpstr>LITERATURE REVIEW</vt:lpstr>
      <vt:lpstr>PowerPoint Presentation</vt:lpstr>
      <vt:lpstr>METHODOLOGY</vt:lpstr>
      <vt:lpstr>Raspberry pi Camera</vt:lpstr>
      <vt:lpstr>Raspberry Pie</vt:lpstr>
      <vt:lpstr>Arduino Uno</vt:lpstr>
      <vt:lpstr>L298 Motor Driver</vt:lpstr>
      <vt:lpstr>RESULT</vt:lpstr>
      <vt:lpstr>FUTURE SCOPE</vt:lpstr>
      <vt:lpstr>Refrences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 Paper ID: Authors Name: Session ID:</dc:title>
  <dc:creator>hp</dc:creator>
  <cp:lastModifiedBy>Amisha Jaiswal</cp:lastModifiedBy>
  <cp:revision>4</cp:revision>
  <dcterms:created xsi:type="dcterms:W3CDTF">2024-04-03T13:03:42Z</dcterms:created>
  <dcterms:modified xsi:type="dcterms:W3CDTF">2024-04-29T19:10:54Z</dcterms:modified>
</cp:coreProperties>
</file>