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34" r:id="rId1"/>
  </p:sldMasterIdLst>
  <p:sldIdLst>
    <p:sldId id="258" r:id="rId2"/>
    <p:sldId id="276" r:id="rId3"/>
    <p:sldId id="260" r:id="rId4"/>
    <p:sldId id="261" r:id="rId5"/>
    <p:sldId id="268" r:id="rId6"/>
    <p:sldId id="275" r:id="rId7"/>
    <p:sldId id="264" r:id="rId8"/>
    <p:sldId id="265" r:id="rId9"/>
    <p:sldId id="266" r:id="rId10"/>
    <p:sldId id="267" r:id="rId11"/>
    <p:sldId id="274" r:id="rId12"/>
    <p:sldId id="263" r:id="rId13"/>
    <p:sldId id="277"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iyanka Anand" initials="PA" lastIdx="2" clrIdx="0">
    <p:extLst>
      <p:ext uri="{19B8F6BF-5375-455C-9EA6-DF929625EA0E}">
        <p15:presenceInfo xmlns:p15="http://schemas.microsoft.com/office/powerpoint/2012/main" userId="6cfd2cd0493ab3e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710" autoAdjust="0"/>
  </p:normalViewPr>
  <p:slideViewPr>
    <p:cSldViewPr>
      <p:cViewPr>
        <p:scale>
          <a:sx n="75" d="100"/>
          <a:sy n="75" d="100"/>
        </p:scale>
        <p:origin x="1236" y="-1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3F147F13-3244-4196-B1A1-198D64248D59}" type="datetimeFigureOut">
              <a:rPr lang="en-IN" smtClean="0"/>
              <a:t>13-05-2024</a:t>
            </a:fld>
            <a:endParaRPr lang="en-IN"/>
          </a:p>
        </p:txBody>
      </p:sp>
      <p:sp>
        <p:nvSpPr>
          <p:cNvPr id="5" name="Footer Placeholder 4"/>
          <p:cNvSpPr>
            <a:spLocks noGrp="1"/>
          </p:cNvSpPr>
          <p:nvPr>
            <p:ph type="ftr" sz="quarter" idx="11"/>
          </p:nvPr>
        </p:nvSpPr>
        <p:spPr>
          <a:xfrm>
            <a:off x="914400" y="4323846"/>
            <a:ext cx="4880610" cy="365125"/>
          </a:xfrm>
        </p:spPr>
        <p:txBody>
          <a:bodyPr/>
          <a:lstStyle/>
          <a:p>
            <a:endParaRPr lang="en-IN"/>
          </a:p>
        </p:txBody>
      </p:sp>
      <p:sp>
        <p:nvSpPr>
          <p:cNvPr id="6" name="Slide Number Placeholder 5"/>
          <p:cNvSpPr>
            <a:spLocks noGrp="1"/>
          </p:cNvSpPr>
          <p:nvPr>
            <p:ph type="sldNum" sz="quarter" idx="12"/>
          </p:nvPr>
        </p:nvSpPr>
        <p:spPr>
          <a:xfrm>
            <a:off x="6057900" y="1430867"/>
            <a:ext cx="2171700" cy="365125"/>
          </a:xfrm>
        </p:spPr>
        <p:txBody>
          <a:bodyPr/>
          <a:lstStyle/>
          <a:p>
            <a:fld id="{65445E77-1EFD-4A82-ACFF-EC2E15EB8089}" type="slidenum">
              <a:rPr lang="en-IN" smtClean="0"/>
              <a:t>‹#›</a:t>
            </a:fld>
            <a:endParaRPr lang="en-IN"/>
          </a:p>
        </p:txBody>
      </p:sp>
    </p:spTree>
    <p:extLst>
      <p:ext uri="{BB962C8B-B14F-4D97-AF65-F5344CB8AC3E}">
        <p14:creationId xmlns:p14="http://schemas.microsoft.com/office/powerpoint/2010/main" val="2246325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147F13-3244-4196-B1A1-198D64248D59}" type="datetimeFigureOut">
              <a:rPr lang="en-IN" smtClean="0"/>
              <a:t>13-05-2024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445E77-1EFD-4A82-ACFF-EC2E15EB8089}" type="slidenum">
              <a:rPr lang="en-IN" smtClean="0"/>
              <a:t>‹#›</a:t>
            </a:fld>
            <a:endParaRPr lang="en-IN"/>
          </a:p>
        </p:txBody>
      </p:sp>
    </p:spTree>
    <p:extLst>
      <p:ext uri="{BB962C8B-B14F-4D97-AF65-F5344CB8AC3E}">
        <p14:creationId xmlns:p14="http://schemas.microsoft.com/office/powerpoint/2010/main" val="368116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3F147F13-3244-4196-B1A1-198D64248D59}" type="datetimeFigureOut">
              <a:rPr lang="en-IN" smtClean="0"/>
              <a:t>13-05-2024</a:t>
            </a:fld>
            <a:endParaRPr lang="en-IN"/>
          </a:p>
        </p:txBody>
      </p:sp>
      <p:sp>
        <p:nvSpPr>
          <p:cNvPr id="6" name="Footer Placeholder 5"/>
          <p:cNvSpPr>
            <a:spLocks noGrp="1"/>
          </p:cNvSpPr>
          <p:nvPr>
            <p:ph type="ftr" sz="quarter" idx="11"/>
          </p:nvPr>
        </p:nvSpPr>
        <p:spPr>
          <a:xfrm>
            <a:off x="594360" y="381001"/>
            <a:ext cx="4830656" cy="365125"/>
          </a:xfrm>
        </p:spPr>
        <p:txBody>
          <a:bodyPr/>
          <a:lstStyle/>
          <a:p>
            <a:endParaRPr lang="en-IN"/>
          </a:p>
        </p:txBody>
      </p:sp>
      <p:sp>
        <p:nvSpPr>
          <p:cNvPr id="7" name="Slide Number Placeholder 6"/>
          <p:cNvSpPr>
            <a:spLocks noGrp="1"/>
          </p:cNvSpPr>
          <p:nvPr>
            <p:ph type="sldNum" sz="quarter" idx="12"/>
          </p:nvPr>
        </p:nvSpPr>
        <p:spPr>
          <a:xfrm>
            <a:off x="7882466" y="381001"/>
            <a:ext cx="667174" cy="365125"/>
          </a:xfrm>
        </p:spPr>
        <p:txBody>
          <a:bodyPr/>
          <a:lstStyle/>
          <a:p>
            <a:fld id="{65445E77-1EFD-4A82-ACFF-EC2E15EB8089}" type="slidenum">
              <a:rPr lang="en-IN" smtClean="0"/>
              <a:t>‹#›</a:t>
            </a:fld>
            <a:endParaRPr lang="en-IN"/>
          </a:p>
        </p:txBody>
      </p:sp>
    </p:spTree>
    <p:extLst>
      <p:ext uri="{BB962C8B-B14F-4D97-AF65-F5344CB8AC3E}">
        <p14:creationId xmlns:p14="http://schemas.microsoft.com/office/powerpoint/2010/main" val="801183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5" name="Picture 14"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3F147F13-3244-4196-B1A1-198D64248D59}" type="datetimeFigureOut">
              <a:rPr lang="en-IN" smtClean="0"/>
              <a:t>13-05-2024</a:t>
            </a:fld>
            <a:endParaRPr lang="en-IN"/>
          </a:p>
        </p:txBody>
      </p:sp>
      <p:sp>
        <p:nvSpPr>
          <p:cNvPr id="6" name="Footer Placeholder 5"/>
          <p:cNvSpPr>
            <a:spLocks noGrp="1"/>
          </p:cNvSpPr>
          <p:nvPr>
            <p:ph type="ftr" sz="quarter" idx="11"/>
          </p:nvPr>
        </p:nvSpPr>
        <p:spPr>
          <a:xfrm>
            <a:off x="594360" y="379438"/>
            <a:ext cx="4830656" cy="365125"/>
          </a:xfrm>
        </p:spPr>
        <p:txBody>
          <a:bodyPr/>
          <a:lstStyle/>
          <a:p>
            <a:endParaRPr lang="en-IN"/>
          </a:p>
        </p:txBody>
      </p:sp>
      <p:sp>
        <p:nvSpPr>
          <p:cNvPr id="7" name="Slide Number Placeholder 6"/>
          <p:cNvSpPr>
            <a:spLocks noGrp="1"/>
          </p:cNvSpPr>
          <p:nvPr>
            <p:ph type="sldNum" sz="quarter" idx="12"/>
          </p:nvPr>
        </p:nvSpPr>
        <p:spPr>
          <a:xfrm>
            <a:off x="7882466" y="381001"/>
            <a:ext cx="667174" cy="365125"/>
          </a:xfrm>
        </p:spPr>
        <p:txBody>
          <a:bodyPr/>
          <a:lstStyle/>
          <a:p>
            <a:fld id="{65445E77-1EFD-4A82-ACFF-EC2E15EB8089}" type="slidenum">
              <a:rPr lang="en-IN" smtClean="0"/>
              <a:t>‹#›</a:t>
            </a:fld>
            <a:endParaRPr lang="en-IN"/>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29847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3F147F13-3244-4196-B1A1-198D64248D59}" type="datetimeFigureOut">
              <a:rPr lang="en-IN" smtClean="0"/>
              <a:t>13-05-2024</a:t>
            </a:fld>
            <a:endParaRPr lang="en-IN"/>
          </a:p>
        </p:txBody>
      </p:sp>
      <p:sp>
        <p:nvSpPr>
          <p:cNvPr id="6" name="Footer Placeholder 5"/>
          <p:cNvSpPr>
            <a:spLocks noGrp="1"/>
          </p:cNvSpPr>
          <p:nvPr>
            <p:ph type="ftr" sz="quarter" idx="11"/>
          </p:nvPr>
        </p:nvSpPr>
        <p:spPr>
          <a:xfrm>
            <a:off x="594360" y="378884"/>
            <a:ext cx="4830656" cy="365125"/>
          </a:xfrm>
        </p:spPr>
        <p:txBody>
          <a:bodyPr/>
          <a:lstStyle/>
          <a:p>
            <a:endParaRPr lang="en-IN"/>
          </a:p>
        </p:txBody>
      </p:sp>
      <p:sp>
        <p:nvSpPr>
          <p:cNvPr id="7" name="Slide Number Placeholder 6"/>
          <p:cNvSpPr>
            <a:spLocks noGrp="1"/>
          </p:cNvSpPr>
          <p:nvPr>
            <p:ph type="sldNum" sz="quarter" idx="12"/>
          </p:nvPr>
        </p:nvSpPr>
        <p:spPr>
          <a:xfrm>
            <a:off x="7882466" y="381001"/>
            <a:ext cx="667174" cy="365125"/>
          </a:xfrm>
        </p:spPr>
        <p:txBody>
          <a:bodyPr/>
          <a:lstStyle/>
          <a:p>
            <a:fld id="{65445E77-1EFD-4A82-ACFF-EC2E15EB8089}" type="slidenum">
              <a:rPr lang="en-IN" smtClean="0"/>
              <a:t>‹#›</a:t>
            </a:fld>
            <a:endParaRPr lang="en-IN"/>
          </a:p>
        </p:txBody>
      </p:sp>
    </p:spTree>
    <p:extLst>
      <p:ext uri="{BB962C8B-B14F-4D97-AF65-F5344CB8AC3E}">
        <p14:creationId xmlns:p14="http://schemas.microsoft.com/office/powerpoint/2010/main" val="1784853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F147F13-3244-4196-B1A1-198D64248D59}" type="datetimeFigureOut">
              <a:rPr lang="en-IN" smtClean="0"/>
              <a:t>13-05-2024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445E77-1EFD-4A82-ACFF-EC2E15EB8089}" type="slidenum">
              <a:rPr lang="en-IN" smtClean="0"/>
              <a:t>‹#›</a:t>
            </a:fld>
            <a:endParaRPr lang="en-IN"/>
          </a:p>
        </p:txBody>
      </p:sp>
    </p:spTree>
    <p:extLst>
      <p:ext uri="{BB962C8B-B14F-4D97-AF65-F5344CB8AC3E}">
        <p14:creationId xmlns:p14="http://schemas.microsoft.com/office/powerpoint/2010/main" val="3600021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F147F13-3244-4196-B1A1-198D64248D59}" type="datetimeFigureOut">
              <a:rPr lang="en-IN" smtClean="0"/>
              <a:t>13-05-2024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445E77-1EFD-4A82-ACFF-EC2E15EB8089}" type="slidenum">
              <a:rPr lang="en-IN" smtClean="0"/>
              <a:t>‹#›</a:t>
            </a:fld>
            <a:endParaRPr lang="en-IN"/>
          </a:p>
        </p:txBody>
      </p:sp>
    </p:spTree>
    <p:extLst>
      <p:ext uri="{BB962C8B-B14F-4D97-AF65-F5344CB8AC3E}">
        <p14:creationId xmlns:p14="http://schemas.microsoft.com/office/powerpoint/2010/main" val="1112292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47F13-3244-4196-B1A1-198D64248D59}"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445E77-1EFD-4A82-ACFF-EC2E15EB8089}" type="slidenum">
              <a:rPr lang="en-IN" smtClean="0"/>
              <a:t>‹#›</a:t>
            </a:fld>
            <a:endParaRPr lang="en-IN"/>
          </a:p>
        </p:txBody>
      </p:sp>
    </p:spTree>
    <p:extLst>
      <p:ext uri="{BB962C8B-B14F-4D97-AF65-F5344CB8AC3E}">
        <p14:creationId xmlns:p14="http://schemas.microsoft.com/office/powerpoint/2010/main" val="36929221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3F147F13-3244-4196-B1A1-198D64248D59}" type="datetimeFigureOut">
              <a:rPr lang="en-IN" smtClean="0"/>
              <a:t>13-05-2024</a:t>
            </a:fld>
            <a:endParaRPr lang="en-IN"/>
          </a:p>
        </p:txBody>
      </p:sp>
      <p:sp>
        <p:nvSpPr>
          <p:cNvPr id="5" name="Footer Placeholder 4"/>
          <p:cNvSpPr>
            <a:spLocks noGrp="1"/>
          </p:cNvSpPr>
          <p:nvPr>
            <p:ph type="ftr" sz="quarter" idx="11"/>
          </p:nvPr>
        </p:nvSpPr>
        <p:spPr>
          <a:xfrm>
            <a:off x="594360" y="381001"/>
            <a:ext cx="4830656" cy="365125"/>
          </a:xfrm>
        </p:spPr>
        <p:txBody>
          <a:bodyPr/>
          <a:lstStyle/>
          <a:p>
            <a:endParaRPr lang="en-IN"/>
          </a:p>
        </p:txBody>
      </p:sp>
      <p:sp>
        <p:nvSpPr>
          <p:cNvPr id="6" name="Slide Number Placeholder 5"/>
          <p:cNvSpPr>
            <a:spLocks noGrp="1"/>
          </p:cNvSpPr>
          <p:nvPr>
            <p:ph type="sldNum" sz="quarter" idx="12"/>
          </p:nvPr>
        </p:nvSpPr>
        <p:spPr>
          <a:xfrm>
            <a:off x="7882466" y="381001"/>
            <a:ext cx="667174" cy="365125"/>
          </a:xfrm>
        </p:spPr>
        <p:txBody>
          <a:bodyPr/>
          <a:lstStyle/>
          <a:p>
            <a:fld id="{65445E77-1EFD-4A82-ACFF-EC2E15EB8089}" type="slidenum">
              <a:rPr lang="en-IN" smtClean="0"/>
              <a:t>‹#›</a:t>
            </a:fld>
            <a:endParaRPr lang="en-IN"/>
          </a:p>
        </p:txBody>
      </p:sp>
    </p:spTree>
    <p:extLst>
      <p:ext uri="{BB962C8B-B14F-4D97-AF65-F5344CB8AC3E}">
        <p14:creationId xmlns:p14="http://schemas.microsoft.com/office/powerpoint/2010/main" val="4112202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91434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3F147F13-3244-4196-B1A1-198D64248D59}" type="datetimeFigureOut">
              <a:rPr lang="en-IN" smtClean="0"/>
              <a:t>13-05-2024</a:t>
            </a:fld>
            <a:endParaRPr lang="en-IN"/>
          </a:p>
        </p:txBody>
      </p:sp>
      <p:sp>
        <p:nvSpPr>
          <p:cNvPr id="5" name="Footer Placeholder 4"/>
          <p:cNvSpPr>
            <a:spLocks noGrp="1"/>
          </p:cNvSpPr>
          <p:nvPr>
            <p:ph type="ftr" sz="quarter" idx="11"/>
          </p:nvPr>
        </p:nvSpPr>
        <p:spPr>
          <a:xfrm>
            <a:off x="594360" y="381001"/>
            <a:ext cx="4830656" cy="365125"/>
          </a:xfrm>
        </p:spPr>
        <p:txBody>
          <a:bodyPr/>
          <a:lstStyle/>
          <a:p>
            <a:endParaRPr lang="en-IN"/>
          </a:p>
        </p:txBody>
      </p:sp>
      <p:sp>
        <p:nvSpPr>
          <p:cNvPr id="6" name="Slide Number Placeholder 5"/>
          <p:cNvSpPr>
            <a:spLocks noGrp="1"/>
          </p:cNvSpPr>
          <p:nvPr>
            <p:ph type="sldNum" sz="quarter" idx="12"/>
          </p:nvPr>
        </p:nvSpPr>
        <p:spPr>
          <a:xfrm>
            <a:off x="7882466" y="381001"/>
            <a:ext cx="667173" cy="365125"/>
          </a:xfrm>
        </p:spPr>
        <p:txBody>
          <a:bodyPr/>
          <a:lstStyle/>
          <a:p>
            <a:fld id="{65445E77-1EFD-4A82-ACFF-EC2E15EB8089}" type="slidenum">
              <a:rPr lang="en-IN" smtClean="0"/>
              <a:t>‹#›</a:t>
            </a:fld>
            <a:endParaRPr lang="en-IN"/>
          </a:p>
        </p:txBody>
      </p:sp>
    </p:spTree>
    <p:extLst>
      <p:ext uri="{BB962C8B-B14F-4D97-AF65-F5344CB8AC3E}">
        <p14:creationId xmlns:p14="http://schemas.microsoft.com/office/powerpoint/2010/main" val="2848795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147F13-3244-4196-B1A1-198D64248D59}" type="datetimeFigureOut">
              <a:rPr lang="en-IN" smtClean="0"/>
              <a:t>13-05-2024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445E77-1EFD-4A82-ACFF-EC2E15EB8089}" type="slidenum">
              <a:rPr lang="en-IN" smtClean="0"/>
              <a:t>‹#›</a:t>
            </a:fld>
            <a:endParaRPr lang="en-IN"/>
          </a:p>
        </p:txBody>
      </p:sp>
    </p:spTree>
    <p:extLst>
      <p:ext uri="{BB962C8B-B14F-4D97-AF65-F5344CB8AC3E}">
        <p14:creationId xmlns:p14="http://schemas.microsoft.com/office/powerpoint/2010/main" val="1225019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147F13-3244-4196-B1A1-198D64248D59}" type="datetimeFigureOut">
              <a:rPr lang="en-IN" smtClean="0"/>
              <a:t>13-05-2024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445E77-1EFD-4A82-ACFF-EC2E15EB8089}" type="slidenum">
              <a:rPr lang="en-IN" smtClean="0"/>
              <a:t>‹#›</a:t>
            </a:fld>
            <a:endParaRPr lang="en-IN"/>
          </a:p>
        </p:txBody>
      </p:sp>
    </p:spTree>
    <p:extLst>
      <p:ext uri="{BB962C8B-B14F-4D97-AF65-F5344CB8AC3E}">
        <p14:creationId xmlns:p14="http://schemas.microsoft.com/office/powerpoint/2010/main" val="3519091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147F13-3244-4196-B1A1-198D64248D59}" type="datetimeFigureOut">
              <a:rPr lang="en-IN" smtClean="0"/>
              <a:t>13-05-2024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445E77-1EFD-4A82-ACFF-EC2E15EB8089}" type="slidenum">
              <a:rPr lang="en-IN" smtClean="0"/>
              <a:t>‹#›</a:t>
            </a:fld>
            <a:endParaRPr lang="en-IN"/>
          </a:p>
        </p:txBody>
      </p:sp>
    </p:spTree>
    <p:extLst>
      <p:ext uri="{BB962C8B-B14F-4D97-AF65-F5344CB8AC3E}">
        <p14:creationId xmlns:p14="http://schemas.microsoft.com/office/powerpoint/2010/main" val="3871234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147F13-3244-4196-B1A1-198D64248D59}" type="datetimeFigureOut">
              <a:rPr lang="en-IN" smtClean="0"/>
              <a:t>13-05-2024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5445E77-1EFD-4A82-ACFF-EC2E15EB8089}" type="slidenum">
              <a:rPr lang="en-IN" smtClean="0"/>
              <a:t>‹#›</a:t>
            </a:fld>
            <a:endParaRPr lang="en-IN"/>
          </a:p>
        </p:txBody>
      </p:sp>
    </p:spTree>
    <p:extLst>
      <p:ext uri="{BB962C8B-B14F-4D97-AF65-F5344CB8AC3E}">
        <p14:creationId xmlns:p14="http://schemas.microsoft.com/office/powerpoint/2010/main" val="162605851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147F13-3244-4196-B1A1-198D64248D59}" type="datetimeFigureOut">
              <a:rPr lang="en-IN" smtClean="0"/>
              <a:t>13-05-2024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445E77-1EFD-4A82-ACFF-EC2E15EB8089}" type="slidenum">
              <a:rPr lang="en-IN" smtClean="0"/>
              <a:t>‹#›</a:t>
            </a:fld>
            <a:endParaRPr lang="en-IN"/>
          </a:p>
        </p:txBody>
      </p:sp>
    </p:spTree>
    <p:extLst>
      <p:ext uri="{BB962C8B-B14F-4D97-AF65-F5344CB8AC3E}">
        <p14:creationId xmlns:p14="http://schemas.microsoft.com/office/powerpoint/2010/main" val="54528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147F13-3244-4196-B1A1-198D64248D59}" type="datetimeFigureOut">
              <a:rPr lang="en-IN" smtClean="0"/>
              <a:t>13-05-2024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445E77-1EFD-4A82-ACFF-EC2E15EB8089}" type="slidenum">
              <a:rPr lang="en-IN" smtClean="0"/>
              <a:t>‹#›</a:t>
            </a:fld>
            <a:endParaRPr lang="en-IN"/>
          </a:p>
        </p:txBody>
      </p:sp>
    </p:spTree>
    <p:extLst>
      <p:ext uri="{BB962C8B-B14F-4D97-AF65-F5344CB8AC3E}">
        <p14:creationId xmlns:p14="http://schemas.microsoft.com/office/powerpoint/2010/main" val="2368522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F147F13-3244-4196-B1A1-198D64248D59}" type="datetimeFigureOut">
              <a:rPr lang="en-IN" smtClean="0"/>
              <a:t>13-05-2024</a:t>
            </a:fld>
            <a:endParaRPr lang="en-IN"/>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5445E77-1EFD-4A82-ACFF-EC2E15EB8089}" type="slidenum">
              <a:rPr lang="en-IN" smtClean="0"/>
              <a:t>‹#›</a:t>
            </a:fld>
            <a:endParaRPr lang="en-IN"/>
          </a:p>
        </p:txBody>
      </p:sp>
    </p:spTree>
    <p:extLst>
      <p:ext uri="{BB962C8B-B14F-4D97-AF65-F5344CB8AC3E}">
        <p14:creationId xmlns:p14="http://schemas.microsoft.com/office/powerpoint/2010/main" val="509900765"/>
      </p:ext>
    </p:extLst>
  </p:cSld>
  <p:clrMap bg1="lt1" tx1="dk1" bg2="lt2" tx2="dk2" accent1="accent1" accent2="accent2" accent3="accent3" accent4="accent4" accent5="accent5" accent6="accent6" hlink="hlink" folHlink="folHlink"/>
  <p:sldLayoutIdLst>
    <p:sldLayoutId id="2147484535" r:id="rId1"/>
    <p:sldLayoutId id="2147484536" r:id="rId2"/>
    <p:sldLayoutId id="2147484537" r:id="rId3"/>
    <p:sldLayoutId id="2147484538" r:id="rId4"/>
    <p:sldLayoutId id="2147484539" r:id="rId5"/>
    <p:sldLayoutId id="2147484540" r:id="rId6"/>
    <p:sldLayoutId id="2147484541" r:id="rId7"/>
    <p:sldLayoutId id="2147484542" r:id="rId8"/>
    <p:sldLayoutId id="2147484543" r:id="rId9"/>
    <p:sldLayoutId id="2147484544" r:id="rId10"/>
    <p:sldLayoutId id="2147484545" r:id="rId11"/>
    <p:sldLayoutId id="2147484546" r:id="rId12"/>
    <p:sldLayoutId id="2147484547" r:id="rId13"/>
    <p:sldLayoutId id="2147484548" r:id="rId14"/>
    <p:sldLayoutId id="2147484549" r:id="rId15"/>
    <p:sldLayoutId id="2147484550" r:id="rId16"/>
    <p:sldLayoutId id="214748455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hyperlink" Target="https://ieeexplore.ieee.org/author/37085338050" TargetMode="External"/><Relationship Id="rId13" Type="http://schemas.openxmlformats.org/officeDocument/2006/relationships/hyperlink" Target="https://ieeexplore.ieee.org/author/37085406955" TargetMode="External"/><Relationship Id="rId3" Type="http://schemas.openxmlformats.org/officeDocument/2006/relationships/hyperlink" Target="https://ijisrt.com/assets/upload/files/IJISRT21APR505.pdf" TargetMode="External"/><Relationship Id="rId7" Type="http://schemas.openxmlformats.org/officeDocument/2006/relationships/hyperlink" Target="https://ieeexplore.ieee.org/author/37089210164" TargetMode="External"/><Relationship Id="rId12" Type="http://schemas.openxmlformats.org/officeDocument/2006/relationships/hyperlink" Target="https://ieeexplore.ieee.org/author/37089470092" TargetMode="External"/><Relationship Id="rId17" Type="http://schemas.openxmlformats.org/officeDocument/2006/relationships/hyperlink" Target="https://ieeexplore.ieee.org/author/37085801813" TargetMode="External"/><Relationship Id="rId2" Type="http://schemas.openxmlformats.org/officeDocument/2006/relationships/hyperlink" Target="https://www.researchgate.net/publication/314522980_Sign-Lingo_-_Feasibility_of_a_Serious_Game_for_Involving_Parents_in_the_Language_Development_of_Their_Deaf_or_Hearing_Impaired_Child" TargetMode="External"/><Relationship Id="rId16" Type="http://schemas.openxmlformats.org/officeDocument/2006/relationships/hyperlink" Target="https://ieeexplore.ieee.org/author/37085805341" TargetMode="External"/><Relationship Id="rId1" Type="http://schemas.openxmlformats.org/officeDocument/2006/relationships/slideLayout" Target="../slideLayouts/slideLayout2.xml"/><Relationship Id="rId6" Type="http://schemas.openxmlformats.org/officeDocument/2006/relationships/hyperlink" Target="https://ieeexplore.ieee.org/author/37089274474" TargetMode="External"/><Relationship Id="rId11" Type="http://schemas.openxmlformats.org/officeDocument/2006/relationships/hyperlink" Target="https://ieeexplore.ieee.org/author/37089469850" TargetMode="External"/><Relationship Id="rId5" Type="http://schemas.openxmlformats.org/officeDocument/2006/relationships/hyperlink" Target="https://ieeexplore.ieee.org/author/37089171012" TargetMode="External"/><Relationship Id="rId15" Type="http://schemas.openxmlformats.org/officeDocument/2006/relationships/hyperlink" Target="https://ieeexplore.ieee.org/author/37085807689" TargetMode="External"/><Relationship Id="rId10" Type="http://schemas.openxmlformats.org/officeDocument/2006/relationships/hyperlink" Target="https://ieeexplore.ieee.org/document/9835908" TargetMode="External"/><Relationship Id="rId4" Type="http://schemas.openxmlformats.org/officeDocument/2006/relationships/hyperlink" Target="https://ieeexplore.ieee.org/document/9681062" TargetMode="External"/><Relationship Id="rId9" Type="http://schemas.openxmlformats.org/officeDocument/2006/relationships/hyperlink" Target="https://ieeexplore.ieee.org/author/37086724790" TargetMode="External"/><Relationship Id="rId14" Type="http://schemas.openxmlformats.org/officeDocument/2006/relationships/hyperlink" Target="https://ieeexplore.ieee.org/document/7507939"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body" idx="4294967295"/>
          </p:nvPr>
        </p:nvSpPr>
        <p:spPr>
          <a:xfrm>
            <a:off x="0" y="3657600"/>
            <a:ext cx="9144000" cy="3200400"/>
          </a:xfrm>
        </p:spPr>
        <p:txBody>
          <a:bodyPr>
            <a:normAutofit fontScale="77500" lnSpcReduction="20000"/>
          </a:bodyPr>
          <a:lstStyle/>
          <a:p>
            <a:pPr eaLnBrk="1" hangingPunct="1">
              <a:lnSpc>
                <a:spcPct val="80000"/>
              </a:lnSpc>
              <a:buFontTx/>
              <a:buNone/>
            </a:pPr>
            <a:endParaRPr lang="en-US" sz="3600" dirty="0">
              <a:solidFill>
                <a:schemeClr val="accent2"/>
              </a:solidFill>
              <a:latin typeface="Times New Roman" pitchFamily="18" charset="0"/>
            </a:endParaRPr>
          </a:p>
          <a:p>
            <a:pPr eaLnBrk="1" hangingPunct="1">
              <a:lnSpc>
                <a:spcPct val="80000"/>
              </a:lnSpc>
              <a:buFontTx/>
              <a:buNone/>
            </a:pPr>
            <a:endParaRPr lang="en-US" sz="2000" dirty="0">
              <a:solidFill>
                <a:schemeClr val="accent2"/>
              </a:solidFill>
              <a:latin typeface="Times New Roman" pitchFamily="18" charset="0"/>
            </a:endParaRPr>
          </a:p>
          <a:p>
            <a:pPr eaLnBrk="1" hangingPunct="1">
              <a:lnSpc>
                <a:spcPct val="80000"/>
              </a:lnSpc>
              <a:buFontTx/>
              <a:buNone/>
            </a:pPr>
            <a:r>
              <a:rPr lang="en-US" sz="2000" b="1" dirty="0">
                <a:latin typeface="Times New Roman" pitchFamily="18" charset="0"/>
              </a:rPr>
              <a:t>GUIDED BY:                                                                   </a:t>
            </a:r>
            <a:r>
              <a:rPr lang="en-US" sz="2400" b="1" dirty="0">
                <a:latin typeface="Times New Roman" pitchFamily="18" charset="0"/>
              </a:rPr>
              <a:t>PRESENTED BY:</a:t>
            </a:r>
          </a:p>
          <a:p>
            <a:pPr eaLnBrk="1" hangingPunct="1">
              <a:lnSpc>
                <a:spcPct val="80000"/>
              </a:lnSpc>
              <a:buFontTx/>
              <a:buNone/>
            </a:pPr>
            <a:endParaRPr lang="en-US" sz="2400" b="1" dirty="0">
              <a:latin typeface="Times New Roman" pitchFamily="18" charset="0"/>
            </a:endParaRPr>
          </a:p>
          <a:p>
            <a:pPr>
              <a:lnSpc>
                <a:spcPct val="80000"/>
              </a:lnSpc>
              <a:buNone/>
            </a:pPr>
            <a:r>
              <a:rPr lang="en-US" sz="2400" b="1" dirty="0">
                <a:solidFill>
                  <a:schemeClr val="accent2"/>
                </a:solidFill>
                <a:latin typeface="Times New Roman" pitchFamily="18" charset="0"/>
              </a:rPr>
              <a:t>Prof. Gagan Thakral	                      Name: </a:t>
            </a:r>
            <a:r>
              <a:rPr lang="en-US" sz="2400" b="1" dirty="0">
                <a:latin typeface="Times New Roman" pitchFamily="18" charset="0"/>
              </a:rPr>
              <a:t>Riya Gupta, Priyanka </a:t>
            </a:r>
          </a:p>
          <a:p>
            <a:pPr>
              <a:lnSpc>
                <a:spcPct val="80000"/>
              </a:lnSpc>
              <a:buNone/>
            </a:pPr>
            <a:r>
              <a:rPr lang="en-US" sz="2400" b="1" dirty="0">
                <a:latin typeface="Times New Roman" pitchFamily="18" charset="0"/>
              </a:rPr>
              <a:t>						     Anand, Khushboo Jha </a:t>
            </a:r>
          </a:p>
          <a:p>
            <a:pPr eaLnBrk="1" hangingPunct="1">
              <a:lnSpc>
                <a:spcPct val="80000"/>
              </a:lnSpc>
              <a:buFontTx/>
              <a:buNone/>
            </a:pPr>
            <a:r>
              <a:rPr lang="en-US" sz="2400" b="1" dirty="0">
                <a:solidFill>
                  <a:srgbClr val="7030A0"/>
                </a:solidFill>
                <a:latin typeface="Times New Roman" pitchFamily="18" charset="0"/>
              </a:rPr>
              <a:t>Designation :</a:t>
            </a:r>
          </a:p>
          <a:p>
            <a:pPr>
              <a:lnSpc>
                <a:spcPct val="80000"/>
              </a:lnSpc>
              <a:buNone/>
            </a:pPr>
            <a:r>
              <a:rPr lang="en-US" sz="2400" b="1" dirty="0">
                <a:solidFill>
                  <a:schemeClr val="accent2"/>
                </a:solidFill>
                <a:latin typeface="Times New Roman" pitchFamily="18" charset="0"/>
              </a:rPr>
              <a:t>Assistant Professor	                      Roll No. -  </a:t>
            </a:r>
            <a:r>
              <a:rPr lang="en-US" sz="2400" b="1" dirty="0">
                <a:latin typeface="Times New Roman" pitchFamily="18" charset="0"/>
              </a:rPr>
              <a:t>39, 15 , 51	                                             </a:t>
            </a:r>
            <a:r>
              <a:rPr lang="en-US" sz="2000" b="1" dirty="0">
                <a:latin typeface="Times New Roman" pitchFamily="18" charset="0"/>
              </a:rPr>
              <a:t>		</a:t>
            </a:r>
          </a:p>
          <a:p>
            <a:pPr eaLnBrk="1" hangingPunct="1">
              <a:lnSpc>
                <a:spcPct val="80000"/>
              </a:lnSpc>
              <a:buFontTx/>
              <a:buNone/>
            </a:pPr>
            <a:r>
              <a:rPr lang="en-US" sz="2000" b="1" dirty="0">
                <a:solidFill>
                  <a:schemeClr val="accent2"/>
                </a:solidFill>
                <a:latin typeface="Times New Roman" pitchFamily="18" charset="0"/>
              </a:rPr>
              <a:t>                                                                           </a:t>
            </a:r>
            <a:endParaRPr lang="en-US" sz="2000" dirty="0">
              <a:solidFill>
                <a:schemeClr val="accent2"/>
              </a:solidFill>
              <a:latin typeface="Times New Roman" pitchFamily="18" charset="0"/>
            </a:endParaRPr>
          </a:p>
          <a:p>
            <a:pPr eaLnBrk="1" hangingPunct="1">
              <a:lnSpc>
                <a:spcPct val="80000"/>
              </a:lnSpc>
              <a:buFontTx/>
              <a:buNone/>
            </a:pPr>
            <a:r>
              <a:rPr lang="en-US" sz="2600" dirty="0">
                <a:solidFill>
                  <a:schemeClr val="accent2"/>
                </a:solidFill>
                <a:latin typeface="Times New Roman" pitchFamily="18" charset="0"/>
              </a:rPr>
              <a:t>                                                        </a:t>
            </a:r>
          </a:p>
        </p:txBody>
      </p:sp>
      <p:sp>
        <p:nvSpPr>
          <p:cNvPr id="2052" name="Text Box 5"/>
          <p:cNvSpPr txBox="1">
            <a:spLocks noChangeArrowheads="1"/>
          </p:cNvSpPr>
          <p:nvPr/>
        </p:nvSpPr>
        <p:spPr bwMode="auto">
          <a:xfrm>
            <a:off x="3108325" y="2017713"/>
            <a:ext cx="184150" cy="366712"/>
          </a:xfrm>
          <a:prstGeom prst="rect">
            <a:avLst/>
          </a:prstGeom>
          <a:noFill/>
          <a:ln w="9525" algn="ctr">
            <a:noFill/>
            <a:miter lim="800000"/>
            <a:headEnd/>
            <a:tailEnd/>
          </a:ln>
        </p:spPr>
        <p:txBody>
          <a:bodyPr wrap="none">
            <a:spAutoFit/>
          </a:bodyPr>
          <a:lstStyle/>
          <a:p>
            <a:endParaRPr lang="en-US"/>
          </a:p>
        </p:txBody>
      </p:sp>
      <p:sp>
        <p:nvSpPr>
          <p:cNvPr id="4101" name="Text Box 6"/>
          <p:cNvSpPr txBox="1">
            <a:spLocks noChangeArrowheads="1"/>
          </p:cNvSpPr>
          <p:nvPr/>
        </p:nvSpPr>
        <p:spPr bwMode="auto">
          <a:xfrm>
            <a:off x="0" y="2057400"/>
            <a:ext cx="8643938" cy="1815882"/>
          </a:xfrm>
          <a:prstGeom prst="rect">
            <a:avLst/>
          </a:prstGeom>
          <a:noFill/>
          <a:ln w="9525" algn="ctr">
            <a:noFill/>
            <a:miter lim="800000"/>
            <a:headEnd/>
            <a:tailEnd/>
          </a:ln>
        </p:spPr>
        <p:txBody>
          <a:bodyPr>
            <a:spAutoFit/>
          </a:bodyPr>
          <a:lstStyle/>
          <a:p>
            <a:pPr algn="ctr">
              <a:defRPr/>
            </a:pPr>
            <a:r>
              <a:rPr lang="en-US" sz="2800" b="1" dirty="0">
                <a:solidFill>
                  <a:schemeClr val="tx2"/>
                </a:solidFill>
                <a:latin typeface="Times New Roman" pitchFamily="18" charset="0"/>
                <a:cs typeface="Times New Roman" pitchFamily="18" charset="0"/>
              </a:rPr>
              <a:t>Major Project Presentation-1</a:t>
            </a:r>
          </a:p>
          <a:p>
            <a:pPr algn="ctr">
              <a:defRPr/>
            </a:pPr>
            <a:endParaRPr lang="en-US" sz="2800" b="1" dirty="0">
              <a:solidFill>
                <a:schemeClr val="tx2"/>
              </a:solidFill>
              <a:latin typeface="Times New Roman" pitchFamily="18" charset="0"/>
              <a:cs typeface="Times New Roman" pitchFamily="18" charset="0"/>
            </a:endParaRPr>
          </a:p>
          <a:p>
            <a:pPr algn="ctr">
              <a:defRPr/>
            </a:pPr>
            <a:r>
              <a:rPr lang="en-US" sz="2800" b="1" dirty="0">
                <a:solidFill>
                  <a:schemeClr val="tx2"/>
                </a:solidFill>
                <a:latin typeface="Times New Roman" pitchFamily="18" charset="0"/>
                <a:cs typeface="Times New Roman" pitchFamily="18" charset="0"/>
              </a:rPr>
              <a:t>Project Title: Sign Language Recognition</a:t>
            </a:r>
          </a:p>
          <a:p>
            <a:pPr algn="ctr">
              <a:defRPr/>
            </a:pPr>
            <a:endParaRPr lang="en-US" sz="2800" b="1" dirty="0">
              <a:solidFill>
                <a:schemeClr val="tx2"/>
              </a:solidFill>
              <a:latin typeface="Times New Roman" pitchFamily="18" charset="0"/>
              <a:cs typeface="Times New Roman" pitchFamily="18" charset="0"/>
            </a:endParaRPr>
          </a:p>
        </p:txBody>
      </p:sp>
      <p:sp>
        <p:nvSpPr>
          <p:cNvPr id="7" name="Rectangle 6"/>
          <p:cNvSpPr/>
          <p:nvPr/>
        </p:nvSpPr>
        <p:spPr>
          <a:xfrm>
            <a:off x="214282" y="1143000"/>
            <a:ext cx="8929718" cy="461665"/>
          </a:xfrm>
          <a:prstGeom prst="rect">
            <a:avLst/>
          </a:prstGeom>
        </p:spPr>
        <p:txBody>
          <a:bodyPr>
            <a:spAutoFit/>
          </a:bodyPr>
          <a:lstStyle/>
          <a:p>
            <a:pPr algn="ctr">
              <a:defRPr/>
            </a:pPr>
            <a:r>
              <a:rPr lang="en-US" sz="2400" b="1" kern="10" dirty="0">
                <a:ln w="9525">
                  <a:solidFill>
                    <a:srgbClr val="000000"/>
                  </a:solidFill>
                  <a:round/>
                  <a:headEnd/>
                  <a:tailEnd/>
                </a:ln>
                <a:solidFill>
                  <a:schemeClr val="accent2"/>
                </a:solidFill>
                <a:latin typeface="Arial Black"/>
              </a:rPr>
              <a:t>Department of Computer Science &amp; Engineering</a:t>
            </a:r>
            <a:endParaRPr lang="en-US" sz="2400" dirty="0">
              <a:solidFill>
                <a:schemeClr val="accent2"/>
              </a:solidFill>
            </a:endParaRPr>
          </a:p>
        </p:txBody>
      </p:sp>
      <p:pic>
        <p:nvPicPr>
          <p:cNvPr id="8" name="Picture 7" descr="A picture containing logo&#10;&#10;Description automatically generated"/>
          <p:cNvPicPr/>
          <p:nvPr/>
        </p:nvPicPr>
        <p:blipFill>
          <a:blip r:embed="rId2" cstate="print">
            <a:extLst>
              <a:ext uri="{28A0092B-C50C-407E-A947-70E740481C1C}">
                <a14:useLocalDpi xmlns:a14="http://schemas.microsoft.com/office/drawing/2010/main" val="0"/>
              </a:ext>
            </a:extLst>
          </a:blip>
          <a:stretch>
            <a:fillRect/>
          </a:stretch>
        </p:blipFill>
        <p:spPr>
          <a:xfrm>
            <a:off x="2286000" y="228600"/>
            <a:ext cx="3983525" cy="757209"/>
          </a:xfrm>
          <a:prstGeom prst="rect">
            <a:avLst/>
          </a:prstGeom>
        </p:spPr>
      </p:pic>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F2B8E-D320-E1B8-0C45-09BDEE1115CB}"/>
              </a:ext>
            </a:extLst>
          </p:cNvPr>
          <p:cNvSpPr>
            <a:spLocks noGrp="1"/>
          </p:cNvSpPr>
          <p:nvPr>
            <p:ph type="title"/>
          </p:nvPr>
        </p:nvSpPr>
        <p:spPr>
          <a:xfrm>
            <a:off x="1143000" y="764373"/>
            <a:ext cx="7406640" cy="1293028"/>
          </a:xfrm>
        </p:spPr>
        <p:txBody>
          <a:bodyPr>
            <a:normAutofit/>
          </a:bodyPr>
          <a:lstStyle/>
          <a:p>
            <a:r>
              <a:rPr lang="en-US" sz="4400" b="1" dirty="0">
                <a:latin typeface="Times New Roman" panose="02020603050405020304" pitchFamily="18" charset="0"/>
                <a:cs typeface="Times New Roman" panose="02020603050405020304" pitchFamily="18" charset="0"/>
              </a:rPr>
              <a:t>Expected outcomes</a:t>
            </a:r>
            <a:endParaRPr lang="en-IN" sz="4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3BC51F3-D91F-09BD-BC7C-766AED2767A5}"/>
              </a:ext>
            </a:extLst>
          </p:cNvPr>
          <p:cNvSpPr>
            <a:spLocks noGrp="1"/>
          </p:cNvSpPr>
          <p:nvPr>
            <p:ph idx="1"/>
          </p:nvPr>
        </p:nvSpPr>
        <p:spPr>
          <a:xfrm>
            <a:off x="0" y="2367094"/>
            <a:ext cx="9143999" cy="4490906"/>
          </a:xfrm>
        </p:spPr>
        <p:txBody>
          <a:bodyPr>
            <a:normAutofit/>
          </a:bodyPr>
          <a:lstStyle/>
          <a:p>
            <a:pPr algn="just"/>
            <a:r>
              <a:rPr lang="en-US" sz="1800" dirty="0">
                <a:latin typeface="Times New Roman" panose="02020603050405020304" pitchFamily="18" charset="0"/>
                <a:cs typeface="Times New Roman" panose="02020603050405020304" pitchFamily="18" charset="0"/>
              </a:rPr>
              <a:t>Our project aims to capture sign language performed by signers on a real-time basis and interpret the language to produce textual output for the illiterate. </a:t>
            </a:r>
          </a:p>
          <a:p>
            <a:pPr algn="just"/>
            <a:r>
              <a:rPr lang="en-US" sz="1800" dirty="0">
                <a:latin typeface="Times New Roman" panose="02020603050405020304" pitchFamily="18" charset="0"/>
                <a:cs typeface="Times New Roman" panose="02020603050405020304" pitchFamily="18" charset="0"/>
              </a:rPr>
              <a:t>For this, a camera-based approach will be made use of, owing to the ease of portability and movement that the camera based method offers over other technique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68398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EFBED-76CE-9512-91F6-FD02D9CCB63C}"/>
              </a:ext>
            </a:extLst>
          </p:cNvPr>
          <p:cNvSpPr>
            <a:spLocks noGrp="1"/>
          </p:cNvSpPr>
          <p:nvPr>
            <p:ph type="ctrTitle"/>
          </p:nvPr>
        </p:nvSpPr>
        <p:spPr>
          <a:xfrm>
            <a:off x="304800" y="0"/>
            <a:ext cx="8839200" cy="1622425"/>
          </a:xfrm>
        </p:spPr>
        <p:txBody>
          <a:bodyPr>
            <a:noAutofit/>
          </a:bodyPr>
          <a:lstStyle/>
          <a:p>
            <a:r>
              <a:rPr lang="en-IN" sz="3600" b="1" dirty="0">
                <a:latin typeface="Times New Roman" panose="02020603050405020304" pitchFamily="18" charset="0"/>
                <a:cs typeface="Times New Roman" panose="02020603050405020304" pitchFamily="18" charset="0"/>
              </a:rPr>
              <a:t>Dataset</a:t>
            </a:r>
            <a:br>
              <a:rPr lang="en-IN" sz="3600" b="1"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Alphabets &amp; Numeric Values</a:t>
            </a:r>
          </a:p>
        </p:txBody>
      </p:sp>
      <p:sp>
        <p:nvSpPr>
          <p:cNvPr id="3" name="Subtitle 2">
            <a:extLst>
              <a:ext uri="{FF2B5EF4-FFF2-40B4-BE49-F238E27FC236}">
                <a16:creationId xmlns:a16="http://schemas.microsoft.com/office/drawing/2014/main" id="{CB6E5112-FD95-5D99-6ECD-99CD0B6065D6}"/>
              </a:ext>
            </a:extLst>
          </p:cNvPr>
          <p:cNvSpPr>
            <a:spLocks noGrp="1"/>
          </p:cNvSpPr>
          <p:nvPr>
            <p:ph type="subTitle" idx="1"/>
          </p:nvPr>
        </p:nvSpPr>
        <p:spPr>
          <a:xfrm>
            <a:off x="0" y="1622425"/>
            <a:ext cx="9144000" cy="5235575"/>
          </a:xfrm>
        </p:spPr>
        <p:txBody>
          <a:bodyPr/>
          <a:lstStyle/>
          <a:p>
            <a:endParaRPr lang="en-IN" dirty="0"/>
          </a:p>
        </p:txBody>
      </p:sp>
      <p:pic>
        <p:nvPicPr>
          <p:cNvPr id="9" name="Picture 8">
            <a:extLst>
              <a:ext uri="{FF2B5EF4-FFF2-40B4-BE49-F238E27FC236}">
                <a16:creationId xmlns:a16="http://schemas.microsoft.com/office/drawing/2014/main" id="{683BAD61-6FD6-28BE-43EA-751CBC57D4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44197"/>
            <a:ext cx="4343400" cy="52138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118CB6DE-02B0-0963-AD44-E27A410DCA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0" y="1644196"/>
            <a:ext cx="4724400" cy="52138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79566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843A4E-D8AA-1E92-DB5A-A44D7EB51E47}"/>
              </a:ext>
            </a:extLst>
          </p:cNvPr>
          <p:cNvSpPr>
            <a:spLocks noGrp="1"/>
          </p:cNvSpPr>
          <p:nvPr>
            <p:ph type="title"/>
          </p:nvPr>
        </p:nvSpPr>
        <p:spPr>
          <a:xfrm>
            <a:off x="762000" y="4023"/>
            <a:ext cx="7773338" cy="834177"/>
          </a:xfrm>
        </p:spPr>
        <p:txBody>
          <a:bodyPr>
            <a:normAutofit/>
          </a:bodyPr>
          <a:lstStyle/>
          <a:p>
            <a:r>
              <a:rPr lang="en-IN" sz="4800"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7257" y="990600"/>
            <a:ext cx="9144000" cy="5867400"/>
          </a:xfrm>
        </p:spPr>
        <p:txBody>
          <a:bodyPr>
            <a:normAutofit fontScale="32500" lnSpcReduction="20000"/>
          </a:bodyPr>
          <a:lstStyle/>
          <a:p>
            <a:pPr algn="just"/>
            <a:r>
              <a:rPr lang="en-US" sz="7200" u="sng" dirty="0">
                <a:solidFill>
                  <a:srgbClr val="0000FF"/>
                </a:solidFill>
                <a:effectLst/>
                <a:uFill>
                  <a:solidFill>
                    <a:srgbClr val="0000FF"/>
                  </a:solidFill>
                </a:uFill>
                <a:latin typeface="Times New Roman" panose="02020603050405020304" pitchFamily="18" charset="0"/>
                <a:ea typeface="Times New Roman" panose="02020603050405020304" pitchFamily="18" charset="0"/>
                <a:cs typeface="Times New Roman" panose="02020603050405020304" pitchFamily="18" charset="0"/>
              </a:rPr>
              <a:t>https://www.researchgate.net/publication/314522980_Sign-Lingo_-</a:t>
            </a:r>
            <a:r>
              <a:rPr lang="en-US" sz="72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Feasibility_of_a_Serious_Game_for_Involving_Parents_in_the_Language_Development_of_Their_Deaf_or_Hearing_Impaired_Child</a:t>
            </a:r>
            <a:r>
              <a:rPr lang="en-US" sz="7200" u="sng" dirty="0">
                <a:solidFill>
                  <a:srgbClr val="0000FF"/>
                </a:solidFill>
                <a:effectLst/>
                <a:uFill>
                  <a:solidFill>
                    <a:srgbClr val="0000FF"/>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72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72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72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Ivor van der Schalk and Marco Spruit</a:t>
            </a:r>
            <a:r>
              <a:rPr lang="en-IN" sz="7200" spc="5" dirty="0">
                <a:latin typeface="Times New Roman" panose="02020603050405020304" pitchFamily="18" charset="0"/>
                <a:ea typeface="Times New Roman" panose="02020603050405020304" pitchFamily="18" charset="0"/>
                <a:cs typeface="Times New Roman" panose="02020603050405020304" pitchFamily="18" charset="0"/>
              </a:rPr>
              <a:t> , </a:t>
            </a:r>
            <a:r>
              <a:rPr lang="en-IN" sz="7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Department of Information and Computing Sciences, Utrecht University, Utrecht, The Netherlands, </a:t>
            </a:r>
            <a:r>
              <a:rPr lang="en-US" sz="7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January 2017]</a:t>
            </a:r>
            <a:endParaRPr lang="en-IN" sz="72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7200" u="sng"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https://ijisrt.com/assets/upload/files/IJISRT21APR505.pdf</a:t>
            </a:r>
            <a:r>
              <a:rPr lang="en-US" sz="7200" u="sng" dirty="0">
                <a:solidFill>
                  <a:srgbClr val="0000FF"/>
                </a:solidFill>
                <a:effectLst/>
                <a:uFill>
                  <a:solidFill>
                    <a:srgbClr val="0000FF"/>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7200" dirty="0">
                <a:effectLst/>
                <a:latin typeface="Times New Roman" panose="02020603050405020304" pitchFamily="18" charset="0"/>
                <a:ea typeface="Times New Roman" panose="02020603050405020304" pitchFamily="18" charset="0"/>
                <a:cs typeface="Times New Roman" panose="02020603050405020304" pitchFamily="18" charset="0"/>
              </a:rPr>
              <a:t>[Ayushi N. </a:t>
            </a:r>
            <a:r>
              <a:rPr lang="en-US" sz="7200" dirty="0" err="1">
                <a:effectLst/>
                <a:latin typeface="Times New Roman" panose="02020603050405020304" pitchFamily="18" charset="0"/>
                <a:ea typeface="Times New Roman" panose="02020603050405020304" pitchFamily="18" charset="0"/>
                <a:cs typeface="Times New Roman" panose="02020603050405020304" pitchFamily="18" charset="0"/>
              </a:rPr>
              <a:t>Patani</a:t>
            </a:r>
            <a:r>
              <a:rPr lang="en-US" sz="7200" dirty="0">
                <a:effectLst/>
                <a:latin typeface="Times New Roman" panose="02020603050405020304" pitchFamily="18" charset="0"/>
                <a:ea typeface="Times New Roman" panose="02020603050405020304" pitchFamily="18" charset="0"/>
                <a:cs typeface="Times New Roman" panose="02020603050405020304" pitchFamily="18" charset="0"/>
              </a:rPr>
              <a:t>, Varun S. Gawande, </a:t>
            </a:r>
            <a:r>
              <a:rPr lang="en-US" sz="7200" dirty="0" err="1">
                <a:effectLst/>
                <a:latin typeface="Times New Roman" panose="02020603050405020304" pitchFamily="18" charset="0"/>
                <a:ea typeface="Times New Roman" panose="02020603050405020304" pitchFamily="18" charset="0"/>
                <a:cs typeface="Times New Roman" panose="02020603050405020304" pitchFamily="18" charset="0"/>
              </a:rPr>
              <a:t>Jash</a:t>
            </a:r>
            <a:r>
              <a:rPr lang="en-US" sz="7200" dirty="0">
                <a:effectLst/>
                <a:latin typeface="Times New Roman" panose="02020603050405020304" pitchFamily="18" charset="0"/>
                <a:ea typeface="Times New Roman" panose="02020603050405020304" pitchFamily="18" charset="0"/>
                <a:cs typeface="Times New Roman" panose="02020603050405020304" pitchFamily="18" charset="0"/>
              </a:rPr>
              <a:t> V. </a:t>
            </a:r>
            <a:r>
              <a:rPr lang="en-US" sz="7200" dirty="0" err="1">
                <a:effectLst/>
                <a:latin typeface="Times New Roman" panose="02020603050405020304" pitchFamily="18" charset="0"/>
                <a:ea typeface="Times New Roman" panose="02020603050405020304" pitchFamily="18" charset="0"/>
                <a:cs typeface="Times New Roman" panose="02020603050405020304" pitchFamily="18" charset="0"/>
              </a:rPr>
              <a:t>Gujarathi</a:t>
            </a:r>
            <a:r>
              <a:rPr lang="en-US" sz="7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7200" dirty="0" err="1">
                <a:effectLst/>
                <a:latin typeface="Times New Roman" panose="02020603050405020304" pitchFamily="18" charset="0"/>
                <a:ea typeface="Times New Roman" panose="02020603050405020304" pitchFamily="18" charset="0"/>
                <a:cs typeface="Times New Roman" panose="02020603050405020304" pitchFamily="18" charset="0"/>
              </a:rPr>
              <a:t>Vedant</a:t>
            </a:r>
            <a:r>
              <a:rPr lang="en-US" sz="7200" dirty="0">
                <a:effectLst/>
                <a:latin typeface="Times New Roman" panose="02020603050405020304" pitchFamily="18" charset="0"/>
                <a:ea typeface="Times New Roman" panose="02020603050405020304" pitchFamily="18" charset="0"/>
                <a:cs typeface="Times New Roman" panose="02020603050405020304" pitchFamily="18" charset="0"/>
              </a:rPr>
              <a:t> K. </a:t>
            </a:r>
            <a:r>
              <a:rPr lang="en-US" sz="7200" dirty="0" err="1">
                <a:effectLst/>
                <a:latin typeface="Times New Roman" panose="02020603050405020304" pitchFamily="18" charset="0"/>
                <a:ea typeface="Times New Roman" panose="02020603050405020304" pitchFamily="18" charset="0"/>
                <a:cs typeface="Times New Roman" panose="02020603050405020304" pitchFamily="18" charset="0"/>
              </a:rPr>
              <a:t>Puranik</a:t>
            </a:r>
            <a:r>
              <a:rPr lang="en-US" sz="7200" dirty="0">
                <a:effectLst/>
                <a:latin typeface="Times New Roman" panose="02020603050405020304" pitchFamily="18" charset="0"/>
                <a:ea typeface="Times New Roman" panose="02020603050405020304" pitchFamily="18" charset="0"/>
                <a:cs typeface="Times New Roman" panose="02020603050405020304" pitchFamily="18" charset="0"/>
              </a:rPr>
              <a:t>, Tushar A .Rane Department of Information Technology Society for Computer Technology and Research’s Pune Institute of Computer Technology Affiliated to Savitribai Phule Pune University (formerly known as Pune University ) , April 2021] </a:t>
            </a:r>
            <a:endParaRPr lang="en-US" sz="72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7200" u="sng"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https://ieeexplore.ieee.org/document/9681062</a:t>
            </a:r>
            <a:r>
              <a:rPr lang="en-IN" sz="7200" u="sng" dirty="0">
                <a:latin typeface="Times New Roman" panose="02020603050405020304" pitchFamily="18" charset="0"/>
                <a:ea typeface="Times New Roman" panose="02020603050405020304" pitchFamily="18" charset="0"/>
                <a:cs typeface="Times New Roman" panose="02020603050405020304" pitchFamily="18" charset="0"/>
              </a:rPr>
              <a:t>-</a:t>
            </a:r>
            <a:r>
              <a:rPr lang="en-US" sz="7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7200" u="sng" dirty="0">
                <a:effectLst/>
                <a:latin typeface="Times New Roman" panose="02020603050405020304" pitchFamily="18" charset="0"/>
                <a:ea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Qazi Mohammad </a:t>
            </a:r>
            <a:r>
              <a:rPr lang="en-US" sz="7200" u="sng" dirty="0" err="1">
                <a:effectLst/>
                <a:latin typeface="Times New Roman" panose="02020603050405020304" pitchFamily="18" charset="0"/>
                <a:ea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Areeb</a:t>
            </a:r>
            <a:r>
              <a:rPr lang="en-US" sz="7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7200" u="sng" dirty="0">
                <a:effectLst/>
                <a:latin typeface="Times New Roman" panose="02020603050405020304" pitchFamily="18" charset="0"/>
                <a:ea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Maryam</a:t>
            </a:r>
            <a:r>
              <a:rPr lang="en-US" sz="7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7200" u="sng" dirty="0">
                <a:effectLst/>
                <a:latin typeface="Times New Roman" panose="02020603050405020304" pitchFamily="18" charset="0"/>
                <a:ea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Mohammad Nadeem</a:t>
            </a:r>
            <a:r>
              <a:rPr lang="en-US" sz="7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7200" u="sng" dirty="0" err="1">
                <a:effectLst/>
                <a:latin typeface="Times New Roman" panose="02020603050405020304" pitchFamily="18" charset="0"/>
                <a:ea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Roobaea</a:t>
            </a:r>
            <a:r>
              <a:rPr lang="en-US" sz="7200" u="sng" dirty="0">
                <a:effectLst/>
                <a:latin typeface="Times New Roman" panose="02020603050405020304" pitchFamily="18" charset="0"/>
                <a:ea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 </a:t>
            </a:r>
            <a:r>
              <a:rPr lang="en-US" sz="7200" u="sng" dirty="0" err="1">
                <a:effectLst/>
                <a:latin typeface="Times New Roman" panose="02020603050405020304" pitchFamily="18" charset="0"/>
                <a:ea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Alroobaea</a:t>
            </a:r>
            <a:r>
              <a:rPr lang="en-US" sz="7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7200" u="sng" dirty="0">
                <a:effectLst/>
                <a:latin typeface="Times New Roman" panose="02020603050405020304" pitchFamily="18" charset="0"/>
                <a:ea typeface="Times New Roman" panose="02020603050405020304" pitchFamily="18" charset="0"/>
                <a:cs typeface="Times New Roman" panose="02020603050405020304" pitchFamily="18" charset="0"/>
                <a:hlinkClick r:id="rId9">
                  <a:extLst>
                    <a:ext uri="{A12FA001-AC4F-418D-AE19-62706E023703}">
                      <ahyp:hlinkClr xmlns:ahyp="http://schemas.microsoft.com/office/drawing/2018/hyperlinkcolor" val="tx"/>
                    </a:ext>
                  </a:extLst>
                </a:hlinkClick>
              </a:rPr>
              <a:t>Faisal </a:t>
            </a:r>
            <a:r>
              <a:rPr lang="en-US" sz="7200" u="sng" dirty="0" err="1">
                <a:effectLst/>
                <a:latin typeface="Times New Roman" panose="02020603050405020304" pitchFamily="18" charset="0"/>
                <a:ea typeface="Times New Roman" panose="02020603050405020304" pitchFamily="18" charset="0"/>
                <a:cs typeface="Times New Roman" panose="02020603050405020304" pitchFamily="18" charset="0"/>
                <a:hlinkClick r:id="rId9">
                  <a:extLst>
                    <a:ext uri="{A12FA001-AC4F-418D-AE19-62706E023703}">
                      <ahyp:hlinkClr xmlns:ahyp="http://schemas.microsoft.com/office/drawing/2018/hyperlinkcolor" val="tx"/>
                    </a:ext>
                  </a:extLst>
                </a:hlinkClick>
              </a:rPr>
              <a:t>Anwer</a:t>
            </a:r>
            <a:r>
              <a:rPr lang="en-US" sz="7200" dirty="0">
                <a:effectLst/>
                <a:latin typeface="Times New Roman" panose="02020603050405020304" pitchFamily="18" charset="0"/>
                <a:ea typeface="Times New Roman" panose="02020603050405020304" pitchFamily="18" charset="0"/>
                <a:cs typeface="Times New Roman" panose="02020603050405020304" pitchFamily="18" charset="0"/>
              </a:rPr>
              <a:t> , January 2022] </a:t>
            </a:r>
            <a:endParaRPr lang="en-US" sz="72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7200" u="sng"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0">
                  <a:extLst>
                    <a:ext uri="{A12FA001-AC4F-418D-AE19-62706E023703}">
                      <ahyp:hlinkClr xmlns:ahyp="http://schemas.microsoft.com/office/drawing/2018/hyperlinkcolor" val="tx"/>
                    </a:ext>
                  </a:extLst>
                </a:hlinkClick>
              </a:rPr>
              <a:t>https://ieeexplore.ieee.org/document/9835908</a:t>
            </a:r>
            <a:r>
              <a:rPr lang="en-IN" sz="7200" u="sng"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7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7200" dirty="0">
                <a:effectLst/>
                <a:latin typeface="Times New Roman" panose="02020603050405020304" pitchFamily="18" charset="0"/>
                <a:ea typeface="Times New Roman" panose="02020603050405020304" pitchFamily="18" charset="0"/>
                <a:cs typeface="Times New Roman" panose="02020603050405020304" pitchFamily="18" charset="0"/>
                <a:hlinkClick r:id="rId11">
                  <a:extLst>
                    <a:ext uri="{A12FA001-AC4F-418D-AE19-62706E023703}">
                      <ahyp:hlinkClr xmlns:ahyp="http://schemas.microsoft.com/office/drawing/2018/hyperlinkcolor" val="tx"/>
                    </a:ext>
                  </a:extLst>
                </a:hlinkClick>
              </a:rPr>
              <a:t>Vishal </a:t>
            </a:r>
            <a:r>
              <a:rPr lang="en-US" sz="7200" dirty="0" err="1">
                <a:effectLst/>
                <a:latin typeface="Times New Roman" panose="02020603050405020304" pitchFamily="18" charset="0"/>
                <a:ea typeface="Times New Roman" panose="02020603050405020304" pitchFamily="18" charset="0"/>
                <a:cs typeface="Times New Roman" panose="02020603050405020304" pitchFamily="18" charset="0"/>
                <a:hlinkClick r:id="rId11">
                  <a:extLst>
                    <a:ext uri="{A12FA001-AC4F-418D-AE19-62706E023703}">
                      <ahyp:hlinkClr xmlns:ahyp="http://schemas.microsoft.com/office/drawing/2018/hyperlinkcolor" val="tx"/>
                    </a:ext>
                  </a:extLst>
                </a:hlinkClick>
              </a:rPr>
              <a:t>Munnaluri</a:t>
            </a:r>
            <a:r>
              <a:rPr lang="en-US" sz="7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7200" dirty="0">
                <a:effectLst/>
                <a:latin typeface="Times New Roman" panose="02020603050405020304" pitchFamily="18" charset="0"/>
                <a:ea typeface="Times New Roman" panose="02020603050405020304" pitchFamily="18" charset="0"/>
                <a:cs typeface="Times New Roman" panose="02020603050405020304" pitchFamily="18" charset="0"/>
                <a:hlinkClick r:id="rId12">
                  <a:extLst>
                    <a:ext uri="{A12FA001-AC4F-418D-AE19-62706E023703}">
                      <ahyp:hlinkClr xmlns:ahyp="http://schemas.microsoft.com/office/drawing/2018/hyperlinkcolor" val="tx"/>
                    </a:ext>
                  </a:extLst>
                </a:hlinkClick>
              </a:rPr>
              <a:t>Vishal Pandey</a:t>
            </a:r>
            <a:r>
              <a:rPr lang="en-US" sz="7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7200" dirty="0">
                <a:effectLst/>
                <a:latin typeface="Times New Roman" panose="02020603050405020304" pitchFamily="18" charset="0"/>
                <a:ea typeface="Times New Roman" panose="02020603050405020304" pitchFamily="18" charset="0"/>
                <a:cs typeface="Times New Roman" panose="02020603050405020304" pitchFamily="18" charset="0"/>
                <a:hlinkClick r:id="rId13">
                  <a:extLst>
                    <a:ext uri="{A12FA001-AC4F-418D-AE19-62706E023703}">
                      <ahyp:hlinkClr xmlns:ahyp="http://schemas.microsoft.com/office/drawing/2018/hyperlinkcolor" val="tx"/>
                    </a:ext>
                  </a:extLst>
                </a:hlinkClick>
              </a:rPr>
              <a:t>Parminder Singh</a:t>
            </a:r>
            <a:r>
              <a:rPr lang="en-US" sz="7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7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July 2022]</a:t>
            </a:r>
            <a:r>
              <a:rPr lang="en-US" sz="7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72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7200" u="sng"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4">
                  <a:extLst>
                    <a:ext uri="{A12FA001-AC4F-418D-AE19-62706E023703}">
                      <ahyp:hlinkClr xmlns:ahyp="http://schemas.microsoft.com/office/drawing/2018/hyperlinkcolor" val="tx"/>
                    </a:ext>
                  </a:extLst>
                </a:hlinkClick>
              </a:rPr>
              <a:t>https://ieeexplore.ieee.org/document/7507939</a:t>
            </a:r>
            <a:r>
              <a:rPr lang="en-IN" sz="7200" u="sng"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7200" u="sng"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72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7200" u="sng" dirty="0">
                <a:effectLst/>
                <a:latin typeface="Times New Roman" panose="02020603050405020304" pitchFamily="18" charset="0"/>
                <a:ea typeface="Times New Roman" panose="02020603050405020304" pitchFamily="18" charset="0"/>
                <a:cs typeface="Times New Roman" panose="02020603050405020304" pitchFamily="18" charset="0"/>
                <a:hlinkClick r:id="rId15">
                  <a:extLst>
                    <a:ext uri="{A12FA001-AC4F-418D-AE19-62706E023703}">
                      <ahyp:hlinkClr xmlns:ahyp="http://schemas.microsoft.com/office/drawing/2018/hyperlinkcolor" val="tx"/>
                    </a:ext>
                  </a:extLst>
                </a:hlinkClick>
              </a:rPr>
              <a:t>Anup Kumar</a:t>
            </a:r>
            <a:r>
              <a:rPr lang="en-US" sz="7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7200" u="sng" dirty="0">
                <a:effectLst/>
                <a:latin typeface="Times New Roman" panose="02020603050405020304" pitchFamily="18" charset="0"/>
                <a:ea typeface="Times New Roman" panose="02020603050405020304" pitchFamily="18" charset="0"/>
                <a:cs typeface="Times New Roman" panose="02020603050405020304" pitchFamily="18" charset="0"/>
                <a:hlinkClick r:id="rId16">
                  <a:extLst>
                    <a:ext uri="{A12FA001-AC4F-418D-AE19-62706E023703}">
                      <ahyp:hlinkClr xmlns:ahyp="http://schemas.microsoft.com/office/drawing/2018/hyperlinkcolor" val="tx"/>
                    </a:ext>
                  </a:extLst>
                </a:hlinkClick>
              </a:rPr>
              <a:t>Karun </a:t>
            </a:r>
            <a:r>
              <a:rPr lang="en-US" sz="7200" u="sng" dirty="0" err="1">
                <a:effectLst/>
                <a:latin typeface="Times New Roman" panose="02020603050405020304" pitchFamily="18" charset="0"/>
                <a:ea typeface="Times New Roman" panose="02020603050405020304" pitchFamily="18" charset="0"/>
                <a:cs typeface="Times New Roman" panose="02020603050405020304" pitchFamily="18" charset="0"/>
                <a:hlinkClick r:id="rId16">
                  <a:extLst>
                    <a:ext uri="{A12FA001-AC4F-418D-AE19-62706E023703}">
                      <ahyp:hlinkClr xmlns:ahyp="http://schemas.microsoft.com/office/drawing/2018/hyperlinkcolor" val="tx"/>
                    </a:ext>
                  </a:extLst>
                </a:hlinkClick>
              </a:rPr>
              <a:t>Thankachan</a:t>
            </a:r>
            <a:r>
              <a:rPr lang="en-US" sz="7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7200" u="sng" dirty="0" err="1">
                <a:effectLst/>
                <a:latin typeface="Times New Roman" panose="02020603050405020304" pitchFamily="18" charset="0"/>
                <a:ea typeface="Times New Roman" panose="02020603050405020304" pitchFamily="18" charset="0"/>
                <a:cs typeface="Times New Roman" panose="02020603050405020304" pitchFamily="18" charset="0"/>
                <a:hlinkClick r:id="rId17">
                  <a:extLst>
                    <a:ext uri="{A12FA001-AC4F-418D-AE19-62706E023703}">
                      <ahyp:hlinkClr xmlns:ahyp="http://schemas.microsoft.com/office/drawing/2018/hyperlinkcolor" val="tx"/>
                    </a:ext>
                  </a:extLst>
                </a:hlinkClick>
              </a:rPr>
              <a:t>Mevin</a:t>
            </a:r>
            <a:r>
              <a:rPr lang="en-US" sz="7200" u="sng" dirty="0">
                <a:effectLst/>
                <a:latin typeface="Times New Roman" panose="02020603050405020304" pitchFamily="18" charset="0"/>
                <a:ea typeface="Times New Roman" panose="02020603050405020304" pitchFamily="18" charset="0"/>
                <a:cs typeface="Times New Roman" panose="02020603050405020304" pitchFamily="18" charset="0"/>
                <a:hlinkClick r:id="rId17">
                  <a:extLst>
                    <a:ext uri="{A12FA001-AC4F-418D-AE19-62706E023703}">
                      <ahyp:hlinkClr xmlns:ahyp="http://schemas.microsoft.com/office/drawing/2018/hyperlinkcolor" val="tx"/>
                    </a:ext>
                  </a:extLst>
                </a:hlinkClick>
              </a:rPr>
              <a:t> M. Dominic</a:t>
            </a:r>
            <a:r>
              <a:rPr lang="en-US" sz="7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7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July 2016]</a:t>
            </a:r>
            <a:endParaRPr lang="en-IN" sz="7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r>
              <a:rPr lang="en-US" sz="7200" u="none" strike="noStrike" dirty="0">
                <a:solidFill>
                  <a:srgbClr val="0000FF"/>
                </a:solidFill>
                <a:effectLst/>
                <a:uFill>
                  <a:solidFill>
                    <a:srgbClr val="0000FF"/>
                  </a:solidFill>
                </a:uFill>
                <a:latin typeface="Times New Roman" panose="02020603050405020304" pitchFamily="18" charset="0"/>
                <a:ea typeface="Times New Roman" panose="02020603050405020304" pitchFamily="18" charset="0"/>
              </a:rPr>
              <a:t> </a:t>
            </a:r>
            <a:endParaRPr lang="en-IN" sz="7200" dirty="0">
              <a:effectLst/>
              <a:latin typeface="Times New Roman" panose="02020603050405020304" pitchFamily="18" charset="0"/>
              <a:ea typeface="Times New Roman" panose="02020603050405020304" pitchFamily="18" charset="0"/>
            </a:endParaRP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F03BAE0-B4DD-B691-3F97-B73A41AC4A81}"/>
              </a:ext>
            </a:extLst>
          </p:cNvPr>
          <p:cNvSpPr>
            <a:spLocks noGrp="1"/>
          </p:cNvSpPr>
          <p:nvPr>
            <p:ph type="subTitle" idx="1"/>
          </p:nvPr>
        </p:nvSpPr>
        <p:spPr>
          <a:xfrm>
            <a:off x="228600" y="3657601"/>
            <a:ext cx="8686800" cy="1600200"/>
          </a:xfrm>
        </p:spPr>
        <p:txBody>
          <a:bodyPr>
            <a:noAutofit/>
          </a:bodyPr>
          <a:lstStyle/>
          <a:p>
            <a:r>
              <a:rPr lang="en-US" sz="9600" i="1" dirty="0">
                <a:solidFill>
                  <a:schemeClr val="tx1"/>
                </a:solidFill>
                <a:latin typeface="Algerian" panose="04020705040A02060702" pitchFamily="82" charset="0"/>
              </a:rPr>
              <a:t>THANKYOU…</a:t>
            </a:r>
            <a:endParaRPr lang="en-IN" sz="9600" i="1" dirty="0">
              <a:solidFill>
                <a:schemeClr val="tx1"/>
              </a:solidFill>
              <a:latin typeface="Algerian" panose="04020705040A02060702" pitchFamily="82" charset="0"/>
            </a:endParaRPr>
          </a:p>
        </p:txBody>
      </p:sp>
      <p:pic>
        <p:nvPicPr>
          <p:cNvPr id="5" name="Picture 4">
            <a:extLst>
              <a:ext uri="{FF2B5EF4-FFF2-40B4-BE49-F238E27FC236}">
                <a16:creationId xmlns:a16="http://schemas.microsoft.com/office/drawing/2014/main" id="{E1325C9F-AB41-4132-5651-CC6B74EF22C8}"/>
              </a:ext>
            </a:extLst>
          </p:cNvPr>
          <p:cNvPicPr>
            <a:picLocks noChangeAspect="1"/>
          </p:cNvPicPr>
          <p:nvPr/>
        </p:nvPicPr>
        <p:blipFill>
          <a:blip r:embed="rId2"/>
          <a:stretch>
            <a:fillRect/>
          </a:stretch>
        </p:blipFill>
        <p:spPr>
          <a:xfrm>
            <a:off x="0" y="29029"/>
            <a:ext cx="9151257" cy="2971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518394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773D3-69A1-B49C-37E2-49BF71903CDD}"/>
              </a:ext>
            </a:extLst>
          </p:cNvPr>
          <p:cNvSpPr>
            <a:spLocks noGrp="1"/>
          </p:cNvSpPr>
          <p:nvPr>
            <p:ph type="ctrTitle"/>
          </p:nvPr>
        </p:nvSpPr>
        <p:spPr>
          <a:xfrm>
            <a:off x="1291488" y="76201"/>
            <a:ext cx="6861912" cy="762000"/>
          </a:xfrm>
        </p:spPr>
        <p:txBody>
          <a:bodyPr>
            <a:normAutofit fontScale="90000"/>
          </a:bodyPr>
          <a:lstStyle/>
          <a:p>
            <a:r>
              <a:rPr lang="en-IN" dirty="0"/>
              <a:t>content</a:t>
            </a:r>
          </a:p>
        </p:txBody>
      </p:sp>
      <p:sp>
        <p:nvSpPr>
          <p:cNvPr id="3" name="Subtitle 2">
            <a:extLst>
              <a:ext uri="{FF2B5EF4-FFF2-40B4-BE49-F238E27FC236}">
                <a16:creationId xmlns:a16="http://schemas.microsoft.com/office/drawing/2014/main" id="{77E95C08-DB78-0D58-739C-A9BD2621AADC}"/>
              </a:ext>
            </a:extLst>
          </p:cNvPr>
          <p:cNvSpPr>
            <a:spLocks noGrp="1"/>
          </p:cNvSpPr>
          <p:nvPr>
            <p:ph type="subTitle" idx="1"/>
          </p:nvPr>
        </p:nvSpPr>
        <p:spPr>
          <a:xfrm>
            <a:off x="0" y="1143000"/>
            <a:ext cx="6553200" cy="5715000"/>
          </a:xfrm>
        </p:spPr>
        <p:txBody>
          <a:bodyPr>
            <a:normAutofit lnSpcReduction="10000"/>
          </a:bodyPr>
          <a:lstStyle/>
          <a:p>
            <a:pPr marL="1371600" lvl="2" indent="-457200" algn="l" eaLnBrk="1" hangingPunct="1">
              <a:buFont typeface="Wingdings" panose="05000000000000000000" pitchFamily="2" charset="2"/>
              <a:buChar char="Ø"/>
            </a:pPr>
            <a:r>
              <a:rPr lang="en-US" sz="2700" dirty="0">
                <a:latin typeface="Times New Roman" pitchFamily="18" charset="0"/>
                <a:cs typeface="Times New Roman" pitchFamily="18" charset="0"/>
              </a:rPr>
              <a:t>Introduction </a:t>
            </a:r>
          </a:p>
          <a:p>
            <a:pPr marL="1371600" lvl="2" indent="-457200" algn="l" eaLnBrk="1" hangingPunct="1">
              <a:buFont typeface="Wingdings" panose="05000000000000000000" pitchFamily="2" charset="2"/>
              <a:buChar char="Ø"/>
            </a:pPr>
            <a:r>
              <a:rPr lang="en-US" sz="2700" dirty="0">
                <a:latin typeface="Times New Roman" pitchFamily="18" charset="0"/>
                <a:cs typeface="Times New Roman" pitchFamily="18" charset="0"/>
              </a:rPr>
              <a:t>Literature Review </a:t>
            </a:r>
          </a:p>
          <a:p>
            <a:pPr marL="1371600" lvl="2" indent="-457200" algn="l" eaLnBrk="1" hangingPunct="1">
              <a:buFont typeface="Wingdings" panose="05000000000000000000" pitchFamily="2" charset="2"/>
              <a:buChar char="Ø"/>
            </a:pPr>
            <a:r>
              <a:rPr lang="en-US" sz="2700" dirty="0">
                <a:latin typeface="Times New Roman" pitchFamily="18" charset="0"/>
                <a:cs typeface="Times New Roman" pitchFamily="18" charset="0"/>
              </a:rPr>
              <a:t>Problem Identification and Formulation</a:t>
            </a:r>
          </a:p>
          <a:p>
            <a:pPr marL="1371600" lvl="2" indent="-457200" algn="l" eaLnBrk="1" hangingPunct="1">
              <a:buFont typeface="Wingdings" panose="05000000000000000000" pitchFamily="2" charset="2"/>
              <a:buChar char="Ø"/>
            </a:pPr>
            <a:r>
              <a:rPr lang="en-US" sz="2700" dirty="0">
                <a:latin typeface="Times New Roman" pitchFamily="18" charset="0"/>
                <a:cs typeface="Times New Roman" pitchFamily="18" charset="0"/>
              </a:rPr>
              <a:t>Project Objectives</a:t>
            </a:r>
          </a:p>
          <a:p>
            <a:pPr marL="1371600" lvl="2" indent="-4572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Methodology/ Planning of work </a:t>
            </a:r>
          </a:p>
          <a:p>
            <a:pPr marL="1371600" lvl="2" indent="-4572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Facilities required for proposed work</a:t>
            </a:r>
          </a:p>
          <a:p>
            <a:pPr marL="1371600" lvl="2" indent="-4572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Expected outcomes</a:t>
            </a:r>
          </a:p>
          <a:p>
            <a:pPr marL="1371600" lvl="2" indent="-457200" algn="l">
              <a:buFont typeface="Wingdings" panose="05000000000000000000" pitchFamily="2" charset="2"/>
              <a:buChar char="Ø"/>
            </a:pPr>
            <a:r>
              <a:rPr lang="en-US" sz="2700" dirty="0">
                <a:latin typeface="Times New Roman" pitchFamily="18" charset="0"/>
                <a:cs typeface="Times New Roman" pitchFamily="18" charset="0"/>
              </a:rPr>
              <a:t>Current status of the Work</a:t>
            </a:r>
          </a:p>
          <a:p>
            <a:pPr marL="1714500" lvl="3" indent="-342900" algn="l">
              <a:buFont typeface="Wingdings" panose="05000000000000000000" pitchFamily="2" charset="2"/>
              <a:buChar char="Ø"/>
            </a:pPr>
            <a:r>
              <a:rPr lang="en-US" sz="2300" dirty="0">
                <a:latin typeface="Times New Roman" pitchFamily="18" charset="0"/>
                <a:cs typeface="Times New Roman" pitchFamily="18" charset="0"/>
              </a:rPr>
              <a:t>Analysis</a:t>
            </a:r>
          </a:p>
          <a:p>
            <a:pPr marL="1714500" lvl="3" indent="-342900" algn="l">
              <a:buFont typeface="Wingdings" panose="05000000000000000000" pitchFamily="2" charset="2"/>
              <a:buChar char="Ø"/>
            </a:pPr>
            <a:r>
              <a:rPr lang="en-US" sz="2300" dirty="0">
                <a:latin typeface="Times New Roman" pitchFamily="18" charset="0"/>
                <a:cs typeface="Times New Roman" pitchFamily="18" charset="0"/>
              </a:rPr>
              <a:t>Project screenshots </a:t>
            </a:r>
          </a:p>
          <a:p>
            <a:pPr marL="1714500" lvl="3" indent="-342900" algn="l">
              <a:buFont typeface="Wingdings" panose="05000000000000000000" pitchFamily="2" charset="2"/>
              <a:buChar char="Ø"/>
            </a:pPr>
            <a:r>
              <a:rPr lang="en-US" sz="2300" dirty="0">
                <a:latin typeface="Times New Roman" pitchFamily="18" charset="0"/>
                <a:cs typeface="Times New Roman" pitchFamily="18" charset="0"/>
              </a:rPr>
              <a:t>Working Module</a:t>
            </a:r>
          </a:p>
          <a:p>
            <a:pPr marL="1371600" lvl="2" indent="-457200" algn="l" eaLnBrk="1" hangingPunct="1">
              <a:buFont typeface="Wingdings" panose="05000000000000000000" pitchFamily="2" charset="2"/>
              <a:buChar char="Ø"/>
            </a:pPr>
            <a:r>
              <a:rPr lang="en-US" sz="2700" dirty="0">
                <a:latin typeface="Times New Roman" pitchFamily="18" charset="0"/>
                <a:cs typeface="Times New Roman" pitchFamily="18" charset="0"/>
              </a:rPr>
              <a:t>References</a:t>
            </a:r>
          </a:p>
          <a:p>
            <a:endParaRPr lang="en-IN" dirty="0"/>
          </a:p>
        </p:txBody>
      </p:sp>
      <p:pic>
        <p:nvPicPr>
          <p:cNvPr id="4" name="Picture 3">
            <a:extLst>
              <a:ext uri="{FF2B5EF4-FFF2-40B4-BE49-F238E27FC236}">
                <a16:creationId xmlns:a16="http://schemas.microsoft.com/office/drawing/2014/main" id="{97947FE5-D0C8-8032-A327-A13B903955B8}"/>
              </a:ext>
            </a:extLst>
          </p:cNvPr>
          <p:cNvPicPr>
            <a:picLocks noChangeAspect="1"/>
          </p:cNvPicPr>
          <p:nvPr/>
        </p:nvPicPr>
        <p:blipFill rotWithShape="1">
          <a:blip r:embed="rId2"/>
          <a:srcRect l="10016" t="7126" r="10312"/>
          <a:stretch/>
        </p:blipFill>
        <p:spPr>
          <a:xfrm>
            <a:off x="5867400" y="3429000"/>
            <a:ext cx="3240314" cy="3352798"/>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313012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D842E5-8F9A-961B-F64E-49DF96A8D961}"/>
              </a:ext>
            </a:extLst>
          </p:cNvPr>
          <p:cNvSpPr>
            <a:spLocks noGrp="1"/>
          </p:cNvSpPr>
          <p:nvPr>
            <p:ph type="title"/>
          </p:nvPr>
        </p:nvSpPr>
        <p:spPr>
          <a:xfrm>
            <a:off x="533400" y="0"/>
            <a:ext cx="8153400" cy="1143000"/>
          </a:xfrm>
        </p:spPr>
        <p:txBody>
          <a:bodyPr>
            <a:normAutofit/>
          </a:bodyPr>
          <a:lstStyle/>
          <a:p>
            <a:r>
              <a:rPr lang="en-IN" sz="4800" b="1" dirty="0">
                <a:latin typeface="Times New Roman" panose="02020603050405020304" pitchFamily="18" charset="0"/>
                <a:cs typeface="Times New Roman" panose="02020603050405020304" pitchFamily="18" charset="0"/>
              </a:rPr>
              <a:t> Introduction</a:t>
            </a:r>
          </a:p>
        </p:txBody>
      </p:sp>
      <p:sp>
        <p:nvSpPr>
          <p:cNvPr id="3075" name="Rectangle 3"/>
          <p:cNvSpPr>
            <a:spLocks noGrp="1" noChangeArrowheads="1"/>
          </p:cNvSpPr>
          <p:nvPr>
            <p:ph idx="1"/>
          </p:nvPr>
        </p:nvSpPr>
        <p:spPr>
          <a:xfrm>
            <a:off x="0" y="1121229"/>
            <a:ext cx="6324600" cy="5736771"/>
          </a:xfrm>
        </p:spPr>
        <p:txBody>
          <a:bodyPr>
            <a:normAutofit/>
          </a:bodyPr>
          <a:lstStyle/>
          <a:p>
            <a:pPr algn="just" eaLnBrk="1" hangingPunct="1"/>
            <a:r>
              <a:rPr lang="en-US" sz="2000" dirty="0">
                <a:latin typeface="Times New Roman" panose="02020603050405020304" pitchFamily="18" charset="0"/>
                <a:cs typeface="Times New Roman" panose="02020603050405020304" pitchFamily="18" charset="0"/>
              </a:rPr>
              <a:t>The goal of this project was to build a neural network able to classify which letter of the</a:t>
            </a:r>
            <a:r>
              <a:rPr lang="en-US" sz="2000" b="1" dirty="0">
                <a:latin typeface="Times New Roman" panose="02020603050405020304" pitchFamily="18" charset="0"/>
                <a:cs typeface="Times New Roman" panose="02020603050405020304" pitchFamily="18" charset="0"/>
              </a:rPr>
              <a:t> American Sign Language (ASL) </a:t>
            </a:r>
            <a:r>
              <a:rPr lang="en-US" sz="2000" dirty="0">
                <a:latin typeface="Times New Roman" panose="02020603050405020304" pitchFamily="18" charset="0"/>
                <a:cs typeface="Times New Roman" panose="02020603050405020304" pitchFamily="18" charset="0"/>
              </a:rPr>
              <a:t>alphabet is being signed, given an image of a signing hand. </a:t>
            </a:r>
          </a:p>
          <a:p>
            <a:pPr algn="just" eaLnBrk="1" hangingPunct="1"/>
            <a:r>
              <a:rPr lang="en-US" sz="2000" dirty="0">
                <a:latin typeface="Times New Roman" panose="02020603050405020304" pitchFamily="18" charset="0"/>
                <a:cs typeface="Times New Roman" panose="02020603050405020304" pitchFamily="18" charset="0"/>
              </a:rPr>
              <a:t>Conversing with people having a hearing disability is a major challenge. Hence there is a need for systems that recognize the different signs and conveys the information to normal people. </a:t>
            </a:r>
          </a:p>
          <a:p>
            <a:pPr algn="just" eaLnBrk="1" hangingPunct="1"/>
            <a:r>
              <a:rPr lang="en-US" sz="2000" dirty="0">
                <a:latin typeface="Times New Roman" panose="02020603050405020304" pitchFamily="18" charset="0"/>
                <a:cs typeface="Times New Roman" panose="02020603050405020304" pitchFamily="18" charset="0"/>
              </a:rPr>
              <a:t>Most research implementations for this task have used depth maps generated by depth camera and high-resolution images. The objective of this project was to see if neural networks are able to classify signed ASL letters using simple images of hands taken with a personal device such as a laptop webcam. This is in alignment with the motivation as this would make a future implementation of a real time ASL-to-oral/written language translator practical in an everyday situation</a:t>
            </a:r>
            <a:endParaRPr lang="en-US" sz="36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rcRect/>
          <a:stretch>
            <a:fillRect/>
          </a:stretch>
        </p:blipFill>
        <p:spPr bwMode="auto">
          <a:xfrm>
            <a:off x="0" y="1"/>
            <a:ext cx="685800" cy="838199"/>
          </a:xfrm>
          <a:prstGeom prst="rect">
            <a:avLst/>
          </a:prstGeom>
          <a:noFill/>
          <a:ln w="9525">
            <a:noFill/>
            <a:miter lim="800000"/>
            <a:headEnd/>
            <a:tailEnd/>
          </a:ln>
        </p:spPr>
      </p:pic>
      <p:pic>
        <p:nvPicPr>
          <p:cNvPr id="2" name="Content Placeholder 4">
            <a:extLst>
              <a:ext uri="{FF2B5EF4-FFF2-40B4-BE49-F238E27FC236}">
                <a16:creationId xmlns:a16="http://schemas.microsoft.com/office/drawing/2014/main" id="{2A55FFEE-F862-4AC6-576D-E2B34AB02081}"/>
              </a:ext>
            </a:extLst>
          </p:cNvPr>
          <p:cNvPicPr>
            <a:picLocks noChangeAspect="1"/>
          </p:cNvPicPr>
          <p:nvPr/>
        </p:nvPicPr>
        <p:blipFill rotWithShape="1">
          <a:blip r:embed="rId3"/>
          <a:srcRect l="25675" t="5723" r="24143"/>
          <a:stretch/>
        </p:blipFill>
        <p:spPr>
          <a:xfrm>
            <a:off x="6498770" y="1814852"/>
            <a:ext cx="2416629" cy="3791965"/>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a:xfrm>
            <a:off x="0" y="1447800"/>
            <a:ext cx="9144000" cy="5410200"/>
          </a:xfrm>
        </p:spPr>
        <p:txBody>
          <a:bodyPr>
            <a:noAutofit/>
          </a:bodyPr>
          <a:lstStyle/>
          <a:p>
            <a:pPr algn="just" eaLnBrk="1" hangingPunct="1">
              <a:buFontTx/>
              <a:buNone/>
            </a:pPr>
            <a:r>
              <a:rPr lang="en-US" sz="2000" b="1" dirty="0">
                <a:latin typeface="Times New Roman" panose="02020603050405020304" pitchFamily="18" charset="0"/>
                <a:cs typeface="Times New Roman" panose="02020603050405020304" pitchFamily="18" charset="0"/>
              </a:rPr>
              <a:t>Abstract:</a:t>
            </a:r>
            <a:r>
              <a:rPr lang="en-US" sz="2000" dirty="0">
                <a:latin typeface="Times New Roman" panose="02020603050405020304" pitchFamily="18" charset="0"/>
                <a:cs typeface="Times New Roman" panose="02020603050405020304" pitchFamily="18" charset="0"/>
              </a:rPr>
              <a:t> </a:t>
            </a:r>
          </a:p>
          <a:p>
            <a:pPr algn="just" eaLnBrk="1" hangingPunct="1">
              <a:buFontTx/>
              <a:buNone/>
            </a:pPr>
            <a:r>
              <a:rPr lang="en-US" sz="2000" dirty="0">
                <a:latin typeface="Times New Roman" panose="02020603050405020304" pitchFamily="18" charset="0"/>
                <a:cs typeface="Times New Roman" panose="02020603050405020304" pitchFamily="18" charset="0"/>
              </a:rPr>
              <a:t>    Sign language facilitates communication both within the community and between the deaf and the hearing. Sign language recognition can be used to ease the learning of sign language, or even to circumvent it altogether. Sign Language (SL) recognition is getting more and more attention of the researchers due to its widespread applicability in many fields. This paper is based on the survey of the current research trends in the field of SL recognition to highlight the current status of different research aspects of the area. Paper also critically analyzed the current research to identify the problem areas and challenges faced by the researchers.</a:t>
            </a:r>
          </a:p>
          <a:p>
            <a:pPr algn="just" eaLnBrk="1" hangingPunct="1">
              <a:buFontTx/>
              <a:buNone/>
            </a:pPr>
            <a:r>
              <a:rPr lang="en-US" sz="2000" b="1" dirty="0">
                <a:latin typeface="Times New Roman" panose="02020603050405020304" pitchFamily="18" charset="0"/>
                <a:cs typeface="Times New Roman" panose="02020603050405020304" pitchFamily="18" charset="0"/>
              </a:rPr>
              <a:t>Introduction:</a:t>
            </a:r>
            <a:r>
              <a:rPr lang="en-US" sz="2000" dirty="0">
                <a:latin typeface="Times New Roman" panose="02020603050405020304" pitchFamily="18" charset="0"/>
                <a:cs typeface="Times New Roman" panose="02020603050405020304" pitchFamily="18" charset="0"/>
              </a:rPr>
              <a:t> </a:t>
            </a:r>
          </a:p>
          <a:p>
            <a:pPr algn="just" eaLnBrk="1" hangingPunct="1">
              <a:buFontTx/>
              <a:buNone/>
            </a:pPr>
            <a:r>
              <a:rPr lang="en-US" sz="2000" dirty="0">
                <a:latin typeface="Times New Roman" panose="02020603050405020304" pitchFamily="18" charset="0"/>
                <a:cs typeface="Times New Roman" panose="02020603050405020304" pitchFamily="18" charset="0"/>
              </a:rPr>
              <a:t>    Sign Language is important, but learning languages is difficult. For this reason, computers and various input devices have been applied to create the field of automatic sign language recognition (SLR). Over the last several years, the scene of the hand gesture recognition field has changed due to the emergence of several depth-based devices. This paper will focus on reviewing the. </a:t>
            </a:r>
          </a:p>
        </p:txBody>
      </p:sp>
      <p:pic>
        <p:nvPicPr>
          <p:cNvPr id="4" name="Picture 3"/>
          <p:cNvPicPr/>
          <p:nvPr/>
        </p:nvPicPr>
        <p:blipFill>
          <a:blip r:embed="rId2"/>
          <a:srcRect/>
          <a:stretch>
            <a:fillRect/>
          </a:stretch>
        </p:blipFill>
        <p:spPr bwMode="auto">
          <a:xfrm>
            <a:off x="0" y="1"/>
            <a:ext cx="762000" cy="914400"/>
          </a:xfrm>
          <a:prstGeom prst="rect">
            <a:avLst/>
          </a:prstGeom>
          <a:noFill/>
          <a:ln w="9525">
            <a:noFill/>
            <a:miter lim="800000"/>
            <a:headEnd/>
            <a:tailEnd/>
          </a:ln>
        </p:spPr>
      </p:pic>
      <p:sp>
        <p:nvSpPr>
          <p:cNvPr id="5" name="TextBox 4">
            <a:extLst>
              <a:ext uri="{FF2B5EF4-FFF2-40B4-BE49-F238E27FC236}">
                <a16:creationId xmlns:a16="http://schemas.microsoft.com/office/drawing/2014/main" id="{FF645B66-5A91-9F82-D95B-FAC51DCA1454}"/>
              </a:ext>
            </a:extLst>
          </p:cNvPr>
          <p:cNvSpPr txBox="1"/>
          <p:nvPr/>
        </p:nvSpPr>
        <p:spPr>
          <a:xfrm>
            <a:off x="1981200" y="83404"/>
            <a:ext cx="5867400" cy="830997"/>
          </a:xfrm>
          <a:prstGeom prst="rect">
            <a:avLst/>
          </a:prstGeom>
          <a:noFill/>
        </p:spPr>
        <p:txBody>
          <a:bodyPr wrap="square" rtlCol="0">
            <a:spAutoFit/>
          </a:bodyPr>
          <a:lstStyle/>
          <a:p>
            <a:r>
              <a:rPr lang="en-IN" sz="4800" b="1" dirty="0">
                <a:latin typeface="Times New Roman" panose="02020603050405020304" pitchFamily="18" charset="0"/>
                <a:cs typeface="Times New Roman" panose="02020603050405020304" pitchFamily="18" charset="0"/>
              </a:rPr>
              <a:t>Literature Review</a:t>
            </a: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EB2CAF-1A7E-0116-D639-2952E91FFD64}"/>
              </a:ext>
            </a:extLst>
          </p:cNvPr>
          <p:cNvSpPr>
            <a:spLocks noGrp="1"/>
          </p:cNvSpPr>
          <p:nvPr>
            <p:ph idx="1"/>
          </p:nvPr>
        </p:nvSpPr>
        <p:spPr>
          <a:xfrm>
            <a:off x="0" y="1143000"/>
            <a:ext cx="9144000" cy="5715000"/>
          </a:xfrm>
        </p:spPr>
        <p:txBody>
          <a:bodyPr>
            <a:normAutofit fontScale="25000" lnSpcReduction="20000"/>
          </a:bodyPr>
          <a:lstStyle/>
          <a:p>
            <a:pPr algn="just" eaLnBrk="1" hangingPunct="1">
              <a:buFontTx/>
              <a:buNone/>
            </a:pPr>
            <a:r>
              <a:rPr lang="en-US" sz="9000" b="1" dirty="0">
                <a:latin typeface="Times New Roman" panose="02020603050405020304" pitchFamily="18" charset="0"/>
                <a:cs typeface="Times New Roman" panose="02020603050405020304" pitchFamily="18" charset="0"/>
              </a:rPr>
              <a:t>Cont..</a:t>
            </a:r>
          </a:p>
          <a:p>
            <a:pPr algn="just" eaLnBrk="1" hangingPunct="1">
              <a:buFontTx/>
              <a:buNone/>
            </a:pPr>
            <a:endParaRPr lang="en-US" sz="9000" b="1" dirty="0">
              <a:latin typeface="Times New Roman" panose="02020603050405020304" pitchFamily="18" charset="0"/>
              <a:cs typeface="Times New Roman" panose="02020603050405020304" pitchFamily="18" charset="0"/>
            </a:endParaRPr>
          </a:p>
          <a:p>
            <a:pPr algn="just" eaLnBrk="1" hangingPunct="1">
              <a:buFontTx/>
              <a:buNone/>
            </a:pPr>
            <a:r>
              <a:rPr lang="en-US" sz="8000" dirty="0">
                <a:latin typeface="Times New Roman" panose="02020603050405020304" pitchFamily="18" charset="0"/>
                <a:cs typeface="Times New Roman" panose="02020603050405020304" pitchFamily="18" charset="0"/>
              </a:rPr>
              <a:t>       literature concerning the use of the American Sign Language (ASL), alphabet is being signed, given an image of a signing hand. ASL (American Sign Language) is a natural language that serves as the predominant sign language of Deaf communication in the United States of America and most of Anglophone Canada</a:t>
            </a:r>
          </a:p>
          <a:p>
            <a:pPr algn="just" eaLnBrk="1" hangingPunct="1">
              <a:buFontTx/>
              <a:buNone/>
            </a:pPr>
            <a:endParaRPr lang="en-US" sz="8000" dirty="0">
              <a:latin typeface="Times New Roman" panose="02020603050405020304" pitchFamily="18" charset="0"/>
              <a:cs typeface="Times New Roman" panose="02020603050405020304" pitchFamily="18" charset="0"/>
            </a:endParaRPr>
          </a:p>
          <a:p>
            <a:pPr algn="just" eaLnBrk="1" hangingPunct="1">
              <a:buFontTx/>
              <a:buNone/>
            </a:pPr>
            <a:r>
              <a:rPr lang="en-US" sz="8000" dirty="0">
                <a:latin typeface="Times New Roman" panose="02020603050405020304" pitchFamily="18" charset="0"/>
                <a:cs typeface="Times New Roman" panose="02020603050405020304" pitchFamily="18" charset="0"/>
              </a:rPr>
              <a:t>     </a:t>
            </a:r>
            <a:r>
              <a:rPr lang="en-US" sz="8000" b="1" dirty="0">
                <a:latin typeface="Times New Roman" panose="02020603050405020304" pitchFamily="18" charset="0"/>
                <a:cs typeface="Times New Roman" panose="02020603050405020304" pitchFamily="18" charset="0"/>
              </a:rPr>
              <a:t>ASL</a:t>
            </a:r>
            <a:r>
              <a:rPr lang="en-US" sz="8000" dirty="0">
                <a:latin typeface="Times New Roman" panose="02020603050405020304" pitchFamily="18" charset="0"/>
                <a:cs typeface="Times New Roman" panose="02020603050405020304" pitchFamily="18" charset="0"/>
              </a:rPr>
              <a:t> is a complete and organized visual language that is expressed by both manual and nonmanual features. The chosen methods and their results will be compared in order to find the most successful approaches. A wide selection of research about the hand gestures in different languages has been done in relation to sign language recognition is available. This paper will contain information about various algorithms and techniques used in word formation by hand gestures recognition.</a:t>
            </a:r>
          </a:p>
          <a:p>
            <a:pPr algn="just" eaLnBrk="1" hangingPunct="1">
              <a:buFontTx/>
              <a:buNone/>
            </a:pPr>
            <a:endParaRPr lang="en-US" sz="8000" b="1" dirty="0">
              <a:latin typeface="Times New Roman" panose="02020603050405020304" pitchFamily="18" charset="0"/>
              <a:cs typeface="Times New Roman" panose="02020603050405020304" pitchFamily="18" charset="0"/>
            </a:endParaRPr>
          </a:p>
          <a:p>
            <a:pPr algn="just" eaLnBrk="1" hangingPunct="1">
              <a:buFontTx/>
              <a:buNone/>
            </a:pPr>
            <a:r>
              <a:rPr lang="en-US" sz="8000" b="1" dirty="0">
                <a:latin typeface="Times New Roman" panose="02020603050405020304" pitchFamily="18" charset="0"/>
                <a:cs typeface="Times New Roman" panose="02020603050405020304" pitchFamily="18" charset="0"/>
              </a:rPr>
              <a:t>USE OF MACHINE LEARNING: </a:t>
            </a:r>
          </a:p>
          <a:p>
            <a:pPr algn="just" eaLnBrk="1" hangingPunct="1">
              <a:buFontTx/>
              <a:buNone/>
            </a:pPr>
            <a:r>
              <a:rPr lang="en-US" sz="8000" dirty="0">
                <a:latin typeface="Times New Roman" panose="02020603050405020304" pitchFamily="18" charset="0"/>
                <a:cs typeface="Times New Roman" panose="02020603050405020304" pitchFamily="18" charset="0"/>
              </a:rPr>
              <a:t>     The use of machine learning helps overcome several difficulties. Various algorithms have been tried and tested. Classification machine learning algorithms like SVM, k-NN are used for supervised learning, which learning, which involves labelling the dataset before feeding it into the algorithm for training. For this project, various classification algorithms have been studied and used like SVM, RNN, k-NN, and CNN. </a:t>
            </a:r>
          </a:p>
          <a:p>
            <a:pPr algn="just" eaLnBrk="1" hangingPunct="1">
              <a:buFontTx/>
              <a:buNone/>
            </a:pPr>
            <a:endParaRPr lang="en-US" sz="6400" dirty="0">
              <a:latin typeface="Times New Roman" panose="02020603050405020304" pitchFamily="18" charset="0"/>
              <a:cs typeface="Times New Roman" panose="02020603050405020304" pitchFamily="18" charset="0"/>
            </a:endParaRPr>
          </a:p>
          <a:p>
            <a:pPr algn="just" eaLnBrk="1" hangingPunct="1">
              <a:buFontTx/>
              <a:buNone/>
            </a:pPr>
            <a:endParaRPr lang="en-US" sz="6400" dirty="0">
              <a:latin typeface="Times New Roman" panose="02020603050405020304" pitchFamily="18"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33069669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DF6F2B8-F541-9184-4745-5EAECC1C44D9}"/>
              </a:ext>
            </a:extLst>
          </p:cNvPr>
          <p:cNvSpPr>
            <a:spLocks noGrp="1"/>
          </p:cNvSpPr>
          <p:nvPr>
            <p:ph type="subTitle" idx="1"/>
          </p:nvPr>
        </p:nvSpPr>
        <p:spPr>
          <a:xfrm>
            <a:off x="0" y="1066800"/>
            <a:ext cx="9144000" cy="5791200"/>
          </a:xfrm>
        </p:spPr>
        <p:txBody>
          <a:bodyPr>
            <a:normAutofit/>
          </a:bodyPr>
          <a:lstStyle/>
          <a:p>
            <a:pPr algn="l" eaLnBrk="1" hangingPunct="1">
              <a:buFontTx/>
              <a:buNone/>
            </a:pPr>
            <a:r>
              <a:rPr lang="en-US" sz="2400" b="1" dirty="0">
                <a:solidFill>
                  <a:schemeClr val="tx1"/>
                </a:solidFill>
                <a:latin typeface="Times New Roman" panose="02020603050405020304" pitchFamily="18" charset="0"/>
                <a:cs typeface="Times New Roman" panose="02020603050405020304" pitchFamily="18" charset="0"/>
              </a:rPr>
              <a:t>Cont.</a:t>
            </a:r>
          </a:p>
          <a:p>
            <a:pPr algn="l" eaLnBrk="1" hangingPunct="1">
              <a:buFontTx/>
              <a:buNone/>
            </a:pPr>
            <a:r>
              <a:rPr lang="en-US" sz="3000" b="1" dirty="0">
                <a:solidFill>
                  <a:schemeClr val="tx1"/>
                </a:solidFill>
                <a:latin typeface="Times New Roman" panose="02020603050405020304" pitchFamily="18" charset="0"/>
                <a:cs typeface="Times New Roman" panose="02020603050405020304" pitchFamily="18" charset="0"/>
              </a:rPr>
              <a:t>RESULTS: </a:t>
            </a:r>
          </a:p>
          <a:p>
            <a:pPr algn="just" eaLnBrk="1" hangingPunct="1">
              <a:buFontTx/>
              <a:buNone/>
            </a:pPr>
            <a:r>
              <a:rPr lang="en-US" sz="2400" b="1"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Broadly, the literature deals with feature extraction, and gesture classification. A variety of both variables have been used in the literature. As mentioned previously, the data set generally consisted of some fingerspelling gestures, and the testing was done using some form of cross validation. By considering the real time scenario, the software aims to present a real time system for recognition of hand gesture on basis of detection of some shape-based features like orientation. Centre of mass centroid, finger status, thumb in positions of raised or folded fingers of hand.</a:t>
            </a:r>
          </a:p>
          <a:p>
            <a:endParaRPr lang="en-IN" dirty="0"/>
          </a:p>
        </p:txBody>
      </p:sp>
    </p:spTree>
    <p:extLst>
      <p:ext uri="{BB962C8B-B14F-4D97-AF65-F5344CB8AC3E}">
        <p14:creationId xmlns:p14="http://schemas.microsoft.com/office/powerpoint/2010/main" val="32670781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0015D-E72A-E5EB-978B-5F687FCE3005}"/>
              </a:ext>
            </a:extLst>
          </p:cNvPr>
          <p:cNvSpPr>
            <a:spLocks noGrp="1"/>
          </p:cNvSpPr>
          <p:nvPr>
            <p:ph type="title"/>
          </p:nvPr>
        </p:nvSpPr>
        <p:spPr>
          <a:xfrm>
            <a:off x="685331" y="4023"/>
            <a:ext cx="7773338" cy="1138977"/>
          </a:xfrm>
        </p:spPr>
        <p:txBody>
          <a:bodyPr>
            <a:normAutofit/>
          </a:bodyPr>
          <a:lstStyle/>
          <a:p>
            <a:r>
              <a:rPr lang="en-IN" sz="4800" b="1"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3EFED9F3-927E-8392-7943-305F3126D149}"/>
              </a:ext>
            </a:extLst>
          </p:cNvPr>
          <p:cNvSpPr>
            <a:spLocks noGrp="1"/>
          </p:cNvSpPr>
          <p:nvPr>
            <p:ph idx="1"/>
          </p:nvPr>
        </p:nvSpPr>
        <p:spPr>
          <a:xfrm>
            <a:off x="0" y="1113971"/>
            <a:ext cx="7010400" cy="5740006"/>
          </a:xfrm>
        </p:spPr>
        <p:txBody>
          <a:bodyPr>
            <a:noAutofit/>
          </a:bodyPr>
          <a:lstStyle/>
          <a:p>
            <a:r>
              <a:rPr lang="en-US" sz="1600" dirty="0">
                <a:latin typeface="Times New Roman" panose="02020603050405020304" pitchFamily="18" charset="0"/>
                <a:cs typeface="Times New Roman" panose="02020603050405020304" pitchFamily="18" charset="0"/>
              </a:rPr>
              <a:t>Communication is always having a great impact in every domain and how it is considered the meaning of the thoughts and expressions that attract the researchers to bridge this gap for every living being. </a:t>
            </a:r>
          </a:p>
          <a:p>
            <a:r>
              <a:rPr lang="en-US" sz="1600" dirty="0">
                <a:latin typeface="Times New Roman" panose="02020603050405020304" pitchFamily="18" charset="0"/>
                <a:cs typeface="Times New Roman" panose="02020603050405020304" pitchFamily="18" charset="0"/>
              </a:rPr>
              <a:t>The objective of this project is to identify the symbolic expression through images so that the communication gap between a normal and hearing-impaired person can be easily bridged. </a:t>
            </a:r>
          </a:p>
          <a:p>
            <a:pPr marL="0" indent="0">
              <a:buNone/>
            </a:pP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To develop an automatic sign language recognition system with the help of image processing and </a:t>
            </a:r>
          </a:p>
          <a:p>
            <a:pPr marL="0" indent="0">
              <a:buNone/>
            </a:pPr>
            <a:r>
              <a:rPr lang="en-US" sz="1600" dirty="0">
                <a:latin typeface="Times New Roman" panose="02020603050405020304" pitchFamily="18" charset="0"/>
                <a:cs typeface="Times New Roman" panose="02020603050405020304" pitchFamily="18" charset="0"/>
              </a:rPr>
              <a:t>     computer vision techniques.</a:t>
            </a:r>
          </a:p>
          <a:p>
            <a:pPr marL="0" indent="0">
              <a:buNone/>
            </a:pP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The objective for this work is to provide a real time interface so that signers can easily and quickly communicate with non-signers. </a:t>
            </a:r>
          </a:p>
          <a:p>
            <a:pPr marL="0" indent="0">
              <a:buNone/>
            </a:pP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To efficiently and accurately recognize signed words, from Sign Language, using a minimal number of training examples </a:t>
            </a:r>
            <a:endParaRPr lang="en-IN"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7EEC889-B667-DE55-FA03-742D867EB9DD}"/>
              </a:ext>
            </a:extLst>
          </p:cNvPr>
          <p:cNvPicPr>
            <a:picLocks noChangeAspect="1"/>
          </p:cNvPicPr>
          <p:nvPr/>
        </p:nvPicPr>
        <p:blipFill rotWithShape="1">
          <a:blip r:embed="rId2"/>
          <a:srcRect l="6063" t="3602" r="6075" b="33285"/>
          <a:stretch/>
        </p:blipFill>
        <p:spPr>
          <a:xfrm>
            <a:off x="6324600" y="3429000"/>
            <a:ext cx="2819400" cy="3424977"/>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34506295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679CE-9C7E-3796-7C50-B5FBFBBA81C8}"/>
              </a:ext>
            </a:extLst>
          </p:cNvPr>
          <p:cNvSpPr>
            <a:spLocks noGrp="1"/>
          </p:cNvSpPr>
          <p:nvPr>
            <p:ph type="title"/>
          </p:nvPr>
        </p:nvSpPr>
        <p:spPr>
          <a:xfrm>
            <a:off x="685331" y="4023"/>
            <a:ext cx="7773338" cy="1596177"/>
          </a:xfrm>
        </p:spPr>
        <p:txBody>
          <a:bodyPr>
            <a:normAutofit/>
          </a:bodyPr>
          <a:lstStyle/>
          <a:p>
            <a:r>
              <a:rPr lang="en-IN" sz="4800" b="1" dirty="0">
                <a:latin typeface="Times New Roman" panose="02020603050405020304" pitchFamily="18" charset="0"/>
                <a:cs typeface="Times New Roman" panose="02020603050405020304" pitchFamily="18" charset="0"/>
              </a:rPr>
              <a:t>Methodology/ Planning of work</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871673C-22C1-04BB-4D2A-4DBD5548FA1D}"/>
              </a:ext>
            </a:extLst>
          </p:cNvPr>
          <p:cNvSpPr>
            <a:spLocks noGrp="1"/>
          </p:cNvSpPr>
          <p:nvPr>
            <p:ph idx="1"/>
          </p:nvPr>
        </p:nvSpPr>
        <p:spPr>
          <a:xfrm>
            <a:off x="0" y="1600199"/>
            <a:ext cx="9144000" cy="5253777"/>
          </a:xfrm>
        </p:spPr>
        <p:txBody>
          <a:bodyPr>
            <a:noAutofit/>
          </a:bodyPr>
          <a:lstStyle/>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primary source of data for this project was the compiled dataset of </a:t>
            </a:r>
            <a:r>
              <a:rPr lang="en-US" sz="1600" b="1" dirty="0">
                <a:latin typeface="Times New Roman" panose="02020603050405020304" pitchFamily="18" charset="0"/>
                <a:cs typeface="Times New Roman" panose="02020603050405020304" pitchFamily="18" charset="0"/>
              </a:rPr>
              <a:t>American Sign Language (ASL) </a:t>
            </a:r>
            <a:r>
              <a:rPr lang="en-US" sz="1600" dirty="0">
                <a:latin typeface="Times New Roman" panose="02020603050405020304" pitchFamily="18" charset="0"/>
                <a:cs typeface="Times New Roman" panose="02020603050405020304" pitchFamily="18" charset="0"/>
              </a:rPr>
              <a:t>called the ASL Alphabet. Tools of data collection / analysis</a:t>
            </a:r>
          </a:p>
          <a:p>
            <a:r>
              <a:rPr lang="en-US" sz="1600" dirty="0">
                <a:latin typeface="Times New Roman" panose="02020603050405020304" pitchFamily="18" charset="0"/>
                <a:cs typeface="Times New Roman" panose="02020603050405020304" pitchFamily="18" charset="0"/>
              </a:rPr>
              <a:t>Uses dynamic dataset fort training. dynamic is a real-time live capture of the gestures. This involves the use of the camera for capturing movements. </a:t>
            </a:r>
          </a:p>
          <a:p>
            <a:r>
              <a:rPr lang="en-US" sz="1600" dirty="0">
                <a:latin typeface="Times New Roman" panose="02020603050405020304" pitchFamily="18" charset="0"/>
                <a:cs typeface="Times New Roman" panose="02020603050405020304" pitchFamily="18" charset="0"/>
              </a:rPr>
              <a:t>Programming an AI to Recognize Sign Language with </a:t>
            </a:r>
            <a:r>
              <a:rPr lang="en-US" sz="1600" b="1" dirty="0">
                <a:latin typeface="Times New Roman" panose="02020603050405020304" pitchFamily="18" charset="0"/>
                <a:cs typeface="Times New Roman" panose="02020603050405020304" pitchFamily="18" charset="0"/>
              </a:rPr>
              <a:t>TensorFlow and </a:t>
            </a:r>
            <a:r>
              <a:rPr lang="en-US" sz="1600" b="1" dirty="0" err="1">
                <a:latin typeface="Times New Roman" panose="02020603050405020304" pitchFamily="18" charset="0"/>
                <a:cs typeface="Times New Roman" panose="02020603050405020304" pitchFamily="18" charset="0"/>
              </a:rPr>
              <a:t>Keras</a:t>
            </a:r>
            <a:r>
              <a:rPr lang="en-US" sz="1600" b="1" dirty="0">
                <a:latin typeface="Times New Roman" panose="02020603050405020304" pitchFamily="18" charset="0"/>
                <a:cs typeface="Times New Roman" panose="02020603050405020304" pitchFamily="18" charset="0"/>
              </a:rPr>
              <a:t> </a:t>
            </a:r>
          </a:p>
          <a:p>
            <a:r>
              <a:rPr lang="en-US" sz="1600" b="1" dirty="0">
                <a:latin typeface="Times New Roman" panose="02020603050405020304" pitchFamily="18" charset="0"/>
                <a:cs typeface="Times New Roman" panose="02020603050405020304" pitchFamily="18" charset="0"/>
              </a:rPr>
              <a:t>Backend language: </a:t>
            </a:r>
            <a:r>
              <a:rPr lang="en-US" sz="1600" dirty="0">
                <a:latin typeface="Times New Roman" panose="02020603050405020304" pitchFamily="18" charset="0"/>
                <a:cs typeface="Times New Roman" panose="02020603050405020304" pitchFamily="18" charset="0"/>
              </a:rPr>
              <a:t>Django </a:t>
            </a:r>
          </a:p>
          <a:p>
            <a:pPr marL="0" indent="0" algn="just">
              <a:buNone/>
            </a:pPr>
            <a:r>
              <a:rPr lang="en-US" sz="1600" dirty="0">
                <a:latin typeface="Times New Roman" panose="02020603050405020304" pitchFamily="18" charset="0"/>
                <a:cs typeface="Times New Roman" panose="02020603050405020304" pitchFamily="18" charset="0"/>
              </a:rPr>
              <a:t>                                                   With Django, you will get authentication, URL routing, template engine, object-relational mapper (ORM), and database schema migrations all in one pack. </a:t>
            </a:r>
          </a:p>
          <a:p>
            <a:pPr marL="0" indent="0">
              <a:buNone/>
            </a:pPr>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Frontend language</a:t>
            </a:r>
            <a:r>
              <a:rPr lang="en-US" sz="1600" dirty="0">
                <a:latin typeface="Times New Roman" panose="02020603050405020304" pitchFamily="18" charset="0"/>
                <a:cs typeface="Times New Roman" panose="02020603050405020304" pitchFamily="18" charset="0"/>
              </a:rPr>
              <a:t>: HTML, CSS, JavaScript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0759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EF2AB-AB79-1F1D-D768-17125CD7FC1B}"/>
              </a:ext>
            </a:extLst>
          </p:cNvPr>
          <p:cNvSpPr>
            <a:spLocks noGrp="1"/>
          </p:cNvSpPr>
          <p:nvPr>
            <p:ph type="title"/>
          </p:nvPr>
        </p:nvSpPr>
        <p:spPr>
          <a:xfrm>
            <a:off x="457200" y="274638"/>
            <a:ext cx="8229600" cy="792162"/>
          </a:xfrm>
        </p:spPr>
        <p:txBody>
          <a:bodyPr>
            <a:normAutofit fontScale="90000"/>
          </a:bodyPr>
          <a:lstStyle/>
          <a:p>
            <a:r>
              <a:rPr lang="en-US" sz="4000" b="1" dirty="0">
                <a:latin typeface="Times New Roman" panose="02020603050405020304" pitchFamily="18" charset="0"/>
                <a:cs typeface="Times New Roman" panose="02020603050405020304" pitchFamily="18" charset="0"/>
              </a:rPr>
              <a:t>Facilities required for proposed work </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E78066E-D448-5951-CB61-B37CE26648A8}"/>
              </a:ext>
            </a:extLst>
          </p:cNvPr>
          <p:cNvSpPr>
            <a:spLocks noGrp="1"/>
          </p:cNvSpPr>
          <p:nvPr>
            <p:ph idx="1"/>
          </p:nvPr>
        </p:nvSpPr>
        <p:spPr>
          <a:xfrm>
            <a:off x="29029" y="1265238"/>
            <a:ext cx="9144000" cy="5592762"/>
          </a:xfrm>
        </p:spPr>
        <p:txBody>
          <a:bodyPr>
            <a:normAutofit/>
          </a:bodyPr>
          <a:lstStyle/>
          <a:p>
            <a:pPr marL="0" indent="0">
              <a:buNone/>
            </a:pPr>
            <a:endParaRPr lang="en-IN" b="1" dirty="0">
              <a:latin typeface="Times New Roman" panose="02020603050405020304" pitchFamily="18" charset="0"/>
              <a:cs typeface="Times New Roman" panose="02020603050405020304" pitchFamily="18" charset="0"/>
            </a:endParaRPr>
          </a:p>
          <a:p>
            <a:pPr marL="0" indent="0">
              <a:buNone/>
            </a:pPr>
            <a:r>
              <a:rPr lang="en-IN" sz="2100" b="1" dirty="0">
                <a:latin typeface="Times New Roman" panose="02020603050405020304" pitchFamily="18" charset="0"/>
                <a:cs typeface="Times New Roman" panose="02020603050405020304" pitchFamily="18" charset="0"/>
              </a:rPr>
              <a:t>Software requirements: </a:t>
            </a:r>
          </a:p>
          <a:p>
            <a:pPr marL="0" indent="0">
              <a:buNone/>
            </a:pPr>
            <a:r>
              <a:rPr lang="en-IN" sz="2100" b="1" dirty="0">
                <a:latin typeface="Times New Roman" panose="02020603050405020304" pitchFamily="18" charset="0"/>
                <a:cs typeface="Times New Roman" panose="02020603050405020304" pitchFamily="18" charset="0"/>
              </a:rPr>
              <a:t>1)Operating System:</a:t>
            </a:r>
            <a:r>
              <a:rPr lang="en-IN" sz="2100" dirty="0">
                <a:latin typeface="Times New Roman" panose="02020603050405020304" pitchFamily="18" charset="0"/>
                <a:cs typeface="Times New Roman" panose="02020603050405020304" pitchFamily="18" charset="0"/>
              </a:rPr>
              <a:t> </a:t>
            </a:r>
          </a:p>
          <a:p>
            <a:pPr marL="0" indent="0">
              <a:buNone/>
            </a:pPr>
            <a:r>
              <a:rPr lang="en-IN" sz="2100" dirty="0">
                <a:latin typeface="Times New Roman" panose="02020603050405020304" pitchFamily="18" charset="0"/>
                <a:cs typeface="Times New Roman" panose="02020603050405020304" pitchFamily="18" charset="0"/>
              </a:rPr>
              <a:t>• Windows </a:t>
            </a:r>
          </a:p>
          <a:p>
            <a:pPr marL="0" indent="0">
              <a:buNone/>
            </a:pPr>
            <a:r>
              <a:rPr lang="en-IN" sz="2100" b="1" dirty="0">
                <a:latin typeface="Times New Roman" panose="02020603050405020304" pitchFamily="18" charset="0"/>
                <a:cs typeface="Times New Roman" panose="02020603050405020304" pitchFamily="18" charset="0"/>
              </a:rPr>
              <a:t>2)SDK: </a:t>
            </a:r>
          </a:p>
          <a:p>
            <a:pPr marL="0" indent="0">
              <a:buNone/>
            </a:pPr>
            <a:r>
              <a:rPr lang="en-IN" sz="2100" dirty="0">
                <a:latin typeface="Times New Roman" panose="02020603050405020304" pitchFamily="18" charset="0"/>
                <a:cs typeface="Times New Roman" panose="02020603050405020304" pitchFamily="18" charset="0"/>
              </a:rPr>
              <a:t>• Python (3.7.4) IDE (</a:t>
            </a:r>
            <a:r>
              <a:rPr lang="en-IN" sz="2100" dirty="0" err="1">
                <a:latin typeface="Times New Roman" panose="02020603050405020304" pitchFamily="18" charset="0"/>
                <a:cs typeface="Times New Roman" panose="02020603050405020304" pitchFamily="18" charset="0"/>
              </a:rPr>
              <a:t>Jupyter</a:t>
            </a:r>
            <a:r>
              <a:rPr lang="en-IN" sz="2100" dirty="0">
                <a:latin typeface="Times New Roman" panose="02020603050405020304" pitchFamily="18" charset="0"/>
                <a:cs typeface="Times New Roman" panose="02020603050405020304" pitchFamily="18" charset="0"/>
              </a:rPr>
              <a:t>), cv2 (OpenCV) (version 3.4.2) </a:t>
            </a:r>
          </a:p>
          <a:p>
            <a:pPr marL="0" indent="0">
              <a:buNone/>
            </a:pPr>
            <a:r>
              <a:rPr lang="en-IN" sz="2100" dirty="0">
                <a:latin typeface="Times New Roman" panose="02020603050405020304" pitchFamily="18" charset="0"/>
                <a:cs typeface="Times New Roman" panose="02020603050405020304" pitchFamily="18" charset="0"/>
              </a:rPr>
              <a:t>• TensorFlow, Eros, NumPy (version 1.16.5), </a:t>
            </a:r>
            <a:r>
              <a:rPr lang="en-IN" sz="2100" dirty="0" err="1">
                <a:latin typeface="Times New Roman" panose="02020603050405020304" pitchFamily="18" charset="0"/>
                <a:cs typeface="Times New Roman" panose="02020603050405020304" pitchFamily="18" charset="0"/>
              </a:rPr>
              <a:t>Keras</a:t>
            </a:r>
            <a:r>
              <a:rPr lang="en-IN" sz="2100" dirty="0">
                <a:latin typeface="Times New Roman" panose="02020603050405020304" pitchFamily="18" charset="0"/>
                <a:cs typeface="Times New Roman" panose="02020603050405020304" pitchFamily="18" charset="0"/>
              </a:rPr>
              <a:t> (version 2.3.1), TensorFlow (as </a:t>
            </a:r>
            <a:r>
              <a:rPr lang="en-IN" sz="2100" dirty="0" err="1">
                <a:latin typeface="Times New Roman" panose="02020603050405020304" pitchFamily="18" charset="0"/>
                <a:cs typeface="Times New Roman" panose="02020603050405020304" pitchFamily="18" charset="0"/>
              </a:rPr>
              <a:t>keras</a:t>
            </a:r>
            <a:r>
              <a:rPr lang="en-IN" sz="2100" dirty="0">
                <a:latin typeface="Times New Roman" panose="02020603050405020304" pitchFamily="18" charset="0"/>
                <a:cs typeface="Times New Roman" panose="02020603050405020304" pitchFamily="18" charset="0"/>
              </a:rPr>
              <a:t> uses TensorFlow in backend and for image </a:t>
            </a:r>
            <a:r>
              <a:rPr lang="en-IN" sz="2100" dirty="0" err="1">
                <a:latin typeface="Times New Roman" panose="02020603050405020304" pitchFamily="18" charset="0"/>
                <a:cs typeface="Times New Roman" panose="02020603050405020304" pitchFamily="18" charset="0"/>
              </a:rPr>
              <a:t>preprocessing</a:t>
            </a:r>
            <a:r>
              <a:rPr lang="en-IN" sz="2100" dirty="0">
                <a:latin typeface="Times New Roman" panose="02020603050405020304" pitchFamily="18" charset="0"/>
                <a:cs typeface="Times New Roman" panose="02020603050405020304" pitchFamily="18" charset="0"/>
              </a:rPr>
              <a:t>) (version 2.0.0) , VS Code</a:t>
            </a:r>
          </a:p>
          <a:p>
            <a:pPr marL="0" indent="0">
              <a:buNone/>
            </a:pPr>
            <a:r>
              <a:rPr lang="en-IN" sz="2100" b="1" dirty="0">
                <a:latin typeface="Times New Roman" panose="02020603050405020304" pitchFamily="18" charset="0"/>
                <a:cs typeface="Times New Roman" panose="02020603050405020304" pitchFamily="18" charset="0"/>
              </a:rPr>
              <a:t>Hardware Requirements: </a:t>
            </a:r>
            <a:r>
              <a:rPr lang="en-IN" sz="2100" dirty="0">
                <a:latin typeface="Times New Roman" panose="02020603050405020304" pitchFamily="18" charset="0"/>
                <a:cs typeface="Times New Roman" panose="02020603050405020304" pitchFamily="18" charset="0"/>
              </a:rPr>
              <a:t>The Hardware Interfaces Required are: </a:t>
            </a:r>
          </a:p>
          <a:p>
            <a:pPr marL="0" indent="0">
              <a:buNone/>
            </a:pPr>
            <a:r>
              <a:rPr lang="en-IN" sz="2100" dirty="0">
                <a:latin typeface="Times New Roman" panose="02020603050405020304" pitchFamily="18" charset="0"/>
                <a:cs typeface="Times New Roman" panose="02020603050405020304" pitchFamily="18" charset="0"/>
              </a:rPr>
              <a:t>• </a:t>
            </a:r>
            <a:r>
              <a:rPr lang="en-IN" sz="2100" b="1" dirty="0">
                <a:latin typeface="Times New Roman" panose="02020603050405020304" pitchFamily="18" charset="0"/>
                <a:cs typeface="Times New Roman" panose="02020603050405020304" pitchFamily="18" charset="0"/>
              </a:rPr>
              <a:t>Camera:</a:t>
            </a:r>
            <a:r>
              <a:rPr lang="en-IN" sz="2100" dirty="0">
                <a:latin typeface="Times New Roman" panose="02020603050405020304" pitchFamily="18" charset="0"/>
                <a:cs typeface="Times New Roman" panose="02020603050405020304" pitchFamily="18" charset="0"/>
              </a:rPr>
              <a:t> Good quality,3MP • Ram: Minimum 8GB or higher </a:t>
            </a:r>
          </a:p>
          <a:p>
            <a:pPr marL="0" indent="0">
              <a:buNone/>
            </a:pPr>
            <a:r>
              <a:rPr lang="en-IN" sz="2100" dirty="0">
                <a:latin typeface="Times New Roman" panose="02020603050405020304" pitchFamily="18" charset="0"/>
                <a:cs typeface="Times New Roman" panose="02020603050405020304" pitchFamily="18" charset="0"/>
              </a:rPr>
              <a:t>• </a:t>
            </a:r>
            <a:r>
              <a:rPr lang="en-IN" sz="2100" b="1" dirty="0">
                <a:latin typeface="Times New Roman" panose="02020603050405020304" pitchFamily="18" charset="0"/>
                <a:cs typeface="Times New Roman" panose="02020603050405020304" pitchFamily="18" charset="0"/>
              </a:rPr>
              <a:t>GPU:</a:t>
            </a:r>
            <a:r>
              <a:rPr lang="en-IN" sz="2100" dirty="0">
                <a:latin typeface="Times New Roman" panose="02020603050405020304" pitchFamily="18" charset="0"/>
                <a:cs typeface="Times New Roman" panose="02020603050405020304" pitchFamily="18" charset="0"/>
              </a:rPr>
              <a:t> 4GB dedicated • Processor: Intel Pentium 4 or higher</a:t>
            </a:r>
          </a:p>
        </p:txBody>
      </p:sp>
    </p:spTree>
    <p:extLst>
      <p:ext uri="{BB962C8B-B14F-4D97-AF65-F5344CB8AC3E}">
        <p14:creationId xmlns:p14="http://schemas.microsoft.com/office/powerpoint/2010/main" val="11726819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Vapor Trail</Template>
  <TotalTime>735</TotalTime>
  <Words>1409</Words>
  <Application>Microsoft Office PowerPoint</Application>
  <PresentationFormat>On-screen Show (4:3)</PresentationFormat>
  <Paragraphs>90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Algerian</vt:lpstr>
      <vt:lpstr>Arial</vt:lpstr>
      <vt:lpstr>Arial Black</vt:lpstr>
      <vt:lpstr>Century Gothic</vt:lpstr>
      <vt:lpstr>Times New Roman</vt:lpstr>
      <vt:lpstr>Wingdings</vt:lpstr>
      <vt:lpstr>Vapor Trail</vt:lpstr>
      <vt:lpstr>PowerPoint Presentation</vt:lpstr>
      <vt:lpstr>content</vt:lpstr>
      <vt:lpstr> Introduction</vt:lpstr>
      <vt:lpstr>PowerPoint Presentation</vt:lpstr>
      <vt:lpstr>PowerPoint Presentation</vt:lpstr>
      <vt:lpstr>PowerPoint Presentation</vt:lpstr>
      <vt:lpstr>Objectives</vt:lpstr>
      <vt:lpstr>Methodology/ Planning of work</vt:lpstr>
      <vt:lpstr>Facilities required for proposed work </vt:lpstr>
      <vt:lpstr>Expected outcomes</vt:lpstr>
      <vt:lpstr>Dataset Alphabets &amp; Numeric Values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home</dc:creator>
  <cp:lastModifiedBy>Priyanka Anand</cp:lastModifiedBy>
  <cp:revision>18</cp:revision>
  <dcterms:created xsi:type="dcterms:W3CDTF">2006-08-16T00:00:00Z</dcterms:created>
  <dcterms:modified xsi:type="dcterms:W3CDTF">2024-05-12T19:55:13Z</dcterms:modified>
</cp:coreProperties>
</file>