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61" r:id="rId5"/>
    <p:sldId id="268" r:id="rId6"/>
    <p:sldId id="269" r:id="rId7"/>
    <p:sldId id="270" r:id="rId8"/>
    <p:sldId id="263" r:id="rId9"/>
    <p:sldId id="271" r:id="rId10"/>
    <p:sldId id="274" r:id="rId11"/>
    <p:sldId id="264" r:id="rId12"/>
    <p:sldId id="272" r:id="rId13"/>
    <p:sldId id="267" r:id="rId14"/>
  </p:sldIdLst>
  <p:sldSz cx="18288000" cy="10287000"/>
  <p:notesSz cx="6858000" cy="9144000"/>
  <p:embeddedFontLst>
    <p:embeddedFont>
      <p:font typeface="Source Serif Pro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612A"/>
    <a:srgbClr val="CFC1AC"/>
    <a:srgbClr val="F1DD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76" autoAdjust="0"/>
    <p:restoredTop sz="95613" autoAdjust="0"/>
  </p:normalViewPr>
  <p:slideViewPr>
    <p:cSldViewPr>
      <p:cViewPr varScale="1">
        <p:scale>
          <a:sx n="55" d="100"/>
          <a:sy n="55" d="100"/>
        </p:scale>
        <p:origin x="73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C28DE-4174-4AAA-9B89-4D761CE61178}" type="datetimeFigureOut">
              <a:rPr lang="en-IN" smtClean="0"/>
              <a:t>03-06-2024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30698-51E6-4423-994C-FE8900DC10E7}" type="slidenum">
              <a:rPr lang="en-IN" smtClean="0"/>
              <a:t>‹#›</a:t>
            </a:fld>
            <a:endParaRPr lang="en-IN"/>
          </a:p>
        </p:txBody>
      </p:sp>
    </p:spTree>
    <p:extLst>
      <p:ext uri="{BB962C8B-B14F-4D97-AF65-F5344CB8AC3E}">
        <p14:creationId xmlns:p14="http://schemas.microsoft.com/office/powerpoint/2010/main" val="427572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130698-51E6-4423-994C-FE8900DC10E7}" type="slidenum">
              <a:rPr lang="en-IN" smtClean="0"/>
              <a:t>8</a:t>
            </a:fld>
            <a:endParaRPr lang="en-IN"/>
          </a:p>
        </p:txBody>
      </p:sp>
    </p:spTree>
    <p:extLst>
      <p:ext uri="{BB962C8B-B14F-4D97-AF65-F5344CB8AC3E}">
        <p14:creationId xmlns:p14="http://schemas.microsoft.com/office/powerpoint/2010/main" val="3228919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9F8"/>
        </a:solidFill>
        <a:effectLst/>
      </p:bgPr>
    </p:bg>
    <p:spTree>
      <p:nvGrpSpPr>
        <p:cNvPr id="1" name=""/>
        <p:cNvGrpSpPr/>
        <p:nvPr/>
      </p:nvGrpSpPr>
      <p:grpSpPr>
        <a:xfrm>
          <a:off x="0" y="0"/>
          <a:ext cx="0" cy="0"/>
          <a:chOff x="0" y="0"/>
          <a:chExt cx="0" cy="0"/>
        </a:xfrm>
      </p:grpSpPr>
      <p:grpSp>
        <p:nvGrpSpPr>
          <p:cNvPr id="2" name="Group 2"/>
          <p:cNvGrpSpPr/>
          <p:nvPr/>
        </p:nvGrpSpPr>
        <p:grpSpPr>
          <a:xfrm>
            <a:off x="-1543050" y="255346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a:latin typeface="Source Serif Pro Bold" panose="020B0604020202020204" charset="0"/>
              </a:endParaRPr>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grpSp>
        <p:nvGrpSpPr>
          <p:cNvPr id="8" name="Group 8"/>
          <p:cNvGrpSpPr/>
          <p:nvPr/>
        </p:nvGrpSpPr>
        <p:grpSpPr>
          <a:xfrm>
            <a:off x="16410901" y="6307711"/>
            <a:ext cx="3086100" cy="308610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a:latin typeface="Source Serif Pro Bold" panose="020B0604020202020204" charset="0"/>
              </a:endParaRPr>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sp>
        <p:nvSpPr>
          <p:cNvPr id="11" name="TextBox 10">
            <a:extLst>
              <a:ext uri="{FF2B5EF4-FFF2-40B4-BE49-F238E27FC236}">
                <a16:creationId xmlns:a16="http://schemas.microsoft.com/office/drawing/2014/main" id="{39363EA2-EC6C-D0CE-F8D4-EE4810A41316}"/>
              </a:ext>
            </a:extLst>
          </p:cNvPr>
          <p:cNvSpPr txBox="1"/>
          <p:nvPr/>
        </p:nvSpPr>
        <p:spPr>
          <a:xfrm>
            <a:off x="5952591" y="5005410"/>
            <a:ext cx="6781800" cy="630942"/>
          </a:xfrm>
          <a:prstGeom prst="rect">
            <a:avLst/>
          </a:prstGeom>
          <a:noFill/>
        </p:spPr>
        <p:txBody>
          <a:bodyPr wrap="square" rtlCol="0">
            <a:spAutoFit/>
          </a:bodyPr>
          <a:lstStyle/>
          <a:p>
            <a:pPr algn="ctr"/>
            <a:r>
              <a:rPr lang="en-US" sz="3500" dirty="0">
                <a:solidFill>
                  <a:srgbClr val="86612A"/>
                </a:solidFill>
                <a:latin typeface="Source Serif Pro Bold" panose="020B0604020202020204" charset="0"/>
              </a:rPr>
              <a:t>PCSE24-39</a:t>
            </a:r>
            <a:endParaRPr lang="en-IN" sz="3500" dirty="0">
              <a:latin typeface="Source Serif Pro Bold" panose="020B0604020202020204" charset="0"/>
            </a:endParaRPr>
          </a:p>
        </p:txBody>
      </p:sp>
      <p:pic>
        <p:nvPicPr>
          <p:cNvPr id="1026" name="Picture 2">
            <a:extLst>
              <a:ext uri="{FF2B5EF4-FFF2-40B4-BE49-F238E27FC236}">
                <a16:creationId xmlns:a16="http://schemas.microsoft.com/office/drawing/2014/main" id="{2C4AE7C0-190D-2EE5-E1EC-560C89C8834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5807"/>
          <a:stretch/>
        </p:blipFill>
        <p:spPr bwMode="auto">
          <a:xfrm>
            <a:off x="5917955" y="396108"/>
            <a:ext cx="6452090" cy="2476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4755F0D6-51A0-D492-8B0B-55BAA870FE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17540" y="245655"/>
            <a:ext cx="2476043" cy="2476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a:extLst>
              <a:ext uri="{FF2B5EF4-FFF2-40B4-BE49-F238E27FC236}">
                <a16:creationId xmlns:a16="http://schemas.microsoft.com/office/drawing/2014/main" id="{9CC64FDE-157F-E56E-27CD-1F9CEBDE882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 r="72761" b="-8081"/>
          <a:stretch/>
        </p:blipFill>
        <p:spPr bwMode="auto">
          <a:xfrm>
            <a:off x="1131063" y="239639"/>
            <a:ext cx="2392438" cy="270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063F6E62-40EA-7644-4F28-35179AAE90C3}"/>
              </a:ext>
            </a:extLst>
          </p:cNvPr>
          <p:cNvSpPr txBox="1"/>
          <p:nvPr/>
        </p:nvSpPr>
        <p:spPr>
          <a:xfrm>
            <a:off x="3962400" y="3496352"/>
            <a:ext cx="12982465" cy="1200329"/>
          </a:xfrm>
          <a:prstGeom prst="rect">
            <a:avLst/>
          </a:prstGeom>
          <a:noFill/>
        </p:spPr>
        <p:txBody>
          <a:bodyPr wrap="square">
            <a:spAutoFit/>
          </a:bodyPr>
          <a:lstStyle/>
          <a:p>
            <a:r>
              <a:rPr lang="en-US" sz="7200" b="1" dirty="0">
                <a:effectLst/>
                <a:latin typeface="Times New Roman" panose="02020603050405020304" pitchFamily="18" charset="0"/>
                <a:ea typeface="Times New Roman" panose="02020603050405020304" pitchFamily="18" charset="0"/>
              </a:rPr>
              <a:t>Automatic Cheque Detection</a:t>
            </a:r>
            <a:endParaRPr lang="en-IN" sz="7200" dirty="0"/>
          </a:p>
        </p:txBody>
      </p:sp>
      <p:sp>
        <p:nvSpPr>
          <p:cNvPr id="12" name="TextBox 11">
            <a:extLst>
              <a:ext uri="{FF2B5EF4-FFF2-40B4-BE49-F238E27FC236}">
                <a16:creationId xmlns:a16="http://schemas.microsoft.com/office/drawing/2014/main" id="{0B7427E2-430F-EC80-9349-AC42E9C0552F}"/>
              </a:ext>
            </a:extLst>
          </p:cNvPr>
          <p:cNvSpPr txBox="1"/>
          <p:nvPr/>
        </p:nvSpPr>
        <p:spPr>
          <a:xfrm>
            <a:off x="1543050" y="7277100"/>
            <a:ext cx="8820150" cy="2554545"/>
          </a:xfrm>
          <a:prstGeom prst="rect">
            <a:avLst/>
          </a:prstGeom>
          <a:noFill/>
        </p:spPr>
        <p:txBody>
          <a:bodyPr wrap="square" rtlCol="0">
            <a:spAutoFit/>
          </a:bodyPr>
          <a:lstStyle/>
          <a:p>
            <a:r>
              <a:rPr lang="en-US" sz="4000" b="1" dirty="0">
                <a:solidFill>
                  <a:srgbClr val="86612A"/>
                </a:solidFill>
                <a:latin typeface="Times New Roman" panose="02020603050405020304" pitchFamily="18" charset="0"/>
                <a:cs typeface="Times New Roman" panose="02020603050405020304" pitchFamily="18" charset="0"/>
              </a:rPr>
              <a:t>Submitted by :</a:t>
            </a:r>
          </a:p>
          <a:p>
            <a:r>
              <a:rPr lang="en-US" sz="4000" b="1" dirty="0">
                <a:latin typeface="Times New Roman" panose="02020603050405020304" pitchFamily="18" charset="0"/>
                <a:cs typeface="Times New Roman" panose="02020603050405020304" pitchFamily="18" charset="0"/>
              </a:rPr>
              <a:t>	Rishabh Jaiswal</a:t>
            </a:r>
            <a:r>
              <a:rPr lang="en-US" sz="2800" b="1" dirty="0">
                <a:latin typeface="Times New Roman" panose="02020603050405020304" pitchFamily="18" charset="0"/>
                <a:cs typeface="Times New Roman" panose="02020603050405020304" pitchFamily="18" charset="0"/>
              </a:rPr>
              <a:t>(</a:t>
            </a:r>
            <a:r>
              <a:rPr lang="en-US" sz="2800" dirty="0">
                <a:effectLst/>
                <a:latin typeface="Times New Roman" panose="02020603050405020304" pitchFamily="18" charset="0"/>
                <a:ea typeface="Times New Roman" panose="02020603050405020304" pitchFamily="18" charset="0"/>
              </a:rPr>
              <a:t>2000290100114</a:t>
            </a:r>
            <a:r>
              <a:rPr lang="en-US" sz="2800" b="1" dirty="0">
                <a:latin typeface="Times New Roman" panose="02020603050405020304" pitchFamily="18" charset="0"/>
                <a:cs typeface="Times New Roman" panose="02020603050405020304" pitchFamily="18" charset="0"/>
              </a:rPr>
              <a:t>)</a:t>
            </a:r>
          </a:p>
          <a:p>
            <a:r>
              <a:rPr lang="en-US" sz="4000" b="1" dirty="0">
                <a:latin typeface="Times New Roman" panose="02020603050405020304" pitchFamily="18" charset="0"/>
                <a:cs typeface="Times New Roman" panose="02020603050405020304" pitchFamily="18" charset="0"/>
              </a:rPr>
              <a:t>	Yogesh Kumar Singh</a:t>
            </a:r>
            <a:r>
              <a:rPr lang="en-US" sz="2800" b="1" dirty="0">
                <a:latin typeface="Times New Roman" panose="02020603050405020304" pitchFamily="18" charset="0"/>
                <a:cs typeface="Times New Roman" panose="02020603050405020304" pitchFamily="18" charset="0"/>
              </a:rPr>
              <a:t>(</a:t>
            </a:r>
            <a:r>
              <a:rPr lang="en-US" sz="2800" dirty="0">
                <a:effectLst/>
                <a:latin typeface="Times New Roman" panose="02020603050405020304" pitchFamily="18" charset="0"/>
                <a:ea typeface="Times New Roman" panose="02020603050405020304" pitchFamily="18" charset="0"/>
              </a:rPr>
              <a:t>2000290100199</a:t>
            </a:r>
            <a:r>
              <a:rPr lang="en-US" sz="2800" b="1" dirty="0">
                <a:latin typeface="Times New Roman" panose="02020603050405020304" pitchFamily="18" charset="0"/>
                <a:cs typeface="Times New Roman" panose="02020603050405020304" pitchFamily="18" charset="0"/>
              </a:rPr>
              <a:t>)</a:t>
            </a:r>
          </a:p>
          <a:p>
            <a:r>
              <a:rPr lang="en-US" sz="4000" b="1" dirty="0">
                <a:latin typeface="Times New Roman" panose="02020603050405020304" pitchFamily="18" charset="0"/>
                <a:cs typeface="Times New Roman" panose="02020603050405020304" pitchFamily="18" charset="0"/>
              </a:rPr>
              <a:t>	Prerna Choudhary </a:t>
            </a:r>
            <a:r>
              <a:rPr lang="en-US" sz="2800" b="1" dirty="0">
                <a:latin typeface="Times New Roman" panose="02020603050405020304" pitchFamily="18" charset="0"/>
                <a:cs typeface="Times New Roman" panose="02020603050405020304" pitchFamily="18" charset="0"/>
              </a:rPr>
              <a:t>(</a:t>
            </a:r>
            <a:r>
              <a:rPr lang="en-US" sz="2800" dirty="0">
                <a:effectLst/>
                <a:latin typeface="Times New Roman" panose="02020603050405020304" pitchFamily="18" charset="0"/>
                <a:ea typeface="Times New Roman" panose="02020603050405020304" pitchFamily="18" charset="0"/>
              </a:rPr>
              <a:t>2000290100105</a:t>
            </a:r>
            <a:r>
              <a:rPr lang="en-US" sz="28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3D43632-591B-D4C7-2BF7-9A213D528FE0}"/>
              </a:ext>
            </a:extLst>
          </p:cNvPr>
          <p:cNvSpPr txBox="1"/>
          <p:nvPr/>
        </p:nvSpPr>
        <p:spPr>
          <a:xfrm>
            <a:off x="11353800" y="7277100"/>
            <a:ext cx="6153150" cy="1323439"/>
          </a:xfrm>
          <a:prstGeom prst="rect">
            <a:avLst/>
          </a:prstGeom>
          <a:noFill/>
        </p:spPr>
        <p:txBody>
          <a:bodyPr wrap="square" rtlCol="0">
            <a:spAutoFit/>
          </a:bodyPr>
          <a:lstStyle/>
          <a:p>
            <a:r>
              <a:rPr lang="en-US" sz="4000" b="1" dirty="0">
                <a:solidFill>
                  <a:srgbClr val="86612A"/>
                </a:solidFill>
                <a:latin typeface="Times New Roman" panose="02020603050405020304" pitchFamily="18" charset="0"/>
                <a:cs typeface="Times New Roman" panose="02020603050405020304" pitchFamily="18" charset="0"/>
              </a:rPr>
              <a:t>Under guidance of:</a:t>
            </a:r>
          </a:p>
          <a:p>
            <a:r>
              <a:rPr lang="en-US" sz="4000" b="1" dirty="0">
                <a:latin typeface="Times New Roman" panose="02020603050405020304" pitchFamily="18" charset="0"/>
                <a:cs typeface="Times New Roman" panose="02020603050405020304" pitchFamily="18" charset="0"/>
              </a:rPr>
              <a:t>	Ms. Bharti Chugh</a:t>
            </a:r>
            <a:endParaRPr lang="en-IN" sz="40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9F8"/>
        </a:solidFill>
        <a:effectLst/>
      </p:bgPr>
    </p:bg>
    <p:spTree>
      <p:nvGrpSpPr>
        <p:cNvPr id="1" name=""/>
        <p:cNvGrpSpPr/>
        <p:nvPr/>
      </p:nvGrpSpPr>
      <p:grpSpPr>
        <a:xfrm>
          <a:off x="0" y="0"/>
          <a:ext cx="0" cy="0"/>
          <a:chOff x="0" y="0"/>
          <a:chExt cx="0" cy="0"/>
        </a:xfrm>
      </p:grpSpPr>
      <p:grpSp>
        <p:nvGrpSpPr>
          <p:cNvPr id="2" name="Group 2"/>
          <p:cNvGrpSpPr/>
          <p:nvPr/>
        </p:nvGrpSpPr>
        <p:grpSpPr>
          <a:xfrm>
            <a:off x="-854045" y="606246"/>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a:latin typeface="Source Serif Pro Bold" panose="020B0604020202020204" charset="0"/>
              </a:endParaRPr>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grpSp>
        <p:nvGrpSpPr>
          <p:cNvPr id="5" name="Group 5"/>
          <p:cNvGrpSpPr/>
          <p:nvPr/>
        </p:nvGrpSpPr>
        <p:grpSpPr>
          <a:xfrm>
            <a:off x="16410901" y="6307711"/>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a:latin typeface="Source Serif Pro Bold" panose="020B0604020202020204" charset="0"/>
              </a:endParaRPr>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sp>
        <p:nvSpPr>
          <p:cNvPr id="8" name="TextBox 8"/>
          <p:cNvSpPr txBox="1"/>
          <p:nvPr/>
        </p:nvSpPr>
        <p:spPr>
          <a:xfrm>
            <a:off x="3498435" y="859016"/>
            <a:ext cx="11291131" cy="1077218"/>
          </a:xfrm>
          <a:prstGeom prst="rect">
            <a:avLst/>
          </a:prstGeom>
        </p:spPr>
        <p:txBody>
          <a:bodyPr lIns="0" tIns="0" rIns="0" bIns="0" rtlCol="0" anchor="t">
            <a:spAutoFit/>
          </a:bodyPr>
          <a:lstStyle/>
          <a:p>
            <a:pPr marL="0" lvl="0" indent="0" algn="ctr">
              <a:lnSpc>
                <a:spcPts val="8399"/>
              </a:lnSpc>
              <a:spcBef>
                <a:spcPct val="0"/>
              </a:spcBef>
            </a:pPr>
            <a:r>
              <a:rPr lang="en-US" sz="6999" dirty="0">
                <a:solidFill>
                  <a:srgbClr val="101010"/>
                </a:solidFill>
                <a:latin typeface="Source Serif Pro Bold" panose="020B0604020202020204" charset="0"/>
              </a:rPr>
              <a:t>Research Paper Accepted</a:t>
            </a:r>
          </a:p>
        </p:txBody>
      </p:sp>
      <p:sp>
        <p:nvSpPr>
          <p:cNvPr id="15" name="Rectangle 2">
            <a:extLst>
              <a:ext uri="{FF2B5EF4-FFF2-40B4-BE49-F238E27FC236}">
                <a16:creationId xmlns:a16="http://schemas.microsoft.com/office/drawing/2014/main" id="{A146F2C5-57CD-42AD-88AB-2EAB1D73BDB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ource Serif Pro Bold" panose="020B0604020202020204" charset="0"/>
              </a:rPr>
            </a:br>
            <a:endParaRPr kumimoji="0" lang="en-US" altLang="en-US" sz="1800" b="0" i="0" u="none" strike="noStrike" cap="none" normalizeH="0" baseline="0">
              <a:ln>
                <a:noFill/>
              </a:ln>
              <a:solidFill>
                <a:schemeClr val="tx1"/>
              </a:solidFill>
              <a:effectLst/>
              <a:latin typeface="Source Serif Pro Bold" panose="020B0604020202020204" charset="0"/>
            </a:endParaRPr>
          </a:p>
        </p:txBody>
      </p:sp>
      <p:pic>
        <p:nvPicPr>
          <p:cNvPr id="9" name="Picture 8">
            <a:extLst>
              <a:ext uri="{FF2B5EF4-FFF2-40B4-BE49-F238E27FC236}">
                <a16:creationId xmlns:a16="http://schemas.microsoft.com/office/drawing/2014/main" id="{FC431128-1EE7-0705-E035-FB0EF44F789B}"/>
              </a:ext>
            </a:extLst>
          </p:cNvPr>
          <p:cNvPicPr>
            <a:picLocks noChangeAspect="1"/>
          </p:cNvPicPr>
          <p:nvPr/>
        </p:nvPicPr>
        <p:blipFill>
          <a:blip r:embed="rId2"/>
          <a:stretch>
            <a:fillRect/>
          </a:stretch>
        </p:blipFill>
        <p:spPr>
          <a:xfrm>
            <a:off x="471320" y="2503398"/>
            <a:ext cx="13142803" cy="5280204"/>
          </a:xfrm>
          <a:prstGeom prst="rect">
            <a:avLst/>
          </a:prstGeom>
        </p:spPr>
      </p:pic>
      <p:pic>
        <p:nvPicPr>
          <p:cNvPr id="11" name="Picture 10" descr="A certificate with logos and text&#10;&#10;Description automatically generated">
            <a:extLst>
              <a:ext uri="{FF2B5EF4-FFF2-40B4-BE49-F238E27FC236}">
                <a16:creationId xmlns:a16="http://schemas.microsoft.com/office/drawing/2014/main" id="{E2C04A2A-2D83-09BA-8561-B3E5B29818CC}"/>
              </a:ext>
            </a:extLst>
          </p:cNvPr>
          <p:cNvPicPr>
            <a:picLocks noChangeAspect="1"/>
          </p:cNvPicPr>
          <p:nvPr/>
        </p:nvPicPr>
        <p:blipFill rotWithShape="1">
          <a:blip r:embed="rId3">
            <a:extLst>
              <a:ext uri="{28A0092B-C50C-407E-A947-70E740481C1C}">
                <a14:useLocalDpi xmlns:a14="http://schemas.microsoft.com/office/drawing/2010/main" val="0"/>
              </a:ext>
            </a:extLst>
          </a:blip>
          <a:srcRect l="5556" t="5631" r="4487" b="7089"/>
          <a:stretch/>
        </p:blipFill>
        <p:spPr>
          <a:xfrm>
            <a:off x="9479221" y="5485607"/>
            <a:ext cx="7221002" cy="3959695"/>
          </a:xfrm>
          <a:prstGeom prst="rect">
            <a:avLst/>
          </a:prstGeom>
        </p:spPr>
      </p:pic>
    </p:spTree>
    <p:extLst>
      <p:ext uri="{BB962C8B-B14F-4D97-AF65-F5344CB8AC3E}">
        <p14:creationId xmlns:p14="http://schemas.microsoft.com/office/powerpoint/2010/main" val="270735397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9F8"/>
        </a:solidFill>
        <a:effectLst/>
      </p:bgPr>
    </p:bg>
    <p:spTree>
      <p:nvGrpSpPr>
        <p:cNvPr id="1" name=""/>
        <p:cNvGrpSpPr/>
        <p:nvPr/>
      </p:nvGrpSpPr>
      <p:grpSpPr>
        <a:xfrm>
          <a:off x="0" y="0"/>
          <a:ext cx="0" cy="0"/>
          <a:chOff x="0" y="0"/>
          <a:chExt cx="0" cy="0"/>
        </a:xfrm>
      </p:grpSpPr>
      <p:grpSp>
        <p:nvGrpSpPr>
          <p:cNvPr id="2" name="Group 2"/>
          <p:cNvGrpSpPr/>
          <p:nvPr/>
        </p:nvGrpSpPr>
        <p:grpSpPr>
          <a:xfrm>
            <a:off x="-854045" y="606246"/>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grpSp>
        <p:nvGrpSpPr>
          <p:cNvPr id="5" name="Group 5"/>
          <p:cNvGrpSpPr/>
          <p:nvPr/>
        </p:nvGrpSpPr>
        <p:grpSpPr>
          <a:xfrm>
            <a:off x="16410901" y="6307711"/>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8" name="TextBox 8"/>
          <p:cNvSpPr txBox="1"/>
          <p:nvPr/>
        </p:nvSpPr>
        <p:spPr>
          <a:xfrm>
            <a:off x="3816593" y="1346986"/>
            <a:ext cx="10654814" cy="1077218"/>
          </a:xfrm>
          <a:prstGeom prst="rect">
            <a:avLst/>
          </a:prstGeom>
        </p:spPr>
        <p:txBody>
          <a:bodyPr lIns="0" tIns="0" rIns="0" bIns="0" rtlCol="0" anchor="t">
            <a:spAutoFit/>
          </a:bodyPr>
          <a:lstStyle/>
          <a:p>
            <a:pPr marL="0" lvl="0" indent="0" algn="ctr">
              <a:lnSpc>
                <a:spcPts val="8399"/>
              </a:lnSpc>
              <a:spcBef>
                <a:spcPct val="0"/>
              </a:spcBef>
            </a:pPr>
            <a:r>
              <a:rPr lang="en-US" sz="6999" dirty="0">
                <a:solidFill>
                  <a:srgbClr val="101010"/>
                </a:solidFill>
                <a:latin typeface="Source Serif Pro Bold" panose="020B0604020202020204" charset="0"/>
              </a:rPr>
              <a:t>Conclusion</a:t>
            </a:r>
          </a:p>
        </p:txBody>
      </p:sp>
      <p:sp>
        <p:nvSpPr>
          <p:cNvPr id="9" name="TextBox 9"/>
          <p:cNvSpPr txBox="1"/>
          <p:nvPr/>
        </p:nvSpPr>
        <p:spPr>
          <a:xfrm>
            <a:off x="3068161" y="2429673"/>
            <a:ext cx="12933839" cy="4679486"/>
          </a:xfrm>
          <a:prstGeom prst="rect">
            <a:avLst/>
          </a:prstGeom>
        </p:spPr>
        <p:txBody>
          <a:bodyPr wrap="square" lIns="0" tIns="0" rIns="0" bIns="0" rtlCol="0" anchor="t">
            <a:spAutoFit/>
          </a:bodyPr>
          <a:lstStyle/>
          <a:p>
            <a:pPr marL="712470" lvl="1" indent="-356235" algn="just">
              <a:lnSpc>
                <a:spcPts val="4620"/>
              </a:lnSpc>
              <a:buFont typeface="Arial"/>
              <a:buChar char="•"/>
            </a:pPr>
            <a:endParaRPr lang="en-US" sz="2800" dirty="0">
              <a:solidFill>
                <a:srgbClr val="86612A"/>
              </a:solidFill>
              <a:latin typeface="Source Serif Pro Bold"/>
            </a:endParaRPr>
          </a:p>
          <a:p>
            <a:pPr marL="356235" lvl="1" algn="just">
              <a:lnSpc>
                <a:spcPts val="4620"/>
              </a:lnSpc>
            </a:pPr>
            <a:r>
              <a:rPr lang="en-US" sz="2800" dirty="0">
                <a:solidFill>
                  <a:srgbClr val="86612A"/>
                </a:solidFill>
                <a:latin typeface="Source Serif Pro Bold"/>
              </a:rPr>
              <a:t>In conclusion, our integrated bank cheque verification system, utilizing OCR, CNN, SIFT, and SVM, streamlines cheque clearance with remarkable efficiency and accuracy. Achieving high OCR and CNN accuracy rates, along with robust signature verification through SIFT and SVM, ensures reliable processing. Banks benefit from automation, saving time and simplifying transaction tracking. With potential for multilingual adaptation, our model presents a transformative solution for cheque processing challenges.</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54045" y="606246"/>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grpSp>
        <p:nvGrpSpPr>
          <p:cNvPr id="5" name="Group 5"/>
          <p:cNvGrpSpPr/>
          <p:nvPr/>
        </p:nvGrpSpPr>
        <p:grpSpPr>
          <a:xfrm>
            <a:off x="16410901" y="6307711"/>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8" name="TextBox 8"/>
          <p:cNvSpPr txBox="1"/>
          <p:nvPr/>
        </p:nvSpPr>
        <p:spPr>
          <a:xfrm>
            <a:off x="3816593" y="1346986"/>
            <a:ext cx="10654814" cy="1077218"/>
          </a:xfrm>
          <a:prstGeom prst="rect">
            <a:avLst/>
          </a:prstGeom>
        </p:spPr>
        <p:txBody>
          <a:bodyPr lIns="0" tIns="0" rIns="0" bIns="0" rtlCol="0" anchor="t">
            <a:spAutoFit/>
          </a:bodyPr>
          <a:lstStyle/>
          <a:p>
            <a:pPr marL="0" lvl="0" indent="0" algn="ctr">
              <a:lnSpc>
                <a:spcPts val="8399"/>
              </a:lnSpc>
              <a:spcBef>
                <a:spcPct val="0"/>
              </a:spcBef>
            </a:pPr>
            <a:r>
              <a:rPr lang="en-IN" sz="6999" dirty="0">
                <a:solidFill>
                  <a:srgbClr val="101010"/>
                </a:solidFill>
                <a:latin typeface="Source Serif Pro Bold" panose="020B0604020202020204" charset="0"/>
              </a:rPr>
              <a:t>References </a:t>
            </a:r>
            <a:endParaRPr lang="en-US" sz="6999" dirty="0">
              <a:solidFill>
                <a:srgbClr val="101010"/>
              </a:solidFill>
              <a:latin typeface="Source Serif Pro Bold" panose="020B0604020202020204" charset="0"/>
            </a:endParaRPr>
          </a:p>
        </p:txBody>
      </p:sp>
      <p:sp>
        <p:nvSpPr>
          <p:cNvPr id="9" name="TextBox 9"/>
          <p:cNvSpPr txBox="1"/>
          <p:nvPr/>
        </p:nvSpPr>
        <p:spPr>
          <a:xfrm>
            <a:off x="689005" y="2424204"/>
            <a:ext cx="16916399" cy="6617196"/>
          </a:xfrm>
          <a:prstGeom prst="rect">
            <a:avLst/>
          </a:prstGeom>
        </p:spPr>
        <p:txBody>
          <a:bodyPr wrap="square" lIns="0" tIns="0" rIns="0" bIns="0" rtlCol="0" anchor="t">
            <a:spAutoFit/>
          </a:bodyPr>
          <a:lstStyle/>
          <a:p>
            <a:pPr marL="0" indent="0" algn="just">
              <a:lnSpc>
                <a:spcPct val="100000"/>
              </a:lnSpc>
              <a:spcBef>
                <a:spcPts val="200"/>
              </a:spcBef>
              <a:buNone/>
            </a:pPr>
            <a:r>
              <a:rPr lang="en-US" sz="2800" dirty="0">
                <a:solidFill>
                  <a:schemeClr val="tx1"/>
                </a:solidFill>
                <a:latin typeface="Times New Roman" panose="02020603050405020304" pitchFamily="18" charset="0"/>
                <a:cs typeface="Times New Roman" panose="02020603050405020304" pitchFamily="18" charset="0"/>
              </a:rPr>
              <a:t>[1] </a:t>
            </a:r>
            <a:r>
              <a:rPr lang="en-US" sz="2800" dirty="0" err="1">
                <a:solidFill>
                  <a:schemeClr val="tx1"/>
                </a:solidFill>
                <a:latin typeface="Times New Roman" panose="02020603050405020304" pitchFamily="18" charset="0"/>
                <a:cs typeface="Times New Roman" panose="02020603050405020304" pitchFamily="18" charset="0"/>
              </a:rPr>
              <a:t>Dhanva</a:t>
            </a:r>
            <a:r>
              <a:rPr lang="en-US" sz="2800" dirty="0">
                <a:solidFill>
                  <a:schemeClr val="tx1"/>
                </a:solidFill>
                <a:latin typeface="Times New Roman" panose="02020603050405020304" pitchFamily="18" charset="0"/>
                <a:cs typeface="Times New Roman" panose="02020603050405020304" pitchFamily="18" charset="0"/>
              </a:rPr>
              <a:t> K, </a:t>
            </a:r>
            <a:r>
              <a:rPr lang="en-US" sz="2800" dirty="0" err="1">
                <a:solidFill>
                  <a:schemeClr val="tx1"/>
                </a:solidFill>
                <a:latin typeface="Times New Roman" panose="02020603050405020304" pitchFamily="18" charset="0"/>
                <a:cs typeface="Times New Roman" panose="02020603050405020304" pitchFamily="18" charset="0"/>
              </a:rPr>
              <a:t>Harikrishnan</a:t>
            </a:r>
            <a:r>
              <a:rPr lang="en-US" sz="2800" dirty="0">
                <a:solidFill>
                  <a:schemeClr val="tx1"/>
                </a:solidFill>
                <a:latin typeface="Times New Roman" panose="02020603050405020304" pitchFamily="18" charset="0"/>
                <a:cs typeface="Times New Roman" panose="02020603050405020304" pitchFamily="18" charset="0"/>
              </a:rPr>
              <a:t> M, Babu PU (2018) Cheque image security enhancement in online banking. In: Second international conference on inventive communication and computational technologies (ICICCT), pp 1256–1260</a:t>
            </a:r>
          </a:p>
          <a:p>
            <a:pPr marL="0" indent="0" algn="just">
              <a:lnSpc>
                <a:spcPct val="100000"/>
              </a:lnSpc>
              <a:spcBef>
                <a:spcPts val="200"/>
              </a:spcBef>
              <a:buNone/>
            </a:pPr>
            <a:r>
              <a:rPr lang="en-US" sz="2800" dirty="0">
                <a:solidFill>
                  <a:schemeClr val="tx1"/>
                </a:solidFill>
                <a:latin typeface="Times New Roman" panose="02020603050405020304" pitchFamily="18" charset="0"/>
                <a:cs typeface="Times New Roman" panose="02020603050405020304" pitchFamily="18" charset="0"/>
              </a:rPr>
              <a:t>[2] Singh HK, </a:t>
            </a:r>
            <a:r>
              <a:rPr lang="en-US" sz="2800" dirty="0" err="1">
                <a:solidFill>
                  <a:schemeClr val="tx1"/>
                </a:solidFill>
                <a:latin typeface="Times New Roman" panose="02020603050405020304" pitchFamily="18" charset="0"/>
                <a:cs typeface="Times New Roman" panose="02020603050405020304" pitchFamily="18" charset="0"/>
              </a:rPr>
              <a:t>Tigga</a:t>
            </a:r>
            <a:r>
              <a:rPr lang="en-US" sz="2800" dirty="0">
                <a:solidFill>
                  <a:schemeClr val="tx1"/>
                </a:solidFill>
                <a:latin typeface="Times New Roman" panose="02020603050405020304" pitchFamily="18" charset="0"/>
                <a:cs typeface="Times New Roman" panose="02020603050405020304" pitchFamily="18" charset="0"/>
              </a:rPr>
              <a:t> AE (2012) Impact of information technology on </a:t>
            </a:r>
            <a:r>
              <a:rPr lang="en-US" sz="2800" dirty="0" err="1">
                <a:solidFill>
                  <a:schemeClr val="tx1"/>
                </a:solidFill>
                <a:latin typeface="Times New Roman" panose="02020603050405020304" pitchFamily="18" charset="0"/>
                <a:cs typeface="Times New Roman" panose="02020603050405020304" pitchFamily="18" charset="0"/>
              </a:rPr>
              <a:t>indian</a:t>
            </a:r>
            <a:r>
              <a:rPr lang="en-US" sz="2800" dirty="0">
                <a:solidFill>
                  <a:schemeClr val="tx1"/>
                </a:solidFill>
                <a:latin typeface="Times New Roman" panose="02020603050405020304" pitchFamily="18" charset="0"/>
                <a:cs typeface="Times New Roman" panose="02020603050405020304" pitchFamily="18" charset="0"/>
              </a:rPr>
              <a:t> banking services. In: 1st International conference on recent advances in information technology (RAIT), pp 662–665.</a:t>
            </a:r>
          </a:p>
          <a:p>
            <a:pPr marL="0" indent="0" algn="just">
              <a:lnSpc>
                <a:spcPct val="100000"/>
              </a:lnSpc>
              <a:spcBef>
                <a:spcPts val="200"/>
              </a:spcBef>
              <a:buNone/>
            </a:pPr>
            <a:r>
              <a:rPr lang="en-US" altLang="en-US" sz="2800" dirty="0">
                <a:solidFill>
                  <a:schemeClr val="tx1"/>
                </a:solidFill>
                <a:latin typeface="Times New Roman" panose="02020603050405020304" pitchFamily="18" charset="0"/>
                <a:cs typeface="Times New Roman" panose="02020603050405020304" pitchFamily="18" charset="0"/>
              </a:rPr>
              <a:t>[3] Wang P, </a:t>
            </a:r>
            <a:r>
              <a:rPr lang="en-US" altLang="en-US" sz="2800" dirty="0" err="1">
                <a:solidFill>
                  <a:schemeClr val="tx1"/>
                </a:solidFill>
                <a:latin typeface="Times New Roman" panose="02020603050405020304" pitchFamily="18" charset="0"/>
                <a:cs typeface="Times New Roman" panose="02020603050405020304" pitchFamily="18" charset="0"/>
              </a:rPr>
              <a:t>Shiau</a:t>
            </a:r>
            <a:r>
              <a:rPr lang="en-US" altLang="en-US" sz="2800" dirty="0">
                <a:solidFill>
                  <a:schemeClr val="tx1"/>
                </a:solidFill>
                <a:latin typeface="Times New Roman" panose="02020603050405020304" pitchFamily="18" charset="0"/>
                <a:cs typeface="Times New Roman" panose="02020603050405020304" pitchFamily="18" charset="0"/>
              </a:rPr>
              <a:t> CR (1972) Machine recognition of printed Chinese characters via transformation algorithms. Pattern </a:t>
            </a:r>
            <a:r>
              <a:rPr lang="en-US" altLang="en-US" sz="2800" dirty="0" err="1">
                <a:solidFill>
                  <a:schemeClr val="tx1"/>
                </a:solidFill>
                <a:latin typeface="Times New Roman" panose="02020603050405020304" pitchFamily="18" charset="0"/>
                <a:cs typeface="Times New Roman" panose="02020603050405020304" pitchFamily="18" charset="0"/>
              </a:rPr>
              <a:t>Recognit</a:t>
            </a:r>
            <a:r>
              <a:rPr lang="en-US" altLang="en-US" sz="2800" dirty="0">
                <a:solidFill>
                  <a:schemeClr val="tx1"/>
                </a:solidFill>
                <a:latin typeface="Times New Roman" panose="02020603050405020304" pitchFamily="18" charset="0"/>
                <a:cs typeface="Times New Roman" panose="02020603050405020304" pitchFamily="18" charset="0"/>
              </a:rPr>
              <a:t> 5(4):303–321</a:t>
            </a:r>
          </a:p>
          <a:p>
            <a:pPr marL="0" indent="0" algn="just">
              <a:lnSpc>
                <a:spcPct val="100000"/>
              </a:lnSpc>
              <a:spcBef>
                <a:spcPts val="200"/>
              </a:spcBef>
              <a:buNone/>
            </a:pPr>
            <a:r>
              <a:rPr lang="en-US" altLang="en-US" sz="2800" dirty="0">
                <a:solidFill>
                  <a:schemeClr val="tx1"/>
                </a:solidFill>
                <a:latin typeface="Times New Roman" panose="02020603050405020304" pitchFamily="18" charset="0"/>
                <a:cs typeface="Times New Roman" panose="02020603050405020304" pitchFamily="18" charset="0"/>
              </a:rPr>
              <a:t>[4] </a:t>
            </a:r>
            <a:r>
              <a:rPr lang="en-US" altLang="en-US" sz="2800" dirty="0" err="1">
                <a:solidFill>
                  <a:schemeClr val="tx1"/>
                </a:solidFill>
                <a:latin typeface="Times New Roman" panose="02020603050405020304" pitchFamily="18" charset="0"/>
                <a:cs typeface="Times New Roman" panose="02020603050405020304" pitchFamily="18" charset="0"/>
              </a:rPr>
              <a:t>Zramdini</a:t>
            </a:r>
            <a:r>
              <a:rPr lang="en-US" altLang="en-US" sz="2800" dirty="0">
                <a:solidFill>
                  <a:schemeClr val="tx1"/>
                </a:solidFill>
                <a:latin typeface="Times New Roman" panose="02020603050405020304" pitchFamily="18" charset="0"/>
                <a:cs typeface="Times New Roman" panose="02020603050405020304" pitchFamily="18" charset="0"/>
              </a:rPr>
              <a:t> A, Ingold R (1998) Optical font recognition using typograph </a:t>
            </a:r>
            <a:r>
              <a:rPr lang="en-US" altLang="en-US" sz="2800" dirty="0" err="1">
                <a:solidFill>
                  <a:schemeClr val="tx1"/>
                </a:solidFill>
                <a:latin typeface="Times New Roman" panose="02020603050405020304" pitchFamily="18" charset="0"/>
                <a:cs typeface="Times New Roman" panose="02020603050405020304" pitchFamily="18" charset="0"/>
              </a:rPr>
              <a:t>ical</a:t>
            </a:r>
            <a:r>
              <a:rPr lang="en-US" altLang="en-US" sz="2800" dirty="0">
                <a:solidFill>
                  <a:schemeClr val="tx1"/>
                </a:solidFill>
                <a:latin typeface="Times New Roman" panose="02020603050405020304" pitchFamily="18" charset="0"/>
                <a:cs typeface="Times New Roman" panose="02020603050405020304" pitchFamily="18" charset="0"/>
              </a:rPr>
              <a:t> features. IEEE Trans Pattern Anal Mach </a:t>
            </a:r>
            <a:r>
              <a:rPr lang="en-US" altLang="en-US" sz="2800" dirty="0" err="1">
                <a:solidFill>
                  <a:schemeClr val="tx1"/>
                </a:solidFill>
                <a:latin typeface="Times New Roman" panose="02020603050405020304" pitchFamily="18" charset="0"/>
                <a:cs typeface="Times New Roman" panose="02020603050405020304" pitchFamily="18" charset="0"/>
              </a:rPr>
              <a:t>Intell</a:t>
            </a:r>
            <a:r>
              <a:rPr lang="en-US" altLang="en-US" sz="2800" dirty="0">
                <a:solidFill>
                  <a:schemeClr val="tx1"/>
                </a:solidFill>
                <a:latin typeface="Times New Roman" panose="02020603050405020304" pitchFamily="18" charset="0"/>
                <a:cs typeface="Times New Roman" panose="02020603050405020304" pitchFamily="18" charset="0"/>
              </a:rPr>
              <a:t> 20(8):877–882 </a:t>
            </a:r>
          </a:p>
          <a:p>
            <a:pPr marL="0" indent="0" algn="just">
              <a:lnSpc>
                <a:spcPct val="100000"/>
              </a:lnSpc>
              <a:spcBef>
                <a:spcPts val="200"/>
              </a:spcBef>
              <a:buNone/>
            </a:pPr>
            <a:r>
              <a:rPr lang="en-US" altLang="en-US" sz="2800" dirty="0">
                <a:solidFill>
                  <a:schemeClr val="tx1"/>
                </a:solidFill>
                <a:latin typeface="Times New Roman" panose="02020603050405020304" pitchFamily="18" charset="0"/>
                <a:cs typeface="Times New Roman" panose="02020603050405020304" pitchFamily="18" charset="0"/>
              </a:rPr>
              <a:t>[5] Zhu Y, Tan T, Wang Y (2002) Font recognition based on global texture analysis. IEEE Trans Pattern Anal Mach </a:t>
            </a:r>
            <a:r>
              <a:rPr lang="en-US" altLang="en-US" sz="2800" dirty="0" err="1">
                <a:solidFill>
                  <a:schemeClr val="tx1"/>
                </a:solidFill>
                <a:latin typeface="Times New Roman" panose="02020603050405020304" pitchFamily="18" charset="0"/>
                <a:cs typeface="Times New Roman" panose="02020603050405020304" pitchFamily="18" charset="0"/>
              </a:rPr>
              <a:t>Intell</a:t>
            </a:r>
            <a:r>
              <a:rPr lang="en-US" altLang="en-US" sz="2800" dirty="0">
                <a:solidFill>
                  <a:schemeClr val="tx1"/>
                </a:solidFill>
                <a:latin typeface="Times New Roman" panose="02020603050405020304" pitchFamily="18" charset="0"/>
                <a:cs typeface="Times New Roman" panose="02020603050405020304" pitchFamily="18" charset="0"/>
              </a:rPr>
              <a:t> 23(20):1192–1200 </a:t>
            </a:r>
          </a:p>
          <a:p>
            <a:pPr marL="0" indent="0" algn="just">
              <a:lnSpc>
                <a:spcPct val="100000"/>
              </a:lnSpc>
              <a:spcBef>
                <a:spcPts val="200"/>
              </a:spcBef>
              <a:buNone/>
            </a:pPr>
            <a:r>
              <a:rPr lang="en-US" altLang="en-US" sz="2800" dirty="0">
                <a:solidFill>
                  <a:schemeClr val="tx1"/>
                </a:solidFill>
                <a:latin typeface="Times New Roman" panose="02020603050405020304" pitchFamily="18" charset="0"/>
                <a:cs typeface="Times New Roman" panose="02020603050405020304" pitchFamily="18" charset="0"/>
              </a:rPr>
              <a:t>[6] </a:t>
            </a:r>
            <a:r>
              <a:rPr lang="en-US" altLang="en-US" sz="2800" dirty="0" err="1">
                <a:solidFill>
                  <a:schemeClr val="tx1"/>
                </a:solidFill>
                <a:latin typeface="Times New Roman" panose="02020603050405020304" pitchFamily="18" charset="0"/>
                <a:cs typeface="Times New Roman" panose="02020603050405020304" pitchFamily="18" charset="0"/>
              </a:rPr>
              <a:t>Saenthon</a:t>
            </a:r>
            <a:r>
              <a:rPr lang="en-US" altLang="en-US" sz="2800" dirty="0">
                <a:solidFill>
                  <a:schemeClr val="tx1"/>
                </a:solidFill>
                <a:latin typeface="Times New Roman" panose="02020603050405020304" pitchFamily="18" charset="0"/>
                <a:cs typeface="Times New Roman" panose="02020603050405020304" pitchFamily="18" charset="0"/>
              </a:rPr>
              <a:t> A, </a:t>
            </a:r>
            <a:r>
              <a:rPr lang="en-US" altLang="en-US" sz="2800" dirty="0" err="1">
                <a:solidFill>
                  <a:schemeClr val="tx1"/>
                </a:solidFill>
                <a:latin typeface="Times New Roman" panose="02020603050405020304" pitchFamily="18" charset="0"/>
                <a:cs typeface="Times New Roman" panose="02020603050405020304" pitchFamily="18" charset="0"/>
              </a:rPr>
              <a:t>Sukkhadamrongrak</a:t>
            </a:r>
            <a:r>
              <a:rPr lang="en-US" altLang="en-US" sz="2800" dirty="0">
                <a:solidFill>
                  <a:schemeClr val="tx1"/>
                </a:solidFill>
                <a:latin typeface="Times New Roman" panose="02020603050405020304" pitchFamily="18" charset="0"/>
                <a:cs typeface="Times New Roman" panose="02020603050405020304" pitchFamily="18" charset="0"/>
              </a:rPr>
              <a:t> N (2014) Comparison the training methods of neural network for English and Thai character recognition. In: Signal and Information Processing Association Annual Summit and conference (APSIPA), pp 1–4</a:t>
            </a:r>
          </a:p>
          <a:p>
            <a:pPr marL="0" indent="0" algn="just">
              <a:lnSpc>
                <a:spcPct val="100000"/>
              </a:lnSpc>
              <a:spcBef>
                <a:spcPts val="200"/>
              </a:spcBef>
              <a:buNone/>
            </a:pPr>
            <a:r>
              <a:rPr lang="en-US" altLang="en-US" sz="2800" dirty="0">
                <a:solidFill>
                  <a:schemeClr val="tx1"/>
                </a:solidFill>
                <a:latin typeface="Times New Roman" panose="02020603050405020304" pitchFamily="18" charset="0"/>
                <a:cs typeface="Times New Roman" panose="02020603050405020304" pitchFamily="18" charset="0"/>
              </a:rPr>
              <a:t>[7] Ramanathan TT, Sharma D (2017) Multiple classifications using </a:t>
            </a:r>
            <a:r>
              <a:rPr lang="en-US" altLang="en-US" sz="2800" dirty="0" err="1">
                <a:solidFill>
                  <a:schemeClr val="tx1"/>
                </a:solidFill>
                <a:latin typeface="Times New Roman" panose="02020603050405020304" pitchFamily="18" charset="0"/>
                <a:cs typeface="Times New Roman" panose="02020603050405020304" pitchFamily="18" charset="0"/>
              </a:rPr>
              <a:t>svm</a:t>
            </a:r>
            <a:r>
              <a:rPr lang="en-US" altLang="en-US" sz="2800" dirty="0">
                <a:solidFill>
                  <a:schemeClr val="tx1"/>
                </a:solidFill>
                <a:latin typeface="Times New Roman" panose="02020603050405020304" pitchFamily="18" charset="0"/>
                <a:cs typeface="Times New Roman" panose="02020603050405020304" pitchFamily="18" charset="0"/>
              </a:rPr>
              <a:t> based multi knowledge-based system. In: International conference on advances in computing &amp; communications, (ICACC’17), pp 307– 311.</a:t>
            </a:r>
          </a:p>
        </p:txBody>
      </p:sp>
    </p:spTree>
    <p:extLst>
      <p:ext uri="{BB962C8B-B14F-4D97-AF65-F5344CB8AC3E}">
        <p14:creationId xmlns:p14="http://schemas.microsoft.com/office/powerpoint/2010/main" val="287340915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9F8"/>
        </a:solidFill>
        <a:effectLst/>
      </p:bgPr>
    </p:bg>
    <p:spTree>
      <p:nvGrpSpPr>
        <p:cNvPr id="1" name=""/>
        <p:cNvGrpSpPr/>
        <p:nvPr/>
      </p:nvGrpSpPr>
      <p:grpSpPr>
        <a:xfrm>
          <a:off x="0" y="0"/>
          <a:ext cx="0" cy="0"/>
          <a:chOff x="0" y="0"/>
          <a:chExt cx="0" cy="0"/>
        </a:xfrm>
      </p:grpSpPr>
      <p:grpSp>
        <p:nvGrpSpPr>
          <p:cNvPr id="2" name="Group 2"/>
          <p:cNvGrpSpPr/>
          <p:nvPr/>
        </p:nvGrpSpPr>
        <p:grpSpPr>
          <a:xfrm>
            <a:off x="-854045" y="606246"/>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a:latin typeface="Source Serif Pro Bold" panose="020B0604020202020204" charset="0"/>
              </a:endParaRPr>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grpSp>
        <p:nvGrpSpPr>
          <p:cNvPr id="5" name="Group 5"/>
          <p:cNvGrpSpPr/>
          <p:nvPr/>
        </p:nvGrpSpPr>
        <p:grpSpPr>
          <a:xfrm>
            <a:off x="16410901" y="6307711"/>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a:latin typeface="Source Serif Pro Bold" panose="020B0604020202020204" charset="0"/>
              </a:endParaRPr>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sp>
        <p:nvSpPr>
          <p:cNvPr id="8" name="TextBox 8"/>
          <p:cNvSpPr txBox="1"/>
          <p:nvPr/>
        </p:nvSpPr>
        <p:spPr>
          <a:xfrm>
            <a:off x="5502078" y="3562350"/>
            <a:ext cx="6817483" cy="1603259"/>
          </a:xfrm>
          <a:prstGeom prst="rect">
            <a:avLst/>
          </a:prstGeom>
        </p:spPr>
        <p:txBody>
          <a:bodyPr lIns="0" tIns="0" rIns="0" bIns="0" rtlCol="0" anchor="t">
            <a:spAutoFit/>
          </a:bodyPr>
          <a:lstStyle/>
          <a:p>
            <a:pPr>
              <a:lnSpc>
                <a:spcPts val="12508"/>
              </a:lnSpc>
            </a:pPr>
            <a:r>
              <a:rPr lang="en-US" sz="10424" dirty="0">
                <a:solidFill>
                  <a:srgbClr val="000000"/>
                </a:solidFill>
                <a:latin typeface="Source Serif Pro Bold" panose="020B0604020202020204" charset="0"/>
              </a:rPr>
              <a:t>Thank You</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9F8"/>
        </a:solidFill>
        <a:effectLst/>
      </p:bgPr>
    </p:bg>
    <p:spTree>
      <p:nvGrpSpPr>
        <p:cNvPr id="1" name=""/>
        <p:cNvGrpSpPr/>
        <p:nvPr/>
      </p:nvGrpSpPr>
      <p:grpSpPr>
        <a:xfrm>
          <a:off x="0" y="0"/>
          <a:ext cx="0" cy="0"/>
          <a:chOff x="0" y="0"/>
          <a:chExt cx="0" cy="0"/>
        </a:xfrm>
      </p:grpSpPr>
      <p:grpSp>
        <p:nvGrpSpPr>
          <p:cNvPr id="2" name="Group 2"/>
          <p:cNvGrpSpPr/>
          <p:nvPr/>
        </p:nvGrpSpPr>
        <p:grpSpPr>
          <a:xfrm>
            <a:off x="-838200" y="647700"/>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a:latin typeface="Source Serif Pro Bold" panose="020B0604020202020204" charset="0"/>
              </a:endParaRPr>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grpSp>
        <p:nvGrpSpPr>
          <p:cNvPr id="5" name="Group 5"/>
          <p:cNvGrpSpPr/>
          <p:nvPr/>
        </p:nvGrpSpPr>
        <p:grpSpPr>
          <a:xfrm>
            <a:off x="16328874" y="6963690"/>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a:latin typeface="Source Serif Pro Bold" panose="020B0604020202020204" charset="0"/>
              </a:endParaRPr>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sp>
        <p:nvSpPr>
          <p:cNvPr id="8" name="TextBox 8"/>
          <p:cNvSpPr txBox="1"/>
          <p:nvPr/>
        </p:nvSpPr>
        <p:spPr>
          <a:xfrm>
            <a:off x="5684252" y="2399719"/>
            <a:ext cx="10097992" cy="5701561"/>
          </a:xfrm>
          <a:prstGeom prst="rect">
            <a:avLst/>
          </a:prstGeom>
        </p:spPr>
        <p:txBody>
          <a:bodyPr lIns="0" tIns="0" rIns="0" bIns="0" rtlCol="0" anchor="t">
            <a:spAutoFit/>
          </a:bodyPr>
          <a:lstStyle/>
          <a:p>
            <a:pPr algn="just">
              <a:lnSpc>
                <a:spcPct val="200000"/>
              </a:lnSpc>
            </a:pPr>
            <a:r>
              <a:rPr lang="en-US" sz="3800" dirty="0">
                <a:solidFill>
                  <a:srgbClr val="86612A"/>
                </a:solidFill>
                <a:latin typeface="Source Serif Pro Bold" panose="020B0604020202020204" charset="0"/>
              </a:rPr>
              <a:t>Introduction</a:t>
            </a:r>
          </a:p>
          <a:p>
            <a:pPr algn="just">
              <a:lnSpc>
                <a:spcPct val="200000"/>
              </a:lnSpc>
            </a:pPr>
            <a:r>
              <a:rPr lang="en-US" sz="3800" dirty="0">
                <a:solidFill>
                  <a:srgbClr val="86612A"/>
                </a:solidFill>
                <a:latin typeface="Source Serif Pro Bold" panose="020B0604020202020204" charset="0"/>
              </a:rPr>
              <a:t>Key Components Used</a:t>
            </a:r>
          </a:p>
          <a:p>
            <a:pPr algn="just">
              <a:lnSpc>
                <a:spcPct val="200000"/>
              </a:lnSpc>
            </a:pPr>
            <a:r>
              <a:rPr lang="en-US" sz="3800" dirty="0">
                <a:solidFill>
                  <a:srgbClr val="86612A"/>
                </a:solidFill>
                <a:latin typeface="Source Serif Pro Bold" panose="020B0604020202020204" charset="0"/>
              </a:rPr>
              <a:t>Methodology Used</a:t>
            </a:r>
          </a:p>
          <a:p>
            <a:pPr algn="just">
              <a:lnSpc>
                <a:spcPct val="200000"/>
              </a:lnSpc>
            </a:pPr>
            <a:r>
              <a:rPr lang="en-US" sz="3800" dirty="0">
                <a:solidFill>
                  <a:srgbClr val="86612A"/>
                </a:solidFill>
                <a:latin typeface="Source Serif Pro Bold" panose="020B0604020202020204" charset="0"/>
              </a:rPr>
              <a:t>Finding &amp; Examination</a:t>
            </a:r>
          </a:p>
          <a:p>
            <a:pPr algn="just">
              <a:lnSpc>
                <a:spcPct val="200000"/>
              </a:lnSpc>
            </a:pPr>
            <a:r>
              <a:rPr lang="en-US" sz="3800" dirty="0">
                <a:solidFill>
                  <a:srgbClr val="86612A"/>
                </a:solidFill>
                <a:latin typeface="Source Serif Pro Bold" panose="020B0604020202020204" charset="0"/>
              </a:rPr>
              <a:t>Conclusion</a:t>
            </a:r>
          </a:p>
        </p:txBody>
      </p:sp>
      <p:grpSp>
        <p:nvGrpSpPr>
          <p:cNvPr id="9" name="Group 9"/>
          <p:cNvGrpSpPr/>
          <p:nvPr/>
        </p:nvGrpSpPr>
        <p:grpSpPr>
          <a:xfrm>
            <a:off x="4301322" y="2495738"/>
            <a:ext cx="870713" cy="6011002"/>
            <a:chOff x="0" y="0"/>
            <a:chExt cx="406466" cy="3470996"/>
          </a:xfrm>
        </p:grpSpPr>
        <p:sp>
          <p:nvSpPr>
            <p:cNvPr id="10" name="Freeform 10"/>
            <p:cNvSpPr/>
            <p:nvPr/>
          </p:nvSpPr>
          <p:spPr>
            <a:xfrm>
              <a:off x="0" y="0"/>
              <a:ext cx="406466" cy="3470996"/>
            </a:xfrm>
            <a:custGeom>
              <a:avLst/>
              <a:gdLst/>
              <a:ahLst/>
              <a:cxnLst/>
              <a:rect l="l" t="t" r="r" b="b"/>
              <a:pathLst>
                <a:path w="406466" h="3470996">
                  <a:moveTo>
                    <a:pt x="203233" y="0"/>
                  </a:moveTo>
                  <a:lnTo>
                    <a:pt x="203233" y="0"/>
                  </a:lnTo>
                  <a:cubicBezTo>
                    <a:pt x="315476" y="0"/>
                    <a:pt x="406466" y="90991"/>
                    <a:pt x="406466" y="203233"/>
                  </a:cubicBezTo>
                  <a:lnTo>
                    <a:pt x="406466" y="3267763"/>
                  </a:lnTo>
                  <a:cubicBezTo>
                    <a:pt x="406466" y="3380006"/>
                    <a:pt x="315476" y="3470996"/>
                    <a:pt x="203233" y="3470996"/>
                  </a:cubicBezTo>
                  <a:lnTo>
                    <a:pt x="203233" y="3470996"/>
                  </a:lnTo>
                  <a:cubicBezTo>
                    <a:pt x="90991" y="3470996"/>
                    <a:pt x="0" y="3380006"/>
                    <a:pt x="0" y="3267763"/>
                  </a:cubicBezTo>
                  <a:lnTo>
                    <a:pt x="0" y="203233"/>
                  </a:lnTo>
                  <a:cubicBezTo>
                    <a:pt x="0" y="90991"/>
                    <a:pt x="90991" y="0"/>
                    <a:pt x="203233" y="0"/>
                  </a:cubicBezTo>
                  <a:close/>
                </a:path>
              </a:pathLst>
            </a:custGeom>
            <a:solidFill>
              <a:srgbClr val="F1DDD5"/>
            </a:solidFill>
            <a:ln cap="rnd">
              <a:noFill/>
              <a:prstDash val="solid"/>
              <a:round/>
            </a:ln>
          </p:spPr>
          <p:txBody>
            <a:bodyPr/>
            <a:lstStyle/>
            <a:p>
              <a:endParaRPr lang="en-IN">
                <a:latin typeface="Source Serif Pro Bold" panose="020B0604020202020204" charset="0"/>
              </a:endParaRPr>
            </a:p>
          </p:txBody>
        </p:sp>
        <p:sp>
          <p:nvSpPr>
            <p:cNvPr id="11" name="TextBox 11"/>
            <p:cNvSpPr txBox="1"/>
            <p:nvPr/>
          </p:nvSpPr>
          <p:spPr>
            <a:xfrm>
              <a:off x="0" y="-47625"/>
              <a:ext cx="406466" cy="3518621"/>
            </a:xfrm>
            <a:prstGeom prst="rect">
              <a:avLst/>
            </a:prstGeom>
          </p:spPr>
          <p:txBody>
            <a:bodyPr lIns="0" tIns="0" rIns="0" bIns="0" rtlCol="0" anchor="ctr"/>
            <a:lstStyle/>
            <a:p>
              <a:pPr algn="ctr">
                <a:lnSpc>
                  <a:spcPts val="3640"/>
                </a:lnSpc>
              </a:pPr>
              <a:endParaRPr>
                <a:latin typeface="Source Serif Pro Bold" panose="020B0604020202020204" charset="0"/>
              </a:endParaRPr>
            </a:p>
          </p:txBody>
        </p:sp>
      </p:grpSp>
      <p:grpSp>
        <p:nvGrpSpPr>
          <p:cNvPr id="12" name="Group 12"/>
          <p:cNvGrpSpPr/>
          <p:nvPr/>
        </p:nvGrpSpPr>
        <p:grpSpPr>
          <a:xfrm>
            <a:off x="4609415" y="2817635"/>
            <a:ext cx="854750" cy="278901"/>
            <a:chOff x="0" y="0"/>
            <a:chExt cx="812800" cy="265213"/>
          </a:xfrm>
        </p:grpSpPr>
        <p:sp>
          <p:nvSpPr>
            <p:cNvPr id="13" name="Freeform 13"/>
            <p:cNvSpPr/>
            <p:nvPr/>
          </p:nvSpPr>
          <p:spPr>
            <a:xfrm>
              <a:off x="0" y="0"/>
              <a:ext cx="812800" cy="265213"/>
            </a:xfrm>
            <a:custGeom>
              <a:avLst/>
              <a:gdLst/>
              <a:ahLst/>
              <a:cxnLst/>
              <a:rect l="l" t="t" r="r" b="b"/>
              <a:pathLst>
                <a:path w="812800" h="265213">
                  <a:moveTo>
                    <a:pt x="0" y="0"/>
                  </a:moveTo>
                  <a:lnTo>
                    <a:pt x="609600" y="0"/>
                  </a:lnTo>
                  <a:lnTo>
                    <a:pt x="812800" y="132607"/>
                  </a:lnTo>
                  <a:lnTo>
                    <a:pt x="609600" y="265213"/>
                  </a:lnTo>
                  <a:lnTo>
                    <a:pt x="0" y="265213"/>
                  </a:lnTo>
                  <a:lnTo>
                    <a:pt x="203200" y="132607"/>
                  </a:lnTo>
                  <a:lnTo>
                    <a:pt x="0" y="0"/>
                  </a:lnTo>
                  <a:close/>
                </a:path>
              </a:pathLst>
            </a:custGeom>
            <a:solidFill>
              <a:srgbClr val="86612A"/>
            </a:solidFill>
          </p:spPr>
          <p:txBody>
            <a:bodyPr/>
            <a:lstStyle/>
            <a:p>
              <a:endParaRPr lang="en-IN">
                <a:latin typeface="Source Serif Pro Bold" panose="020B0604020202020204" charset="0"/>
              </a:endParaRPr>
            </a:p>
          </p:txBody>
        </p:sp>
        <p:sp>
          <p:nvSpPr>
            <p:cNvPr id="14" name="TextBox 14"/>
            <p:cNvSpPr txBox="1"/>
            <p:nvPr/>
          </p:nvSpPr>
          <p:spPr>
            <a:xfrm>
              <a:off x="177800" y="-38100"/>
              <a:ext cx="558800" cy="303313"/>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sp>
        <p:nvSpPr>
          <p:cNvPr id="15" name="TextBox 15"/>
          <p:cNvSpPr txBox="1"/>
          <p:nvPr/>
        </p:nvSpPr>
        <p:spPr>
          <a:xfrm>
            <a:off x="6959768" y="876300"/>
            <a:ext cx="4368463" cy="1077218"/>
          </a:xfrm>
          <a:prstGeom prst="rect">
            <a:avLst/>
          </a:prstGeom>
        </p:spPr>
        <p:txBody>
          <a:bodyPr lIns="0" tIns="0" rIns="0" bIns="0" rtlCol="0" anchor="t">
            <a:spAutoFit/>
          </a:bodyPr>
          <a:lstStyle/>
          <a:p>
            <a:pPr marL="0" lvl="0" indent="0" algn="just">
              <a:lnSpc>
                <a:spcPts val="8399"/>
              </a:lnSpc>
              <a:spcBef>
                <a:spcPct val="0"/>
              </a:spcBef>
            </a:pPr>
            <a:r>
              <a:rPr lang="en-US" sz="6999" dirty="0">
                <a:solidFill>
                  <a:srgbClr val="101010"/>
                </a:solidFill>
                <a:latin typeface="Source Serif Pro Bold" panose="020B0604020202020204" charset="0"/>
              </a:rPr>
              <a:t>OUTLINE</a:t>
            </a:r>
          </a:p>
        </p:txBody>
      </p:sp>
      <p:grpSp>
        <p:nvGrpSpPr>
          <p:cNvPr id="16" name="Group 16"/>
          <p:cNvGrpSpPr/>
          <p:nvPr/>
        </p:nvGrpSpPr>
        <p:grpSpPr>
          <a:xfrm>
            <a:off x="4617504" y="4098576"/>
            <a:ext cx="854750" cy="278901"/>
            <a:chOff x="0" y="0"/>
            <a:chExt cx="812800" cy="265213"/>
          </a:xfrm>
        </p:grpSpPr>
        <p:sp>
          <p:nvSpPr>
            <p:cNvPr id="17" name="Freeform 17"/>
            <p:cNvSpPr/>
            <p:nvPr/>
          </p:nvSpPr>
          <p:spPr>
            <a:xfrm>
              <a:off x="0" y="0"/>
              <a:ext cx="812800" cy="265213"/>
            </a:xfrm>
            <a:custGeom>
              <a:avLst/>
              <a:gdLst/>
              <a:ahLst/>
              <a:cxnLst/>
              <a:rect l="l" t="t" r="r" b="b"/>
              <a:pathLst>
                <a:path w="812800" h="265213">
                  <a:moveTo>
                    <a:pt x="0" y="0"/>
                  </a:moveTo>
                  <a:lnTo>
                    <a:pt x="609600" y="0"/>
                  </a:lnTo>
                  <a:lnTo>
                    <a:pt x="812800" y="132607"/>
                  </a:lnTo>
                  <a:lnTo>
                    <a:pt x="609600" y="265213"/>
                  </a:lnTo>
                  <a:lnTo>
                    <a:pt x="0" y="265213"/>
                  </a:lnTo>
                  <a:lnTo>
                    <a:pt x="203200" y="132607"/>
                  </a:lnTo>
                  <a:lnTo>
                    <a:pt x="0" y="0"/>
                  </a:lnTo>
                  <a:close/>
                </a:path>
              </a:pathLst>
            </a:custGeom>
            <a:solidFill>
              <a:srgbClr val="86612A"/>
            </a:solidFill>
          </p:spPr>
          <p:txBody>
            <a:bodyPr/>
            <a:lstStyle/>
            <a:p>
              <a:endParaRPr lang="en-IN" dirty="0">
                <a:latin typeface="Source Serif Pro Bold" panose="020B0604020202020204" charset="0"/>
              </a:endParaRPr>
            </a:p>
          </p:txBody>
        </p:sp>
        <p:sp>
          <p:nvSpPr>
            <p:cNvPr id="18" name="TextBox 18"/>
            <p:cNvSpPr txBox="1"/>
            <p:nvPr/>
          </p:nvSpPr>
          <p:spPr>
            <a:xfrm>
              <a:off x="177800" y="-38100"/>
              <a:ext cx="558800" cy="303313"/>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grpSp>
        <p:nvGrpSpPr>
          <p:cNvPr id="19" name="Group 19"/>
          <p:cNvGrpSpPr/>
          <p:nvPr/>
        </p:nvGrpSpPr>
        <p:grpSpPr>
          <a:xfrm>
            <a:off x="4679393" y="7665008"/>
            <a:ext cx="854750" cy="278901"/>
            <a:chOff x="0" y="0"/>
            <a:chExt cx="812800" cy="265213"/>
          </a:xfrm>
        </p:grpSpPr>
        <p:sp>
          <p:nvSpPr>
            <p:cNvPr id="20" name="Freeform 20"/>
            <p:cNvSpPr/>
            <p:nvPr/>
          </p:nvSpPr>
          <p:spPr>
            <a:xfrm>
              <a:off x="0" y="0"/>
              <a:ext cx="812800" cy="265213"/>
            </a:xfrm>
            <a:custGeom>
              <a:avLst/>
              <a:gdLst/>
              <a:ahLst/>
              <a:cxnLst/>
              <a:rect l="l" t="t" r="r" b="b"/>
              <a:pathLst>
                <a:path w="812800" h="265213">
                  <a:moveTo>
                    <a:pt x="0" y="0"/>
                  </a:moveTo>
                  <a:lnTo>
                    <a:pt x="609600" y="0"/>
                  </a:lnTo>
                  <a:lnTo>
                    <a:pt x="812800" y="132607"/>
                  </a:lnTo>
                  <a:lnTo>
                    <a:pt x="609600" y="265213"/>
                  </a:lnTo>
                  <a:lnTo>
                    <a:pt x="0" y="265213"/>
                  </a:lnTo>
                  <a:lnTo>
                    <a:pt x="203200" y="132607"/>
                  </a:lnTo>
                  <a:lnTo>
                    <a:pt x="0" y="0"/>
                  </a:lnTo>
                  <a:close/>
                </a:path>
              </a:pathLst>
            </a:custGeom>
            <a:solidFill>
              <a:srgbClr val="86612A"/>
            </a:solidFill>
          </p:spPr>
          <p:txBody>
            <a:bodyPr/>
            <a:lstStyle/>
            <a:p>
              <a:endParaRPr lang="en-IN">
                <a:latin typeface="Source Serif Pro Bold" panose="020B0604020202020204" charset="0"/>
              </a:endParaRPr>
            </a:p>
          </p:txBody>
        </p:sp>
        <p:sp>
          <p:nvSpPr>
            <p:cNvPr id="21" name="TextBox 21"/>
            <p:cNvSpPr txBox="1"/>
            <p:nvPr/>
          </p:nvSpPr>
          <p:spPr>
            <a:xfrm>
              <a:off x="177800" y="-38100"/>
              <a:ext cx="558800" cy="303313"/>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grpSp>
        <p:nvGrpSpPr>
          <p:cNvPr id="22" name="Group 22"/>
          <p:cNvGrpSpPr/>
          <p:nvPr/>
        </p:nvGrpSpPr>
        <p:grpSpPr>
          <a:xfrm>
            <a:off x="4609415" y="5311047"/>
            <a:ext cx="854750" cy="278901"/>
            <a:chOff x="0" y="0"/>
            <a:chExt cx="812800" cy="265213"/>
          </a:xfrm>
        </p:grpSpPr>
        <p:sp>
          <p:nvSpPr>
            <p:cNvPr id="23" name="Freeform 23"/>
            <p:cNvSpPr/>
            <p:nvPr/>
          </p:nvSpPr>
          <p:spPr>
            <a:xfrm>
              <a:off x="0" y="0"/>
              <a:ext cx="812800" cy="265213"/>
            </a:xfrm>
            <a:custGeom>
              <a:avLst/>
              <a:gdLst/>
              <a:ahLst/>
              <a:cxnLst/>
              <a:rect l="l" t="t" r="r" b="b"/>
              <a:pathLst>
                <a:path w="812800" h="265213">
                  <a:moveTo>
                    <a:pt x="0" y="0"/>
                  </a:moveTo>
                  <a:lnTo>
                    <a:pt x="609600" y="0"/>
                  </a:lnTo>
                  <a:lnTo>
                    <a:pt x="812800" y="132607"/>
                  </a:lnTo>
                  <a:lnTo>
                    <a:pt x="609600" y="265213"/>
                  </a:lnTo>
                  <a:lnTo>
                    <a:pt x="0" y="265213"/>
                  </a:lnTo>
                  <a:lnTo>
                    <a:pt x="203200" y="132607"/>
                  </a:lnTo>
                  <a:lnTo>
                    <a:pt x="0" y="0"/>
                  </a:lnTo>
                  <a:close/>
                </a:path>
              </a:pathLst>
            </a:custGeom>
            <a:solidFill>
              <a:srgbClr val="86612A"/>
            </a:solidFill>
          </p:spPr>
          <p:txBody>
            <a:bodyPr/>
            <a:lstStyle/>
            <a:p>
              <a:endParaRPr lang="en-IN">
                <a:latin typeface="Source Serif Pro Bold" panose="020B0604020202020204" charset="0"/>
              </a:endParaRPr>
            </a:p>
          </p:txBody>
        </p:sp>
        <p:sp>
          <p:nvSpPr>
            <p:cNvPr id="24" name="TextBox 24"/>
            <p:cNvSpPr txBox="1"/>
            <p:nvPr/>
          </p:nvSpPr>
          <p:spPr>
            <a:xfrm>
              <a:off x="177800" y="-38100"/>
              <a:ext cx="558800" cy="303313"/>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grpSp>
        <p:nvGrpSpPr>
          <p:cNvPr id="25" name="Group 25"/>
          <p:cNvGrpSpPr/>
          <p:nvPr/>
        </p:nvGrpSpPr>
        <p:grpSpPr>
          <a:xfrm>
            <a:off x="4679393" y="6398068"/>
            <a:ext cx="854750" cy="278901"/>
            <a:chOff x="0" y="0"/>
            <a:chExt cx="812800" cy="265213"/>
          </a:xfrm>
        </p:grpSpPr>
        <p:sp>
          <p:nvSpPr>
            <p:cNvPr id="26" name="Freeform 26"/>
            <p:cNvSpPr/>
            <p:nvPr/>
          </p:nvSpPr>
          <p:spPr>
            <a:xfrm>
              <a:off x="0" y="0"/>
              <a:ext cx="812800" cy="265213"/>
            </a:xfrm>
            <a:custGeom>
              <a:avLst/>
              <a:gdLst/>
              <a:ahLst/>
              <a:cxnLst/>
              <a:rect l="l" t="t" r="r" b="b"/>
              <a:pathLst>
                <a:path w="812800" h="265213">
                  <a:moveTo>
                    <a:pt x="0" y="0"/>
                  </a:moveTo>
                  <a:lnTo>
                    <a:pt x="609600" y="0"/>
                  </a:lnTo>
                  <a:lnTo>
                    <a:pt x="812800" y="132607"/>
                  </a:lnTo>
                  <a:lnTo>
                    <a:pt x="609600" y="265213"/>
                  </a:lnTo>
                  <a:lnTo>
                    <a:pt x="0" y="265213"/>
                  </a:lnTo>
                  <a:lnTo>
                    <a:pt x="203200" y="132607"/>
                  </a:lnTo>
                  <a:lnTo>
                    <a:pt x="0" y="0"/>
                  </a:lnTo>
                  <a:close/>
                </a:path>
              </a:pathLst>
            </a:custGeom>
            <a:solidFill>
              <a:srgbClr val="86612A"/>
            </a:solidFill>
          </p:spPr>
          <p:txBody>
            <a:bodyPr/>
            <a:lstStyle/>
            <a:p>
              <a:endParaRPr lang="en-IN">
                <a:latin typeface="Source Serif Pro Bold" panose="020B0604020202020204" charset="0"/>
              </a:endParaRPr>
            </a:p>
          </p:txBody>
        </p:sp>
        <p:sp>
          <p:nvSpPr>
            <p:cNvPr id="27" name="TextBox 27"/>
            <p:cNvSpPr txBox="1"/>
            <p:nvPr/>
          </p:nvSpPr>
          <p:spPr>
            <a:xfrm>
              <a:off x="177800" y="-38100"/>
              <a:ext cx="558800" cy="303313"/>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9F8"/>
        </a:solidFill>
        <a:effectLst/>
      </p:bgPr>
    </p:bg>
    <p:spTree>
      <p:nvGrpSpPr>
        <p:cNvPr id="1" name=""/>
        <p:cNvGrpSpPr/>
        <p:nvPr/>
      </p:nvGrpSpPr>
      <p:grpSpPr>
        <a:xfrm>
          <a:off x="0" y="0"/>
          <a:ext cx="0" cy="0"/>
          <a:chOff x="0" y="0"/>
          <a:chExt cx="0" cy="0"/>
        </a:xfrm>
      </p:grpSpPr>
      <p:grpSp>
        <p:nvGrpSpPr>
          <p:cNvPr id="5" name="Group 5"/>
          <p:cNvGrpSpPr/>
          <p:nvPr/>
        </p:nvGrpSpPr>
        <p:grpSpPr>
          <a:xfrm>
            <a:off x="16410901" y="6307711"/>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dirty="0">
                <a:latin typeface="Source Serif Pro Bold" panose="020B0604020202020204" charset="0"/>
              </a:endParaRPr>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grpSp>
        <p:nvGrpSpPr>
          <p:cNvPr id="2" name="Group 2"/>
          <p:cNvGrpSpPr/>
          <p:nvPr/>
        </p:nvGrpSpPr>
        <p:grpSpPr>
          <a:xfrm>
            <a:off x="-854045" y="606246"/>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a:latin typeface="Source Serif Pro Bold" panose="020B0604020202020204" charset="0"/>
              </a:endParaRPr>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sp>
        <p:nvSpPr>
          <p:cNvPr id="8" name="TextBox 8"/>
          <p:cNvSpPr txBox="1"/>
          <p:nvPr/>
        </p:nvSpPr>
        <p:spPr>
          <a:xfrm>
            <a:off x="5411398" y="1092021"/>
            <a:ext cx="7465203" cy="1077218"/>
          </a:xfrm>
          <a:prstGeom prst="rect">
            <a:avLst/>
          </a:prstGeom>
        </p:spPr>
        <p:txBody>
          <a:bodyPr lIns="0" tIns="0" rIns="0" bIns="0" rtlCol="0" anchor="t">
            <a:spAutoFit/>
          </a:bodyPr>
          <a:lstStyle/>
          <a:p>
            <a:pPr marL="0" lvl="0" indent="0" algn="just">
              <a:lnSpc>
                <a:spcPts val="8399"/>
              </a:lnSpc>
              <a:spcBef>
                <a:spcPct val="0"/>
              </a:spcBef>
            </a:pPr>
            <a:r>
              <a:rPr lang="en-US" sz="6999">
                <a:solidFill>
                  <a:srgbClr val="101010"/>
                </a:solidFill>
                <a:latin typeface="Source Serif Pro Bold" panose="020B0604020202020204" charset="0"/>
              </a:rPr>
              <a:t>INTRODUCTION</a:t>
            </a:r>
          </a:p>
        </p:txBody>
      </p:sp>
      <p:sp>
        <p:nvSpPr>
          <p:cNvPr id="9" name="TextBox 9"/>
          <p:cNvSpPr txBox="1"/>
          <p:nvPr/>
        </p:nvSpPr>
        <p:spPr>
          <a:xfrm>
            <a:off x="2438400" y="2756686"/>
            <a:ext cx="13683179" cy="6433813"/>
          </a:xfrm>
          <a:prstGeom prst="rect">
            <a:avLst/>
          </a:prstGeom>
        </p:spPr>
        <p:txBody>
          <a:bodyPr wrap="square" lIns="0" tIns="0" rIns="0" bIns="0" rtlCol="0" anchor="t">
            <a:spAutoFit/>
          </a:bodyPr>
          <a:lstStyle/>
          <a:p>
            <a:pPr marL="712470" lvl="1" indent="-356235" algn="just">
              <a:lnSpc>
                <a:spcPts val="4620"/>
              </a:lnSpc>
              <a:buFont typeface="Arial"/>
              <a:buChar char="•"/>
            </a:pPr>
            <a:r>
              <a:rPr lang="en-US" sz="2400" dirty="0">
                <a:solidFill>
                  <a:srgbClr val="86612A"/>
                </a:solidFill>
                <a:latin typeface="Source Serif Pro Bold" panose="020B0604020202020204" charset="0"/>
              </a:rPr>
              <a:t>Despite the rise of digital transactions, bank cheques remain crucial globally. Yet, manual processing is laborious, expensive, error-prone, and time-consuming. Automation is essential for efficiency and accuracy in cheque processing.</a:t>
            </a:r>
          </a:p>
          <a:p>
            <a:pPr algn="just">
              <a:lnSpc>
                <a:spcPts val="4620"/>
              </a:lnSpc>
            </a:pPr>
            <a:endParaRPr lang="en-US" sz="2400" dirty="0">
              <a:solidFill>
                <a:srgbClr val="86612A"/>
              </a:solidFill>
              <a:latin typeface="Source Serif Pro Bold" panose="020B0604020202020204" charset="0"/>
            </a:endParaRPr>
          </a:p>
          <a:p>
            <a:pPr marL="712470" lvl="1" indent="-356235" algn="just">
              <a:lnSpc>
                <a:spcPts val="4620"/>
              </a:lnSpc>
              <a:buFont typeface="Arial"/>
              <a:buChar char="•"/>
            </a:pPr>
            <a:r>
              <a:rPr lang="en-US" sz="2400" dirty="0">
                <a:solidFill>
                  <a:srgbClr val="86612A"/>
                </a:solidFill>
                <a:latin typeface="Source Serif Pro Bold" panose="020B0604020202020204" charset="0"/>
              </a:rPr>
              <a:t>Bank cheque automation relies on disciplines like computer vision, image processing, pattern recognition, and deep learning. Each step is crucial, from gathering and processing images to extraction and recognition.</a:t>
            </a:r>
          </a:p>
          <a:p>
            <a:pPr algn="just">
              <a:lnSpc>
                <a:spcPts val="4620"/>
              </a:lnSpc>
            </a:pPr>
            <a:endParaRPr lang="en-US" sz="2400" dirty="0">
              <a:solidFill>
                <a:srgbClr val="86612A"/>
              </a:solidFill>
              <a:latin typeface="Source Serif Pro Bold" panose="020B0604020202020204" charset="0"/>
            </a:endParaRPr>
          </a:p>
          <a:p>
            <a:pPr marL="712470" lvl="1" indent="-356235" algn="just">
              <a:lnSpc>
                <a:spcPts val="4620"/>
              </a:lnSpc>
              <a:buFont typeface="Arial"/>
              <a:buChar char="•"/>
            </a:pPr>
            <a:r>
              <a:rPr lang="en-US" sz="2400" dirty="0">
                <a:solidFill>
                  <a:srgbClr val="86612A"/>
                </a:solidFill>
                <a:latin typeface="Source Serif Pro Bold" panose="020B0604020202020204" charset="0"/>
              </a:rPr>
              <a:t>This research focuses on enhancing bank cheque verification precision by applying image processing and deep learning to segment scanned images for extracting critical information.</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9F8"/>
        </a:solidFill>
        <a:effectLst/>
      </p:bgPr>
    </p:bg>
    <p:spTree>
      <p:nvGrpSpPr>
        <p:cNvPr id="1" name=""/>
        <p:cNvGrpSpPr/>
        <p:nvPr/>
      </p:nvGrpSpPr>
      <p:grpSpPr>
        <a:xfrm>
          <a:off x="0" y="0"/>
          <a:ext cx="0" cy="0"/>
          <a:chOff x="0" y="0"/>
          <a:chExt cx="0" cy="0"/>
        </a:xfrm>
      </p:grpSpPr>
      <p:grpSp>
        <p:nvGrpSpPr>
          <p:cNvPr id="2" name="Group 2"/>
          <p:cNvGrpSpPr/>
          <p:nvPr/>
        </p:nvGrpSpPr>
        <p:grpSpPr>
          <a:xfrm>
            <a:off x="-854045" y="606246"/>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a:latin typeface="Source Serif Pro Bold" panose="020B0604020202020204" charset="0"/>
              </a:endParaRPr>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grpSp>
        <p:nvGrpSpPr>
          <p:cNvPr id="5" name="Group 5"/>
          <p:cNvGrpSpPr/>
          <p:nvPr/>
        </p:nvGrpSpPr>
        <p:grpSpPr>
          <a:xfrm>
            <a:off x="16410901" y="6307711"/>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a:latin typeface="Source Serif Pro Bold" panose="020B0604020202020204" charset="0"/>
              </a:endParaRPr>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sp>
        <p:nvSpPr>
          <p:cNvPr id="8" name="TextBox 8"/>
          <p:cNvSpPr txBox="1"/>
          <p:nvPr/>
        </p:nvSpPr>
        <p:spPr>
          <a:xfrm>
            <a:off x="1639869" y="606246"/>
            <a:ext cx="15008262" cy="1077218"/>
          </a:xfrm>
          <a:prstGeom prst="rect">
            <a:avLst/>
          </a:prstGeom>
        </p:spPr>
        <p:txBody>
          <a:bodyPr lIns="0" tIns="0" rIns="0" bIns="0" rtlCol="0" anchor="t">
            <a:spAutoFit/>
          </a:bodyPr>
          <a:lstStyle/>
          <a:p>
            <a:pPr marL="0" lvl="0" indent="0" algn="ctr">
              <a:lnSpc>
                <a:spcPts val="8399"/>
              </a:lnSpc>
              <a:spcBef>
                <a:spcPct val="0"/>
              </a:spcBef>
            </a:pPr>
            <a:r>
              <a:rPr lang="en-US" sz="6999" dirty="0">
                <a:solidFill>
                  <a:srgbClr val="101010"/>
                </a:solidFill>
                <a:latin typeface="Source Serif Pro Bold" panose="020B0604020202020204" charset="0"/>
              </a:rPr>
              <a:t>KEY COMPONENTS USED</a:t>
            </a:r>
          </a:p>
        </p:txBody>
      </p:sp>
      <p:sp>
        <p:nvSpPr>
          <p:cNvPr id="9" name="TextBox 9"/>
          <p:cNvSpPr txBox="1"/>
          <p:nvPr/>
        </p:nvSpPr>
        <p:spPr>
          <a:xfrm>
            <a:off x="2521376" y="2324100"/>
            <a:ext cx="13600203" cy="6571671"/>
          </a:xfrm>
          <a:prstGeom prst="rect">
            <a:avLst/>
          </a:prstGeom>
        </p:spPr>
        <p:txBody>
          <a:bodyPr wrap="square" lIns="0" tIns="0" rIns="0" bIns="0" rtlCol="0" anchor="t">
            <a:spAutoFit/>
          </a:bodyPr>
          <a:lstStyle/>
          <a:p>
            <a:pPr marL="334644" lvl="1" algn="just">
              <a:lnSpc>
                <a:spcPts val="4339"/>
              </a:lnSpc>
            </a:pPr>
            <a:r>
              <a:rPr lang="en-US" sz="2400" dirty="0">
                <a:solidFill>
                  <a:srgbClr val="86612A"/>
                </a:solidFill>
                <a:latin typeface="Source Serif Pro Bold" panose="020B0604020202020204" charset="0"/>
              </a:rPr>
              <a:t>The key components used in Computer Vision and Deep Learning are-</a:t>
            </a:r>
          </a:p>
          <a:p>
            <a:pPr marL="669289" lvl="1" indent="-334645" algn="just">
              <a:lnSpc>
                <a:spcPts val="4339"/>
              </a:lnSpc>
              <a:buFont typeface="Arial"/>
              <a:buChar char="•"/>
            </a:pPr>
            <a:r>
              <a:rPr lang="en-US" sz="2400" u="sng" dirty="0">
                <a:solidFill>
                  <a:srgbClr val="000000"/>
                </a:solidFill>
                <a:latin typeface="Source Serif Pro Bold" panose="020B0604020202020204" charset="0"/>
              </a:rPr>
              <a:t>OCR (Optical Character Recognition)</a:t>
            </a:r>
            <a:r>
              <a:rPr lang="en-US" sz="2400" dirty="0">
                <a:solidFill>
                  <a:srgbClr val="86612A"/>
                </a:solidFill>
                <a:latin typeface="Source Serif Pro Bold" panose="020B0604020202020204" charset="0"/>
              </a:rPr>
              <a:t>- In computer vision, OCR converts scanned text into machine-readable data, enabling automated text analysis for tasks like document processing and bank cheque verification.</a:t>
            </a:r>
          </a:p>
          <a:p>
            <a:pPr marL="669289" lvl="1" indent="-334645" algn="just">
              <a:lnSpc>
                <a:spcPts val="4339"/>
              </a:lnSpc>
              <a:buFont typeface="Arial"/>
              <a:buChar char="•"/>
            </a:pPr>
            <a:r>
              <a:rPr lang="en-US" sz="2400" u="sng" dirty="0">
                <a:solidFill>
                  <a:srgbClr val="000000"/>
                </a:solidFill>
                <a:latin typeface="Source Serif Pro Bold" panose="020B0604020202020204" charset="0"/>
              </a:rPr>
              <a:t>SIFT (Scale-Invariant Feature Transform)</a:t>
            </a:r>
            <a:r>
              <a:rPr lang="en-US" sz="2400" dirty="0">
                <a:solidFill>
                  <a:srgbClr val="86612A"/>
                </a:solidFill>
                <a:latin typeface="Source Serif Pro Bold" panose="020B0604020202020204" charset="0"/>
              </a:rPr>
              <a:t>- In computer vision, SIFT extracts distinctive features from images, facilitating robust object recognition and matching in various applications like image stitching and signature verification.</a:t>
            </a:r>
          </a:p>
          <a:p>
            <a:pPr marL="669289" lvl="1" indent="-334645" algn="just">
              <a:lnSpc>
                <a:spcPts val="4339"/>
              </a:lnSpc>
              <a:buFont typeface="Arial"/>
              <a:buChar char="•"/>
            </a:pPr>
            <a:r>
              <a:rPr lang="en-US" sz="2400" u="sng" dirty="0">
                <a:solidFill>
                  <a:srgbClr val="000000"/>
                </a:solidFill>
                <a:latin typeface="Source Serif Pro Bold" panose="020B0604020202020204" charset="0"/>
              </a:rPr>
              <a:t>SVM (Support Vector Machine)</a:t>
            </a:r>
            <a:r>
              <a:rPr lang="en-US" sz="2400" dirty="0">
                <a:solidFill>
                  <a:srgbClr val="86612A"/>
                </a:solidFill>
                <a:latin typeface="Source Serif Pro Bold" panose="020B0604020202020204" charset="0"/>
              </a:rPr>
              <a:t>- In machine learning SVM, is a powerful classification algorithm that identifies optimal hyperplanes to separate data into distinct categories, widely used in tasks like image classification and signature authentication.</a:t>
            </a:r>
          </a:p>
          <a:p>
            <a:pPr marL="669289" lvl="1" indent="-334645" algn="just">
              <a:lnSpc>
                <a:spcPts val="4339"/>
              </a:lnSpc>
              <a:buFont typeface="Arial"/>
              <a:buChar char="•"/>
            </a:pPr>
            <a:r>
              <a:rPr lang="en-US" sz="2400" u="sng" dirty="0">
                <a:latin typeface="Source Serif Pro Bold" panose="020B0604020202020204" charset="0"/>
              </a:rPr>
              <a:t>CNN (Convolutional Neural Network): </a:t>
            </a:r>
            <a:r>
              <a:rPr lang="en-US" sz="2400" dirty="0">
                <a:solidFill>
                  <a:srgbClr val="86612A"/>
                </a:solidFill>
                <a:latin typeface="Source Serif Pro Bold" panose="020B0604020202020204" charset="0"/>
              </a:rPr>
              <a:t>Deep learning model specialized in processing visual data, widely used for image classification and object detection.</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9F8"/>
        </a:solidFill>
        <a:effectLst/>
      </p:bgPr>
    </p:bg>
    <p:spTree>
      <p:nvGrpSpPr>
        <p:cNvPr id="1" name=""/>
        <p:cNvGrpSpPr/>
        <p:nvPr/>
      </p:nvGrpSpPr>
      <p:grpSpPr>
        <a:xfrm>
          <a:off x="0" y="0"/>
          <a:ext cx="0" cy="0"/>
          <a:chOff x="0" y="0"/>
          <a:chExt cx="0" cy="0"/>
        </a:xfrm>
      </p:grpSpPr>
      <p:grpSp>
        <p:nvGrpSpPr>
          <p:cNvPr id="2" name="Group 2"/>
          <p:cNvGrpSpPr/>
          <p:nvPr/>
        </p:nvGrpSpPr>
        <p:grpSpPr>
          <a:xfrm>
            <a:off x="-854045" y="606246"/>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a:latin typeface="Source Serif Pro Bold" panose="020B0604020202020204" charset="0"/>
              </a:endParaRPr>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grpSp>
        <p:nvGrpSpPr>
          <p:cNvPr id="5" name="Group 5"/>
          <p:cNvGrpSpPr/>
          <p:nvPr/>
        </p:nvGrpSpPr>
        <p:grpSpPr>
          <a:xfrm>
            <a:off x="16410901" y="6307711"/>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a:latin typeface="Source Serif Pro Bold" panose="020B0604020202020204" charset="0"/>
              </a:endParaRPr>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sp>
        <p:nvSpPr>
          <p:cNvPr id="8" name="TextBox 8"/>
          <p:cNvSpPr txBox="1"/>
          <p:nvPr/>
        </p:nvSpPr>
        <p:spPr>
          <a:xfrm>
            <a:off x="3498435" y="859016"/>
            <a:ext cx="11291131" cy="1077218"/>
          </a:xfrm>
          <a:prstGeom prst="rect">
            <a:avLst/>
          </a:prstGeom>
        </p:spPr>
        <p:txBody>
          <a:bodyPr lIns="0" tIns="0" rIns="0" bIns="0" rtlCol="0" anchor="t">
            <a:spAutoFit/>
          </a:bodyPr>
          <a:lstStyle/>
          <a:p>
            <a:pPr marL="0" lvl="0" indent="0" algn="ctr">
              <a:lnSpc>
                <a:spcPts val="8399"/>
              </a:lnSpc>
              <a:spcBef>
                <a:spcPct val="0"/>
              </a:spcBef>
            </a:pPr>
            <a:r>
              <a:rPr lang="en-US" sz="6999" dirty="0">
                <a:solidFill>
                  <a:srgbClr val="101010"/>
                </a:solidFill>
                <a:latin typeface="Source Serif Pro Bold" panose="020B0604020202020204" charset="0"/>
              </a:rPr>
              <a:t>METHODOLOGY</a:t>
            </a:r>
          </a:p>
        </p:txBody>
      </p:sp>
      <p:sp>
        <p:nvSpPr>
          <p:cNvPr id="49" name="TextBox 48">
            <a:extLst>
              <a:ext uri="{FF2B5EF4-FFF2-40B4-BE49-F238E27FC236}">
                <a16:creationId xmlns:a16="http://schemas.microsoft.com/office/drawing/2014/main" id="{4ECD8223-ABA3-1529-E3BC-7208443A661D}"/>
              </a:ext>
            </a:extLst>
          </p:cNvPr>
          <p:cNvSpPr txBox="1"/>
          <p:nvPr/>
        </p:nvSpPr>
        <p:spPr>
          <a:xfrm>
            <a:off x="3247350" y="2973238"/>
            <a:ext cx="14126249" cy="1200329"/>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86612A"/>
                </a:solidFill>
                <a:latin typeface="Source Serif Pro Bold" panose="020B0604020202020204" charset="0"/>
              </a:rPr>
              <a:t>Image acquisition is the initial step in our research process.</a:t>
            </a:r>
          </a:p>
          <a:p>
            <a:pPr marL="342900" indent="-342900" algn="just">
              <a:buFont typeface="Arial" panose="020B0604020202020204" pitchFamily="34" charset="0"/>
              <a:buChar char="•"/>
            </a:pPr>
            <a:r>
              <a:rPr lang="en-US" sz="2400" dirty="0">
                <a:solidFill>
                  <a:srgbClr val="86612A"/>
                </a:solidFill>
                <a:latin typeface="Source Serif Pro Bold" panose="020B0604020202020204" charset="0"/>
              </a:rPr>
              <a:t>Preprocessing procedures are essential for preparing scanned images for further analysis.</a:t>
            </a:r>
          </a:p>
          <a:p>
            <a:pPr marL="342900" indent="-342900" algn="just">
              <a:buFont typeface="Arial" panose="020B0604020202020204" pitchFamily="34" charset="0"/>
              <a:buChar char="•"/>
            </a:pPr>
            <a:r>
              <a:rPr lang="en-US" sz="2400" dirty="0">
                <a:solidFill>
                  <a:srgbClr val="86612A"/>
                </a:solidFill>
                <a:latin typeface="Source Serif Pro Bold" panose="020B0604020202020204" charset="0"/>
              </a:rPr>
              <a:t>These operations ensure that images are ready for subsequent image-processing tasks.</a:t>
            </a:r>
            <a:endParaRPr lang="en-IN" sz="2400" dirty="0">
              <a:solidFill>
                <a:srgbClr val="86612A"/>
              </a:solidFill>
              <a:latin typeface="Source Serif Pro Bold" panose="020B0604020202020204" charset="0"/>
            </a:endParaRPr>
          </a:p>
        </p:txBody>
      </p:sp>
      <p:sp>
        <p:nvSpPr>
          <p:cNvPr id="12" name="TextBox 11">
            <a:extLst>
              <a:ext uri="{FF2B5EF4-FFF2-40B4-BE49-F238E27FC236}">
                <a16:creationId xmlns:a16="http://schemas.microsoft.com/office/drawing/2014/main" id="{3BE47D14-E9AA-80C5-8292-1F76539920E0}"/>
              </a:ext>
            </a:extLst>
          </p:cNvPr>
          <p:cNvSpPr txBox="1"/>
          <p:nvPr/>
        </p:nvSpPr>
        <p:spPr>
          <a:xfrm>
            <a:off x="2232055" y="2149296"/>
            <a:ext cx="10172700" cy="461665"/>
          </a:xfrm>
          <a:prstGeom prst="rect">
            <a:avLst/>
          </a:prstGeom>
          <a:noFill/>
        </p:spPr>
        <p:txBody>
          <a:bodyPr wrap="square">
            <a:spAutoFit/>
          </a:bodyPr>
          <a:lstStyle/>
          <a:p>
            <a:r>
              <a:rPr lang="en-IN" sz="2400" u="sng" dirty="0">
                <a:latin typeface="Source Serif Pro Bold" panose="020B0604020202020204" charset="0"/>
              </a:rPr>
              <a:t>1. Image Acquisition</a:t>
            </a:r>
          </a:p>
        </p:txBody>
      </p:sp>
      <p:sp>
        <p:nvSpPr>
          <p:cNvPr id="13" name="TextBox 12">
            <a:extLst>
              <a:ext uri="{FF2B5EF4-FFF2-40B4-BE49-F238E27FC236}">
                <a16:creationId xmlns:a16="http://schemas.microsoft.com/office/drawing/2014/main" id="{F64E8E21-27D6-5819-2635-390AC4F5F616}"/>
              </a:ext>
            </a:extLst>
          </p:cNvPr>
          <p:cNvSpPr txBox="1"/>
          <p:nvPr/>
        </p:nvSpPr>
        <p:spPr>
          <a:xfrm>
            <a:off x="2232055" y="4681835"/>
            <a:ext cx="10172700" cy="461665"/>
          </a:xfrm>
          <a:prstGeom prst="rect">
            <a:avLst/>
          </a:prstGeom>
          <a:noFill/>
        </p:spPr>
        <p:txBody>
          <a:bodyPr wrap="square">
            <a:spAutoFit/>
          </a:bodyPr>
          <a:lstStyle/>
          <a:p>
            <a:r>
              <a:rPr lang="en-IN" sz="2400" u="sng" dirty="0">
                <a:latin typeface="Source Serif Pro Bold" panose="020B0604020202020204" charset="0"/>
              </a:rPr>
              <a:t>2. Image Preprocessing</a:t>
            </a:r>
          </a:p>
        </p:txBody>
      </p:sp>
      <p:sp>
        <p:nvSpPr>
          <p:cNvPr id="14" name="Rectangle 1">
            <a:extLst>
              <a:ext uri="{FF2B5EF4-FFF2-40B4-BE49-F238E27FC236}">
                <a16:creationId xmlns:a16="http://schemas.microsoft.com/office/drawing/2014/main" id="{B93035A0-D4F9-B92E-6C07-18953172B4D8}"/>
              </a:ext>
            </a:extLst>
          </p:cNvPr>
          <p:cNvSpPr>
            <a:spLocks noChangeArrowheads="1"/>
          </p:cNvSpPr>
          <p:nvPr/>
        </p:nvSpPr>
        <p:spPr bwMode="auto">
          <a:xfrm>
            <a:off x="3235627" y="5584805"/>
            <a:ext cx="13134243"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86612A"/>
                </a:solidFill>
                <a:effectLst/>
                <a:latin typeface="Source Serif Pro Bold" panose="020B0604020202020204" charset="0"/>
              </a:rPr>
              <a:t>Scanned images cannot be utilized without undergoing preprocessing first.</a:t>
            </a: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86612A"/>
                </a:solidFill>
                <a:effectLst/>
                <a:latin typeface="Source Serif Pro Bold" panose="020B0604020202020204" charset="0"/>
              </a:rPr>
              <a:t>To begin, the image is rotated using the "Date Box" as a reference point for alignment.</a:t>
            </a: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86612A"/>
                </a:solidFill>
                <a:effectLst/>
                <a:latin typeface="Source Serif Pro Bold" panose="020B0604020202020204" charset="0"/>
              </a:rPr>
              <a:t>Noise and irrelevant data are then removed to enhance the accuracy of parameter identification.</a:t>
            </a: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86612A"/>
                </a:solidFill>
                <a:effectLst/>
                <a:latin typeface="Source Serif Pro Bold" panose="020B0604020202020204" charset="0"/>
              </a:rPr>
              <a:t>The RGB image is converted into a monochromatic grayscale image using a designated formula.</a:t>
            </a: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86612A"/>
                </a:solidFill>
                <a:effectLst/>
                <a:latin typeface="Source Serif Pro Bold" panose="020B0604020202020204" charset="0"/>
              </a:rPr>
              <a:t>Gaussian filtering is applied to the grayscale image to reduce noise and improve clarity.</a:t>
            </a:r>
            <a:endParaRPr lang="en-US" altLang="en-US" sz="2400" dirty="0">
              <a:solidFill>
                <a:srgbClr val="86612A"/>
              </a:solidFill>
              <a:latin typeface="Source Serif Pro Bold" panose="020B0604020202020204" charset="0"/>
            </a:endParaRP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86612A"/>
                </a:solidFill>
                <a:effectLst/>
                <a:latin typeface="Source Serif Pro Bold" panose="020B0604020202020204" charset="0"/>
              </a:rPr>
              <a:t>Finally, the image is converted into a binary format to facilitate contour extraction for precise analysis.</a:t>
            </a: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rgbClr val="86612A"/>
              </a:solidFill>
              <a:effectLst/>
              <a:latin typeface="Source Serif Pro Bold" panose="020B0604020202020204" charset="0"/>
            </a:endParaRP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rgbClr val="86612A"/>
              </a:solidFill>
              <a:effectLst/>
              <a:latin typeface="Source Serif Pro Bold" panose="020B0604020202020204" charset="0"/>
            </a:endParaRP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rgbClr val="86612A"/>
              </a:solidFill>
              <a:effectLst/>
              <a:latin typeface="Source Serif Pro Bold" panose="020B0604020202020204" charset="0"/>
            </a:endParaRP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rgbClr val="86612A"/>
              </a:solidFill>
              <a:effectLst/>
              <a:latin typeface="Source Serif Pro Bold" panose="020B0604020202020204" charset="0"/>
            </a:endParaRP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rgbClr val="86612A"/>
              </a:solidFill>
              <a:effectLst/>
              <a:latin typeface="Source Serif Pro Bold" panose="020B0604020202020204" charset="0"/>
            </a:endParaRP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rgbClr val="86612A"/>
              </a:solidFill>
              <a:effectLst/>
              <a:latin typeface="Source Serif Pro Bold" panose="020B0604020202020204" charset="0"/>
            </a:endParaRPr>
          </a:p>
        </p:txBody>
      </p:sp>
      <p:sp>
        <p:nvSpPr>
          <p:cNvPr id="15" name="Rectangle 2">
            <a:extLst>
              <a:ext uri="{FF2B5EF4-FFF2-40B4-BE49-F238E27FC236}">
                <a16:creationId xmlns:a16="http://schemas.microsoft.com/office/drawing/2014/main" id="{A146F2C5-57CD-42AD-88AB-2EAB1D73BDB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ource Serif Pro Bold" panose="020B0604020202020204" charset="0"/>
              </a:rPr>
            </a:br>
            <a:endParaRPr kumimoji="0" lang="en-US" altLang="en-US" sz="1800" b="0" i="0" u="none" strike="noStrike" cap="none" normalizeH="0" baseline="0">
              <a:ln>
                <a:noFill/>
              </a:ln>
              <a:solidFill>
                <a:schemeClr val="tx1"/>
              </a:solidFill>
              <a:effectLst/>
              <a:latin typeface="Source Serif Pro Bold" panose="020B0604020202020204" charset="0"/>
            </a:endParaRPr>
          </a:p>
        </p:txBody>
      </p:sp>
    </p:spTree>
    <p:extLst>
      <p:ext uri="{BB962C8B-B14F-4D97-AF65-F5344CB8AC3E}">
        <p14:creationId xmlns:p14="http://schemas.microsoft.com/office/powerpoint/2010/main" val="421077055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9F8"/>
        </a:solidFill>
        <a:effectLst/>
      </p:bgPr>
    </p:bg>
    <p:spTree>
      <p:nvGrpSpPr>
        <p:cNvPr id="1" name=""/>
        <p:cNvGrpSpPr/>
        <p:nvPr/>
      </p:nvGrpSpPr>
      <p:grpSpPr>
        <a:xfrm>
          <a:off x="0" y="0"/>
          <a:ext cx="0" cy="0"/>
          <a:chOff x="0" y="0"/>
          <a:chExt cx="0" cy="0"/>
        </a:xfrm>
      </p:grpSpPr>
      <p:grpSp>
        <p:nvGrpSpPr>
          <p:cNvPr id="2" name="Group 2"/>
          <p:cNvGrpSpPr/>
          <p:nvPr/>
        </p:nvGrpSpPr>
        <p:grpSpPr>
          <a:xfrm>
            <a:off x="-854045" y="606246"/>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a:latin typeface="Source Serif Pro Bold" panose="020B0604020202020204" charset="0"/>
              </a:endParaRPr>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grpSp>
        <p:nvGrpSpPr>
          <p:cNvPr id="5" name="Group 5"/>
          <p:cNvGrpSpPr/>
          <p:nvPr/>
        </p:nvGrpSpPr>
        <p:grpSpPr>
          <a:xfrm>
            <a:off x="16410901" y="6307711"/>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a:latin typeface="Source Serif Pro Bold" panose="020B0604020202020204" charset="0"/>
              </a:endParaRPr>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sp>
        <p:nvSpPr>
          <p:cNvPr id="8" name="TextBox 8"/>
          <p:cNvSpPr txBox="1"/>
          <p:nvPr/>
        </p:nvSpPr>
        <p:spPr>
          <a:xfrm>
            <a:off x="3498435" y="859016"/>
            <a:ext cx="11291131" cy="1077218"/>
          </a:xfrm>
          <a:prstGeom prst="rect">
            <a:avLst/>
          </a:prstGeom>
        </p:spPr>
        <p:txBody>
          <a:bodyPr lIns="0" tIns="0" rIns="0" bIns="0" rtlCol="0" anchor="t">
            <a:spAutoFit/>
          </a:bodyPr>
          <a:lstStyle/>
          <a:p>
            <a:pPr marL="0" lvl="0" indent="0" algn="ctr">
              <a:lnSpc>
                <a:spcPts val="8399"/>
              </a:lnSpc>
              <a:spcBef>
                <a:spcPct val="0"/>
              </a:spcBef>
            </a:pPr>
            <a:r>
              <a:rPr lang="en-US" sz="6999" dirty="0">
                <a:solidFill>
                  <a:srgbClr val="101010"/>
                </a:solidFill>
                <a:latin typeface="Source Serif Pro Bold" panose="020B0604020202020204" charset="0"/>
              </a:rPr>
              <a:t>Continue…</a:t>
            </a:r>
          </a:p>
        </p:txBody>
      </p:sp>
      <p:sp>
        <p:nvSpPr>
          <p:cNvPr id="49" name="TextBox 48">
            <a:extLst>
              <a:ext uri="{FF2B5EF4-FFF2-40B4-BE49-F238E27FC236}">
                <a16:creationId xmlns:a16="http://schemas.microsoft.com/office/drawing/2014/main" id="{4ECD8223-ABA3-1529-E3BC-7208443A661D}"/>
              </a:ext>
            </a:extLst>
          </p:cNvPr>
          <p:cNvSpPr txBox="1"/>
          <p:nvPr/>
        </p:nvSpPr>
        <p:spPr>
          <a:xfrm>
            <a:off x="3234008" y="2716608"/>
            <a:ext cx="12844980" cy="3416320"/>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86612A"/>
                </a:solidFill>
                <a:latin typeface="Source Serif Pro Bold" panose="020B0604020202020204" charset="0"/>
              </a:rPr>
              <a:t>Image segmentation divides critical data and identifies relevant sections of the cheque document.</a:t>
            </a:r>
          </a:p>
          <a:p>
            <a:pPr marL="342900" indent="-342900">
              <a:buFont typeface="Arial" panose="020B0604020202020204" pitchFamily="34" charset="0"/>
              <a:buChar char="•"/>
            </a:pPr>
            <a:r>
              <a:rPr lang="en-US" sz="2400" dirty="0">
                <a:solidFill>
                  <a:srgbClr val="86612A"/>
                </a:solidFill>
                <a:latin typeface="Source Serif Pro Bold" panose="020B0604020202020204" charset="0"/>
              </a:rPr>
              <a:t>This process streamlines the procedure by focusing only on necessary data.</a:t>
            </a:r>
          </a:p>
          <a:p>
            <a:pPr marL="342900" indent="-342900">
              <a:buFont typeface="Arial" panose="020B0604020202020204" pitchFamily="34" charset="0"/>
              <a:buChar char="•"/>
            </a:pPr>
            <a:r>
              <a:rPr lang="en-US" sz="2400" dirty="0">
                <a:solidFill>
                  <a:srgbClr val="86612A"/>
                </a:solidFill>
                <a:latin typeface="Source Serif Pro Bold" panose="020B0604020202020204" charset="0"/>
              </a:rPr>
              <a:t>Contour extraction and standard templates adhere to RBI proportions for segmentation.</a:t>
            </a:r>
          </a:p>
          <a:p>
            <a:pPr marL="342900" indent="-342900">
              <a:buFont typeface="Arial" panose="020B0604020202020204" pitchFamily="34" charset="0"/>
              <a:buChar char="•"/>
            </a:pPr>
            <a:r>
              <a:rPr lang="en-US" sz="2400" dirty="0">
                <a:solidFill>
                  <a:srgbClr val="86612A"/>
                </a:solidFill>
                <a:latin typeface="Source Serif Pro Bold" panose="020B0604020202020204" charset="0"/>
              </a:rPr>
              <a:t>OCR recognizes handwritten digits and typographic letters.</a:t>
            </a:r>
          </a:p>
          <a:p>
            <a:pPr marL="342900" indent="-342900">
              <a:buFont typeface="Arial" panose="020B0604020202020204" pitchFamily="34" charset="0"/>
              <a:buChar char="•"/>
            </a:pPr>
            <a:r>
              <a:rPr lang="en-US" sz="2400" dirty="0">
                <a:solidFill>
                  <a:srgbClr val="86612A"/>
                </a:solidFill>
                <a:latin typeface="Source Serif Pro Bold" panose="020B0604020202020204" charset="0"/>
              </a:rPr>
              <a:t>SIFT extracts features, while SVM classifies them for signature verification.</a:t>
            </a:r>
          </a:p>
          <a:p>
            <a:pPr marL="342900" indent="-342900">
              <a:buFont typeface="Arial" panose="020B0604020202020204" pitchFamily="34" charset="0"/>
              <a:buChar char="•"/>
            </a:pPr>
            <a:r>
              <a:rPr lang="en-US" sz="2400" dirty="0">
                <a:solidFill>
                  <a:srgbClr val="86612A"/>
                </a:solidFill>
                <a:latin typeface="Source Serif Pro Bold" panose="020B0604020202020204" charset="0"/>
              </a:rPr>
              <a:t>Operator intervention is required to verify size and standard deviations during semi-automatic segmentation.</a:t>
            </a:r>
            <a:endParaRPr lang="en-IN" sz="2400" dirty="0">
              <a:solidFill>
                <a:srgbClr val="86612A"/>
              </a:solidFill>
              <a:latin typeface="Source Serif Pro Bold" panose="020B0604020202020204" charset="0"/>
            </a:endParaRPr>
          </a:p>
        </p:txBody>
      </p:sp>
      <p:sp>
        <p:nvSpPr>
          <p:cNvPr id="12" name="TextBox 11">
            <a:extLst>
              <a:ext uri="{FF2B5EF4-FFF2-40B4-BE49-F238E27FC236}">
                <a16:creationId xmlns:a16="http://schemas.microsoft.com/office/drawing/2014/main" id="{3BE47D14-E9AA-80C5-8292-1F76539920E0}"/>
              </a:ext>
            </a:extLst>
          </p:cNvPr>
          <p:cNvSpPr txBox="1"/>
          <p:nvPr/>
        </p:nvSpPr>
        <p:spPr>
          <a:xfrm>
            <a:off x="2486208" y="2310993"/>
            <a:ext cx="10172700" cy="461665"/>
          </a:xfrm>
          <a:prstGeom prst="rect">
            <a:avLst/>
          </a:prstGeom>
          <a:noFill/>
        </p:spPr>
        <p:txBody>
          <a:bodyPr wrap="square">
            <a:spAutoFit/>
          </a:bodyPr>
          <a:lstStyle/>
          <a:p>
            <a:r>
              <a:rPr lang="en-IN" sz="2400" u="sng" dirty="0">
                <a:latin typeface="Source Serif Pro Bold" panose="020B0604020202020204" charset="0"/>
              </a:rPr>
              <a:t>3. Segmentation for Bank Cheque Verification</a:t>
            </a:r>
          </a:p>
        </p:txBody>
      </p:sp>
      <p:sp>
        <p:nvSpPr>
          <p:cNvPr id="13" name="TextBox 12">
            <a:extLst>
              <a:ext uri="{FF2B5EF4-FFF2-40B4-BE49-F238E27FC236}">
                <a16:creationId xmlns:a16="http://schemas.microsoft.com/office/drawing/2014/main" id="{F64E8E21-27D6-5819-2635-390AC4F5F616}"/>
              </a:ext>
            </a:extLst>
          </p:cNvPr>
          <p:cNvSpPr txBox="1"/>
          <p:nvPr/>
        </p:nvSpPr>
        <p:spPr>
          <a:xfrm>
            <a:off x="2486208" y="6279880"/>
            <a:ext cx="10172700" cy="461665"/>
          </a:xfrm>
          <a:prstGeom prst="rect">
            <a:avLst/>
          </a:prstGeom>
          <a:noFill/>
        </p:spPr>
        <p:txBody>
          <a:bodyPr wrap="square">
            <a:spAutoFit/>
          </a:bodyPr>
          <a:lstStyle/>
          <a:p>
            <a:r>
              <a:rPr lang="en-IN" sz="2400" u="sng" dirty="0">
                <a:latin typeface="Source Serif Pro Bold" panose="020B0604020202020204" charset="0"/>
              </a:rPr>
              <a:t>4. </a:t>
            </a:r>
            <a:r>
              <a:rPr lang="en-US" sz="2400" u="sng" dirty="0">
                <a:latin typeface="Source Serif Pro Bold" panose="020B0604020202020204" charset="0"/>
              </a:rPr>
              <a:t>CNN legal and courtesy amount identification model</a:t>
            </a:r>
            <a:endParaRPr lang="en-IN" sz="2400" u="sng" dirty="0">
              <a:latin typeface="Source Serif Pro Bold" panose="020B0604020202020204" charset="0"/>
            </a:endParaRPr>
          </a:p>
        </p:txBody>
      </p:sp>
      <p:sp>
        <p:nvSpPr>
          <p:cNvPr id="14" name="Rectangle 1">
            <a:extLst>
              <a:ext uri="{FF2B5EF4-FFF2-40B4-BE49-F238E27FC236}">
                <a16:creationId xmlns:a16="http://schemas.microsoft.com/office/drawing/2014/main" id="{B93035A0-D4F9-B92E-6C07-18953172B4D8}"/>
              </a:ext>
            </a:extLst>
          </p:cNvPr>
          <p:cNvSpPr>
            <a:spLocks noChangeArrowheads="1"/>
          </p:cNvSpPr>
          <p:nvPr/>
        </p:nvSpPr>
        <p:spPr bwMode="auto">
          <a:xfrm>
            <a:off x="3344925" y="6888497"/>
            <a:ext cx="12623145"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86612A"/>
                </a:solidFill>
                <a:effectLst/>
                <a:latin typeface="Source Serif Pro Bold" panose="020B0604020202020204" charset="0"/>
              </a:rPr>
              <a:t>We applied a Convolutional Neural Network (CNN) to interpret handwritten numbers for the courtesy amount.</a:t>
            </a: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86612A"/>
                </a:solidFill>
                <a:effectLst/>
                <a:latin typeface="Source Serif Pro Bold" panose="020B0604020202020204" charset="0"/>
              </a:rPr>
              <a:t>For training and evaluation, we utilized the MNIST dataset for digit identification and EMNIST for English letter recognition, allocating 80% for training and 20% for testing.</a:t>
            </a: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86612A"/>
                </a:solidFill>
                <a:effectLst/>
                <a:latin typeface="Source Serif Pro Bold" panose="020B0604020202020204" charset="0"/>
              </a:rPr>
              <a:t>To ensure accuracy, we sorted numerical digits using the Indian Place Value (IPV) system, employed transfer learning for handling variations, and verified the results against legal amounts, adhering to CTS-2010 standards.</a:t>
            </a: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rgbClr val="86612A"/>
              </a:solidFill>
              <a:effectLst/>
              <a:latin typeface="Source Serif Pro Bold" panose="020B0604020202020204" charset="0"/>
            </a:endParaRP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rgbClr val="86612A"/>
              </a:solidFill>
              <a:effectLst/>
              <a:latin typeface="Source Serif Pro Bold" panose="020B0604020202020204" charset="0"/>
            </a:endParaRP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rgbClr val="86612A"/>
              </a:solidFill>
              <a:effectLst/>
              <a:latin typeface="Source Serif Pro Bold" panose="020B0604020202020204" charset="0"/>
            </a:endParaRP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rgbClr val="86612A"/>
              </a:solidFill>
              <a:effectLst/>
              <a:latin typeface="Source Serif Pro Bold" panose="020B0604020202020204" charset="0"/>
            </a:endParaRP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rgbClr val="86612A"/>
              </a:solidFill>
              <a:effectLst/>
              <a:latin typeface="Source Serif Pro Bold" panose="020B0604020202020204" charset="0"/>
            </a:endParaRPr>
          </a:p>
        </p:txBody>
      </p:sp>
      <p:sp>
        <p:nvSpPr>
          <p:cNvPr id="15" name="Rectangle 2">
            <a:extLst>
              <a:ext uri="{FF2B5EF4-FFF2-40B4-BE49-F238E27FC236}">
                <a16:creationId xmlns:a16="http://schemas.microsoft.com/office/drawing/2014/main" id="{A146F2C5-57CD-42AD-88AB-2EAB1D73BDB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ource Serif Pro Bold" panose="020B0604020202020204" charset="0"/>
              </a:rPr>
            </a:br>
            <a:endParaRPr kumimoji="0" lang="en-US" altLang="en-US" sz="1800" b="0" i="0" u="none" strike="noStrike" cap="none" normalizeH="0" baseline="0">
              <a:ln>
                <a:noFill/>
              </a:ln>
              <a:solidFill>
                <a:schemeClr val="tx1"/>
              </a:solidFill>
              <a:effectLst/>
              <a:latin typeface="Source Serif Pro Bold" panose="020B0604020202020204" charset="0"/>
            </a:endParaRPr>
          </a:p>
        </p:txBody>
      </p:sp>
    </p:spTree>
    <p:extLst>
      <p:ext uri="{BB962C8B-B14F-4D97-AF65-F5344CB8AC3E}">
        <p14:creationId xmlns:p14="http://schemas.microsoft.com/office/powerpoint/2010/main" val="301824742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9F8"/>
        </a:solidFill>
        <a:effectLst/>
      </p:bgPr>
    </p:bg>
    <p:spTree>
      <p:nvGrpSpPr>
        <p:cNvPr id="1" name=""/>
        <p:cNvGrpSpPr/>
        <p:nvPr/>
      </p:nvGrpSpPr>
      <p:grpSpPr>
        <a:xfrm>
          <a:off x="0" y="0"/>
          <a:ext cx="0" cy="0"/>
          <a:chOff x="0" y="0"/>
          <a:chExt cx="0" cy="0"/>
        </a:xfrm>
      </p:grpSpPr>
      <p:grpSp>
        <p:nvGrpSpPr>
          <p:cNvPr id="2" name="Group 2"/>
          <p:cNvGrpSpPr/>
          <p:nvPr/>
        </p:nvGrpSpPr>
        <p:grpSpPr>
          <a:xfrm>
            <a:off x="-854045" y="606246"/>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a:latin typeface="Source Serif Pro Bold" panose="020B0604020202020204" charset="0"/>
              </a:endParaRPr>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grpSp>
        <p:nvGrpSpPr>
          <p:cNvPr id="5" name="Group 5"/>
          <p:cNvGrpSpPr/>
          <p:nvPr/>
        </p:nvGrpSpPr>
        <p:grpSpPr>
          <a:xfrm>
            <a:off x="16410901" y="6307711"/>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a:latin typeface="Source Serif Pro Bold" panose="020B0604020202020204" charset="0"/>
              </a:endParaRPr>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sp>
        <p:nvSpPr>
          <p:cNvPr id="8" name="TextBox 8"/>
          <p:cNvSpPr txBox="1"/>
          <p:nvPr/>
        </p:nvSpPr>
        <p:spPr>
          <a:xfrm>
            <a:off x="3498435" y="859016"/>
            <a:ext cx="11291131" cy="1077218"/>
          </a:xfrm>
          <a:prstGeom prst="rect">
            <a:avLst/>
          </a:prstGeom>
        </p:spPr>
        <p:txBody>
          <a:bodyPr lIns="0" tIns="0" rIns="0" bIns="0" rtlCol="0" anchor="t">
            <a:spAutoFit/>
          </a:bodyPr>
          <a:lstStyle/>
          <a:p>
            <a:pPr algn="ctr">
              <a:lnSpc>
                <a:spcPts val="8399"/>
              </a:lnSpc>
              <a:spcBef>
                <a:spcPct val="0"/>
              </a:spcBef>
            </a:pPr>
            <a:r>
              <a:rPr lang="en-US" sz="6999" dirty="0">
                <a:solidFill>
                  <a:srgbClr val="101010"/>
                </a:solidFill>
                <a:latin typeface="Source Serif Pro Bold" panose="020B0604020202020204" charset="0"/>
              </a:rPr>
              <a:t>Continue…</a:t>
            </a:r>
          </a:p>
        </p:txBody>
      </p:sp>
      <p:sp>
        <p:nvSpPr>
          <p:cNvPr id="49" name="TextBox 48">
            <a:extLst>
              <a:ext uri="{FF2B5EF4-FFF2-40B4-BE49-F238E27FC236}">
                <a16:creationId xmlns:a16="http://schemas.microsoft.com/office/drawing/2014/main" id="{4ECD8223-ABA3-1529-E3BC-7208443A661D}"/>
              </a:ext>
            </a:extLst>
          </p:cNvPr>
          <p:cNvSpPr txBox="1"/>
          <p:nvPr/>
        </p:nvSpPr>
        <p:spPr>
          <a:xfrm>
            <a:off x="3200400" y="2990298"/>
            <a:ext cx="12573000" cy="3785652"/>
          </a:xfrm>
          <a:prstGeom prst="rect">
            <a:avLst/>
          </a:prstGeom>
          <a:noFill/>
        </p:spPr>
        <p:txBody>
          <a:bodyPr wrap="square">
            <a:spAutoFit/>
          </a:bodyPr>
          <a:lstStyle/>
          <a:p>
            <a:pPr algn="just"/>
            <a:endParaRPr lang="en-US" sz="2400" dirty="0">
              <a:solidFill>
                <a:srgbClr val="86612A"/>
              </a:solidFill>
              <a:latin typeface="Source Serif Pro Bold" panose="020B0604020202020204" charset="0"/>
            </a:endParaRPr>
          </a:p>
          <a:p>
            <a:pPr marL="342900" indent="-342900" algn="just">
              <a:buFont typeface="Arial" panose="020B0604020202020204" pitchFamily="34" charset="0"/>
              <a:buChar char="•"/>
            </a:pPr>
            <a:r>
              <a:rPr lang="en-US" sz="2400" dirty="0">
                <a:solidFill>
                  <a:srgbClr val="86612A"/>
                </a:solidFill>
                <a:latin typeface="Source Serif Pro Bold" panose="020B0604020202020204" charset="0"/>
              </a:rPr>
              <a:t>Attributes were extracted and standardized from each signature image, followed by normalization to eliminate scaling, thinning, rotating, and cropping features.</a:t>
            </a:r>
          </a:p>
          <a:p>
            <a:pPr algn="just"/>
            <a:endParaRPr lang="en-US" sz="2400" dirty="0">
              <a:solidFill>
                <a:srgbClr val="86612A"/>
              </a:solidFill>
              <a:latin typeface="Source Serif Pro Bold" panose="020B0604020202020204" charset="0"/>
            </a:endParaRPr>
          </a:p>
          <a:p>
            <a:pPr marL="342900" indent="-342900" algn="just">
              <a:buFont typeface="Arial" panose="020B0604020202020204" pitchFamily="34" charset="0"/>
              <a:buChar char="•"/>
            </a:pPr>
            <a:r>
              <a:rPr lang="en-US" sz="2400" dirty="0">
                <a:solidFill>
                  <a:srgbClr val="86612A"/>
                </a:solidFill>
                <a:latin typeface="Source Serif Pro Bold" panose="020B0604020202020204" charset="0"/>
              </a:rPr>
              <a:t>Scale-Invariant Feature Transform (SIFT) was employed to extract features and outlines.</a:t>
            </a:r>
          </a:p>
          <a:p>
            <a:pPr algn="just"/>
            <a:endParaRPr lang="en-US" sz="2400" dirty="0">
              <a:solidFill>
                <a:srgbClr val="86612A"/>
              </a:solidFill>
              <a:latin typeface="Source Serif Pro Bold" panose="020B0604020202020204" charset="0"/>
            </a:endParaRPr>
          </a:p>
          <a:p>
            <a:pPr marL="342900" indent="-342900" algn="just">
              <a:buFont typeface="Arial" panose="020B0604020202020204" pitchFamily="34" charset="0"/>
              <a:buChar char="•"/>
            </a:pPr>
            <a:r>
              <a:rPr lang="en-US" sz="2400" dirty="0">
                <a:solidFill>
                  <a:srgbClr val="86612A"/>
                </a:solidFill>
                <a:latin typeface="Source Serif Pro Bold" panose="020B0604020202020204" charset="0"/>
              </a:rPr>
              <a:t>SVM classifiers utilized SIFT-derived features for signature authentication, evenly dividing genuine and fraudulent data for training and testing, ensuring cheque authenticity as per CTS-2010 standards and other country-specific criteria.</a:t>
            </a:r>
            <a:endParaRPr lang="en-IN" sz="2400" dirty="0">
              <a:solidFill>
                <a:srgbClr val="86612A"/>
              </a:solidFill>
              <a:latin typeface="Source Serif Pro Bold" panose="020B0604020202020204" charset="0"/>
            </a:endParaRPr>
          </a:p>
        </p:txBody>
      </p:sp>
      <p:sp>
        <p:nvSpPr>
          <p:cNvPr id="12" name="TextBox 11">
            <a:extLst>
              <a:ext uri="{FF2B5EF4-FFF2-40B4-BE49-F238E27FC236}">
                <a16:creationId xmlns:a16="http://schemas.microsoft.com/office/drawing/2014/main" id="{3BE47D14-E9AA-80C5-8292-1F76539920E0}"/>
              </a:ext>
            </a:extLst>
          </p:cNvPr>
          <p:cNvSpPr txBox="1"/>
          <p:nvPr/>
        </p:nvSpPr>
        <p:spPr>
          <a:xfrm>
            <a:off x="2486208" y="2310993"/>
            <a:ext cx="10172700" cy="584775"/>
          </a:xfrm>
          <a:prstGeom prst="rect">
            <a:avLst/>
          </a:prstGeom>
          <a:noFill/>
        </p:spPr>
        <p:txBody>
          <a:bodyPr wrap="square">
            <a:spAutoFit/>
          </a:bodyPr>
          <a:lstStyle/>
          <a:p>
            <a:r>
              <a:rPr lang="en-IN" sz="3200" u="sng" dirty="0">
                <a:latin typeface="Source Serif Pro Bold" panose="020B0604020202020204" charset="0"/>
              </a:rPr>
              <a:t>5. Signature Verification Process</a:t>
            </a:r>
          </a:p>
        </p:txBody>
      </p:sp>
      <p:sp>
        <p:nvSpPr>
          <p:cNvPr id="15" name="Rectangle 2">
            <a:extLst>
              <a:ext uri="{FF2B5EF4-FFF2-40B4-BE49-F238E27FC236}">
                <a16:creationId xmlns:a16="http://schemas.microsoft.com/office/drawing/2014/main" id="{A146F2C5-57CD-42AD-88AB-2EAB1D73BDB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ource Serif Pro Bold" panose="020B0604020202020204" charset="0"/>
              </a:rPr>
            </a:br>
            <a:endParaRPr kumimoji="0" lang="en-US" altLang="en-US" sz="1800" b="0" i="0" u="none" strike="noStrike" cap="none" normalizeH="0" baseline="0">
              <a:ln>
                <a:noFill/>
              </a:ln>
              <a:solidFill>
                <a:schemeClr val="tx1"/>
              </a:solidFill>
              <a:effectLst/>
              <a:latin typeface="Source Serif Pro Bold" panose="020B0604020202020204" charset="0"/>
            </a:endParaRPr>
          </a:p>
        </p:txBody>
      </p:sp>
    </p:spTree>
    <p:extLst>
      <p:ext uri="{BB962C8B-B14F-4D97-AF65-F5344CB8AC3E}">
        <p14:creationId xmlns:p14="http://schemas.microsoft.com/office/powerpoint/2010/main" val="116120412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9F8"/>
        </a:solidFill>
        <a:effectLst/>
      </p:bgPr>
    </p:bg>
    <p:spTree>
      <p:nvGrpSpPr>
        <p:cNvPr id="1" name=""/>
        <p:cNvGrpSpPr/>
        <p:nvPr/>
      </p:nvGrpSpPr>
      <p:grpSpPr>
        <a:xfrm>
          <a:off x="0" y="0"/>
          <a:ext cx="0" cy="0"/>
          <a:chOff x="0" y="0"/>
          <a:chExt cx="0" cy="0"/>
        </a:xfrm>
      </p:grpSpPr>
      <p:grpSp>
        <p:nvGrpSpPr>
          <p:cNvPr id="2" name="Group 2"/>
          <p:cNvGrpSpPr/>
          <p:nvPr/>
        </p:nvGrpSpPr>
        <p:grpSpPr>
          <a:xfrm>
            <a:off x="-951373" y="495300"/>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sz="2000">
                <a:latin typeface="Source Serif Pro Bold" panose="020B0604020202020204" charset="0"/>
              </a:endParaRPr>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sz="2000">
                <a:latin typeface="Source Serif Pro Bold" panose="020B0604020202020204" charset="0"/>
              </a:endParaRPr>
            </a:p>
          </p:txBody>
        </p:sp>
      </p:grpSp>
      <p:grpSp>
        <p:nvGrpSpPr>
          <p:cNvPr id="5" name="Group 5"/>
          <p:cNvGrpSpPr/>
          <p:nvPr/>
        </p:nvGrpSpPr>
        <p:grpSpPr>
          <a:xfrm>
            <a:off x="16338486" y="6450438"/>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sz="2000">
                <a:latin typeface="Source Serif Pro Bold" panose="020B0604020202020204" charset="0"/>
              </a:endParaRPr>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sz="2000">
                <a:latin typeface="Source Serif Pro Bold" panose="020B0604020202020204" charset="0"/>
              </a:endParaRPr>
            </a:p>
          </p:txBody>
        </p:sp>
      </p:grpSp>
      <p:sp>
        <p:nvSpPr>
          <p:cNvPr id="8" name="TextBox 8"/>
          <p:cNvSpPr txBox="1"/>
          <p:nvPr/>
        </p:nvSpPr>
        <p:spPr>
          <a:xfrm>
            <a:off x="4047723" y="765985"/>
            <a:ext cx="11291131" cy="1084912"/>
          </a:xfrm>
          <a:prstGeom prst="rect">
            <a:avLst/>
          </a:prstGeom>
        </p:spPr>
        <p:txBody>
          <a:bodyPr lIns="0" tIns="0" rIns="0" bIns="0" rtlCol="0" anchor="t">
            <a:spAutoFit/>
          </a:bodyPr>
          <a:lstStyle/>
          <a:p>
            <a:pPr algn="ctr">
              <a:lnSpc>
                <a:spcPts val="8399"/>
              </a:lnSpc>
              <a:spcBef>
                <a:spcPct val="0"/>
              </a:spcBef>
            </a:pPr>
            <a:r>
              <a:rPr lang="en-US" sz="7200" dirty="0">
                <a:solidFill>
                  <a:srgbClr val="101010"/>
                </a:solidFill>
                <a:latin typeface="Source Serif Pro Bold" panose="020B0604020202020204" charset="0"/>
              </a:rPr>
              <a:t>Continue…</a:t>
            </a:r>
          </a:p>
        </p:txBody>
      </p:sp>
      <p:sp>
        <p:nvSpPr>
          <p:cNvPr id="49" name="TextBox 48">
            <a:extLst>
              <a:ext uri="{FF2B5EF4-FFF2-40B4-BE49-F238E27FC236}">
                <a16:creationId xmlns:a16="http://schemas.microsoft.com/office/drawing/2014/main" id="{4ECD8223-ABA3-1529-E3BC-7208443A661D}"/>
              </a:ext>
            </a:extLst>
          </p:cNvPr>
          <p:cNvSpPr txBox="1"/>
          <p:nvPr/>
        </p:nvSpPr>
        <p:spPr>
          <a:xfrm>
            <a:off x="4469392" y="9175256"/>
            <a:ext cx="10172700" cy="400110"/>
          </a:xfrm>
          <a:prstGeom prst="rect">
            <a:avLst/>
          </a:prstGeom>
          <a:noFill/>
        </p:spPr>
        <p:txBody>
          <a:bodyPr wrap="square">
            <a:spAutoFit/>
          </a:bodyPr>
          <a:lstStyle/>
          <a:p>
            <a:pPr algn="ctr"/>
            <a:r>
              <a:rPr lang="en-US" sz="2000" dirty="0">
                <a:latin typeface="Source Serif Pro Bold" panose="020B0604020202020204" charset="0"/>
              </a:rPr>
              <a:t>Block diagram of bank cheque verification process</a:t>
            </a:r>
            <a:endParaRPr lang="en-IN" sz="2000" dirty="0">
              <a:latin typeface="Source Serif Pro Bold" panose="020B0604020202020204" charset="0"/>
            </a:endParaRPr>
          </a:p>
        </p:txBody>
      </p:sp>
      <p:sp>
        <p:nvSpPr>
          <p:cNvPr id="11" name="Rectangle: Rounded Corners 10">
            <a:extLst>
              <a:ext uri="{FF2B5EF4-FFF2-40B4-BE49-F238E27FC236}">
                <a16:creationId xmlns:a16="http://schemas.microsoft.com/office/drawing/2014/main" id="{4F03A66A-348D-FFC6-A980-72F8CCF275C2}"/>
              </a:ext>
            </a:extLst>
          </p:cNvPr>
          <p:cNvSpPr/>
          <p:nvPr/>
        </p:nvSpPr>
        <p:spPr>
          <a:xfrm>
            <a:off x="3043587" y="2630343"/>
            <a:ext cx="2153813" cy="1242832"/>
          </a:xfrm>
          <a:prstGeom prst="roundRect">
            <a:avLst/>
          </a:prstGeom>
          <a:noFill/>
          <a:ln>
            <a:solidFill>
              <a:srgbClr val="8661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86612A"/>
                </a:solidFill>
                <a:latin typeface="Source Serif Pro Bold" panose="020B0604020202020204" charset="0"/>
              </a:rPr>
              <a:t>Cheque leaflet form</a:t>
            </a:r>
            <a:endParaRPr lang="en-IN" sz="2000" dirty="0">
              <a:solidFill>
                <a:srgbClr val="86612A"/>
              </a:solidFill>
              <a:latin typeface="Source Serif Pro Bold" panose="020B0604020202020204" charset="0"/>
            </a:endParaRPr>
          </a:p>
        </p:txBody>
      </p:sp>
      <p:sp>
        <p:nvSpPr>
          <p:cNvPr id="12" name="Rectangle 11">
            <a:extLst>
              <a:ext uri="{FF2B5EF4-FFF2-40B4-BE49-F238E27FC236}">
                <a16:creationId xmlns:a16="http://schemas.microsoft.com/office/drawing/2014/main" id="{8129A650-C76E-AFAB-6C0B-E5E35F3B86EA}"/>
              </a:ext>
            </a:extLst>
          </p:cNvPr>
          <p:cNvSpPr/>
          <p:nvPr/>
        </p:nvSpPr>
        <p:spPr>
          <a:xfrm>
            <a:off x="6347514" y="2635244"/>
            <a:ext cx="2087486" cy="1242832"/>
          </a:xfrm>
          <a:prstGeom prst="rect">
            <a:avLst/>
          </a:prstGeom>
          <a:noFill/>
          <a:ln>
            <a:solidFill>
              <a:srgbClr val="8661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86612A"/>
                </a:solidFill>
                <a:latin typeface="Source Serif Pro Bold" panose="020B0604020202020204" charset="0"/>
              </a:rPr>
              <a:t>Scan the cheque</a:t>
            </a:r>
            <a:endParaRPr lang="en-IN" sz="2000" dirty="0">
              <a:solidFill>
                <a:srgbClr val="86612A"/>
              </a:solidFill>
              <a:latin typeface="Source Serif Pro Bold" panose="020B0604020202020204" charset="0"/>
            </a:endParaRPr>
          </a:p>
        </p:txBody>
      </p:sp>
      <p:sp>
        <p:nvSpPr>
          <p:cNvPr id="13" name="Rectangle 12">
            <a:extLst>
              <a:ext uri="{FF2B5EF4-FFF2-40B4-BE49-F238E27FC236}">
                <a16:creationId xmlns:a16="http://schemas.microsoft.com/office/drawing/2014/main" id="{74B7D30E-0CFD-335F-C0FF-C2BDFE9D9E2A}"/>
              </a:ext>
            </a:extLst>
          </p:cNvPr>
          <p:cNvSpPr/>
          <p:nvPr/>
        </p:nvSpPr>
        <p:spPr>
          <a:xfrm>
            <a:off x="9903041" y="2637450"/>
            <a:ext cx="2093911" cy="1242832"/>
          </a:xfrm>
          <a:prstGeom prst="rect">
            <a:avLst/>
          </a:prstGeom>
          <a:noFill/>
          <a:ln>
            <a:solidFill>
              <a:srgbClr val="8661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86612A"/>
                </a:solidFill>
                <a:latin typeface="Source Serif Pro Bold" panose="020B0604020202020204" charset="0"/>
              </a:rPr>
              <a:t>Image preprocessing</a:t>
            </a:r>
            <a:endParaRPr lang="en-IN" sz="2000" dirty="0">
              <a:solidFill>
                <a:srgbClr val="86612A"/>
              </a:solidFill>
              <a:latin typeface="Source Serif Pro Bold" panose="020B0604020202020204" charset="0"/>
            </a:endParaRPr>
          </a:p>
        </p:txBody>
      </p:sp>
      <p:sp>
        <p:nvSpPr>
          <p:cNvPr id="14" name="Rectangle 13">
            <a:extLst>
              <a:ext uri="{FF2B5EF4-FFF2-40B4-BE49-F238E27FC236}">
                <a16:creationId xmlns:a16="http://schemas.microsoft.com/office/drawing/2014/main" id="{4B49D528-81AA-2F81-B69D-7AC076841DAB}"/>
              </a:ext>
            </a:extLst>
          </p:cNvPr>
          <p:cNvSpPr/>
          <p:nvPr/>
        </p:nvSpPr>
        <p:spPr>
          <a:xfrm>
            <a:off x="14173200" y="2628900"/>
            <a:ext cx="1980073" cy="1227486"/>
          </a:xfrm>
          <a:prstGeom prst="rect">
            <a:avLst/>
          </a:prstGeom>
          <a:noFill/>
          <a:ln>
            <a:solidFill>
              <a:srgbClr val="8661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86612A"/>
                </a:solidFill>
                <a:latin typeface="Source Serif Pro Bold" panose="020B0604020202020204" charset="0"/>
              </a:rPr>
              <a:t>Segmentation</a:t>
            </a:r>
            <a:endParaRPr lang="en-IN" sz="2000" dirty="0">
              <a:solidFill>
                <a:srgbClr val="86612A"/>
              </a:solidFill>
              <a:latin typeface="Source Serif Pro Bold" panose="020B0604020202020204" charset="0"/>
            </a:endParaRPr>
          </a:p>
        </p:txBody>
      </p:sp>
      <p:sp>
        <p:nvSpPr>
          <p:cNvPr id="15" name="Rectangle 14">
            <a:extLst>
              <a:ext uri="{FF2B5EF4-FFF2-40B4-BE49-F238E27FC236}">
                <a16:creationId xmlns:a16="http://schemas.microsoft.com/office/drawing/2014/main" id="{472A2590-7233-4F82-0D75-00917788F51B}"/>
              </a:ext>
            </a:extLst>
          </p:cNvPr>
          <p:cNvSpPr/>
          <p:nvPr/>
        </p:nvSpPr>
        <p:spPr>
          <a:xfrm>
            <a:off x="6032147" y="7729769"/>
            <a:ext cx="2087486" cy="1250952"/>
          </a:xfrm>
          <a:prstGeom prst="rect">
            <a:avLst/>
          </a:prstGeom>
          <a:noFill/>
          <a:ln>
            <a:solidFill>
              <a:srgbClr val="8661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86612A"/>
                </a:solidFill>
                <a:latin typeface="Source Serif Pro Bold" panose="020B0604020202020204" charset="0"/>
              </a:rPr>
              <a:t>Applying </a:t>
            </a:r>
            <a:r>
              <a:rPr lang="en-IN" sz="2000" dirty="0">
                <a:solidFill>
                  <a:srgbClr val="86612A"/>
                </a:solidFill>
                <a:latin typeface="Source Serif Pro Bold" panose="020B0604020202020204" charset="0"/>
              </a:rPr>
              <a:t>SVM</a:t>
            </a:r>
            <a:endParaRPr lang="en-US" sz="2000" dirty="0">
              <a:solidFill>
                <a:srgbClr val="86612A"/>
              </a:solidFill>
              <a:latin typeface="Source Serif Pro Bold" panose="020B0604020202020204" charset="0"/>
            </a:endParaRPr>
          </a:p>
        </p:txBody>
      </p:sp>
      <p:sp>
        <p:nvSpPr>
          <p:cNvPr id="16" name="Rectangle 15">
            <a:extLst>
              <a:ext uri="{FF2B5EF4-FFF2-40B4-BE49-F238E27FC236}">
                <a16:creationId xmlns:a16="http://schemas.microsoft.com/office/drawing/2014/main" id="{715C2982-BB13-7C31-4665-E7AA9747D9E1}"/>
              </a:ext>
            </a:extLst>
          </p:cNvPr>
          <p:cNvSpPr/>
          <p:nvPr/>
        </p:nvSpPr>
        <p:spPr>
          <a:xfrm>
            <a:off x="14173199" y="5924612"/>
            <a:ext cx="1980073" cy="1227487"/>
          </a:xfrm>
          <a:prstGeom prst="rect">
            <a:avLst/>
          </a:prstGeom>
          <a:noFill/>
          <a:ln>
            <a:solidFill>
              <a:srgbClr val="8661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86612A"/>
                </a:solidFill>
                <a:latin typeface="Source Serif Pro Bold" panose="020B0604020202020204" charset="0"/>
              </a:rPr>
              <a:t>Classification</a:t>
            </a:r>
            <a:endParaRPr lang="en-IN" sz="2000" dirty="0">
              <a:solidFill>
                <a:srgbClr val="86612A"/>
              </a:solidFill>
              <a:latin typeface="Source Serif Pro Bold" panose="020B0604020202020204" charset="0"/>
            </a:endParaRPr>
          </a:p>
        </p:txBody>
      </p:sp>
      <p:sp>
        <p:nvSpPr>
          <p:cNvPr id="17" name="Rectangle 16">
            <a:extLst>
              <a:ext uri="{FF2B5EF4-FFF2-40B4-BE49-F238E27FC236}">
                <a16:creationId xmlns:a16="http://schemas.microsoft.com/office/drawing/2014/main" id="{2CDD1B03-D1B4-44FA-D3EF-F5C1FC790B50}"/>
              </a:ext>
            </a:extLst>
          </p:cNvPr>
          <p:cNvSpPr/>
          <p:nvPr/>
        </p:nvSpPr>
        <p:spPr>
          <a:xfrm>
            <a:off x="9361175" y="7737346"/>
            <a:ext cx="2107875" cy="1250950"/>
          </a:xfrm>
          <a:prstGeom prst="rect">
            <a:avLst/>
          </a:prstGeom>
          <a:noFill/>
          <a:ln>
            <a:solidFill>
              <a:srgbClr val="8661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86612A"/>
                </a:solidFill>
                <a:latin typeface="Source Serif Pro Bold" panose="020B0604020202020204" charset="0"/>
              </a:rPr>
              <a:t>Applying SIFT</a:t>
            </a:r>
            <a:endParaRPr lang="en-IN" sz="2000" dirty="0">
              <a:solidFill>
                <a:srgbClr val="86612A"/>
              </a:solidFill>
              <a:latin typeface="Source Serif Pro Bold" panose="020B0604020202020204" charset="0"/>
            </a:endParaRPr>
          </a:p>
        </p:txBody>
      </p:sp>
      <p:sp>
        <p:nvSpPr>
          <p:cNvPr id="18" name="Rectangle 17">
            <a:extLst>
              <a:ext uri="{FF2B5EF4-FFF2-40B4-BE49-F238E27FC236}">
                <a16:creationId xmlns:a16="http://schemas.microsoft.com/office/drawing/2014/main" id="{F37AC413-53A7-CD56-3082-2D777F903FE1}"/>
              </a:ext>
            </a:extLst>
          </p:cNvPr>
          <p:cNvSpPr/>
          <p:nvPr/>
        </p:nvSpPr>
        <p:spPr>
          <a:xfrm>
            <a:off x="9375139" y="4265024"/>
            <a:ext cx="2093911" cy="1250950"/>
          </a:xfrm>
          <a:prstGeom prst="rect">
            <a:avLst/>
          </a:prstGeom>
          <a:noFill/>
          <a:ln>
            <a:solidFill>
              <a:srgbClr val="8661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86612A"/>
                </a:solidFill>
                <a:latin typeface="Source Serif Pro Bold" panose="020B0604020202020204" charset="0"/>
              </a:rPr>
              <a:t>Applying OCR</a:t>
            </a:r>
            <a:endParaRPr lang="en-IN" sz="2000" dirty="0">
              <a:solidFill>
                <a:srgbClr val="86612A"/>
              </a:solidFill>
              <a:latin typeface="Source Serif Pro Bold" panose="020B0604020202020204" charset="0"/>
            </a:endParaRPr>
          </a:p>
        </p:txBody>
      </p:sp>
      <p:sp>
        <p:nvSpPr>
          <p:cNvPr id="19" name="Rectangle 18">
            <a:extLst>
              <a:ext uri="{FF2B5EF4-FFF2-40B4-BE49-F238E27FC236}">
                <a16:creationId xmlns:a16="http://schemas.microsoft.com/office/drawing/2014/main" id="{FCFC6F31-F21E-C74B-822D-DB8DDF10E181}"/>
              </a:ext>
            </a:extLst>
          </p:cNvPr>
          <p:cNvSpPr/>
          <p:nvPr/>
        </p:nvSpPr>
        <p:spPr>
          <a:xfrm>
            <a:off x="6032147" y="5893126"/>
            <a:ext cx="2087486" cy="1250952"/>
          </a:xfrm>
          <a:prstGeom prst="rect">
            <a:avLst/>
          </a:prstGeom>
          <a:noFill/>
          <a:ln>
            <a:solidFill>
              <a:srgbClr val="8661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86612A"/>
                </a:solidFill>
                <a:latin typeface="Source Serif Pro Bold" panose="020B0604020202020204" charset="0"/>
              </a:rPr>
              <a:t>Matching courtesy and legal amount</a:t>
            </a:r>
            <a:endParaRPr lang="en-IN" sz="2000" dirty="0">
              <a:solidFill>
                <a:srgbClr val="86612A"/>
              </a:solidFill>
              <a:latin typeface="Source Serif Pro Bold" panose="020B0604020202020204" charset="0"/>
            </a:endParaRPr>
          </a:p>
        </p:txBody>
      </p:sp>
      <p:sp>
        <p:nvSpPr>
          <p:cNvPr id="20" name="Rectangle 19">
            <a:extLst>
              <a:ext uri="{FF2B5EF4-FFF2-40B4-BE49-F238E27FC236}">
                <a16:creationId xmlns:a16="http://schemas.microsoft.com/office/drawing/2014/main" id="{ED5BFCC3-31D5-A16B-9C41-DBCE9ECE8E70}"/>
              </a:ext>
            </a:extLst>
          </p:cNvPr>
          <p:cNvSpPr/>
          <p:nvPr/>
        </p:nvSpPr>
        <p:spPr>
          <a:xfrm>
            <a:off x="9361174" y="5828639"/>
            <a:ext cx="2107875" cy="1379925"/>
          </a:xfrm>
          <a:prstGeom prst="rect">
            <a:avLst/>
          </a:prstGeom>
          <a:noFill/>
          <a:ln>
            <a:solidFill>
              <a:srgbClr val="8661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86612A"/>
                </a:solidFill>
                <a:latin typeface="Source Serif Pro Bold" panose="020B0604020202020204" charset="0"/>
              </a:rPr>
              <a:t>Applying CNN to recognize Characters and numbers</a:t>
            </a:r>
            <a:endParaRPr lang="en-IN" sz="2000" dirty="0">
              <a:solidFill>
                <a:srgbClr val="86612A"/>
              </a:solidFill>
              <a:latin typeface="Source Serif Pro Bold" panose="020B0604020202020204" charset="0"/>
            </a:endParaRPr>
          </a:p>
        </p:txBody>
      </p:sp>
      <p:sp>
        <p:nvSpPr>
          <p:cNvPr id="21" name="Oval 20">
            <a:extLst>
              <a:ext uri="{FF2B5EF4-FFF2-40B4-BE49-F238E27FC236}">
                <a16:creationId xmlns:a16="http://schemas.microsoft.com/office/drawing/2014/main" id="{8E787C57-A9A9-8E09-6EF3-E0BDAA639303}"/>
              </a:ext>
            </a:extLst>
          </p:cNvPr>
          <p:cNvSpPr/>
          <p:nvPr/>
        </p:nvSpPr>
        <p:spPr>
          <a:xfrm>
            <a:off x="3043587" y="4047433"/>
            <a:ext cx="2238610" cy="1709795"/>
          </a:xfrm>
          <a:prstGeom prst="ellipse">
            <a:avLst/>
          </a:prstGeom>
          <a:noFill/>
          <a:ln>
            <a:solidFill>
              <a:srgbClr val="8661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86612A"/>
                </a:solidFill>
                <a:latin typeface="Source Serif Pro Bold" panose="020B0604020202020204" charset="0"/>
              </a:rPr>
              <a:t>Cheque verification result</a:t>
            </a:r>
            <a:endParaRPr lang="en-IN" sz="2000" dirty="0">
              <a:solidFill>
                <a:srgbClr val="86612A"/>
              </a:solidFill>
              <a:latin typeface="Source Serif Pro Bold" panose="020B0604020202020204" charset="0"/>
            </a:endParaRPr>
          </a:p>
        </p:txBody>
      </p:sp>
      <p:cxnSp>
        <p:nvCxnSpPr>
          <p:cNvPr id="30" name="Straight Arrow Connector 29">
            <a:extLst>
              <a:ext uri="{FF2B5EF4-FFF2-40B4-BE49-F238E27FC236}">
                <a16:creationId xmlns:a16="http://schemas.microsoft.com/office/drawing/2014/main" id="{170D0A64-4C13-F890-C918-BCBC61D3634E}"/>
              </a:ext>
            </a:extLst>
          </p:cNvPr>
          <p:cNvCxnSpPr>
            <a:stCxn id="11" idx="3"/>
            <a:endCxn id="12" idx="1"/>
          </p:cNvCxnSpPr>
          <p:nvPr/>
        </p:nvCxnSpPr>
        <p:spPr>
          <a:xfrm>
            <a:off x="5197400" y="3251759"/>
            <a:ext cx="1150114" cy="4901"/>
          </a:xfrm>
          <a:prstGeom prst="straightConnector1">
            <a:avLst/>
          </a:prstGeom>
          <a:ln>
            <a:solidFill>
              <a:srgbClr val="86612A"/>
            </a:solidFill>
            <a:headEnd type="none" w="med" len="med"/>
            <a:tailEnd type="arrow" w="med" len="med"/>
          </a:ln>
          <a:effectLst/>
          <a:scene3d>
            <a:camera prst="orthographicFront"/>
            <a:lightRig rig="threePt" dir="t"/>
          </a:scene3d>
          <a:sp3d>
            <a:bevelT/>
          </a:sp3d>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12061232-5067-483F-61E6-FA872B78D508}"/>
              </a:ext>
            </a:extLst>
          </p:cNvPr>
          <p:cNvCxnSpPr>
            <a:stCxn id="12" idx="3"/>
            <a:endCxn id="13" idx="1"/>
          </p:cNvCxnSpPr>
          <p:nvPr/>
        </p:nvCxnSpPr>
        <p:spPr>
          <a:xfrm>
            <a:off x="8435000" y="3256660"/>
            <a:ext cx="1468041" cy="2206"/>
          </a:xfrm>
          <a:prstGeom prst="straightConnector1">
            <a:avLst/>
          </a:prstGeom>
          <a:ln>
            <a:solidFill>
              <a:srgbClr val="86612A"/>
            </a:solidFill>
            <a:tailEnd type="triangle"/>
          </a:ln>
          <a:effectLst/>
          <a:scene3d>
            <a:camera prst="orthographicFront"/>
            <a:lightRig rig="threePt" dir="t"/>
          </a:scene3d>
          <a:sp3d>
            <a:bevelT/>
          </a:sp3d>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3D3DF4A8-C07D-F851-561A-6FD077BF355E}"/>
              </a:ext>
            </a:extLst>
          </p:cNvPr>
          <p:cNvCxnSpPr>
            <a:stCxn id="13" idx="3"/>
            <a:endCxn id="14" idx="1"/>
          </p:cNvCxnSpPr>
          <p:nvPr/>
        </p:nvCxnSpPr>
        <p:spPr>
          <a:xfrm flipV="1">
            <a:off x="11996952" y="3242643"/>
            <a:ext cx="2176248" cy="16223"/>
          </a:xfrm>
          <a:prstGeom prst="straightConnector1">
            <a:avLst/>
          </a:prstGeom>
          <a:ln>
            <a:solidFill>
              <a:srgbClr val="86612A"/>
            </a:solidFill>
            <a:tailEnd type="triangle"/>
          </a:ln>
          <a:effectLst/>
          <a:scene3d>
            <a:camera prst="orthographicFront"/>
            <a:lightRig rig="threePt" dir="t"/>
          </a:scene3d>
          <a:sp3d>
            <a:bevelT/>
          </a:sp3d>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1D24D2B4-C428-7C0C-0141-2DAEFF6D9E8F}"/>
              </a:ext>
            </a:extLst>
          </p:cNvPr>
          <p:cNvCxnSpPr>
            <a:stCxn id="14" idx="2"/>
            <a:endCxn id="16" idx="0"/>
          </p:cNvCxnSpPr>
          <p:nvPr/>
        </p:nvCxnSpPr>
        <p:spPr>
          <a:xfrm flipH="1">
            <a:off x="15163236" y="3856386"/>
            <a:ext cx="1" cy="2068226"/>
          </a:xfrm>
          <a:prstGeom prst="straightConnector1">
            <a:avLst/>
          </a:prstGeom>
          <a:ln>
            <a:solidFill>
              <a:srgbClr val="86612A"/>
            </a:solidFill>
            <a:tailEnd type="triangle"/>
          </a:ln>
          <a:effectLst/>
          <a:scene3d>
            <a:camera prst="orthographicFront"/>
            <a:lightRig rig="threePt" dir="t"/>
          </a:scene3d>
          <a:sp3d>
            <a:bevelT/>
          </a:sp3d>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57AFC857-DD89-6879-388D-C420CE7DD518}"/>
              </a:ext>
            </a:extLst>
          </p:cNvPr>
          <p:cNvCxnSpPr>
            <a:cxnSpLocks/>
            <a:stCxn id="16" idx="1"/>
            <a:endCxn id="20" idx="3"/>
          </p:cNvCxnSpPr>
          <p:nvPr/>
        </p:nvCxnSpPr>
        <p:spPr>
          <a:xfrm flipH="1" flipV="1">
            <a:off x="11469049" y="6518602"/>
            <a:ext cx="2704150" cy="19754"/>
          </a:xfrm>
          <a:prstGeom prst="straightConnector1">
            <a:avLst/>
          </a:prstGeom>
          <a:ln>
            <a:solidFill>
              <a:srgbClr val="86612A"/>
            </a:solidFill>
            <a:tailEnd type="triangle"/>
          </a:ln>
          <a:effectLst/>
          <a:scene3d>
            <a:camera prst="orthographicFront"/>
            <a:lightRig rig="threePt" dir="t"/>
          </a:scene3d>
          <a:sp3d>
            <a:bevelT/>
          </a:sp3d>
        </p:spPr>
        <p:style>
          <a:lnRef idx="3">
            <a:schemeClr val="dk1"/>
          </a:lnRef>
          <a:fillRef idx="0">
            <a:schemeClr val="dk1"/>
          </a:fillRef>
          <a:effectRef idx="2">
            <a:schemeClr val="dk1"/>
          </a:effectRef>
          <a:fontRef idx="minor">
            <a:schemeClr val="tx1"/>
          </a:fontRef>
        </p:style>
      </p:cxnSp>
      <p:cxnSp>
        <p:nvCxnSpPr>
          <p:cNvPr id="42" name="Connector: Elbow 41">
            <a:extLst>
              <a:ext uri="{FF2B5EF4-FFF2-40B4-BE49-F238E27FC236}">
                <a16:creationId xmlns:a16="http://schemas.microsoft.com/office/drawing/2014/main" id="{68C39C46-A18C-E948-3DEE-E668986C9B39}"/>
              </a:ext>
            </a:extLst>
          </p:cNvPr>
          <p:cNvCxnSpPr>
            <a:stCxn id="16" idx="1"/>
            <a:endCxn id="18" idx="3"/>
          </p:cNvCxnSpPr>
          <p:nvPr/>
        </p:nvCxnSpPr>
        <p:spPr>
          <a:xfrm rot="10800000">
            <a:off x="11469051" y="4890500"/>
            <a:ext cx="2704149" cy="1647857"/>
          </a:xfrm>
          <a:prstGeom prst="bentConnector3">
            <a:avLst/>
          </a:prstGeom>
          <a:ln>
            <a:solidFill>
              <a:srgbClr val="86612A"/>
            </a:solidFill>
            <a:tailEnd type="triangle"/>
          </a:ln>
          <a:effectLst/>
          <a:scene3d>
            <a:camera prst="orthographicFront"/>
            <a:lightRig rig="threePt" dir="t"/>
          </a:scene3d>
          <a:sp3d>
            <a:bevelT/>
          </a:sp3d>
        </p:spPr>
        <p:style>
          <a:lnRef idx="3">
            <a:schemeClr val="dk1"/>
          </a:lnRef>
          <a:fillRef idx="0">
            <a:schemeClr val="dk1"/>
          </a:fillRef>
          <a:effectRef idx="2">
            <a:schemeClr val="dk1"/>
          </a:effectRef>
          <a:fontRef idx="minor">
            <a:schemeClr val="tx1"/>
          </a:fontRef>
        </p:style>
      </p:cxnSp>
      <p:cxnSp>
        <p:nvCxnSpPr>
          <p:cNvPr id="45" name="Connector: Elbow 44">
            <a:extLst>
              <a:ext uri="{FF2B5EF4-FFF2-40B4-BE49-F238E27FC236}">
                <a16:creationId xmlns:a16="http://schemas.microsoft.com/office/drawing/2014/main" id="{95EA8300-7796-5AA9-E101-6B45944C9C54}"/>
              </a:ext>
            </a:extLst>
          </p:cNvPr>
          <p:cNvCxnSpPr>
            <a:stCxn id="16" idx="1"/>
            <a:endCxn id="17" idx="3"/>
          </p:cNvCxnSpPr>
          <p:nvPr/>
        </p:nvCxnSpPr>
        <p:spPr>
          <a:xfrm rot="10800000" flipV="1">
            <a:off x="11469051" y="6538355"/>
            <a:ext cx="2704149" cy="1824465"/>
          </a:xfrm>
          <a:prstGeom prst="bentConnector3">
            <a:avLst/>
          </a:prstGeom>
          <a:ln>
            <a:solidFill>
              <a:srgbClr val="86612A"/>
            </a:solidFill>
            <a:tailEnd type="triangle"/>
          </a:ln>
          <a:effectLst/>
          <a:scene3d>
            <a:camera prst="orthographicFront"/>
            <a:lightRig rig="threePt" dir="t"/>
          </a:scene3d>
          <a:sp3d>
            <a:bevelT/>
          </a:sp3d>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CCFD9941-E7B3-A561-4038-D8A5EDA660A9}"/>
              </a:ext>
            </a:extLst>
          </p:cNvPr>
          <p:cNvCxnSpPr>
            <a:cxnSpLocks/>
            <a:stCxn id="18" idx="1"/>
            <a:endCxn id="21" idx="6"/>
          </p:cNvCxnSpPr>
          <p:nvPr/>
        </p:nvCxnSpPr>
        <p:spPr>
          <a:xfrm flipH="1">
            <a:off x="5282197" y="4890499"/>
            <a:ext cx="4092942" cy="11832"/>
          </a:xfrm>
          <a:prstGeom prst="straightConnector1">
            <a:avLst/>
          </a:prstGeom>
          <a:ln>
            <a:solidFill>
              <a:srgbClr val="86612A"/>
            </a:solidFill>
            <a:tailEnd type="triangle"/>
          </a:ln>
          <a:effectLst/>
          <a:scene3d>
            <a:camera prst="orthographicFront"/>
            <a:lightRig rig="threePt" dir="t"/>
          </a:scene3d>
          <a:sp3d>
            <a:bevelT/>
          </a:sp3d>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F0CA7E56-6E5A-93A8-42B1-8460BEADB283}"/>
              </a:ext>
            </a:extLst>
          </p:cNvPr>
          <p:cNvCxnSpPr>
            <a:stCxn id="20" idx="1"/>
            <a:endCxn id="19" idx="3"/>
          </p:cNvCxnSpPr>
          <p:nvPr/>
        </p:nvCxnSpPr>
        <p:spPr>
          <a:xfrm flipH="1">
            <a:off x="8119633" y="6518602"/>
            <a:ext cx="1241541" cy="0"/>
          </a:xfrm>
          <a:prstGeom prst="straightConnector1">
            <a:avLst/>
          </a:prstGeom>
          <a:ln>
            <a:solidFill>
              <a:srgbClr val="86612A"/>
            </a:solidFill>
            <a:tailEnd type="triangle"/>
          </a:ln>
          <a:effectLst/>
          <a:scene3d>
            <a:camera prst="orthographicFront"/>
            <a:lightRig rig="threePt" dir="t"/>
          </a:scene3d>
          <a:sp3d>
            <a:bevelT/>
          </a:sp3d>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EC009247-8C99-B9EE-1BFF-15FCCF065537}"/>
              </a:ext>
            </a:extLst>
          </p:cNvPr>
          <p:cNvCxnSpPr>
            <a:stCxn id="17" idx="1"/>
            <a:endCxn id="15" idx="3"/>
          </p:cNvCxnSpPr>
          <p:nvPr/>
        </p:nvCxnSpPr>
        <p:spPr>
          <a:xfrm flipH="1" flipV="1">
            <a:off x="8119633" y="8355245"/>
            <a:ext cx="1241542" cy="7576"/>
          </a:xfrm>
          <a:prstGeom prst="straightConnector1">
            <a:avLst/>
          </a:prstGeom>
          <a:ln>
            <a:solidFill>
              <a:srgbClr val="86612A"/>
            </a:solidFill>
            <a:tailEnd type="triangle"/>
          </a:ln>
          <a:effectLst/>
          <a:scene3d>
            <a:camera prst="orthographicFront"/>
            <a:lightRig rig="threePt" dir="t"/>
          </a:scene3d>
          <a:sp3d>
            <a:bevelT/>
          </a:sp3d>
        </p:spPr>
        <p:style>
          <a:lnRef idx="3">
            <a:schemeClr val="dk1"/>
          </a:lnRef>
          <a:fillRef idx="0">
            <a:schemeClr val="dk1"/>
          </a:fillRef>
          <a:effectRef idx="2">
            <a:schemeClr val="dk1"/>
          </a:effectRef>
          <a:fontRef idx="minor">
            <a:schemeClr val="tx1"/>
          </a:fontRef>
        </p:style>
      </p:cxnSp>
      <p:cxnSp>
        <p:nvCxnSpPr>
          <p:cNvPr id="67" name="Connector: Elbow 66">
            <a:extLst>
              <a:ext uri="{FF2B5EF4-FFF2-40B4-BE49-F238E27FC236}">
                <a16:creationId xmlns:a16="http://schemas.microsoft.com/office/drawing/2014/main" id="{F851CD31-E926-2020-8548-8F04769EE4B1}"/>
              </a:ext>
            </a:extLst>
          </p:cNvPr>
          <p:cNvCxnSpPr>
            <a:stCxn id="19" idx="1"/>
            <a:endCxn id="21" idx="4"/>
          </p:cNvCxnSpPr>
          <p:nvPr/>
        </p:nvCxnSpPr>
        <p:spPr>
          <a:xfrm rot="10800000">
            <a:off x="4162893" y="5757228"/>
            <a:ext cx="1869255" cy="761374"/>
          </a:xfrm>
          <a:prstGeom prst="bentConnector2">
            <a:avLst/>
          </a:prstGeom>
          <a:ln>
            <a:solidFill>
              <a:srgbClr val="86612A"/>
            </a:solidFill>
            <a:tailEnd type="triangle"/>
          </a:ln>
          <a:effectLst/>
          <a:scene3d>
            <a:camera prst="orthographicFront"/>
            <a:lightRig rig="threePt" dir="t"/>
          </a:scene3d>
          <a:sp3d>
            <a:bevelT/>
          </a:sp3d>
        </p:spPr>
        <p:style>
          <a:lnRef idx="3">
            <a:schemeClr val="dk1"/>
          </a:lnRef>
          <a:fillRef idx="0">
            <a:schemeClr val="dk1"/>
          </a:fillRef>
          <a:effectRef idx="2">
            <a:schemeClr val="dk1"/>
          </a:effectRef>
          <a:fontRef idx="minor">
            <a:schemeClr val="tx1"/>
          </a:fontRef>
        </p:style>
      </p:cxnSp>
      <p:cxnSp>
        <p:nvCxnSpPr>
          <p:cNvPr id="69" name="Connector: Elbow 68">
            <a:extLst>
              <a:ext uri="{FF2B5EF4-FFF2-40B4-BE49-F238E27FC236}">
                <a16:creationId xmlns:a16="http://schemas.microsoft.com/office/drawing/2014/main" id="{3B76F17A-A791-DEBB-7099-91411698E7C1}"/>
              </a:ext>
            </a:extLst>
          </p:cNvPr>
          <p:cNvCxnSpPr>
            <a:stCxn id="15" idx="1"/>
            <a:endCxn id="21" idx="4"/>
          </p:cNvCxnSpPr>
          <p:nvPr/>
        </p:nvCxnSpPr>
        <p:spPr>
          <a:xfrm rot="10800000">
            <a:off x="4162893" y="5757229"/>
            <a:ext cx="1869255" cy="2598017"/>
          </a:xfrm>
          <a:prstGeom prst="bentConnector2">
            <a:avLst/>
          </a:prstGeom>
          <a:ln>
            <a:solidFill>
              <a:srgbClr val="86612A"/>
            </a:solidFill>
            <a:tailEnd type="triangle"/>
          </a:ln>
          <a:effectLst/>
          <a:scene3d>
            <a:camera prst="orthographicFront"/>
            <a:lightRig rig="threePt" dir="t"/>
          </a:scene3d>
          <a:sp3d>
            <a:bevelT/>
          </a:sp3d>
        </p:spPr>
        <p:style>
          <a:lnRef idx="3">
            <a:schemeClr val="dk1"/>
          </a:lnRef>
          <a:fillRef idx="0">
            <a:schemeClr val="dk1"/>
          </a:fillRef>
          <a:effectRef idx="2">
            <a:schemeClr val="dk1"/>
          </a:effectRef>
          <a:fontRef idx="minor">
            <a:schemeClr val="tx1"/>
          </a:fontRef>
        </p:style>
      </p:cxnSp>
      <p:sp>
        <p:nvSpPr>
          <p:cNvPr id="84" name="TextBox 83">
            <a:extLst>
              <a:ext uri="{FF2B5EF4-FFF2-40B4-BE49-F238E27FC236}">
                <a16:creationId xmlns:a16="http://schemas.microsoft.com/office/drawing/2014/main" id="{A9E389D0-8E32-7A69-DEF1-92724FAA357C}"/>
              </a:ext>
            </a:extLst>
          </p:cNvPr>
          <p:cNvSpPr txBox="1"/>
          <p:nvPr/>
        </p:nvSpPr>
        <p:spPr>
          <a:xfrm>
            <a:off x="8581795" y="2845327"/>
            <a:ext cx="1286979" cy="1092607"/>
          </a:xfrm>
          <a:prstGeom prst="rect">
            <a:avLst/>
          </a:prstGeom>
          <a:noFill/>
        </p:spPr>
        <p:txBody>
          <a:bodyPr wrap="square" rtlCol="0">
            <a:spAutoFit/>
          </a:bodyPr>
          <a:lstStyle/>
          <a:p>
            <a:pPr algn="ctr"/>
            <a:r>
              <a:rPr lang="en-US" dirty="0">
                <a:solidFill>
                  <a:srgbClr val="86612A"/>
                </a:solidFill>
                <a:latin typeface="Source Serif Pro Bold" panose="020B0604020202020204" charset="0"/>
              </a:rPr>
              <a:t>Scanned</a:t>
            </a:r>
          </a:p>
          <a:p>
            <a:pPr algn="ctr"/>
            <a:endParaRPr lang="en-US" sz="1050" dirty="0">
              <a:solidFill>
                <a:srgbClr val="86612A"/>
              </a:solidFill>
              <a:latin typeface="Source Serif Pro Bold" panose="020B0604020202020204" charset="0"/>
            </a:endParaRPr>
          </a:p>
          <a:p>
            <a:pPr algn="ctr"/>
            <a:r>
              <a:rPr lang="en-US" dirty="0">
                <a:solidFill>
                  <a:srgbClr val="86612A"/>
                </a:solidFill>
                <a:latin typeface="Source Serif Pro Bold" panose="020B0604020202020204" charset="0"/>
              </a:rPr>
              <a:t>Cheque </a:t>
            </a:r>
          </a:p>
          <a:p>
            <a:pPr algn="ctr"/>
            <a:r>
              <a:rPr lang="en-US" dirty="0">
                <a:solidFill>
                  <a:srgbClr val="86612A"/>
                </a:solidFill>
                <a:latin typeface="Source Serif Pro Bold" panose="020B0604020202020204" charset="0"/>
              </a:rPr>
              <a:t>image</a:t>
            </a:r>
            <a:endParaRPr lang="en-IN" dirty="0">
              <a:solidFill>
                <a:srgbClr val="86612A"/>
              </a:solidFill>
              <a:latin typeface="Source Serif Pro Bold" panose="020B0604020202020204" charset="0"/>
            </a:endParaRPr>
          </a:p>
        </p:txBody>
      </p:sp>
      <p:sp>
        <p:nvSpPr>
          <p:cNvPr id="85" name="TextBox 84">
            <a:extLst>
              <a:ext uri="{FF2B5EF4-FFF2-40B4-BE49-F238E27FC236}">
                <a16:creationId xmlns:a16="http://schemas.microsoft.com/office/drawing/2014/main" id="{92FF7F5A-0535-FA88-5D1D-979F691B705E}"/>
              </a:ext>
            </a:extLst>
          </p:cNvPr>
          <p:cNvSpPr txBox="1"/>
          <p:nvPr/>
        </p:nvSpPr>
        <p:spPr>
          <a:xfrm>
            <a:off x="12296576" y="2849174"/>
            <a:ext cx="1747365" cy="1084912"/>
          </a:xfrm>
          <a:prstGeom prst="rect">
            <a:avLst/>
          </a:prstGeom>
          <a:noFill/>
        </p:spPr>
        <p:txBody>
          <a:bodyPr wrap="square" rtlCol="0">
            <a:spAutoFit/>
          </a:bodyPr>
          <a:lstStyle/>
          <a:p>
            <a:pPr algn="ctr"/>
            <a:r>
              <a:rPr lang="en-US" dirty="0">
                <a:solidFill>
                  <a:srgbClr val="86612A"/>
                </a:solidFill>
                <a:latin typeface="Source Serif Pro Bold" panose="020B0604020202020204" charset="0"/>
              </a:rPr>
              <a:t>Cropped and</a:t>
            </a:r>
          </a:p>
          <a:p>
            <a:pPr algn="ctr"/>
            <a:endParaRPr lang="en-US" sz="1050" dirty="0">
              <a:solidFill>
                <a:srgbClr val="86612A"/>
              </a:solidFill>
              <a:latin typeface="Source Serif Pro Bold" panose="020B0604020202020204" charset="0"/>
            </a:endParaRPr>
          </a:p>
          <a:p>
            <a:pPr algn="ctr"/>
            <a:r>
              <a:rPr lang="en-US" dirty="0">
                <a:solidFill>
                  <a:srgbClr val="86612A"/>
                </a:solidFill>
                <a:latin typeface="Source Serif Pro Bold" panose="020B0604020202020204" charset="0"/>
              </a:rPr>
              <a:t>Noise-free</a:t>
            </a:r>
          </a:p>
          <a:p>
            <a:pPr algn="ctr"/>
            <a:r>
              <a:rPr lang="en-US" dirty="0">
                <a:solidFill>
                  <a:srgbClr val="86612A"/>
                </a:solidFill>
                <a:latin typeface="Source Serif Pro Bold" panose="020B0604020202020204" charset="0"/>
              </a:rPr>
              <a:t>Cheque leaflet</a:t>
            </a:r>
            <a:endParaRPr lang="en-IN" dirty="0">
              <a:solidFill>
                <a:srgbClr val="86612A"/>
              </a:solidFill>
              <a:latin typeface="Source Serif Pro Bold" panose="020B0604020202020204" charset="0"/>
            </a:endParaRPr>
          </a:p>
        </p:txBody>
      </p:sp>
      <p:sp>
        <p:nvSpPr>
          <p:cNvPr id="86" name="TextBox 85">
            <a:extLst>
              <a:ext uri="{FF2B5EF4-FFF2-40B4-BE49-F238E27FC236}">
                <a16:creationId xmlns:a16="http://schemas.microsoft.com/office/drawing/2014/main" id="{201FAEEE-56D4-5D71-3926-226F54682D17}"/>
              </a:ext>
            </a:extLst>
          </p:cNvPr>
          <p:cNvSpPr txBox="1"/>
          <p:nvPr/>
        </p:nvSpPr>
        <p:spPr>
          <a:xfrm>
            <a:off x="15018042" y="4167891"/>
            <a:ext cx="1747365" cy="923330"/>
          </a:xfrm>
          <a:prstGeom prst="rect">
            <a:avLst/>
          </a:prstGeom>
          <a:noFill/>
        </p:spPr>
        <p:txBody>
          <a:bodyPr wrap="square" rtlCol="0">
            <a:spAutoFit/>
          </a:bodyPr>
          <a:lstStyle/>
          <a:p>
            <a:pPr algn="ctr"/>
            <a:r>
              <a:rPr lang="en-US" dirty="0">
                <a:solidFill>
                  <a:srgbClr val="86612A"/>
                </a:solidFill>
                <a:latin typeface="Source Serif Pro Bold" panose="020B0604020202020204" charset="0"/>
              </a:rPr>
              <a:t>Segmented</a:t>
            </a:r>
          </a:p>
          <a:p>
            <a:pPr algn="ctr"/>
            <a:r>
              <a:rPr lang="en-US" dirty="0">
                <a:solidFill>
                  <a:srgbClr val="86612A"/>
                </a:solidFill>
                <a:latin typeface="Source Serif Pro Bold" panose="020B0604020202020204" charset="0"/>
              </a:rPr>
              <a:t>Image </a:t>
            </a:r>
          </a:p>
          <a:p>
            <a:pPr algn="ctr"/>
            <a:r>
              <a:rPr lang="en-US" dirty="0">
                <a:solidFill>
                  <a:srgbClr val="86612A"/>
                </a:solidFill>
                <a:latin typeface="Source Serif Pro Bold" panose="020B0604020202020204" charset="0"/>
              </a:rPr>
              <a:t>pieces</a:t>
            </a:r>
            <a:endParaRPr lang="en-IN" dirty="0">
              <a:solidFill>
                <a:srgbClr val="86612A"/>
              </a:solidFill>
              <a:latin typeface="Source Serif Pro Bold" panose="020B0604020202020204" charset="0"/>
            </a:endParaRPr>
          </a:p>
        </p:txBody>
      </p:sp>
      <p:sp>
        <p:nvSpPr>
          <p:cNvPr id="87" name="TextBox 86">
            <a:extLst>
              <a:ext uri="{FF2B5EF4-FFF2-40B4-BE49-F238E27FC236}">
                <a16:creationId xmlns:a16="http://schemas.microsoft.com/office/drawing/2014/main" id="{274095B1-8B6D-B6DF-2B82-28EF44917732}"/>
              </a:ext>
            </a:extLst>
          </p:cNvPr>
          <p:cNvSpPr txBox="1"/>
          <p:nvPr/>
        </p:nvSpPr>
        <p:spPr>
          <a:xfrm>
            <a:off x="11129733" y="6015760"/>
            <a:ext cx="2198623" cy="1031051"/>
          </a:xfrm>
          <a:prstGeom prst="rect">
            <a:avLst/>
          </a:prstGeom>
          <a:noFill/>
        </p:spPr>
        <p:txBody>
          <a:bodyPr wrap="square" rtlCol="0">
            <a:spAutoFit/>
          </a:bodyPr>
          <a:lstStyle/>
          <a:p>
            <a:pPr algn="ctr"/>
            <a:r>
              <a:rPr lang="en-US" sz="1400" dirty="0">
                <a:solidFill>
                  <a:srgbClr val="86612A"/>
                </a:solidFill>
                <a:latin typeface="Source Serif Pro Bold" panose="020B0604020202020204" charset="0"/>
              </a:rPr>
              <a:t>Segments </a:t>
            </a:r>
          </a:p>
          <a:p>
            <a:pPr algn="ctr"/>
            <a:r>
              <a:rPr lang="en-US" sz="1400" dirty="0">
                <a:solidFill>
                  <a:srgbClr val="86612A"/>
                </a:solidFill>
                <a:latin typeface="Source Serif Pro Bold" panose="020B0604020202020204" charset="0"/>
              </a:rPr>
              <a:t> having</a:t>
            </a:r>
          </a:p>
          <a:p>
            <a:pPr algn="ctr"/>
            <a:endParaRPr lang="en-US" sz="400" dirty="0">
              <a:solidFill>
                <a:srgbClr val="86612A"/>
              </a:solidFill>
              <a:latin typeface="Source Serif Pro Bold" panose="020B0604020202020204" charset="0"/>
            </a:endParaRPr>
          </a:p>
          <a:p>
            <a:pPr algn="ctr"/>
            <a:r>
              <a:rPr lang="en-US" sz="1400" dirty="0">
                <a:solidFill>
                  <a:srgbClr val="86612A"/>
                </a:solidFill>
                <a:latin typeface="Source Serif Pro Bold" panose="020B0604020202020204" charset="0"/>
              </a:rPr>
              <a:t>Handwritten</a:t>
            </a:r>
          </a:p>
          <a:p>
            <a:pPr algn="ctr"/>
            <a:r>
              <a:rPr lang="en-US" sz="1400" dirty="0">
                <a:solidFill>
                  <a:srgbClr val="86612A"/>
                </a:solidFill>
                <a:latin typeface="Source Serif Pro Bold" panose="020B0604020202020204" charset="0"/>
              </a:rPr>
              <a:t> information</a:t>
            </a:r>
            <a:endParaRPr lang="en-IN" sz="1400" dirty="0">
              <a:solidFill>
                <a:srgbClr val="86612A"/>
              </a:solidFill>
              <a:latin typeface="Source Serif Pro Bold" panose="020B0604020202020204" charset="0"/>
            </a:endParaRPr>
          </a:p>
        </p:txBody>
      </p:sp>
      <p:sp>
        <p:nvSpPr>
          <p:cNvPr id="96" name="TextBox 95">
            <a:extLst>
              <a:ext uri="{FF2B5EF4-FFF2-40B4-BE49-F238E27FC236}">
                <a16:creationId xmlns:a16="http://schemas.microsoft.com/office/drawing/2014/main" id="{1CE1EBD8-34F4-66F1-64AB-8B4341755530}"/>
              </a:ext>
            </a:extLst>
          </p:cNvPr>
          <p:cNvSpPr txBox="1"/>
          <p:nvPr/>
        </p:nvSpPr>
        <p:spPr>
          <a:xfrm>
            <a:off x="11129733" y="4371522"/>
            <a:ext cx="2198623" cy="1077218"/>
          </a:xfrm>
          <a:prstGeom prst="rect">
            <a:avLst/>
          </a:prstGeom>
          <a:noFill/>
        </p:spPr>
        <p:txBody>
          <a:bodyPr wrap="square" rtlCol="0">
            <a:spAutoFit/>
          </a:bodyPr>
          <a:lstStyle/>
          <a:p>
            <a:pPr algn="ctr"/>
            <a:r>
              <a:rPr lang="en-US" sz="1400" dirty="0">
                <a:solidFill>
                  <a:srgbClr val="86612A"/>
                </a:solidFill>
                <a:latin typeface="Source Serif Pro Bold" panose="020B0604020202020204" charset="0"/>
              </a:rPr>
              <a:t>Segments </a:t>
            </a:r>
          </a:p>
          <a:p>
            <a:pPr algn="ctr"/>
            <a:r>
              <a:rPr lang="en-US" sz="1400" dirty="0">
                <a:solidFill>
                  <a:srgbClr val="86612A"/>
                </a:solidFill>
                <a:latin typeface="Source Serif Pro Bold" panose="020B0604020202020204" charset="0"/>
              </a:rPr>
              <a:t> having</a:t>
            </a:r>
          </a:p>
          <a:p>
            <a:pPr algn="ctr"/>
            <a:endParaRPr lang="en-US" sz="800" dirty="0">
              <a:solidFill>
                <a:srgbClr val="86612A"/>
              </a:solidFill>
              <a:latin typeface="Source Serif Pro Bold" panose="020B0604020202020204" charset="0"/>
            </a:endParaRPr>
          </a:p>
          <a:p>
            <a:pPr algn="ctr"/>
            <a:r>
              <a:rPr lang="en-US" sz="1400" dirty="0">
                <a:solidFill>
                  <a:srgbClr val="86612A"/>
                </a:solidFill>
                <a:latin typeface="Source Serif Pro Bold" panose="020B0604020202020204" charset="0"/>
              </a:rPr>
              <a:t>typed</a:t>
            </a:r>
          </a:p>
          <a:p>
            <a:pPr algn="ctr"/>
            <a:r>
              <a:rPr lang="en-US" sz="1400" dirty="0">
                <a:solidFill>
                  <a:srgbClr val="86612A"/>
                </a:solidFill>
                <a:latin typeface="Source Serif Pro Bold" panose="020B0604020202020204" charset="0"/>
              </a:rPr>
              <a:t> information</a:t>
            </a:r>
            <a:endParaRPr lang="en-IN" sz="1400" dirty="0">
              <a:solidFill>
                <a:srgbClr val="86612A"/>
              </a:solidFill>
              <a:latin typeface="Source Serif Pro Bold" panose="020B0604020202020204" charset="0"/>
            </a:endParaRPr>
          </a:p>
        </p:txBody>
      </p:sp>
      <p:sp>
        <p:nvSpPr>
          <p:cNvPr id="104" name="TextBox 103">
            <a:extLst>
              <a:ext uri="{FF2B5EF4-FFF2-40B4-BE49-F238E27FC236}">
                <a16:creationId xmlns:a16="http://schemas.microsoft.com/office/drawing/2014/main" id="{F5F54F86-F4D8-2018-7E80-D6AFECF85D6D}"/>
              </a:ext>
            </a:extLst>
          </p:cNvPr>
          <p:cNvSpPr txBox="1"/>
          <p:nvPr/>
        </p:nvSpPr>
        <p:spPr>
          <a:xfrm>
            <a:off x="11039109" y="7857781"/>
            <a:ext cx="2198623" cy="861774"/>
          </a:xfrm>
          <a:prstGeom prst="rect">
            <a:avLst/>
          </a:prstGeom>
          <a:noFill/>
        </p:spPr>
        <p:txBody>
          <a:bodyPr wrap="square" rtlCol="0">
            <a:spAutoFit/>
          </a:bodyPr>
          <a:lstStyle/>
          <a:p>
            <a:pPr algn="ctr"/>
            <a:r>
              <a:rPr lang="en-US" sz="1400" dirty="0">
                <a:solidFill>
                  <a:srgbClr val="86612A"/>
                </a:solidFill>
                <a:latin typeface="Source Serif Pro Bold" panose="020B0604020202020204" charset="0"/>
              </a:rPr>
              <a:t>Signature </a:t>
            </a:r>
          </a:p>
          <a:p>
            <a:pPr algn="ctr"/>
            <a:r>
              <a:rPr lang="en-US" sz="1400" dirty="0">
                <a:solidFill>
                  <a:srgbClr val="86612A"/>
                </a:solidFill>
                <a:latin typeface="Source Serif Pro Bold" panose="020B0604020202020204" charset="0"/>
              </a:rPr>
              <a:t>Image</a:t>
            </a:r>
          </a:p>
          <a:p>
            <a:pPr algn="ctr"/>
            <a:endParaRPr lang="en-US" sz="600" dirty="0">
              <a:solidFill>
                <a:srgbClr val="86612A"/>
              </a:solidFill>
              <a:latin typeface="Source Serif Pro Bold" panose="020B0604020202020204" charset="0"/>
            </a:endParaRPr>
          </a:p>
          <a:p>
            <a:pPr algn="ctr"/>
            <a:r>
              <a:rPr lang="en-US" sz="1400" dirty="0">
                <a:solidFill>
                  <a:srgbClr val="86612A"/>
                </a:solidFill>
                <a:latin typeface="Source Serif Pro Bold" panose="020B0604020202020204" charset="0"/>
              </a:rPr>
              <a:t>Segments</a:t>
            </a:r>
            <a:endParaRPr lang="en-IN" sz="1400" dirty="0">
              <a:solidFill>
                <a:srgbClr val="86612A"/>
              </a:solidFill>
              <a:latin typeface="Source Serif Pro Bold" panose="020B0604020202020204" charset="0"/>
            </a:endParaRPr>
          </a:p>
        </p:txBody>
      </p:sp>
      <p:sp>
        <p:nvSpPr>
          <p:cNvPr id="105" name="TextBox 104">
            <a:extLst>
              <a:ext uri="{FF2B5EF4-FFF2-40B4-BE49-F238E27FC236}">
                <a16:creationId xmlns:a16="http://schemas.microsoft.com/office/drawing/2014/main" id="{A0488571-4BD6-C9EA-4ACE-AAECD39FE1D2}"/>
              </a:ext>
            </a:extLst>
          </p:cNvPr>
          <p:cNvSpPr txBox="1"/>
          <p:nvPr/>
        </p:nvSpPr>
        <p:spPr>
          <a:xfrm>
            <a:off x="6769175" y="4540799"/>
            <a:ext cx="1747365" cy="738664"/>
          </a:xfrm>
          <a:prstGeom prst="rect">
            <a:avLst/>
          </a:prstGeom>
          <a:noFill/>
        </p:spPr>
        <p:txBody>
          <a:bodyPr wrap="square" rtlCol="0">
            <a:spAutoFit/>
          </a:bodyPr>
          <a:lstStyle/>
          <a:p>
            <a:pPr algn="ctr"/>
            <a:r>
              <a:rPr lang="en-US" dirty="0">
                <a:solidFill>
                  <a:srgbClr val="86612A"/>
                </a:solidFill>
                <a:latin typeface="Source Serif Pro Bold" panose="020B0604020202020204" charset="0"/>
              </a:rPr>
              <a:t>Extracted</a:t>
            </a:r>
          </a:p>
          <a:p>
            <a:pPr algn="ctr"/>
            <a:endParaRPr lang="en-US" sz="600" dirty="0">
              <a:solidFill>
                <a:srgbClr val="86612A"/>
              </a:solidFill>
              <a:latin typeface="Source Serif Pro Bold" panose="020B0604020202020204" charset="0"/>
            </a:endParaRPr>
          </a:p>
          <a:p>
            <a:pPr algn="ctr"/>
            <a:r>
              <a:rPr lang="en-US" dirty="0">
                <a:solidFill>
                  <a:srgbClr val="86612A"/>
                </a:solidFill>
                <a:latin typeface="Source Serif Pro Bold" panose="020B0604020202020204" charset="0"/>
              </a:rPr>
              <a:t>information</a:t>
            </a:r>
            <a:endParaRPr lang="en-IN" dirty="0">
              <a:solidFill>
                <a:srgbClr val="86612A"/>
              </a:solidFill>
              <a:latin typeface="Source Serif Pro Bold" panose="020B0604020202020204" charset="0"/>
            </a:endParaRPr>
          </a:p>
        </p:txBody>
      </p:sp>
      <p:sp>
        <p:nvSpPr>
          <p:cNvPr id="106" name="TextBox 105">
            <a:extLst>
              <a:ext uri="{FF2B5EF4-FFF2-40B4-BE49-F238E27FC236}">
                <a16:creationId xmlns:a16="http://schemas.microsoft.com/office/drawing/2014/main" id="{A332ABB5-6EA6-B68D-CE8D-72F1E53D8785}"/>
              </a:ext>
            </a:extLst>
          </p:cNvPr>
          <p:cNvSpPr txBox="1"/>
          <p:nvPr/>
        </p:nvSpPr>
        <p:spPr>
          <a:xfrm>
            <a:off x="4430491" y="6178669"/>
            <a:ext cx="1747365" cy="738664"/>
          </a:xfrm>
          <a:prstGeom prst="rect">
            <a:avLst/>
          </a:prstGeom>
          <a:noFill/>
        </p:spPr>
        <p:txBody>
          <a:bodyPr wrap="square" rtlCol="0">
            <a:spAutoFit/>
          </a:bodyPr>
          <a:lstStyle/>
          <a:p>
            <a:pPr algn="ctr"/>
            <a:r>
              <a:rPr lang="en-US" dirty="0">
                <a:solidFill>
                  <a:srgbClr val="86612A"/>
                </a:solidFill>
                <a:latin typeface="Source Serif Pro Bold" panose="020B0604020202020204" charset="0"/>
              </a:rPr>
              <a:t>Amount</a:t>
            </a:r>
          </a:p>
          <a:p>
            <a:pPr algn="ctr"/>
            <a:endParaRPr lang="en-US" sz="600" dirty="0">
              <a:solidFill>
                <a:srgbClr val="86612A"/>
              </a:solidFill>
              <a:latin typeface="Source Serif Pro Bold" panose="020B0604020202020204" charset="0"/>
            </a:endParaRPr>
          </a:p>
          <a:p>
            <a:pPr algn="ctr"/>
            <a:r>
              <a:rPr lang="en-US" dirty="0">
                <a:solidFill>
                  <a:srgbClr val="86612A"/>
                </a:solidFill>
                <a:latin typeface="Source Serif Pro Bold" panose="020B0604020202020204" charset="0"/>
              </a:rPr>
              <a:t>verification</a:t>
            </a:r>
            <a:endParaRPr lang="en-IN" dirty="0">
              <a:solidFill>
                <a:srgbClr val="86612A"/>
              </a:solidFill>
              <a:latin typeface="Source Serif Pro Bold" panose="020B0604020202020204" charset="0"/>
            </a:endParaRPr>
          </a:p>
        </p:txBody>
      </p:sp>
      <p:sp>
        <p:nvSpPr>
          <p:cNvPr id="107" name="TextBox 106">
            <a:extLst>
              <a:ext uri="{FF2B5EF4-FFF2-40B4-BE49-F238E27FC236}">
                <a16:creationId xmlns:a16="http://schemas.microsoft.com/office/drawing/2014/main" id="{03253FBC-4C90-057E-ADD4-FA245EC23DF7}"/>
              </a:ext>
            </a:extLst>
          </p:cNvPr>
          <p:cNvSpPr txBox="1"/>
          <p:nvPr/>
        </p:nvSpPr>
        <p:spPr>
          <a:xfrm>
            <a:off x="4296329" y="7993488"/>
            <a:ext cx="1747365" cy="738664"/>
          </a:xfrm>
          <a:prstGeom prst="rect">
            <a:avLst/>
          </a:prstGeom>
          <a:noFill/>
        </p:spPr>
        <p:txBody>
          <a:bodyPr wrap="square" rtlCol="0">
            <a:spAutoFit/>
          </a:bodyPr>
          <a:lstStyle/>
          <a:p>
            <a:pPr algn="ctr"/>
            <a:r>
              <a:rPr lang="en-US" dirty="0">
                <a:solidFill>
                  <a:srgbClr val="86612A"/>
                </a:solidFill>
                <a:latin typeface="Source Serif Pro Bold" panose="020B0604020202020204" charset="0"/>
              </a:rPr>
              <a:t>Signature</a:t>
            </a:r>
          </a:p>
          <a:p>
            <a:pPr algn="ctr"/>
            <a:endParaRPr lang="en-US" sz="600" dirty="0">
              <a:solidFill>
                <a:srgbClr val="86612A"/>
              </a:solidFill>
              <a:latin typeface="Source Serif Pro Bold" panose="020B0604020202020204" charset="0"/>
            </a:endParaRPr>
          </a:p>
          <a:p>
            <a:pPr algn="ctr"/>
            <a:r>
              <a:rPr lang="en-US" dirty="0">
                <a:solidFill>
                  <a:srgbClr val="86612A"/>
                </a:solidFill>
                <a:latin typeface="Source Serif Pro Bold" panose="020B0604020202020204" charset="0"/>
              </a:rPr>
              <a:t>authentication</a:t>
            </a:r>
            <a:endParaRPr lang="en-IN" dirty="0">
              <a:solidFill>
                <a:srgbClr val="86612A"/>
              </a:solidFill>
              <a:latin typeface="Source Serif Pro Bold" panose="020B0604020202020204" charset="0"/>
            </a:endParaRPr>
          </a:p>
        </p:txBody>
      </p:sp>
      <p:sp>
        <p:nvSpPr>
          <p:cNvPr id="108" name="TextBox 107">
            <a:extLst>
              <a:ext uri="{FF2B5EF4-FFF2-40B4-BE49-F238E27FC236}">
                <a16:creationId xmlns:a16="http://schemas.microsoft.com/office/drawing/2014/main" id="{1FD50586-3247-B7D0-F06B-A0F8C101F881}"/>
              </a:ext>
            </a:extLst>
          </p:cNvPr>
          <p:cNvSpPr txBox="1"/>
          <p:nvPr/>
        </p:nvSpPr>
        <p:spPr>
          <a:xfrm>
            <a:off x="7898700" y="6205771"/>
            <a:ext cx="1747365" cy="646331"/>
          </a:xfrm>
          <a:prstGeom prst="rect">
            <a:avLst/>
          </a:prstGeom>
          <a:noFill/>
        </p:spPr>
        <p:txBody>
          <a:bodyPr wrap="square" rtlCol="0">
            <a:spAutoFit/>
          </a:bodyPr>
          <a:lstStyle/>
          <a:p>
            <a:pPr algn="ctr"/>
            <a:r>
              <a:rPr lang="en-US" dirty="0">
                <a:solidFill>
                  <a:srgbClr val="86612A"/>
                </a:solidFill>
                <a:latin typeface="Source Serif Pro Bold" panose="020B0604020202020204" charset="0"/>
              </a:rPr>
              <a:t>Extracted</a:t>
            </a:r>
            <a:endParaRPr lang="en-US" sz="600" dirty="0">
              <a:solidFill>
                <a:srgbClr val="86612A"/>
              </a:solidFill>
              <a:latin typeface="Source Serif Pro Bold" panose="020B0604020202020204" charset="0"/>
            </a:endParaRPr>
          </a:p>
          <a:p>
            <a:pPr algn="ctr"/>
            <a:r>
              <a:rPr lang="en-US" dirty="0">
                <a:solidFill>
                  <a:srgbClr val="86612A"/>
                </a:solidFill>
                <a:latin typeface="Source Serif Pro Bold" panose="020B0604020202020204" charset="0"/>
              </a:rPr>
              <a:t>Info.</a:t>
            </a:r>
            <a:endParaRPr lang="en-IN" dirty="0">
              <a:solidFill>
                <a:srgbClr val="86612A"/>
              </a:solidFill>
              <a:latin typeface="Source Serif Pro Bold" panose="020B0604020202020204" charset="0"/>
            </a:endParaRPr>
          </a:p>
        </p:txBody>
      </p:sp>
      <p:sp>
        <p:nvSpPr>
          <p:cNvPr id="113" name="TextBox 112">
            <a:extLst>
              <a:ext uri="{FF2B5EF4-FFF2-40B4-BE49-F238E27FC236}">
                <a16:creationId xmlns:a16="http://schemas.microsoft.com/office/drawing/2014/main" id="{AF2E8B6B-BED7-8839-5241-864488277684}"/>
              </a:ext>
            </a:extLst>
          </p:cNvPr>
          <p:cNvSpPr txBox="1"/>
          <p:nvPr/>
        </p:nvSpPr>
        <p:spPr>
          <a:xfrm>
            <a:off x="7945924" y="8039654"/>
            <a:ext cx="1747365" cy="646331"/>
          </a:xfrm>
          <a:prstGeom prst="rect">
            <a:avLst/>
          </a:prstGeom>
          <a:noFill/>
        </p:spPr>
        <p:txBody>
          <a:bodyPr wrap="square" rtlCol="0">
            <a:spAutoFit/>
          </a:bodyPr>
          <a:lstStyle/>
          <a:p>
            <a:pPr algn="ctr"/>
            <a:r>
              <a:rPr lang="en-US" dirty="0">
                <a:solidFill>
                  <a:srgbClr val="86612A"/>
                </a:solidFill>
                <a:latin typeface="Source Serif Pro Bold" panose="020B0604020202020204" charset="0"/>
              </a:rPr>
              <a:t>Extracted</a:t>
            </a:r>
            <a:endParaRPr lang="en-US" sz="600" dirty="0">
              <a:solidFill>
                <a:srgbClr val="86612A"/>
              </a:solidFill>
              <a:latin typeface="Source Serif Pro Bold" panose="020B0604020202020204" charset="0"/>
            </a:endParaRPr>
          </a:p>
          <a:p>
            <a:pPr algn="ctr"/>
            <a:r>
              <a:rPr lang="en-IN" dirty="0">
                <a:solidFill>
                  <a:srgbClr val="86612A"/>
                </a:solidFill>
                <a:latin typeface="Source Serif Pro Bold" panose="020B0604020202020204" charset="0"/>
              </a:rPr>
              <a:t>features</a:t>
            </a: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9F8"/>
        </a:solidFill>
        <a:effectLst/>
      </p:bgPr>
    </p:bg>
    <p:spTree>
      <p:nvGrpSpPr>
        <p:cNvPr id="1" name=""/>
        <p:cNvGrpSpPr/>
        <p:nvPr/>
      </p:nvGrpSpPr>
      <p:grpSpPr>
        <a:xfrm>
          <a:off x="0" y="0"/>
          <a:ext cx="0" cy="0"/>
          <a:chOff x="0" y="0"/>
          <a:chExt cx="0" cy="0"/>
        </a:xfrm>
      </p:grpSpPr>
      <p:grpSp>
        <p:nvGrpSpPr>
          <p:cNvPr id="2" name="Group 2"/>
          <p:cNvGrpSpPr/>
          <p:nvPr/>
        </p:nvGrpSpPr>
        <p:grpSpPr>
          <a:xfrm>
            <a:off x="-854045" y="606246"/>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a:latin typeface="Source Serif Pro Bold" panose="020B0604020202020204" charset="0"/>
              </a:endParaRPr>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grpSp>
        <p:nvGrpSpPr>
          <p:cNvPr id="5" name="Group 5"/>
          <p:cNvGrpSpPr/>
          <p:nvPr/>
        </p:nvGrpSpPr>
        <p:grpSpPr>
          <a:xfrm>
            <a:off x="16410901" y="6307711"/>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DD5"/>
            </a:solidFill>
          </p:spPr>
          <p:txBody>
            <a:bodyPr/>
            <a:lstStyle/>
            <a:p>
              <a:endParaRPr lang="en-IN">
                <a:latin typeface="Source Serif Pro Bold" panose="020B0604020202020204" charset="0"/>
              </a:endParaRPr>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latin typeface="Source Serif Pro Bold" panose="020B0604020202020204" charset="0"/>
              </a:endParaRPr>
            </a:p>
          </p:txBody>
        </p:sp>
      </p:grpSp>
      <p:sp>
        <p:nvSpPr>
          <p:cNvPr id="8" name="TextBox 8"/>
          <p:cNvSpPr txBox="1"/>
          <p:nvPr/>
        </p:nvSpPr>
        <p:spPr>
          <a:xfrm>
            <a:off x="3498435" y="859016"/>
            <a:ext cx="11291131" cy="1077218"/>
          </a:xfrm>
          <a:prstGeom prst="rect">
            <a:avLst/>
          </a:prstGeom>
        </p:spPr>
        <p:txBody>
          <a:bodyPr lIns="0" tIns="0" rIns="0" bIns="0" rtlCol="0" anchor="t">
            <a:spAutoFit/>
          </a:bodyPr>
          <a:lstStyle/>
          <a:p>
            <a:pPr marL="0" lvl="0" indent="0" algn="ctr">
              <a:lnSpc>
                <a:spcPts val="8399"/>
              </a:lnSpc>
              <a:spcBef>
                <a:spcPct val="0"/>
              </a:spcBef>
            </a:pPr>
            <a:r>
              <a:rPr lang="en-US" sz="6999" dirty="0">
                <a:solidFill>
                  <a:srgbClr val="101010"/>
                </a:solidFill>
                <a:latin typeface="Source Serif Pro Bold" panose="020B0604020202020204" charset="0"/>
              </a:rPr>
              <a:t>Findings and Examination</a:t>
            </a:r>
          </a:p>
        </p:txBody>
      </p:sp>
      <p:sp>
        <p:nvSpPr>
          <p:cNvPr id="49" name="TextBox 48">
            <a:extLst>
              <a:ext uri="{FF2B5EF4-FFF2-40B4-BE49-F238E27FC236}">
                <a16:creationId xmlns:a16="http://schemas.microsoft.com/office/drawing/2014/main" id="{4ECD8223-ABA3-1529-E3BC-7208443A661D}"/>
              </a:ext>
            </a:extLst>
          </p:cNvPr>
          <p:cNvSpPr txBox="1"/>
          <p:nvPr/>
        </p:nvSpPr>
        <p:spPr>
          <a:xfrm>
            <a:off x="3498435" y="2552700"/>
            <a:ext cx="12260402" cy="6370975"/>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86612A"/>
                </a:solidFill>
                <a:latin typeface="Source Serif Pro Bold" panose="020B0604020202020204" charset="0"/>
              </a:rPr>
              <a:t>MATLAB was utilized to evaluate performance and accuracy, analyzing 114 scanned bank cheque images, predominantly from the IDRBT dataset.</a:t>
            </a:r>
          </a:p>
          <a:p>
            <a:pPr algn="just"/>
            <a:endParaRPr lang="en-US" sz="2400" dirty="0">
              <a:solidFill>
                <a:srgbClr val="86612A"/>
              </a:solidFill>
              <a:latin typeface="Source Serif Pro Bold" panose="020B0604020202020204" charset="0"/>
            </a:endParaRPr>
          </a:p>
          <a:p>
            <a:pPr marL="342900" indent="-342900" algn="just">
              <a:buFont typeface="Arial" panose="020B0604020202020204" pitchFamily="34" charset="0"/>
              <a:buChar char="•"/>
            </a:pPr>
            <a:r>
              <a:rPr lang="en-US" sz="2400" dirty="0">
                <a:solidFill>
                  <a:srgbClr val="86612A"/>
                </a:solidFill>
                <a:latin typeface="Source Serif Pro Bold" panose="020B0604020202020204" charset="0"/>
              </a:rPr>
              <a:t>A Convolutional Neural Network achieved 99.14% accuracy in identifying handwritten digits, with character recognition networks trained over 850 iterations, achieving 99.94% accuracy.</a:t>
            </a:r>
          </a:p>
          <a:p>
            <a:pPr algn="just"/>
            <a:endParaRPr lang="en-US" sz="2400" dirty="0">
              <a:solidFill>
                <a:srgbClr val="86612A"/>
              </a:solidFill>
              <a:latin typeface="Source Serif Pro Bold" panose="020B0604020202020204" charset="0"/>
            </a:endParaRPr>
          </a:p>
          <a:p>
            <a:pPr marL="342900" indent="-342900" algn="just">
              <a:buFont typeface="Arial" panose="020B0604020202020204" pitchFamily="34" charset="0"/>
              <a:buChar char="•"/>
            </a:pPr>
            <a:r>
              <a:rPr lang="en-US" sz="2400" dirty="0">
                <a:solidFill>
                  <a:srgbClr val="86612A"/>
                </a:solidFill>
                <a:latin typeface="Source Serif Pro Bold" panose="020B0604020202020204" charset="0"/>
              </a:rPr>
              <a:t>English-to-Indian place-value conversion was conducted using courtesy photos, followed by signature verification and comparison with the approved sum.</a:t>
            </a:r>
          </a:p>
          <a:p>
            <a:pPr algn="just"/>
            <a:endParaRPr lang="en-US" sz="2400" dirty="0">
              <a:solidFill>
                <a:srgbClr val="86612A"/>
              </a:solidFill>
              <a:latin typeface="Source Serif Pro Bold" panose="020B0604020202020204" charset="0"/>
            </a:endParaRPr>
          </a:p>
          <a:p>
            <a:pPr marL="342900" indent="-342900" algn="just">
              <a:buFont typeface="Arial" panose="020B0604020202020204" pitchFamily="34" charset="0"/>
              <a:buChar char="•"/>
            </a:pPr>
            <a:r>
              <a:rPr lang="en-US" sz="2400" dirty="0">
                <a:solidFill>
                  <a:srgbClr val="86612A"/>
                </a:solidFill>
                <a:latin typeface="Source Serif Pro Bold" panose="020B0604020202020204" charset="0"/>
              </a:rPr>
              <a:t>A Support Vector Machine (SVM) classifier, trained on standardized segmented images and SIFT-extracted features, achieved 98.1% accuracy, validating handwritten signatures' reliability despite forensic advancements.</a:t>
            </a:r>
          </a:p>
          <a:p>
            <a:pPr algn="just"/>
            <a:endParaRPr lang="en-US" sz="2400" dirty="0">
              <a:solidFill>
                <a:srgbClr val="86612A"/>
              </a:solidFill>
              <a:latin typeface="Source Serif Pro Bold" panose="020B0604020202020204" charset="0"/>
            </a:endParaRPr>
          </a:p>
          <a:p>
            <a:pPr marL="342900" indent="-342900" algn="just">
              <a:buFont typeface="Arial" panose="020B0604020202020204" pitchFamily="34" charset="0"/>
              <a:buChar char="•"/>
            </a:pPr>
            <a:r>
              <a:rPr lang="en-US" sz="2400" dirty="0">
                <a:solidFill>
                  <a:srgbClr val="86612A"/>
                </a:solidFill>
                <a:latin typeface="Source Serif Pro Bold" panose="020B0604020202020204" charset="0"/>
              </a:rPr>
              <a:t>Evaluation of system performance across modules and methods demonstrated success in processing printed and handwritten data, confirming signature authenticity.</a:t>
            </a:r>
            <a:endParaRPr lang="en-IN" sz="2400" dirty="0">
              <a:solidFill>
                <a:srgbClr val="86612A"/>
              </a:solidFill>
              <a:latin typeface="Source Serif Pro Bold" panose="020B0604020202020204" charset="0"/>
            </a:endParaRPr>
          </a:p>
        </p:txBody>
      </p:sp>
      <p:sp>
        <p:nvSpPr>
          <p:cNvPr id="15" name="Rectangle 2">
            <a:extLst>
              <a:ext uri="{FF2B5EF4-FFF2-40B4-BE49-F238E27FC236}">
                <a16:creationId xmlns:a16="http://schemas.microsoft.com/office/drawing/2014/main" id="{A146F2C5-57CD-42AD-88AB-2EAB1D73BDB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ource Serif Pro Bold" panose="020B0604020202020204" charset="0"/>
              </a:rPr>
            </a:br>
            <a:endParaRPr kumimoji="0" lang="en-US" altLang="en-US" sz="1800" b="0" i="0" u="none" strike="noStrike" cap="none" normalizeH="0" baseline="0">
              <a:ln>
                <a:noFill/>
              </a:ln>
              <a:solidFill>
                <a:schemeClr val="tx1"/>
              </a:solidFill>
              <a:effectLst/>
              <a:latin typeface="Source Serif Pro Bold" panose="020B0604020202020204" charset="0"/>
            </a:endParaRPr>
          </a:p>
        </p:txBody>
      </p:sp>
    </p:spTree>
    <p:extLst>
      <p:ext uri="{BB962C8B-B14F-4D97-AF65-F5344CB8AC3E}">
        <p14:creationId xmlns:p14="http://schemas.microsoft.com/office/powerpoint/2010/main" val="316963032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1173</TotalTime>
  <Words>1213</Words>
  <Application>Microsoft Office PowerPoint</Application>
  <PresentationFormat>Custom</PresentationFormat>
  <Paragraphs>145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Arial</vt:lpstr>
      <vt:lpstr>Calibri</vt:lpstr>
      <vt:lpstr>Source Serif Pro Bold</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CCFD PPT</dc:title>
  <cp:lastModifiedBy>Prerna Choudhary</cp:lastModifiedBy>
  <cp:revision>75</cp:revision>
  <dcterms:created xsi:type="dcterms:W3CDTF">2006-08-16T00:00:00Z</dcterms:created>
  <dcterms:modified xsi:type="dcterms:W3CDTF">2024-06-03T04:35:11Z</dcterms:modified>
  <dc:identifier>DAF5Ysy7Weo</dc:identifier>
</cp:coreProperties>
</file>