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84" r:id="rId2"/>
    <p:sldId id="285" r:id="rId3"/>
    <p:sldId id="280" r:id="rId4"/>
    <p:sldId id="259" r:id="rId5"/>
    <p:sldId id="260" r:id="rId6"/>
    <p:sldId id="286" r:id="rId7"/>
    <p:sldId id="281" r:id="rId8"/>
    <p:sldId id="282" r:id="rId9"/>
    <p:sldId id="279" r:id="rId10"/>
    <p:sldId id="267" r:id="rId11"/>
    <p:sldId id="273" r:id="rId12"/>
    <p:sldId id="274" r:id="rId13"/>
    <p:sldId id="276" r:id="rId14"/>
    <p:sldId id="277"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D2C2E6-22C5-4FBF-A096-210294A20A33}" v="178" dt="2024-03-11T09:14:50.1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0.png"/><Relationship Id="rId7" Type="http://schemas.openxmlformats.org/officeDocument/2006/relationships/image" Target="../media/image8.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0.png"/><Relationship Id="rId7" Type="http://schemas.openxmlformats.org/officeDocument/2006/relationships/image" Target="../media/image8.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5.svg"/><Relationship Id="rId4" Type="http://schemas.openxmlformats.org/officeDocument/2006/relationships/image" Target="../media/image21.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C0DB9C-F87E-4F57-9C1C-E087275AFB6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E0DA0A5-6D64-4112-A1C0-9A3C96F0D586}">
      <dgm:prSet custT="1"/>
      <dgm:spPr/>
      <dgm:t>
        <a:bodyPr/>
        <a:lstStyle/>
        <a:p>
          <a:pPr>
            <a:lnSpc>
              <a:spcPct val="100000"/>
            </a:lnSpc>
          </a:pPr>
          <a:r>
            <a:rPr lang="en-US" sz="1400" b="1" i="0" dirty="0"/>
            <a:t>Speech Recognition Module</a:t>
          </a:r>
          <a:r>
            <a:rPr lang="en-US" sz="1100" b="0" i="0" dirty="0"/>
            <a:t>: </a:t>
          </a:r>
          <a:r>
            <a:rPr lang="en-US" sz="1200" b="0" i="0" dirty="0"/>
            <a:t>Utilizes a Python module for converting speech to text, enabling voice commands to be recognized and processed.</a:t>
          </a:r>
          <a:endParaRPr lang="en-US" sz="1200" dirty="0"/>
        </a:p>
      </dgm:t>
    </dgm:pt>
    <dgm:pt modelId="{64F88AD9-7A5A-4B88-B143-8B5AD024C970}" type="parTrans" cxnId="{9A65DA80-0355-4E80-A763-A879B5245C95}">
      <dgm:prSet/>
      <dgm:spPr/>
      <dgm:t>
        <a:bodyPr/>
        <a:lstStyle/>
        <a:p>
          <a:endParaRPr lang="en-US"/>
        </a:p>
      </dgm:t>
    </dgm:pt>
    <dgm:pt modelId="{F791AC71-9263-4893-9FCF-29FDAE405895}" type="sibTrans" cxnId="{9A65DA80-0355-4E80-A763-A879B5245C95}">
      <dgm:prSet/>
      <dgm:spPr/>
      <dgm:t>
        <a:bodyPr/>
        <a:lstStyle/>
        <a:p>
          <a:pPr>
            <a:lnSpc>
              <a:spcPct val="100000"/>
            </a:lnSpc>
          </a:pPr>
          <a:endParaRPr lang="en-US"/>
        </a:p>
      </dgm:t>
    </dgm:pt>
    <dgm:pt modelId="{C8ED98D3-4235-4C4A-87F0-FEEE478E253C}">
      <dgm:prSet custT="1"/>
      <dgm:spPr/>
      <dgm:t>
        <a:bodyPr/>
        <a:lstStyle/>
        <a:p>
          <a:pPr>
            <a:lnSpc>
              <a:spcPct val="100000"/>
            </a:lnSpc>
          </a:pPr>
          <a:r>
            <a:rPr lang="en-US" sz="1400" b="1" i="0" dirty="0"/>
            <a:t>Python Backend</a:t>
          </a:r>
          <a:r>
            <a:rPr lang="en-US" sz="1100" b="0" i="0" dirty="0"/>
            <a:t>: </a:t>
          </a:r>
          <a:r>
            <a:rPr lang="en-US" sz="1200" b="0" i="0" dirty="0"/>
            <a:t>Receives the output from the speech recognition module and determines the appropriate action, whether it's a system call, API call, or content extraction.</a:t>
          </a:r>
          <a:endParaRPr lang="en-US" sz="1200" dirty="0"/>
        </a:p>
      </dgm:t>
    </dgm:pt>
    <dgm:pt modelId="{EDC26F6C-A151-4C03-82FC-779E85991C13}" type="parTrans" cxnId="{D5CC3FC2-DCC8-4C49-867E-B84FC08A8CBE}">
      <dgm:prSet/>
      <dgm:spPr/>
      <dgm:t>
        <a:bodyPr/>
        <a:lstStyle/>
        <a:p>
          <a:endParaRPr lang="en-US"/>
        </a:p>
      </dgm:t>
    </dgm:pt>
    <dgm:pt modelId="{15CE1C31-DC43-4BFD-8142-B739B01D19A9}" type="sibTrans" cxnId="{D5CC3FC2-DCC8-4C49-867E-B84FC08A8CBE}">
      <dgm:prSet/>
      <dgm:spPr/>
      <dgm:t>
        <a:bodyPr/>
        <a:lstStyle/>
        <a:p>
          <a:pPr>
            <a:lnSpc>
              <a:spcPct val="100000"/>
            </a:lnSpc>
          </a:pPr>
          <a:endParaRPr lang="en-US"/>
        </a:p>
      </dgm:t>
    </dgm:pt>
    <dgm:pt modelId="{60834A02-7961-4299-826C-370BA3C2D758}">
      <dgm:prSet custT="1"/>
      <dgm:spPr/>
      <dgm:t>
        <a:bodyPr/>
        <a:lstStyle/>
        <a:p>
          <a:pPr>
            <a:lnSpc>
              <a:spcPct val="100000"/>
            </a:lnSpc>
          </a:pPr>
          <a:r>
            <a:rPr lang="en-US" sz="1400" b="1" i="0" dirty="0"/>
            <a:t>API Calls</a:t>
          </a:r>
          <a:r>
            <a:rPr lang="en-US" sz="1100" b="0" i="0" dirty="0"/>
            <a:t>: </a:t>
          </a:r>
          <a:r>
            <a:rPr lang="en-US" sz="1200" b="0" i="0" dirty="0"/>
            <a:t>Facilitates communication between ZEN and external applications, allowing user requests to be transmitted and results to be returned.</a:t>
          </a:r>
          <a:endParaRPr lang="en-US" sz="1200" dirty="0"/>
        </a:p>
      </dgm:t>
    </dgm:pt>
    <dgm:pt modelId="{135FE040-289D-4A2E-86AB-59A1A9A7BA04}" type="parTrans" cxnId="{F4A087E9-16E2-4034-A935-A6849FC8948E}">
      <dgm:prSet/>
      <dgm:spPr/>
      <dgm:t>
        <a:bodyPr/>
        <a:lstStyle/>
        <a:p>
          <a:endParaRPr lang="en-US"/>
        </a:p>
      </dgm:t>
    </dgm:pt>
    <dgm:pt modelId="{2468F74D-8630-4819-9EB5-4E97713D3191}" type="sibTrans" cxnId="{F4A087E9-16E2-4034-A935-A6849FC8948E}">
      <dgm:prSet/>
      <dgm:spPr/>
      <dgm:t>
        <a:bodyPr/>
        <a:lstStyle/>
        <a:p>
          <a:pPr>
            <a:lnSpc>
              <a:spcPct val="100000"/>
            </a:lnSpc>
          </a:pPr>
          <a:endParaRPr lang="en-US"/>
        </a:p>
      </dgm:t>
    </dgm:pt>
    <dgm:pt modelId="{0A82D038-DA26-4B1F-8317-BBCD9954EC8E}">
      <dgm:prSet custT="1"/>
      <dgm:spPr/>
      <dgm:t>
        <a:bodyPr/>
        <a:lstStyle/>
        <a:p>
          <a:pPr>
            <a:lnSpc>
              <a:spcPct val="100000"/>
            </a:lnSpc>
          </a:pPr>
          <a:r>
            <a:rPr lang="en-US" sz="1400" b="1" i="0" dirty="0"/>
            <a:t>Content Extraction</a:t>
          </a:r>
          <a:r>
            <a:rPr lang="en-US" sz="1100" b="0" i="0" dirty="0"/>
            <a:t>: </a:t>
          </a:r>
          <a:r>
            <a:rPr lang="en-US" sz="1200" b="0" i="0" dirty="0"/>
            <a:t>Involves extracting organized information from unstructured or semi-structured sources, primarily using natural language processing (NLP) techniques</a:t>
          </a:r>
          <a:r>
            <a:rPr lang="en-US" sz="1100" b="0" i="0" dirty="0"/>
            <a:t>.</a:t>
          </a:r>
          <a:endParaRPr lang="en-US" sz="1100" dirty="0"/>
        </a:p>
      </dgm:t>
    </dgm:pt>
    <dgm:pt modelId="{6782FB84-ABC4-4316-8C56-4556C24A9931}" type="parTrans" cxnId="{070890C6-771E-4210-814B-8CB4016C5B24}">
      <dgm:prSet/>
      <dgm:spPr/>
      <dgm:t>
        <a:bodyPr/>
        <a:lstStyle/>
        <a:p>
          <a:endParaRPr lang="en-US"/>
        </a:p>
      </dgm:t>
    </dgm:pt>
    <dgm:pt modelId="{D56E2B6A-24E4-46BC-9ADB-0C9D3F287D08}" type="sibTrans" cxnId="{070890C6-771E-4210-814B-8CB4016C5B24}">
      <dgm:prSet/>
      <dgm:spPr/>
      <dgm:t>
        <a:bodyPr/>
        <a:lstStyle/>
        <a:p>
          <a:pPr>
            <a:lnSpc>
              <a:spcPct val="100000"/>
            </a:lnSpc>
          </a:pPr>
          <a:endParaRPr lang="en-US"/>
        </a:p>
      </dgm:t>
    </dgm:pt>
    <dgm:pt modelId="{A9BDAE4A-2AFF-45D3-9FA2-CE489C4D6A49}">
      <dgm:prSet custT="1"/>
      <dgm:spPr/>
      <dgm:t>
        <a:bodyPr/>
        <a:lstStyle/>
        <a:p>
          <a:pPr>
            <a:lnSpc>
              <a:spcPct val="100000"/>
            </a:lnSpc>
          </a:pPr>
          <a:r>
            <a:rPr lang="en-US" sz="1400" b="1" i="0" dirty="0"/>
            <a:t>System Call</a:t>
          </a:r>
          <a:r>
            <a:rPr lang="en-US" sz="1100" b="0" i="0" dirty="0"/>
            <a:t>: </a:t>
          </a:r>
          <a:r>
            <a:rPr lang="en-US" sz="1200" b="0" i="0" dirty="0"/>
            <a:t>Enables ZEN to request services from the operating system's kernel while it's running, allowing for seamless interaction with system resources.</a:t>
          </a:r>
          <a:endParaRPr lang="en-US" sz="1200" dirty="0"/>
        </a:p>
      </dgm:t>
    </dgm:pt>
    <dgm:pt modelId="{E7E79FDC-0BB7-4A25-9023-D324071C9827}" type="parTrans" cxnId="{EC530636-E620-4D85-A975-5F49D137BD26}">
      <dgm:prSet/>
      <dgm:spPr/>
      <dgm:t>
        <a:bodyPr/>
        <a:lstStyle/>
        <a:p>
          <a:endParaRPr lang="en-US"/>
        </a:p>
      </dgm:t>
    </dgm:pt>
    <dgm:pt modelId="{76138BA9-BF65-4E88-B6A1-230579E69308}" type="sibTrans" cxnId="{EC530636-E620-4D85-A975-5F49D137BD26}">
      <dgm:prSet/>
      <dgm:spPr/>
      <dgm:t>
        <a:bodyPr/>
        <a:lstStyle/>
        <a:p>
          <a:pPr>
            <a:lnSpc>
              <a:spcPct val="100000"/>
            </a:lnSpc>
          </a:pPr>
          <a:endParaRPr lang="en-US"/>
        </a:p>
      </dgm:t>
    </dgm:pt>
    <dgm:pt modelId="{71D4AEEE-0CE6-437E-A587-26030CEEA9AE}">
      <dgm:prSet custT="1"/>
      <dgm:spPr/>
      <dgm:t>
        <a:bodyPr/>
        <a:lstStyle/>
        <a:p>
          <a:pPr>
            <a:lnSpc>
              <a:spcPct val="100000"/>
            </a:lnSpc>
          </a:pPr>
          <a:r>
            <a:rPr lang="en-US" sz="1400" b="1" i="0" dirty="0"/>
            <a:t>Text-to-Speech Module</a:t>
          </a:r>
          <a:r>
            <a:rPr lang="en-US" sz="1100" b="0" i="0" dirty="0"/>
            <a:t>: </a:t>
          </a:r>
          <a:r>
            <a:rPr lang="en-US" sz="1200" b="0" i="0" dirty="0"/>
            <a:t>Converts text generated by ZEN into spoken words, enabling the assistant to provide auditory feedback to the user.</a:t>
          </a:r>
          <a:endParaRPr lang="en-US" sz="1200" dirty="0"/>
        </a:p>
      </dgm:t>
    </dgm:pt>
    <dgm:pt modelId="{195EE9EF-06D0-4E21-9315-228403E5F7A1}" type="parTrans" cxnId="{729EB239-2463-4719-9AE9-C4764C7BCC82}">
      <dgm:prSet/>
      <dgm:spPr/>
      <dgm:t>
        <a:bodyPr/>
        <a:lstStyle/>
        <a:p>
          <a:endParaRPr lang="en-IN"/>
        </a:p>
      </dgm:t>
    </dgm:pt>
    <dgm:pt modelId="{D569E57B-0B01-4A3B-91C3-8621F913B6CF}" type="sibTrans" cxnId="{729EB239-2463-4719-9AE9-C4764C7BCC82}">
      <dgm:prSet/>
      <dgm:spPr/>
      <dgm:t>
        <a:bodyPr/>
        <a:lstStyle/>
        <a:p>
          <a:endParaRPr lang="en-IN"/>
        </a:p>
      </dgm:t>
    </dgm:pt>
    <dgm:pt modelId="{AC159260-E6B8-4B95-ABCE-3B70DD6A25EC}" type="pres">
      <dgm:prSet presAssocID="{B7C0DB9C-F87E-4F57-9C1C-E087275AFB6D}" presName="root" presStyleCnt="0">
        <dgm:presLayoutVars>
          <dgm:dir/>
          <dgm:resizeHandles val="exact"/>
        </dgm:presLayoutVars>
      </dgm:prSet>
      <dgm:spPr/>
    </dgm:pt>
    <dgm:pt modelId="{900B902C-69F0-4F2D-A4C4-E830BD1088B6}" type="pres">
      <dgm:prSet presAssocID="{B7C0DB9C-F87E-4F57-9C1C-E087275AFB6D}" presName="container" presStyleCnt="0">
        <dgm:presLayoutVars>
          <dgm:dir/>
          <dgm:resizeHandles val="exact"/>
        </dgm:presLayoutVars>
      </dgm:prSet>
      <dgm:spPr/>
    </dgm:pt>
    <dgm:pt modelId="{EDBC9FE8-B370-4579-A1D5-DBA425DAC2C5}" type="pres">
      <dgm:prSet presAssocID="{CE0DA0A5-6D64-4112-A1C0-9A3C96F0D586}" presName="compNode" presStyleCnt="0"/>
      <dgm:spPr/>
    </dgm:pt>
    <dgm:pt modelId="{9FE191D8-0BAB-417B-94C5-2B0D6F0D896A}" type="pres">
      <dgm:prSet presAssocID="{CE0DA0A5-6D64-4112-A1C0-9A3C96F0D586}" presName="iconBgRect" presStyleLbl="bgShp" presStyleIdx="0" presStyleCnt="6"/>
      <dgm:spPr/>
    </dgm:pt>
    <dgm:pt modelId="{943AD523-721A-406E-9284-9A6EF1530D9C}" type="pres">
      <dgm:prSet presAssocID="{CE0DA0A5-6D64-4112-A1C0-9A3C96F0D58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btitles"/>
        </a:ext>
      </dgm:extLst>
    </dgm:pt>
    <dgm:pt modelId="{D149F75D-EBFC-405F-8F91-7C70ED355036}" type="pres">
      <dgm:prSet presAssocID="{CE0DA0A5-6D64-4112-A1C0-9A3C96F0D586}" presName="spaceRect" presStyleCnt="0"/>
      <dgm:spPr/>
    </dgm:pt>
    <dgm:pt modelId="{A002F331-18FC-40C0-AE6B-C7C216AAC920}" type="pres">
      <dgm:prSet presAssocID="{CE0DA0A5-6D64-4112-A1C0-9A3C96F0D586}" presName="textRect" presStyleLbl="revTx" presStyleIdx="0" presStyleCnt="6">
        <dgm:presLayoutVars>
          <dgm:chMax val="1"/>
          <dgm:chPref val="1"/>
        </dgm:presLayoutVars>
      </dgm:prSet>
      <dgm:spPr/>
    </dgm:pt>
    <dgm:pt modelId="{72AED2A7-6154-42B6-B8F4-0AD4C02F5B0F}" type="pres">
      <dgm:prSet presAssocID="{F791AC71-9263-4893-9FCF-29FDAE405895}" presName="sibTrans" presStyleLbl="sibTrans2D1" presStyleIdx="0" presStyleCnt="0"/>
      <dgm:spPr/>
    </dgm:pt>
    <dgm:pt modelId="{C47EF6BA-B668-4674-8936-A473569112EE}" type="pres">
      <dgm:prSet presAssocID="{C8ED98D3-4235-4C4A-87F0-FEEE478E253C}" presName="compNode" presStyleCnt="0"/>
      <dgm:spPr/>
    </dgm:pt>
    <dgm:pt modelId="{71C3B580-1BE5-445F-B353-CA84754DE3DE}" type="pres">
      <dgm:prSet presAssocID="{C8ED98D3-4235-4C4A-87F0-FEEE478E253C}" presName="iconBgRect" presStyleLbl="bgShp" presStyleIdx="1" presStyleCnt="6"/>
      <dgm:spPr/>
    </dgm:pt>
    <dgm:pt modelId="{75758C31-CB6E-4742-B7B5-E0913213A5AE}" type="pres">
      <dgm:prSet presAssocID="{C8ED98D3-4235-4C4A-87F0-FEEE478E253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A333B6D6-6AB2-4E8F-938B-3B191A8838CE}" type="pres">
      <dgm:prSet presAssocID="{C8ED98D3-4235-4C4A-87F0-FEEE478E253C}" presName="spaceRect" presStyleCnt="0"/>
      <dgm:spPr/>
    </dgm:pt>
    <dgm:pt modelId="{A8CAFD41-9D9B-4E3F-ADD0-A0C58570E47A}" type="pres">
      <dgm:prSet presAssocID="{C8ED98D3-4235-4C4A-87F0-FEEE478E253C}" presName="textRect" presStyleLbl="revTx" presStyleIdx="1" presStyleCnt="6">
        <dgm:presLayoutVars>
          <dgm:chMax val="1"/>
          <dgm:chPref val="1"/>
        </dgm:presLayoutVars>
      </dgm:prSet>
      <dgm:spPr/>
    </dgm:pt>
    <dgm:pt modelId="{299D6D41-7D03-475E-AF24-B49962F6D164}" type="pres">
      <dgm:prSet presAssocID="{15CE1C31-DC43-4BFD-8142-B739B01D19A9}" presName="sibTrans" presStyleLbl="sibTrans2D1" presStyleIdx="0" presStyleCnt="0"/>
      <dgm:spPr/>
    </dgm:pt>
    <dgm:pt modelId="{F791FC9B-AFE4-4B17-BEBF-70229C95D76B}" type="pres">
      <dgm:prSet presAssocID="{60834A02-7961-4299-826C-370BA3C2D758}" presName="compNode" presStyleCnt="0"/>
      <dgm:spPr/>
    </dgm:pt>
    <dgm:pt modelId="{B343A4D1-491E-493C-B0C8-D0F354349A9D}" type="pres">
      <dgm:prSet presAssocID="{60834A02-7961-4299-826C-370BA3C2D758}" presName="iconBgRect" presStyleLbl="bgShp" presStyleIdx="2" presStyleCnt="6"/>
      <dgm:spPr/>
    </dgm:pt>
    <dgm:pt modelId="{1B264B7C-2CF5-49C0-8372-14AF48CF64D4}" type="pres">
      <dgm:prSet presAssocID="{60834A02-7961-4299-826C-370BA3C2D75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92230806-EEDA-4E39-8C4B-ED0EC6CF3F8F}" type="pres">
      <dgm:prSet presAssocID="{60834A02-7961-4299-826C-370BA3C2D758}" presName="spaceRect" presStyleCnt="0"/>
      <dgm:spPr/>
    </dgm:pt>
    <dgm:pt modelId="{CEAC9871-D816-4F1C-86F2-1AE0118F6BF8}" type="pres">
      <dgm:prSet presAssocID="{60834A02-7961-4299-826C-370BA3C2D758}" presName="textRect" presStyleLbl="revTx" presStyleIdx="2" presStyleCnt="6">
        <dgm:presLayoutVars>
          <dgm:chMax val="1"/>
          <dgm:chPref val="1"/>
        </dgm:presLayoutVars>
      </dgm:prSet>
      <dgm:spPr/>
    </dgm:pt>
    <dgm:pt modelId="{72151704-73E0-48FB-BEC8-3E075A9C1653}" type="pres">
      <dgm:prSet presAssocID="{2468F74D-8630-4819-9EB5-4E97713D3191}" presName="sibTrans" presStyleLbl="sibTrans2D1" presStyleIdx="0" presStyleCnt="0"/>
      <dgm:spPr/>
    </dgm:pt>
    <dgm:pt modelId="{770EBE02-C16C-4E2F-96D2-C16E60F82C71}" type="pres">
      <dgm:prSet presAssocID="{0A82D038-DA26-4B1F-8317-BBCD9954EC8E}" presName="compNode" presStyleCnt="0"/>
      <dgm:spPr/>
    </dgm:pt>
    <dgm:pt modelId="{2DE778EE-CA76-4E28-8BCE-784829D3A0D0}" type="pres">
      <dgm:prSet presAssocID="{0A82D038-DA26-4B1F-8317-BBCD9954EC8E}" presName="iconBgRect" presStyleLbl="bgShp" presStyleIdx="3" presStyleCnt="6"/>
      <dgm:spPr/>
    </dgm:pt>
    <dgm:pt modelId="{E5554BAD-7B7A-4168-ADB8-E7651910B4A4}" type="pres">
      <dgm:prSet presAssocID="{0A82D038-DA26-4B1F-8317-BBCD9954EC8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B914A63B-2D54-445D-85AB-AD532D9AE7BF}" type="pres">
      <dgm:prSet presAssocID="{0A82D038-DA26-4B1F-8317-BBCD9954EC8E}" presName="spaceRect" presStyleCnt="0"/>
      <dgm:spPr/>
    </dgm:pt>
    <dgm:pt modelId="{947F473F-C51C-4021-9FC2-FC1702D2AA8F}" type="pres">
      <dgm:prSet presAssocID="{0A82D038-DA26-4B1F-8317-BBCD9954EC8E}" presName="textRect" presStyleLbl="revTx" presStyleIdx="3" presStyleCnt="6">
        <dgm:presLayoutVars>
          <dgm:chMax val="1"/>
          <dgm:chPref val="1"/>
        </dgm:presLayoutVars>
      </dgm:prSet>
      <dgm:spPr/>
    </dgm:pt>
    <dgm:pt modelId="{08783C52-9D55-4C86-9323-3D2C928778C7}" type="pres">
      <dgm:prSet presAssocID="{D56E2B6A-24E4-46BC-9ADB-0C9D3F287D08}" presName="sibTrans" presStyleLbl="sibTrans2D1" presStyleIdx="0" presStyleCnt="0"/>
      <dgm:spPr/>
    </dgm:pt>
    <dgm:pt modelId="{F5167451-E682-48BD-AF6D-8C38295891FE}" type="pres">
      <dgm:prSet presAssocID="{A9BDAE4A-2AFF-45D3-9FA2-CE489C4D6A49}" presName="compNode" presStyleCnt="0"/>
      <dgm:spPr/>
    </dgm:pt>
    <dgm:pt modelId="{54E5A379-AD0F-40F0-852E-BB1BBA1D0129}" type="pres">
      <dgm:prSet presAssocID="{A9BDAE4A-2AFF-45D3-9FA2-CE489C4D6A49}" presName="iconBgRect" presStyleLbl="bgShp" presStyleIdx="4" presStyleCnt="6"/>
      <dgm:spPr/>
    </dgm:pt>
    <dgm:pt modelId="{9B06D5F9-362F-4DAC-B743-09ABCA90B5C6}" type="pres">
      <dgm:prSet presAssocID="{A9BDAE4A-2AFF-45D3-9FA2-CE489C4D6A4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obot"/>
        </a:ext>
      </dgm:extLst>
    </dgm:pt>
    <dgm:pt modelId="{C88A0DA5-2D7D-449F-85B2-72CA5FB090C9}" type="pres">
      <dgm:prSet presAssocID="{A9BDAE4A-2AFF-45D3-9FA2-CE489C4D6A49}" presName="spaceRect" presStyleCnt="0"/>
      <dgm:spPr/>
    </dgm:pt>
    <dgm:pt modelId="{05CFC33E-D157-4604-BF84-6D3539B805A3}" type="pres">
      <dgm:prSet presAssocID="{A9BDAE4A-2AFF-45D3-9FA2-CE489C4D6A49}" presName="textRect" presStyleLbl="revTx" presStyleIdx="4" presStyleCnt="6">
        <dgm:presLayoutVars>
          <dgm:chMax val="1"/>
          <dgm:chPref val="1"/>
        </dgm:presLayoutVars>
      </dgm:prSet>
      <dgm:spPr/>
    </dgm:pt>
    <dgm:pt modelId="{13B13E8C-3AA2-473C-B0C8-C69334A4BB89}" type="pres">
      <dgm:prSet presAssocID="{76138BA9-BF65-4E88-B6A1-230579E69308}" presName="sibTrans" presStyleLbl="sibTrans2D1" presStyleIdx="0" presStyleCnt="0"/>
      <dgm:spPr/>
    </dgm:pt>
    <dgm:pt modelId="{6F5DC2B1-F153-428F-8676-F93E36966FA7}" type="pres">
      <dgm:prSet presAssocID="{71D4AEEE-0CE6-437E-A587-26030CEEA9AE}" presName="compNode" presStyleCnt="0"/>
      <dgm:spPr/>
    </dgm:pt>
    <dgm:pt modelId="{9458ADEE-37C0-4617-B386-FE813A672D88}" type="pres">
      <dgm:prSet presAssocID="{71D4AEEE-0CE6-437E-A587-26030CEEA9AE}" presName="iconBgRect" presStyleLbl="bgShp" presStyleIdx="5" presStyleCnt="6"/>
      <dgm:spPr/>
    </dgm:pt>
    <dgm:pt modelId="{DCB43E17-A283-49DB-94AC-602ABC4BC44C}" type="pres">
      <dgm:prSet presAssocID="{71D4AEEE-0CE6-437E-A587-26030CEEA9A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Ear with solid fill"/>
        </a:ext>
      </dgm:extLst>
    </dgm:pt>
    <dgm:pt modelId="{BA307FB4-B5E5-4819-A55F-7B164575EBAC}" type="pres">
      <dgm:prSet presAssocID="{71D4AEEE-0CE6-437E-A587-26030CEEA9AE}" presName="spaceRect" presStyleCnt="0"/>
      <dgm:spPr/>
    </dgm:pt>
    <dgm:pt modelId="{CB859C8C-292E-43E5-B71B-E2DE08BEB3C2}" type="pres">
      <dgm:prSet presAssocID="{71D4AEEE-0CE6-437E-A587-26030CEEA9AE}" presName="textRect" presStyleLbl="revTx" presStyleIdx="5" presStyleCnt="6">
        <dgm:presLayoutVars>
          <dgm:chMax val="1"/>
          <dgm:chPref val="1"/>
        </dgm:presLayoutVars>
      </dgm:prSet>
      <dgm:spPr/>
    </dgm:pt>
  </dgm:ptLst>
  <dgm:cxnLst>
    <dgm:cxn modelId="{2507EF06-16A0-412C-80D2-F2E538E3A460}" type="presOf" srcId="{D56E2B6A-24E4-46BC-9ADB-0C9D3F287D08}" destId="{08783C52-9D55-4C86-9323-3D2C928778C7}" srcOrd="0" destOrd="0" presId="urn:microsoft.com/office/officeart/2018/2/layout/IconCircleList"/>
    <dgm:cxn modelId="{EC530636-E620-4D85-A975-5F49D137BD26}" srcId="{B7C0DB9C-F87E-4F57-9C1C-E087275AFB6D}" destId="{A9BDAE4A-2AFF-45D3-9FA2-CE489C4D6A49}" srcOrd="4" destOrd="0" parTransId="{E7E79FDC-0BB7-4A25-9023-D324071C9827}" sibTransId="{76138BA9-BF65-4E88-B6A1-230579E69308}"/>
    <dgm:cxn modelId="{729EB239-2463-4719-9AE9-C4764C7BCC82}" srcId="{B7C0DB9C-F87E-4F57-9C1C-E087275AFB6D}" destId="{71D4AEEE-0CE6-437E-A587-26030CEEA9AE}" srcOrd="5" destOrd="0" parTransId="{195EE9EF-06D0-4E21-9315-228403E5F7A1}" sibTransId="{D569E57B-0B01-4A3B-91C3-8621F913B6CF}"/>
    <dgm:cxn modelId="{9013FF67-3A3A-466B-9782-3B7FC4C2C4E0}" type="presOf" srcId="{C8ED98D3-4235-4C4A-87F0-FEEE478E253C}" destId="{A8CAFD41-9D9B-4E3F-ADD0-A0C58570E47A}" srcOrd="0" destOrd="0" presId="urn:microsoft.com/office/officeart/2018/2/layout/IconCircleList"/>
    <dgm:cxn modelId="{9C7AF94E-2F0F-49B2-BE5C-343400AA2567}" type="presOf" srcId="{CE0DA0A5-6D64-4112-A1C0-9A3C96F0D586}" destId="{A002F331-18FC-40C0-AE6B-C7C216AAC920}" srcOrd="0" destOrd="0" presId="urn:microsoft.com/office/officeart/2018/2/layout/IconCircleList"/>
    <dgm:cxn modelId="{04696F50-9160-4748-B995-B001A2E9B4F0}" type="presOf" srcId="{F791AC71-9263-4893-9FCF-29FDAE405895}" destId="{72AED2A7-6154-42B6-B8F4-0AD4C02F5B0F}" srcOrd="0" destOrd="0" presId="urn:microsoft.com/office/officeart/2018/2/layout/IconCircleList"/>
    <dgm:cxn modelId="{3BD09E7E-365A-451D-A9C2-5979FD54CB3C}" type="presOf" srcId="{76138BA9-BF65-4E88-B6A1-230579E69308}" destId="{13B13E8C-3AA2-473C-B0C8-C69334A4BB89}" srcOrd="0" destOrd="0" presId="urn:microsoft.com/office/officeart/2018/2/layout/IconCircleList"/>
    <dgm:cxn modelId="{9A65DA80-0355-4E80-A763-A879B5245C95}" srcId="{B7C0DB9C-F87E-4F57-9C1C-E087275AFB6D}" destId="{CE0DA0A5-6D64-4112-A1C0-9A3C96F0D586}" srcOrd="0" destOrd="0" parTransId="{64F88AD9-7A5A-4B88-B143-8B5AD024C970}" sibTransId="{F791AC71-9263-4893-9FCF-29FDAE405895}"/>
    <dgm:cxn modelId="{70FC0381-D922-4389-856D-5632F22AD4F0}" type="presOf" srcId="{60834A02-7961-4299-826C-370BA3C2D758}" destId="{CEAC9871-D816-4F1C-86F2-1AE0118F6BF8}" srcOrd="0" destOrd="0" presId="urn:microsoft.com/office/officeart/2018/2/layout/IconCircleList"/>
    <dgm:cxn modelId="{BBB3B189-86AB-49EE-875E-9BFE190A9A8A}" type="presOf" srcId="{A9BDAE4A-2AFF-45D3-9FA2-CE489C4D6A49}" destId="{05CFC33E-D157-4604-BF84-6D3539B805A3}" srcOrd="0" destOrd="0" presId="urn:microsoft.com/office/officeart/2018/2/layout/IconCircleList"/>
    <dgm:cxn modelId="{2237D693-0661-4375-80D4-BA39992C9938}" type="presOf" srcId="{71D4AEEE-0CE6-437E-A587-26030CEEA9AE}" destId="{CB859C8C-292E-43E5-B71B-E2DE08BEB3C2}" srcOrd="0" destOrd="0" presId="urn:microsoft.com/office/officeart/2018/2/layout/IconCircleList"/>
    <dgm:cxn modelId="{CDDDCD94-6896-458E-A4D6-39A5674C0534}" type="presOf" srcId="{0A82D038-DA26-4B1F-8317-BBCD9954EC8E}" destId="{947F473F-C51C-4021-9FC2-FC1702D2AA8F}" srcOrd="0" destOrd="0" presId="urn:microsoft.com/office/officeart/2018/2/layout/IconCircleList"/>
    <dgm:cxn modelId="{A5AB53AF-D176-4889-8ABC-661D4F89A07B}" type="presOf" srcId="{15CE1C31-DC43-4BFD-8142-B739B01D19A9}" destId="{299D6D41-7D03-475E-AF24-B49962F6D164}" srcOrd="0" destOrd="0" presId="urn:microsoft.com/office/officeart/2018/2/layout/IconCircleList"/>
    <dgm:cxn modelId="{D5CC3FC2-DCC8-4C49-867E-B84FC08A8CBE}" srcId="{B7C0DB9C-F87E-4F57-9C1C-E087275AFB6D}" destId="{C8ED98D3-4235-4C4A-87F0-FEEE478E253C}" srcOrd="1" destOrd="0" parTransId="{EDC26F6C-A151-4C03-82FC-779E85991C13}" sibTransId="{15CE1C31-DC43-4BFD-8142-B739B01D19A9}"/>
    <dgm:cxn modelId="{070890C6-771E-4210-814B-8CB4016C5B24}" srcId="{B7C0DB9C-F87E-4F57-9C1C-E087275AFB6D}" destId="{0A82D038-DA26-4B1F-8317-BBCD9954EC8E}" srcOrd="3" destOrd="0" parTransId="{6782FB84-ABC4-4316-8C56-4556C24A9931}" sibTransId="{D56E2B6A-24E4-46BC-9ADB-0C9D3F287D08}"/>
    <dgm:cxn modelId="{54EC1BCA-F073-4C64-9057-3AE1BED08478}" type="presOf" srcId="{2468F74D-8630-4819-9EB5-4E97713D3191}" destId="{72151704-73E0-48FB-BEC8-3E075A9C1653}" srcOrd="0" destOrd="0" presId="urn:microsoft.com/office/officeart/2018/2/layout/IconCircleList"/>
    <dgm:cxn modelId="{449465D9-D4F0-4507-814D-1E4B9B6525D0}" type="presOf" srcId="{B7C0DB9C-F87E-4F57-9C1C-E087275AFB6D}" destId="{AC159260-E6B8-4B95-ABCE-3B70DD6A25EC}" srcOrd="0" destOrd="0" presId="urn:microsoft.com/office/officeart/2018/2/layout/IconCircleList"/>
    <dgm:cxn modelId="{F4A087E9-16E2-4034-A935-A6849FC8948E}" srcId="{B7C0DB9C-F87E-4F57-9C1C-E087275AFB6D}" destId="{60834A02-7961-4299-826C-370BA3C2D758}" srcOrd="2" destOrd="0" parTransId="{135FE040-289D-4A2E-86AB-59A1A9A7BA04}" sibTransId="{2468F74D-8630-4819-9EB5-4E97713D3191}"/>
    <dgm:cxn modelId="{2F3263D5-528F-4F24-BB08-BE006E56D20E}" type="presParOf" srcId="{AC159260-E6B8-4B95-ABCE-3B70DD6A25EC}" destId="{900B902C-69F0-4F2D-A4C4-E830BD1088B6}" srcOrd="0" destOrd="0" presId="urn:microsoft.com/office/officeart/2018/2/layout/IconCircleList"/>
    <dgm:cxn modelId="{55B1E1CC-4990-43C8-8DA0-04DCE390E46E}" type="presParOf" srcId="{900B902C-69F0-4F2D-A4C4-E830BD1088B6}" destId="{EDBC9FE8-B370-4579-A1D5-DBA425DAC2C5}" srcOrd="0" destOrd="0" presId="urn:microsoft.com/office/officeart/2018/2/layout/IconCircleList"/>
    <dgm:cxn modelId="{65AFA4AB-1A70-407C-B7B2-01DDF1CC6B72}" type="presParOf" srcId="{EDBC9FE8-B370-4579-A1D5-DBA425DAC2C5}" destId="{9FE191D8-0BAB-417B-94C5-2B0D6F0D896A}" srcOrd="0" destOrd="0" presId="urn:microsoft.com/office/officeart/2018/2/layout/IconCircleList"/>
    <dgm:cxn modelId="{B1FF9BFF-2AD4-4430-AA7C-D6FB31C81F55}" type="presParOf" srcId="{EDBC9FE8-B370-4579-A1D5-DBA425DAC2C5}" destId="{943AD523-721A-406E-9284-9A6EF1530D9C}" srcOrd="1" destOrd="0" presId="urn:microsoft.com/office/officeart/2018/2/layout/IconCircleList"/>
    <dgm:cxn modelId="{16D051EA-71F6-4E64-BF0F-A0C355AB9CE5}" type="presParOf" srcId="{EDBC9FE8-B370-4579-A1D5-DBA425DAC2C5}" destId="{D149F75D-EBFC-405F-8F91-7C70ED355036}" srcOrd="2" destOrd="0" presId="urn:microsoft.com/office/officeart/2018/2/layout/IconCircleList"/>
    <dgm:cxn modelId="{308978F4-5363-444D-A8E5-85D76F21E023}" type="presParOf" srcId="{EDBC9FE8-B370-4579-A1D5-DBA425DAC2C5}" destId="{A002F331-18FC-40C0-AE6B-C7C216AAC920}" srcOrd="3" destOrd="0" presId="urn:microsoft.com/office/officeart/2018/2/layout/IconCircleList"/>
    <dgm:cxn modelId="{A43348D9-5D4D-420B-A837-CB735C7C3EB6}" type="presParOf" srcId="{900B902C-69F0-4F2D-A4C4-E830BD1088B6}" destId="{72AED2A7-6154-42B6-B8F4-0AD4C02F5B0F}" srcOrd="1" destOrd="0" presId="urn:microsoft.com/office/officeart/2018/2/layout/IconCircleList"/>
    <dgm:cxn modelId="{D4502FA2-5682-41E3-A8CA-2F54E51F87AE}" type="presParOf" srcId="{900B902C-69F0-4F2D-A4C4-E830BD1088B6}" destId="{C47EF6BA-B668-4674-8936-A473569112EE}" srcOrd="2" destOrd="0" presId="urn:microsoft.com/office/officeart/2018/2/layout/IconCircleList"/>
    <dgm:cxn modelId="{1CB820EB-6B11-4AE6-8871-968532540DF7}" type="presParOf" srcId="{C47EF6BA-B668-4674-8936-A473569112EE}" destId="{71C3B580-1BE5-445F-B353-CA84754DE3DE}" srcOrd="0" destOrd="0" presId="urn:microsoft.com/office/officeart/2018/2/layout/IconCircleList"/>
    <dgm:cxn modelId="{F86DDEE3-EF45-4B68-94C6-EB4F279276B7}" type="presParOf" srcId="{C47EF6BA-B668-4674-8936-A473569112EE}" destId="{75758C31-CB6E-4742-B7B5-E0913213A5AE}" srcOrd="1" destOrd="0" presId="urn:microsoft.com/office/officeart/2018/2/layout/IconCircleList"/>
    <dgm:cxn modelId="{AB16CCF5-A3B4-4A18-9C81-68BEE66C93BC}" type="presParOf" srcId="{C47EF6BA-B668-4674-8936-A473569112EE}" destId="{A333B6D6-6AB2-4E8F-938B-3B191A8838CE}" srcOrd="2" destOrd="0" presId="urn:microsoft.com/office/officeart/2018/2/layout/IconCircleList"/>
    <dgm:cxn modelId="{FE44455A-C15D-49F8-AB91-E6EAB28CB3EF}" type="presParOf" srcId="{C47EF6BA-B668-4674-8936-A473569112EE}" destId="{A8CAFD41-9D9B-4E3F-ADD0-A0C58570E47A}" srcOrd="3" destOrd="0" presId="urn:microsoft.com/office/officeart/2018/2/layout/IconCircleList"/>
    <dgm:cxn modelId="{51D77A21-A861-4305-BE1A-B37643D018A5}" type="presParOf" srcId="{900B902C-69F0-4F2D-A4C4-E830BD1088B6}" destId="{299D6D41-7D03-475E-AF24-B49962F6D164}" srcOrd="3" destOrd="0" presId="urn:microsoft.com/office/officeart/2018/2/layout/IconCircleList"/>
    <dgm:cxn modelId="{EE745DAD-FF76-4014-A866-D790A04F5D8F}" type="presParOf" srcId="{900B902C-69F0-4F2D-A4C4-E830BD1088B6}" destId="{F791FC9B-AFE4-4B17-BEBF-70229C95D76B}" srcOrd="4" destOrd="0" presId="urn:microsoft.com/office/officeart/2018/2/layout/IconCircleList"/>
    <dgm:cxn modelId="{2AFC8693-9F03-4EA0-83B5-F197FAD05024}" type="presParOf" srcId="{F791FC9B-AFE4-4B17-BEBF-70229C95D76B}" destId="{B343A4D1-491E-493C-B0C8-D0F354349A9D}" srcOrd="0" destOrd="0" presId="urn:microsoft.com/office/officeart/2018/2/layout/IconCircleList"/>
    <dgm:cxn modelId="{8289C225-9D4F-4AF2-9FAC-2200FB47A48A}" type="presParOf" srcId="{F791FC9B-AFE4-4B17-BEBF-70229C95D76B}" destId="{1B264B7C-2CF5-49C0-8372-14AF48CF64D4}" srcOrd="1" destOrd="0" presId="urn:microsoft.com/office/officeart/2018/2/layout/IconCircleList"/>
    <dgm:cxn modelId="{BD0F2802-270C-439B-88F5-3EF347233706}" type="presParOf" srcId="{F791FC9B-AFE4-4B17-BEBF-70229C95D76B}" destId="{92230806-EEDA-4E39-8C4B-ED0EC6CF3F8F}" srcOrd="2" destOrd="0" presId="urn:microsoft.com/office/officeart/2018/2/layout/IconCircleList"/>
    <dgm:cxn modelId="{3333B2E5-E32F-40FF-AB87-04DE602CEA5E}" type="presParOf" srcId="{F791FC9B-AFE4-4B17-BEBF-70229C95D76B}" destId="{CEAC9871-D816-4F1C-86F2-1AE0118F6BF8}" srcOrd="3" destOrd="0" presId="urn:microsoft.com/office/officeart/2018/2/layout/IconCircleList"/>
    <dgm:cxn modelId="{DFCFA4B1-885A-4565-BB30-88B57878F23F}" type="presParOf" srcId="{900B902C-69F0-4F2D-A4C4-E830BD1088B6}" destId="{72151704-73E0-48FB-BEC8-3E075A9C1653}" srcOrd="5" destOrd="0" presId="urn:microsoft.com/office/officeart/2018/2/layout/IconCircleList"/>
    <dgm:cxn modelId="{D162848D-D728-43FE-B75F-E695A7720310}" type="presParOf" srcId="{900B902C-69F0-4F2D-A4C4-E830BD1088B6}" destId="{770EBE02-C16C-4E2F-96D2-C16E60F82C71}" srcOrd="6" destOrd="0" presId="urn:microsoft.com/office/officeart/2018/2/layout/IconCircleList"/>
    <dgm:cxn modelId="{BED2D0E0-21C4-4D6A-9DE7-42B6B32B3FEF}" type="presParOf" srcId="{770EBE02-C16C-4E2F-96D2-C16E60F82C71}" destId="{2DE778EE-CA76-4E28-8BCE-784829D3A0D0}" srcOrd="0" destOrd="0" presId="urn:microsoft.com/office/officeart/2018/2/layout/IconCircleList"/>
    <dgm:cxn modelId="{94227907-8794-4228-8D76-B56FCACF2650}" type="presParOf" srcId="{770EBE02-C16C-4E2F-96D2-C16E60F82C71}" destId="{E5554BAD-7B7A-4168-ADB8-E7651910B4A4}" srcOrd="1" destOrd="0" presId="urn:microsoft.com/office/officeart/2018/2/layout/IconCircleList"/>
    <dgm:cxn modelId="{177C8809-996B-475D-887C-D2F4D09C539B}" type="presParOf" srcId="{770EBE02-C16C-4E2F-96D2-C16E60F82C71}" destId="{B914A63B-2D54-445D-85AB-AD532D9AE7BF}" srcOrd="2" destOrd="0" presId="urn:microsoft.com/office/officeart/2018/2/layout/IconCircleList"/>
    <dgm:cxn modelId="{73F335A4-99C9-4D90-AC56-8F70031A20F8}" type="presParOf" srcId="{770EBE02-C16C-4E2F-96D2-C16E60F82C71}" destId="{947F473F-C51C-4021-9FC2-FC1702D2AA8F}" srcOrd="3" destOrd="0" presId="urn:microsoft.com/office/officeart/2018/2/layout/IconCircleList"/>
    <dgm:cxn modelId="{CCF05C0B-7ED0-49BF-901E-AE74396C4997}" type="presParOf" srcId="{900B902C-69F0-4F2D-A4C4-E830BD1088B6}" destId="{08783C52-9D55-4C86-9323-3D2C928778C7}" srcOrd="7" destOrd="0" presId="urn:microsoft.com/office/officeart/2018/2/layout/IconCircleList"/>
    <dgm:cxn modelId="{DAA84EBC-E20D-4A5F-A4EC-2E739EF4338E}" type="presParOf" srcId="{900B902C-69F0-4F2D-A4C4-E830BD1088B6}" destId="{F5167451-E682-48BD-AF6D-8C38295891FE}" srcOrd="8" destOrd="0" presId="urn:microsoft.com/office/officeart/2018/2/layout/IconCircleList"/>
    <dgm:cxn modelId="{10D49229-4E4F-42AE-AC0D-3DAA38E69076}" type="presParOf" srcId="{F5167451-E682-48BD-AF6D-8C38295891FE}" destId="{54E5A379-AD0F-40F0-852E-BB1BBA1D0129}" srcOrd="0" destOrd="0" presId="urn:microsoft.com/office/officeart/2018/2/layout/IconCircleList"/>
    <dgm:cxn modelId="{D3A4559D-DE82-4C7C-98AD-ED55EEB1DDA3}" type="presParOf" srcId="{F5167451-E682-48BD-AF6D-8C38295891FE}" destId="{9B06D5F9-362F-4DAC-B743-09ABCA90B5C6}" srcOrd="1" destOrd="0" presId="urn:microsoft.com/office/officeart/2018/2/layout/IconCircleList"/>
    <dgm:cxn modelId="{72D6B758-6671-4C8F-AA1F-59A7A9115FC3}" type="presParOf" srcId="{F5167451-E682-48BD-AF6D-8C38295891FE}" destId="{C88A0DA5-2D7D-449F-85B2-72CA5FB090C9}" srcOrd="2" destOrd="0" presId="urn:microsoft.com/office/officeart/2018/2/layout/IconCircleList"/>
    <dgm:cxn modelId="{B3F4ADDC-5F86-4956-8299-9CF810129E64}" type="presParOf" srcId="{F5167451-E682-48BD-AF6D-8C38295891FE}" destId="{05CFC33E-D157-4604-BF84-6D3539B805A3}" srcOrd="3" destOrd="0" presId="urn:microsoft.com/office/officeart/2018/2/layout/IconCircleList"/>
    <dgm:cxn modelId="{6D849639-D819-4958-927A-0B7356823D04}" type="presParOf" srcId="{900B902C-69F0-4F2D-A4C4-E830BD1088B6}" destId="{13B13E8C-3AA2-473C-B0C8-C69334A4BB89}" srcOrd="9" destOrd="0" presId="urn:microsoft.com/office/officeart/2018/2/layout/IconCircleList"/>
    <dgm:cxn modelId="{6357D1DA-055C-4C48-91ED-8F67514A5AAB}" type="presParOf" srcId="{900B902C-69F0-4F2D-A4C4-E830BD1088B6}" destId="{6F5DC2B1-F153-428F-8676-F93E36966FA7}" srcOrd="10" destOrd="0" presId="urn:microsoft.com/office/officeart/2018/2/layout/IconCircleList"/>
    <dgm:cxn modelId="{4D138A5C-04D1-454E-8DAE-DF1880076AC9}" type="presParOf" srcId="{6F5DC2B1-F153-428F-8676-F93E36966FA7}" destId="{9458ADEE-37C0-4617-B386-FE813A672D88}" srcOrd="0" destOrd="0" presId="urn:microsoft.com/office/officeart/2018/2/layout/IconCircleList"/>
    <dgm:cxn modelId="{49CA8EE2-0904-4C0D-ACAD-D35C476F56EE}" type="presParOf" srcId="{6F5DC2B1-F153-428F-8676-F93E36966FA7}" destId="{DCB43E17-A283-49DB-94AC-602ABC4BC44C}" srcOrd="1" destOrd="0" presId="urn:microsoft.com/office/officeart/2018/2/layout/IconCircleList"/>
    <dgm:cxn modelId="{59A04369-8A30-4060-B71E-E259F20F6454}" type="presParOf" srcId="{6F5DC2B1-F153-428F-8676-F93E36966FA7}" destId="{BA307FB4-B5E5-4819-A55F-7B164575EBAC}" srcOrd="2" destOrd="0" presId="urn:microsoft.com/office/officeart/2018/2/layout/IconCircleList"/>
    <dgm:cxn modelId="{BC3512C3-53A4-47CC-992F-4F213204A7E0}" type="presParOf" srcId="{6F5DC2B1-F153-428F-8676-F93E36966FA7}" destId="{CB859C8C-292E-43E5-B71B-E2DE08BEB3C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C8C3DA-E839-416E-BEDE-38E3E1A1AAD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2B3F1C7-78A5-43BC-8B26-060FA6AC74BB}">
      <dgm:prSet custT="1"/>
      <dgm:spPr/>
      <dgm:t>
        <a:bodyPr/>
        <a:lstStyle/>
        <a:p>
          <a:pPr>
            <a:lnSpc>
              <a:spcPct val="100000"/>
            </a:lnSpc>
          </a:pPr>
          <a:r>
            <a:rPr lang="en-IN" sz="1400" b="1" dirty="0" err="1"/>
            <a:t>Pywhatkit</a:t>
          </a:r>
          <a:r>
            <a:rPr lang="en-IN" sz="1100" dirty="0"/>
            <a:t>. </a:t>
          </a:r>
          <a:r>
            <a:rPr lang="en-IN" sz="1200" dirty="0"/>
            <a:t>Utilizing this library is an absolute breeze, as it is designed to simplify any interaction with the browser</a:t>
          </a:r>
          <a:r>
            <a:rPr lang="en-US" sz="1100" b="0" i="0" dirty="0"/>
            <a:t>.</a:t>
          </a:r>
          <a:endParaRPr lang="en-US" sz="1100" dirty="0"/>
        </a:p>
      </dgm:t>
    </dgm:pt>
    <dgm:pt modelId="{B727660B-31D8-4B78-B801-21CE37865697}" type="parTrans" cxnId="{D2891881-D29A-4C20-B4AA-52B98E48CF24}">
      <dgm:prSet/>
      <dgm:spPr/>
      <dgm:t>
        <a:bodyPr/>
        <a:lstStyle/>
        <a:p>
          <a:endParaRPr lang="en-US"/>
        </a:p>
      </dgm:t>
    </dgm:pt>
    <dgm:pt modelId="{F2D33D26-E837-4051-A41F-DEFF368EEEAB}" type="sibTrans" cxnId="{D2891881-D29A-4C20-B4AA-52B98E48CF24}">
      <dgm:prSet/>
      <dgm:spPr/>
      <dgm:t>
        <a:bodyPr/>
        <a:lstStyle/>
        <a:p>
          <a:pPr>
            <a:lnSpc>
              <a:spcPct val="100000"/>
            </a:lnSpc>
          </a:pPr>
          <a:endParaRPr lang="en-US"/>
        </a:p>
      </dgm:t>
    </dgm:pt>
    <dgm:pt modelId="{17F9DA69-5E18-46F1-9993-003FC38EFAAA}">
      <dgm:prSet custT="1"/>
      <dgm:spPr/>
      <dgm:t>
        <a:bodyPr/>
        <a:lstStyle/>
        <a:p>
          <a:pPr>
            <a:lnSpc>
              <a:spcPct val="100000"/>
            </a:lnSpc>
          </a:pPr>
          <a:r>
            <a:rPr lang="en-US" sz="1400" b="1" i="0" dirty="0"/>
            <a:t>Speech Recognition Library</a:t>
          </a:r>
          <a:r>
            <a:rPr lang="en-US" sz="1100" b="0" i="0" dirty="0"/>
            <a:t>: </a:t>
          </a:r>
          <a:r>
            <a:rPr lang="en-US" sz="1200" b="0" i="0" dirty="0"/>
            <a:t>Foundation of the project, used to identify human speech and translate it from input voice to text</a:t>
          </a:r>
          <a:r>
            <a:rPr lang="en-US" sz="1100" b="0" i="0" dirty="0"/>
            <a:t>.</a:t>
          </a:r>
          <a:endParaRPr lang="en-US" sz="1100" dirty="0"/>
        </a:p>
      </dgm:t>
    </dgm:pt>
    <dgm:pt modelId="{EF611471-3D65-4DFC-A3D9-D4CFADE94D26}" type="parTrans" cxnId="{833D900F-B8C3-4900-9A26-387163A27098}">
      <dgm:prSet/>
      <dgm:spPr/>
      <dgm:t>
        <a:bodyPr/>
        <a:lstStyle/>
        <a:p>
          <a:endParaRPr lang="en-US"/>
        </a:p>
      </dgm:t>
    </dgm:pt>
    <dgm:pt modelId="{15A6BBEC-4430-4977-8716-C6C3F7F6748B}" type="sibTrans" cxnId="{833D900F-B8C3-4900-9A26-387163A27098}">
      <dgm:prSet/>
      <dgm:spPr/>
      <dgm:t>
        <a:bodyPr/>
        <a:lstStyle/>
        <a:p>
          <a:pPr>
            <a:lnSpc>
              <a:spcPct val="100000"/>
            </a:lnSpc>
          </a:pPr>
          <a:endParaRPr lang="en-US"/>
        </a:p>
      </dgm:t>
    </dgm:pt>
    <dgm:pt modelId="{B4A78E42-BF41-4935-A2E0-C309E7B41882}">
      <dgm:prSet custT="1"/>
      <dgm:spPr/>
      <dgm:t>
        <a:bodyPr/>
        <a:lstStyle/>
        <a:p>
          <a:pPr>
            <a:lnSpc>
              <a:spcPct val="100000"/>
            </a:lnSpc>
          </a:pPr>
          <a:r>
            <a:rPr lang="en-US" sz="1400" b="1" i="0" dirty="0"/>
            <a:t>Pyttsx3 Module</a:t>
          </a:r>
          <a:r>
            <a:rPr lang="en-US" sz="1100" b="0" i="0" dirty="0"/>
            <a:t>: </a:t>
          </a:r>
          <a:r>
            <a:rPr lang="en-US" sz="1200" b="0" i="0" dirty="0"/>
            <a:t>Offline module for text-to-speech conversion, offering functions for controlling the timing of speech output.</a:t>
          </a:r>
          <a:endParaRPr lang="en-US" sz="1200" dirty="0"/>
        </a:p>
      </dgm:t>
    </dgm:pt>
    <dgm:pt modelId="{8A6D8A1E-3B5F-4DFF-8CD1-C577B24BFA43}" type="parTrans" cxnId="{9D432A44-978F-4860-9457-AB6E1E900DDC}">
      <dgm:prSet/>
      <dgm:spPr/>
      <dgm:t>
        <a:bodyPr/>
        <a:lstStyle/>
        <a:p>
          <a:endParaRPr lang="en-US"/>
        </a:p>
      </dgm:t>
    </dgm:pt>
    <dgm:pt modelId="{D53482F1-8E2A-4DEB-9681-36DD028E0BD4}" type="sibTrans" cxnId="{9D432A44-978F-4860-9457-AB6E1E900DDC}">
      <dgm:prSet/>
      <dgm:spPr/>
      <dgm:t>
        <a:bodyPr/>
        <a:lstStyle/>
        <a:p>
          <a:pPr>
            <a:lnSpc>
              <a:spcPct val="100000"/>
            </a:lnSpc>
          </a:pPr>
          <a:endParaRPr lang="en-US"/>
        </a:p>
      </dgm:t>
    </dgm:pt>
    <dgm:pt modelId="{5617E3D4-87C7-4AC3-8097-C7276620B52D}">
      <dgm:prSet custT="1"/>
      <dgm:spPr/>
      <dgm:t>
        <a:bodyPr/>
        <a:lstStyle/>
        <a:p>
          <a:pPr>
            <a:lnSpc>
              <a:spcPct val="100000"/>
            </a:lnSpc>
          </a:pPr>
          <a:r>
            <a:rPr lang="en-US" sz="1400" b="1" i="0" dirty="0"/>
            <a:t>Wikipedia Integration</a:t>
          </a:r>
          <a:r>
            <a:rPr lang="en-US" sz="1100" b="0" i="0" dirty="0"/>
            <a:t>: </a:t>
          </a:r>
          <a:r>
            <a:rPr lang="en-US" sz="1200" b="0" i="0" dirty="0"/>
            <a:t>Utilizes the Wikipedia Python library to manage Wikipedia requests and provide answers to user queries.</a:t>
          </a:r>
          <a:endParaRPr lang="en-US" sz="1200" dirty="0"/>
        </a:p>
      </dgm:t>
    </dgm:pt>
    <dgm:pt modelId="{6B0E6DE5-A38D-4065-8960-A0B2C197B97E}" type="parTrans" cxnId="{E19C21FC-7D45-4F38-B41C-027E4A494BA8}">
      <dgm:prSet/>
      <dgm:spPr/>
      <dgm:t>
        <a:bodyPr/>
        <a:lstStyle/>
        <a:p>
          <a:endParaRPr lang="en-US"/>
        </a:p>
      </dgm:t>
    </dgm:pt>
    <dgm:pt modelId="{97F4A18F-AF75-4970-949E-B09EBFF6B7CA}" type="sibTrans" cxnId="{E19C21FC-7D45-4F38-B41C-027E4A494BA8}">
      <dgm:prSet/>
      <dgm:spPr/>
      <dgm:t>
        <a:bodyPr/>
        <a:lstStyle/>
        <a:p>
          <a:pPr>
            <a:lnSpc>
              <a:spcPct val="100000"/>
            </a:lnSpc>
          </a:pPr>
          <a:endParaRPr lang="en-US"/>
        </a:p>
      </dgm:t>
    </dgm:pt>
    <dgm:pt modelId="{E5E9E4BF-A374-4B56-9F55-3A6588C4586E}">
      <dgm:prSet custT="1"/>
      <dgm:spPr/>
      <dgm:t>
        <a:bodyPr/>
        <a:lstStyle/>
        <a:p>
          <a:pPr>
            <a:lnSpc>
              <a:spcPct val="100000"/>
            </a:lnSpc>
          </a:pPr>
          <a:r>
            <a:rPr lang="en-US" sz="1400" b="1" i="0" dirty="0"/>
            <a:t>OS and Web Browser Libraries</a:t>
          </a:r>
          <a:r>
            <a:rPr lang="en-US" sz="1200" b="0" i="0" dirty="0"/>
            <a:t>: Enables ZEN to perform various operating system tasks and interact with the default web browser, expanding its functionality and utility</a:t>
          </a:r>
          <a:r>
            <a:rPr lang="en-US" sz="1100" b="0" i="0" dirty="0"/>
            <a:t>.</a:t>
          </a:r>
          <a:endParaRPr lang="en-US" sz="1100" dirty="0"/>
        </a:p>
      </dgm:t>
    </dgm:pt>
    <dgm:pt modelId="{10C1A49E-0AF7-4FAD-A885-D4F702066027}" type="parTrans" cxnId="{53FAFFC4-E02A-478B-B662-E343D14129CA}">
      <dgm:prSet/>
      <dgm:spPr/>
      <dgm:t>
        <a:bodyPr/>
        <a:lstStyle/>
        <a:p>
          <a:endParaRPr lang="en-US"/>
        </a:p>
      </dgm:t>
    </dgm:pt>
    <dgm:pt modelId="{822E9416-1349-4936-AC8D-EAF9A5EC1DB4}" type="sibTrans" cxnId="{53FAFFC4-E02A-478B-B662-E343D14129CA}">
      <dgm:prSet/>
      <dgm:spPr/>
      <dgm:t>
        <a:bodyPr/>
        <a:lstStyle/>
        <a:p>
          <a:endParaRPr lang="en-US"/>
        </a:p>
      </dgm:t>
    </dgm:pt>
    <dgm:pt modelId="{C50FAB0C-A93A-499E-A91B-EAC88E8B75B7}" type="pres">
      <dgm:prSet presAssocID="{28C8C3DA-E839-416E-BEDE-38E3E1A1AAD2}" presName="root" presStyleCnt="0">
        <dgm:presLayoutVars>
          <dgm:dir/>
          <dgm:resizeHandles val="exact"/>
        </dgm:presLayoutVars>
      </dgm:prSet>
      <dgm:spPr/>
    </dgm:pt>
    <dgm:pt modelId="{D29BEEB3-B1B1-4818-9E9E-826C54CA0852}" type="pres">
      <dgm:prSet presAssocID="{28C8C3DA-E839-416E-BEDE-38E3E1A1AAD2}" presName="container" presStyleCnt="0">
        <dgm:presLayoutVars>
          <dgm:dir/>
          <dgm:resizeHandles val="exact"/>
        </dgm:presLayoutVars>
      </dgm:prSet>
      <dgm:spPr/>
    </dgm:pt>
    <dgm:pt modelId="{741BC82A-77E7-450F-BA9D-FDA16404C52E}" type="pres">
      <dgm:prSet presAssocID="{C2B3F1C7-78A5-43BC-8B26-060FA6AC74BB}" presName="compNode" presStyleCnt="0"/>
      <dgm:spPr/>
    </dgm:pt>
    <dgm:pt modelId="{6252BF48-290E-4E87-9ECB-895EF69F7D03}" type="pres">
      <dgm:prSet presAssocID="{C2B3F1C7-78A5-43BC-8B26-060FA6AC74BB}" presName="iconBgRect" presStyleLbl="bgShp" presStyleIdx="0" presStyleCnt="5"/>
      <dgm:spPr/>
    </dgm:pt>
    <dgm:pt modelId="{14CB021A-399C-4363-878E-B768B1F2BD91}" type="pres">
      <dgm:prSet presAssocID="{C2B3F1C7-78A5-43BC-8B26-060FA6AC74B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ar"/>
        </a:ext>
      </dgm:extLst>
    </dgm:pt>
    <dgm:pt modelId="{55A96B53-CF37-43FB-B943-1777830726F8}" type="pres">
      <dgm:prSet presAssocID="{C2B3F1C7-78A5-43BC-8B26-060FA6AC74BB}" presName="spaceRect" presStyleCnt="0"/>
      <dgm:spPr/>
    </dgm:pt>
    <dgm:pt modelId="{03B2E612-C744-4D3A-9ED0-9C871A292C39}" type="pres">
      <dgm:prSet presAssocID="{C2B3F1C7-78A5-43BC-8B26-060FA6AC74BB}" presName="textRect" presStyleLbl="revTx" presStyleIdx="0" presStyleCnt="5">
        <dgm:presLayoutVars>
          <dgm:chMax val="1"/>
          <dgm:chPref val="1"/>
        </dgm:presLayoutVars>
      </dgm:prSet>
      <dgm:spPr/>
    </dgm:pt>
    <dgm:pt modelId="{F165DB0F-C023-4740-8252-B7FFD01FE680}" type="pres">
      <dgm:prSet presAssocID="{F2D33D26-E837-4051-A41F-DEFF368EEEAB}" presName="sibTrans" presStyleLbl="sibTrans2D1" presStyleIdx="0" presStyleCnt="0"/>
      <dgm:spPr/>
    </dgm:pt>
    <dgm:pt modelId="{7B170D1A-BF8D-472D-8B74-22F2F5DCF342}" type="pres">
      <dgm:prSet presAssocID="{17F9DA69-5E18-46F1-9993-003FC38EFAAA}" presName="compNode" presStyleCnt="0"/>
      <dgm:spPr/>
    </dgm:pt>
    <dgm:pt modelId="{9152943A-FA1E-42E3-8976-4EACD99967DF}" type="pres">
      <dgm:prSet presAssocID="{17F9DA69-5E18-46F1-9993-003FC38EFAAA}" presName="iconBgRect" presStyleLbl="bgShp" presStyleIdx="1" presStyleCnt="5"/>
      <dgm:spPr/>
    </dgm:pt>
    <dgm:pt modelId="{DD624565-8201-4B81-BF57-568A2C60A312}" type="pres">
      <dgm:prSet presAssocID="{17F9DA69-5E18-46F1-9993-003FC38EFAA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odcast"/>
        </a:ext>
      </dgm:extLst>
    </dgm:pt>
    <dgm:pt modelId="{3B19A29A-8386-4EBF-8FD7-E89E87AE91DE}" type="pres">
      <dgm:prSet presAssocID="{17F9DA69-5E18-46F1-9993-003FC38EFAAA}" presName="spaceRect" presStyleCnt="0"/>
      <dgm:spPr/>
    </dgm:pt>
    <dgm:pt modelId="{DEF43F9E-4EE6-4886-8303-BEA6844BD53A}" type="pres">
      <dgm:prSet presAssocID="{17F9DA69-5E18-46F1-9993-003FC38EFAAA}" presName="textRect" presStyleLbl="revTx" presStyleIdx="1" presStyleCnt="5">
        <dgm:presLayoutVars>
          <dgm:chMax val="1"/>
          <dgm:chPref val="1"/>
        </dgm:presLayoutVars>
      </dgm:prSet>
      <dgm:spPr/>
    </dgm:pt>
    <dgm:pt modelId="{C2A77652-91D2-4DAD-B85B-F9E3E731AC5B}" type="pres">
      <dgm:prSet presAssocID="{15A6BBEC-4430-4977-8716-C6C3F7F6748B}" presName="sibTrans" presStyleLbl="sibTrans2D1" presStyleIdx="0" presStyleCnt="0"/>
      <dgm:spPr/>
    </dgm:pt>
    <dgm:pt modelId="{947C914F-1AE8-43D9-BA33-F99B6E41589A}" type="pres">
      <dgm:prSet presAssocID="{B4A78E42-BF41-4935-A2E0-C309E7B41882}" presName="compNode" presStyleCnt="0"/>
      <dgm:spPr/>
    </dgm:pt>
    <dgm:pt modelId="{EDE337BE-5636-44DF-B841-6E673AA1B756}" type="pres">
      <dgm:prSet presAssocID="{B4A78E42-BF41-4935-A2E0-C309E7B41882}" presName="iconBgRect" presStyleLbl="bgShp" presStyleIdx="2" presStyleCnt="5"/>
      <dgm:spPr/>
    </dgm:pt>
    <dgm:pt modelId="{17014EFE-5D4D-4266-AD51-9418BF61098B}" type="pres">
      <dgm:prSet presAssocID="{B4A78E42-BF41-4935-A2E0-C309E7B4188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adio microphone"/>
        </a:ext>
      </dgm:extLst>
    </dgm:pt>
    <dgm:pt modelId="{16962447-6DEB-43FC-977D-7F568FC777B3}" type="pres">
      <dgm:prSet presAssocID="{B4A78E42-BF41-4935-A2E0-C309E7B41882}" presName="spaceRect" presStyleCnt="0"/>
      <dgm:spPr/>
    </dgm:pt>
    <dgm:pt modelId="{34C782E9-EC93-406A-9F7F-89E8A4921973}" type="pres">
      <dgm:prSet presAssocID="{B4A78E42-BF41-4935-A2E0-C309E7B41882}" presName="textRect" presStyleLbl="revTx" presStyleIdx="2" presStyleCnt="5">
        <dgm:presLayoutVars>
          <dgm:chMax val="1"/>
          <dgm:chPref val="1"/>
        </dgm:presLayoutVars>
      </dgm:prSet>
      <dgm:spPr/>
    </dgm:pt>
    <dgm:pt modelId="{8E1ED099-B996-4C58-BF4D-B68118C8808E}" type="pres">
      <dgm:prSet presAssocID="{D53482F1-8E2A-4DEB-9681-36DD028E0BD4}" presName="sibTrans" presStyleLbl="sibTrans2D1" presStyleIdx="0" presStyleCnt="0"/>
      <dgm:spPr/>
    </dgm:pt>
    <dgm:pt modelId="{4335A2B7-5B06-4BE0-9B41-D0FADD7C8221}" type="pres">
      <dgm:prSet presAssocID="{5617E3D4-87C7-4AC3-8097-C7276620B52D}" presName="compNode" presStyleCnt="0"/>
      <dgm:spPr/>
    </dgm:pt>
    <dgm:pt modelId="{843E8239-2D45-4CA7-9C17-AD75740D03E6}" type="pres">
      <dgm:prSet presAssocID="{5617E3D4-87C7-4AC3-8097-C7276620B52D}" presName="iconBgRect" presStyleLbl="bgShp" presStyleIdx="3" presStyleCnt="5"/>
      <dgm:spPr/>
    </dgm:pt>
    <dgm:pt modelId="{FDE9C24C-4434-47C5-A2BE-E1904ECC1B76}" type="pres">
      <dgm:prSet presAssocID="{5617E3D4-87C7-4AC3-8097-C7276620B52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91858921-C5DE-4D68-A291-02E9FA6A5B15}" type="pres">
      <dgm:prSet presAssocID="{5617E3D4-87C7-4AC3-8097-C7276620B52D}" presName="spaceRect" presStyleCnt="0"/>
      <dgm:spPr/>
    </dgm:pt>
    <dgm:pt modelId="{0D92CF8F-1136-4A65-9D54-DFE61B3DC242}" type="pres">
      <dgm:prSet presAssocID="{5617E3D4-87C7-4AC3-8097-C7276620B52D}" presName="textRect" presStyleLbl="revTx" presStyleIdx="3" presStyleCnt="5">
        <dgm:presLayoutVars>
          <dgm:chMax val="1"/>
          <dgm:chPref val="1"/>
        </dgm:presLayoutVars>
      </dgm:prSet>
      <dgm:spPr/>
    </dgm:pt>
    <dgm:pt modelId="{6ACC7741-58A5-4784-9D48-DB95FA3858DD}" type="pres">
      <dgm:prSet presAssocID="{97F4A18F-AF75-4970-949E-B09EBFF6B7CA}" presName="sibTrans" presStyleLbl="sibTrans2D1" presStyleIdx="0" presStyleCnt="0"/>
      <dgm:spPr/>
    </dgm:pt>
    <dgm:pt modelId="{C4BE5A96-F306-4C3E-84AA-1ADE049B48AC}" type="pres">
      <dgm:prSet presAssocID="{E5E9E4BF-A374-4B56-9F55-3A6588C4586E}" presName="compNode" presStyleCnt="0"/>
      <dgm:spPr/>
    </dgm:pt>
    <dgm:pt modelId="{28A1D76B-9064-4255-AD19-6EF5755E60AD}" type="pres">
      <dgm:prSet presAssocID="{E5E9E4BF-A374-4B56-9F55-3A6588C4586E}" presName="iconBgRect" presStyleLbl="bgShp" presStyleIdx="4" presStyleCnt="5"/>
      <dgm:spPr/>
    </dgm:pt>
    <dgm:pt modelId="{57FBF5F9-B6F1-48F5-A840-B4D742893406}" type="pres">
      <dgm:prSet presAssocID="{E5E9E4BF-A374-4B56-9F55-3A6588C4586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grammer"/>
        </a:ext>
      </dgm:extLst>
    </dgm:pt>
    <dgm:pt modelId="{DC1D8180-F26D-4047-8FD4-233DA83A2593}" type="pres">
      <dgm:prSet presAssocID="{E5E9E4BF-A374-4B56-9F55-3A6588C4586E}" presName="spaceRect" presStyleCnt="0"/>
      <dgm:spPr/>
    </dgm:pt>
    <dgm:pt modelId="{24B78CA4-B000-4910-81EC-3F8022FE00E9}" type="pres">
      <dgm:prSet presAssocID="{E5E9E4BF-A374-4B56-9F55-3A6588C4586E}" presName="textRect" presStyleLbl="revTx" presStyleIdx="4" presStyleCnt="5">
        <dgm:presLayoutVars>
          <dgm:chMax val="1"/>
          <dgm:chPref val="1"/>
        </dgm:presLayoutVars>
      </dgm:prSet>
      <dgm:spPr/>
    </dgm:pt>
  </dgm:ptLst>
  <dgm:cxnLst>
    <dgm:cxn modelId="{833D900F-B8C3-4900-9A26-387163A27098}" srcId="{28C8C3DA-E839-416E-BEDE-38E3E1A1AAD2}" destId="{17F9DA69-5E18-46F1-9993-003FC38EFAAA}" srcOrd="1" destOrd="0" parTransId="{EF611471-3D65-4DFC-A3D9-D4CFADE94D26}" sibTransId="{15A6BBEC-4430-4977-8716-C6C3F7F6748B}"/>
    <dgm:cxn modelId="{EF6A063C-7ACD-448C-8FC3-EBC8B2C96FC6}" type="presOf" srcId="{E5E9E4BF-A374-4B56-9F55-3A6588C4586E}" destId="{24B78CA4-B000-4910-81EC-3F8022FE00E9}" srcOrd="0" destOrd="0" presId="urn:microsoft.com/office/officeart/2018/2/layout/IconCircleList"/>
    <dgm:cxn modelId="{9D432A44-978F-4860-9457-AB6E1E900DDC}" srcId="{28C8C3DA-E839-416E-BEDE-38E3E1A1AAD2}" destId="{B4A78E42-BF41-4935-A2E0-C309E7B41882}" srcOrd="2" destOrd="0" parTransId="{8A6D8A1E-3B5F-4DFF-8CD1-C577B24BFA43}" sibTransId="{D53482F1-8E2A-4DEB-9681-36DD028E0BD4}"/>
    <dgm:cxn modelId="{E37A5749-EA6A-4AB6-BDB0-22C080402A2F}" type="presOf" srcId="{17F9DA69-5E18-46F1-9993-003FC38EFAAA}" destId="{DEF43F9E-4EE6-4886-8303-BEA6844BD53A}" srcOrd="0" destOrd="0" presId="urn:microsoft.com/office/officeart/2018/2/layout/IconCircleList"/>
    <dgm:cxn modelId="{7B3DCA51-475A-4CCC-9CA9-24CD9EB6634E}" type="presOf" srcId="{28C8C3DA-E839-416E-BEDE-38E3E1A1AAD2}" destId="{C50FAB0C-A93A-499E-A91B-EAC88E8B75B7}" srcOrd="0" destOrd="0" presId="urn:microsoft.com/office/officeart/2018/2/layout/IconCircleList"/>
    <dgm:cxn modelId="{3C97997E-1CEB-443C-BF8D-E68ED9E7403A}" type="presOf" srcId="{B4A78E42-BF41-4935-A2E0-C309E7B41882}" destId="{34C782E9-EC93-406A-9F7F-89E8A4921973}" srcOrd="0" destOrd="0" presId="urn:microsoft.com/office/officeart/2018/2/layout/IconCircleList"/>
    <dgm:cxn modelId="{D2891881-D29A-4C20-B4AA-52B98E48CF24}" srcId="{28C8C3DA-E839-416E-BEDE-38E3E1A1AAD2}" destId="{C2B3F1C7-78A5-43BC-8B26-060FA6AC74BB}" srcOrd="0" destOrd="0" parTransId="{B727660B-31D8-4B78-B801-21CE37865697}" sibTransId="{F2D33D26-E837-4051-A41F-DEFF368EEEAB}"/>
    <dgm:cxn modelId="{D21DD895-1BB9-479C-81BA-FA05130A79AA}" type="presOf" srcId="{5617E3D4-87C7-4AC3-8097-C7276620B52D}" destId="{0D92CF8F-1136-4A65-9D54-DFE61B3DC242}" srcOrd="0" destOrd="0" presId="urn:microsoft.com/office/officeart/2018/2/layout/IconCircleList"/>
    <dgm:cxn modelId="{450CA59E-772E-497E-919D-6529C5C1E358}" type="presOf" srcId="{D53482F1-8E2A-4DEB-9681-36DD028E0BD4}" destId="{8E1ED099-B996-4C58-BF4D-B68118C8808E}" srcOrd="0" destOrd="0" presId="urn:microsoft.com/office/officeart/2018/2/layout/IconCircleList"/>
    <dgm:cxn modelId="{4B2EEEB7-91B7-420E-8C10-384CBFF88FCF}" type="presOf" srcId="{97F4A18F-AF75-4970-949E-B09EBFF6B7CA}" destId="{6ACC7741-58A5-4784-9D48-DB95FA3858DD}" srcOrd="0" destOrd="0" presId="urn:microsoft.com/office/officeart/2018/2/layout/IconCircleList"/>
    <dgm:cxn modelId="{53FAFFC4-E02A-478B-B662-E343D14129CA}" srcId="{28C8C3DA-E839-416E-BEDE-38E3E1A1AAD2}" destId="{E5E9E4BF-A374-4B56-9F55-3A6588C4586E}" srcOrd="4" destOrd="0" parTransId="{10C1A49E-0AF7-4FAD-A885-D4F702066027}" sibTransId="{822E9416-1349-4936-AC8D-EAF9A5EC1DB4}"/>
    <dgm:cxn modelId="{856BE9D2-8769-4E65-8EF7-28A4AE8BF679}" type="presOf" srcId="{F2D33D26-E837-4051-A41F-DEFF368EEEAB}" destId="{F165DB0F-C023-4740-8252-B7FFD01FE680}" srcOrd="0" destOrd="0" presId="urn:microsoft.com/office/officeart/2018/2/layout/IconCircleList"/>
    <dgm:cxn modelId="{762770F0-0A5C-476E-92F0-FEC2C6D75C14}" type="presOf" srcId="{15A6BBEC-4430-4977-8716-C6C3F7F6748B}" destId="{C2A77652-91D2-4DAD-B85B-F9E3E731AC5B}" srcOrd="0" destOrd="0" presId="urn:microsoft.com/office/officeart/2018/2/layout/IconCircleList"/>
    <dgm:cxn modelId="{E19C21FC-7D45-4F38-B41C-027E4A494BA8}" srcId="{28C8C3DA-E839-416E-BEDE-38E3E1A1AAD2}" destId="{5617E3D4-87C7-4AC3-8097-C7276620B52D}" srcOrd="3" destOrd="0" parTransId="{6B0E6DE5-A38D-4065-8960-A0B2C197B97E}" sibTransId="{97F4A18F-AF75-4970-949E-B09EBFF6B7CA}"/>
    <dgm:cxn modelId="{92FB40FD-13F6-47C2-A9A2-4B77D0C8AC2F}" type="presOf" srcId="{C2B3F1C7-78A5-43BC-8B26-060FA6AC74BB}" destId="{03B2E612-C744-4D3A-9ED0-9C871A292C39}" srcOrd="0" destOrd="0" presId="urn:microsoft.com/office/officeart/2018/2/layout/IconCircleList"/>
    <dgm:cxn modelId="{83813088-5464-49B4-A413-E33E13A05D7C}" type="presParOf" srcId="{C50FAB0C-A93A-499E-A91B-EAC88E8B75B7}" destId="{D29BEEB3-B1B1-4818-9E9E-826C54CA0852}" srcOrd="0" destOrd="0" presId="urn:microsoft.com/office/officeart/2018/2/layout/IconCircleList"/>
    <dgm:cxn modelId="{BF2D23BB-CAF9-4405-8AC7-B4E3746B558F}" type="presParOf" srcId="{D29BEEB3-B1B1-4818-9E9E-826C54CA0852}" destId="{741BC82A-77E7-450F-BA9D-FDA16404C52E}" srcOrd="0" destOrd="0" presId="urn:microsoft.com/office/officeart/2018/2/layout/IconCircleList"/>
    <dgm:cxn modelId="{3EBFCA43-6BDA-491B-8606-99C33B23172C}" type="presParOf" srcId="{741BC82A-77E7-450F-BA9D-FDA16404C52E}" destId="{6252BF48-290E-4E87-9ECB-895EF69F7D03}" srcOrd="0" destOrd="0" presId="urn:microsoft.com/office/officeart/2018/2/layout/IconCircleList"/>
    <dgm:cxn modelId="{687CD964-FAD8-4D03-B766-CB49018BC531}" type="presParOf" srcId="{741BC82A-77E7-450F-BA9D-FDA16404C52E}" destId="{14CB021A-399C-4363-878E-B768B1F2BD91}" srcOrd="1" destOrd="0" presId="urn:microsoft.com/office/officeart/2018/2/layout/IconCircleList"/>
    <dgm:cxn modelId="{1AA801D7-CCA2-4CED-B264-FB3C032CB443}" type="presParOf" srcId="{741BC82A-77E7-450F-BA9D-FDA16404C52E}" destId="{55A96B53-CF37-43FB-B943-1777830726F8}" srcOrd="2" destOrd="0" presId="urn:microsoft.com/office/officeart/2018/2/layout/IconCircleList"/>
    <dgm:cxn modelId="{7F07BB8A-E33E-41B9-BDC9-84FA267E5A14}" type="presParOf" srcId="{741BC82A-77E7-450F-BA9D-FDA16404C52E}" destId="{03B2E612-C744-4D3A-9ED0-9C871A292C39}" srcOrd="3" destOrd="0" presId="urn:microsoft.com/office/officeart/2018/2/layout/IconCircleList"/>
    <dgm:cxn modelId="{3D43488E-32DD-4479-B654-A5F0D87F659E}" type="presParOf" srcId="{D29BEEB3-B1B1-4818-9E9E-826C54CA0852}" destId="{F165DB0F-C023-4740-8252-B7FFD01FE680}" srcOrd="1" destOrd="0" presId="urn:microsoft.com/office/officeart/2018/2/layout/IconCircleList"/>
    <dgm:cxn modelId="{87481B69-271A-4E83-B52A-B2047249F320}" type="presParOf" srcId="{D29BEEB3-B1B1-4818-9E9E-826C54CA0852}" destId="{7B170D1A-BF8D-472D-8B74-22F2F5DCF342}" srcOrd="2" destOrd="0" presId="urn:microsoft.com/office/officeart/2018/2/layout/IconCircleList"/>
    <dgm:cxn modelId="{D84EEF1F-4F64-4D03-8CE5-D98D74F590B1}" type="presParOf" srcId="{7B170D1A-BF8D-472D-8B74-22F2F5DCF342}" destId="{9152943A-FA1E-42E3-8976-4EACD99967DF}" srcOrd="0" destOrd="0" presId="urn:microsoft.com/office/officeart/2018/2/layout/IconCircleList"/>
    <dgm:cxn modelId="{AA53EC31-1F7E-44B0-9EF0-EE65C7A42F72}" type="presParOf" srcId="{7B170D1A-BF8D-472D-8B74-22F2F5DCF342}" destId="{DD624565-8201-4B81-BF57-568A2C60A312}" srcOrd="1" destOrd="0" presId="urn:microsoft.com/office/officeart/2018/2/layout/IconCircleList"/>
    <dgm:cxn modelId="{A748C404-65DD-4AD1-AC94-913E6F21A674}" type="presParOf" srcId="{7B170D1A-BF8D-472D-8B74-22F2F5DCF342}" destId="{3B19A29A-8386-4EBF-8FD7-E89E87AE91DE}" srcOrd="2" destOrd="0" presId="urn:microsoft.com/office/officeart/2018/2/layout/IconCircleList"/>
    <dgm:cxn modelId="{B233BA08-9088-4D9D-BD33-F4C672357075}" type="presParOf" srcId="{7B170D1A-BF8D-472D-8B74-22F2F5DCF342}" destId="{DEF43F9E-4EE6-4886-8303-BEA6844BD53A}" srcOrd="3" destOrd="0" presId="urn:microsoft.com/office/officeart/2018/2/layout/IconCircleList"/>
    <dgm:cxn modelId="{D66BC466-D9F2-4162-B36D-3F8AF787CDF9}" type="presParOf" srcId="{D29BEEB3-B1B1-4818-9E9E-826C54CA0852}" destId="{C2A77652-91D2-4DAD-B85B-F9E3E731AC5B}" srcOrd="3" destOrd="0" presId="urn:microsoft.com/office/officeart/2018/2/layout/IconCircleList"/>
    <dgm:cxn modelId="{9A5DB6C5-6875-4C86-99E5-90DB5E039914}" type="presParOf" srcId="{D29BEEB3-B1B1-4818-9E9E-826C54CA0852}" destId="{947C914F-1AE8-43D9-BA33-F99B6E41589A}" srcOrd="4" destOrd="0" presId="urn:microsoft.com/office/officeart/2018/2/layout/IconCircleList"/>
    <dgm:cxn modelId="{6310D969-6BEE-45C0-80F1-9110FD384884}" type="presParOf" srcId="{947C914F-1AE8-43D9-BA33-F99B6E41589A}" destId="{EDE337BE-5636-44DF-B841-6E673AA1B756}" srcOrd="0" destOrd="0" presId="urn:microsoft.com/office/officeart/2018/2/layout/IconCircleList"/>
    <dgm:cxn modelId="{0FD74170-9E5F-42D8-98F4-ED9CFEDFCB19}" type="presParOf" srcId="{947C914F-1AE8-43D9-BA33-F99B6E41589A}" destId="{17014EFE-5D4D-4266-AD51-9418BF61098B}" srcOrd="1" destOrd="0" presId="urn:microsoft.com/office/officeart/2018/2/layout/IconCircleList"/>
    <dgm:cxn modelId="{F4DCECAA-391B-446E-A93D-57EAF7D96659}" type="presParOf" srcId="{947C914F-1AE8-43D9-BA33-F99B6E41589A}" destId="{16962447-6DEB-43FC-977D-7F568FC777B3}" srcOrd="2" destOrd="0" presId="urn:microsoft.com/office/officeart/2018/2/layout/IconCircleList"/>
    <dgm:cxn modelId="{94D3A69E-3D25-412A-8EE3-EE77AAA8692F}" type="presParOf" srcId="{947C914F-1AE8-43D9-BA33-F99B6E41589A}" destId="{34C782E9-EC93-406A-9F7F-89E8A4921973}" srcOrd="3" destOrd="0" presId="urn:microsoft.com/office/officeart/2018/2/layout/IconCircleList"/>
    <dgm:cxn modelId="{2DF07D8F-38A0-4143-AAF1-B52CD64A7C18}" type="presParOf" srcId="{D29BEEB3-B1B1-4818-9E9E-826C54CA0852}" destId="{8E1ED099-B996-4C58-BF4D-B68118C8808E}" srcOrd="5" destOrd="0" presId="urn:microsoft.com/office/officeart/2018/2/layout/IconCircleList"/>
    <dgm:cxn modelId="{56BD5AB2-95A6-4E17-B96C-0523F526BB89}" type="presParOf" srcId="{D29BEEB3-B1B1-4818-9E9E-826C54CA0852}" destId="{4335A2B7-5B06-4BE0-9B41-D0FADD7C8221}" srcOrd="6" destOrd="0" presId="urn:microsoft.com/office/officeart/2018/2/layout/IconCircleList"/>
    <dgm:cxn modelId="{6B8A29BA-0B1F-4494-82FA-6E27466BB766}" type="presParOf" srcId="{4335A2B7-5B06-4BE0-9B41-D0FADD7C8221}" destId="{843E8239-2D45-4CA7-9C17-AD75740D03E6}" srcOrd="0" destOrd="0" presId="urn:microsoft.com/office/officeart/2018/2/layout/IconCircleList"/>
    <dgm:cxn modelId="{629C55F2-7AEE-4D27-85E2-6D3B21ACB20B}" type="presParOf" srcId="{4335A2B7-5B06-4BE0-9B41-D0FADD7C8221}" destId="{FDE9C24C-4434-47C5-A2BE-E1904ECC1B76}" srcOrd="1" destOrd="0" presId="urn:microsoft.com/office/officeart/2018/2/layout/IconCircleList"/>
    <dgm:cxn modelId="{05A159B9-F182-484D-82FE-A796E3C4800B}" type="presParOf" srcId="{4335A2B7-5B06-4BE0-9B41-D0FADD7C8221}" destId="{91858921-C5DE-4D68-A291-02E9FA6A5B15}" srcOrd="2" destOrd="0" presId="urn:microsoft.com/office/officeart/2018/2/layout/IconCircleList"/>
    <dgm:cxn modelId="{694FA222-3275-43A1-99DD-D56B8B0DEA77}" type="presParOf" srcId="{4335A2B7-5B06-4BE0-9B41-D0FADD7C8221}" destId="{0D92CF8F-1136-4A65-9D54-DFE61B3DC242}" srcOrd="3" destOrd="0" presId="urn:microsoft.com/office/officeart/2018/2/layout/IconCircleList"/>
    <dgm:cxn modelId="{3C1D7037-F1BF-495D-AB6F-9BCCCE46A0EC}" type="presParOf" srcId="{D29BEEB3-B1B1-4818-9E9E-826C54CA0852}" destId="{6ACC7741-58A5-4784-9D48-DB95FA3858DD}" srcOrd="7" destOrd="0" presId="urn:microsoft.com/office/officeart/2018/2/layout/IconCircleList"/>
    <dgm:cxn modelId="{764C3647-6D52-46DB-A1F2-88E5816A4ED9}" type="presParOf" srcId="{D29BEEB3-B1B1-4818-9E9E-826C54CA0852}" destId="{C4BE5A96-F306-4C3E-84AA-1ADE049B48AC}" srcOrd="8" destOrd="0" presId="urn:microsoft.com/office/officeart/2018/2/layout/IconCircleList"/>
    <dgm:cxn modelId="{273EAAF1-9C2A-4195-A0E3-662779607764}" type="presParOf" srcId="{C4BE5A96-F306-4C3E-84AA-1ADE049B48AC}" destId="{28A1D76B-9064-4255-AD19-6EF5755E60AD}" srcOrd="0" destOrd="0" presId="urn:microsoft.com/office/officeart/2018/2/layout/IconCircleList"/>
    <dgm:cxn modelId="{BA98C3C7-63C2-440E-8077-80EA94B5BEC8}" type="presParOf" srcId="{C4BE5A96-F306-4C3E-84AA-1ADE049B48AC}" destId="{57FBF5F9-B6F1-48F5-A840-B4D742893406}" srcOrd="1" destOrd="0" presId="urn:microsoft.com/office/officeart/2018/2/layout/IconCircleList"/>
    <dgm:cxn modelId="{B0EB1472-34E0-4AFE-8DCA-7C00CE7FC468}" type="presParOf" srcId="{C4BE5A96-F306-4C3E-84AA-1ADE049B48AC}" destId="{DC1D8180-F26D-4047-8FD4-233DA83A2593}" srcOrd="2" destOrd="0" presId="urn:microsoft.com/office/officeart/2018/2/layout/IconCircleList"/>
    <dgm:cxn modelId="{CA7E30C6-3954-42A1-A759-6E4C8EE9A98A}" type="presParOf" srcId="{C4BE5A96-F306-4C3E-84AA-1ADE049B48AC}" destId="{24B78CA4-B000-4910-81EC-3F8022FE00E9}" srcOrd="3" destOrd="0" presId="urn:microsoft.com/office/officeart/2018/2/layout/IconCircle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191D8-0BAB-417B-94C5-2B0D6F0D896A}">
      <dsp:nvSpPr>
        <dsp:cNvPr id="0" name=""/>
        <dsp:cNvSpPr/>
      </dsp:nvSpPr>
      <dsp:spPr>
        <a:xfrm>
          <a:off x="37562" y="782058"/>
          <a:ext cx="788987" cy="7889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3AD523-721A-406E-9284-9A6EF1530D9C}">
      <dsp:nvSpPr>
        <dsp:cNvPr id="0" name=""/>
        <dsp:cNvSpPr/>
      </dsp:nvSpPr>
      <dsp:spPr>
        <a:xfrm>
          <a:off x="203250" y="947745"/>
          <a:ext cx="457612" cy="4576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02F331-18FC-40C0-AE6B-C7C216AAC920}">
      <dsp:nvSpPr>
        <dsp:cNvPr id="0" name=""/>
        <dsp:cNvSpPr/>
      </dsp:nvSpPr>
      <dsp:spPr>
        <a:xfrm>
          <a:off x="995618" y="782058"/>
          <a:ext cx="1859755" cy="788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i="0" kern="1200" dirty="0"/>
            <a:t>Speech Recognition Module</a:t>
          </a:r>
          <a:r>
            <a:rPr lang="en-US" sz="1100" b="0" i="0" kern="1200" dirty="0"/>
            <a:t>: </a:t>
          </a:r>
          <a:r>
            <a:rPr lang="en-US" sz="1200" b="0" i="0" kern="1200" dirty="0"/>
            <a:t>Utilizes a Python module for converting speech to text, enabling voice commands to be recognized and processed.</a:t>
          </a:r>
          <a:endParaRPr lang="en-US" sz="1200" kern="1200" dirty="0"/>
        </a:p>
      </dsp:txBody>
      <dsp:txXfrm>
        <a:off x="995618" y="782058"/>
        <a:ext cx="1859755" cy="788987"/>
      </dsp:txXfrm>
    </dsp:sp>
    <dsp:sp modelId="{71C3B580-1BE5-445F-B353-CA84754DE3DE}">
      <dsp:nvSpPr>
        <dsp:cNvPr id="0" name=""/>
        <dsp:cNvSpPr/>
      </dsp:nvSpPr>
      <dsp:spPr>
        <a:xfrm>
          <a:off x="3179422" y="782058"/>
          <a:ext cx="788987" cy="7889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758C31-CB6E-4742-B7B5-E0913213A5AE}">
      <dsp:nvSpPr>
        <dsp:cNvPr id="0" name=""/>
        <dsp:cNvSpPr/>
      </dsp:nvSpPr>
      <dsp:spPr>
        <a:xfrm>
          <a:off x="3345110" y="947745"/>
          <a:ext cx="457612" cy="4576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CAFD41-9D9B-4E3F-ADD0-A0C58570E47A}">
      <dsp:nvSpPr>
        <dsp:cNvPr id="0" name=""/>
        <dsp:cNvSpPr/>
      </dsp:nvSpPr>
      <dsp:spPr>
        <a:xfrm>
          <a:off x="4137478" y="782058"/>
          <a:ext cx="1859755" cy="788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i="0" kern="1200" dirty="0"/>
            <a:t>Python Backend</a:t>
          </a:r>
          <a:r>
            <a:rPr lang="en-US" sz="1100" b="0" i="0" kern="1200" dirty="0"/>
            <a:t>: </a:t>
          </a:r>
          <a:r>
            <a:rPr lang="en-US" sz="1200" b="0" i="0" kern="1200" dirty="0"/>
            <a:t>Receives the output from the speech recognition module and determines the appropriate action, whether it's a system call, API call, or content extraction.</a:t>
          </a:r>
          <a:endParaRPr lang="en-US" sz="1200" kern="1200" dirty="0"/>
        </a:p>
      </dsp:txBody>
      <dsp:txXfrm>
        <a:off x="4137478" y="782058"/>
        <a:ext cx="1859755" cy="788987"/>
      </dsp:txXfrm>
    </dsp:sp>
    <dsp:sp modelId="{B343A4D1-491E-493C-B0C8-D0F354349A9D}">
      <dsp:nvSpPr>
        <dsp:cNvPr id="0" name=""/>
        <dsp:cNvSpPr/>
      </dsp:nvSpPr>
      <dsp:spPr>
        <a:xfrm>
          <a:off x="6321282" y="782058"/>
          <a:ext cx="788987" cy="7889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264B7C-2CF5-49C0-8372-14AF48CF64D4}">
      <dsp:nvSpPr>
        <dsp:cNvPr id="0" name=""/>
        <dsp:cNvSpPr/>
      </dsp:nvSpPr>
      <dsp:spPr>
        <a:xfrm>
          <a:off x="6486969" y="947745"/>
          <a:ext cx="457612" cy="4576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AC9871-D816-4F1C-86F2-1AE0118F6BF8}">
      <dsp:nvSpPr>
        <dsp:cNvPr id="0" name=""/>
        <dsp:cNvSpPr/>
      </dsp:nvSpPr>
      <dsp:spPr>
        <a:xfrm>
          <a:off x="7279338" y="782058"/>
          <a:ext cx="1859755" cy="788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i="0" kern="1200" dirty="0"/>
            <a:t>API Calls</a:t>
          </a:r>
          <a:r>
            <a:rPr lang="en-US" sz="1100" b="0" i="0" kern="1200" dirty="0"/>
            <a:t>: </a:t>
          </a:r>
          <a:r>
            <a:rPr lang="en-US" sz="1200" b="0" i="0" kern="1200" dirty="0"/>
            <a:t>Facilitates communication between ZEN and external applications, allowing user requests to be transmitted and results to be returned.</a:t>
          </a:r>
          <a:endParaRPr lang="en-US" sz="1200" kern="1200" dirty="0"/>
        </a:p>
      </dsp:txBody>
      <dsp:txXfrm>
        <a:off x="7279338" y="782058"/>
        <a:ext cx="1859755" cy="788987"/>
      </dsp:txXfrm>
    </dsp:sp>
    <dsp:sp modelId="{2DE778EE-CA76-4E28-8BCE-784829D3A0D0}">
      <dsp:nvSpPr>
        <dsp:cNvPr id="0" name=""/>
        <dsp:cNvSpPr/>
      </dsp:nvSpPr>
      <dsp:spPr>
        <a:xfrm>
          <a:off x="37562" y="2214606"/>
          <a:ext cx="788987" cy="7889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554BAD-7B7A-4168-ADB8-E7651910B4A4}">
      <dsp:nvSpPr>
        <dsp:cNvPr id="0" name=""/>
        <dsp:cNvSpPr/>
      </dsp:nvSpPr>
      <dsp:spPr>
        <a:xfrm>
          <a:off x="203250" y="2380293"/>
          <a:ext cx="457612" cy="4576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7F473F-C51C-4021-9FC2-FC1702D2AA8F}">
      <dsp:nvSpPr>
        <dsp:cNvPr id="0" name=""/>
        <dsp:cNvSpPr/>
      </dsp:nvSpPr>
      <dsp:spPr>
        <a:xfrm>
          <a:off x="995618" y="2214606"/>
          <a:ext cx="1859755" cy="788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i="0" kern="1200" dirty="0"/>
            <a:t>Content Extraction</a:t>
          </a:r>
          <a:r>
            <a:rPr lang="en-US" sz="1100" b="0" i="0" kern="1200" dirty="0"/>
            <a:t>: </a:t>
          </a:r>
          <a:r>
            <a:rPr lang="en-US" sz="1200" b="0" i="0" kern="1200" dirty="0"/>
            <a:t>Involves extracting organized information from unstructured or semi-structured sources, primarily using natural language processing (NLP) techniques</a:t>
          </a:r>
          <a:r>
            <a:rPr lang="en-US" sz="1100" b="0" i="0" kern="1200" dirty="0"/>
            <a:t>.</a:t>
          </a:r>
          <a:endParaRPr lang="en-US" sz="1100" kern="1200" dirty="0"/>
        </a:p>
      </dsp:txBody>
      <dsp:txXfrm>
        <a:off x="995618" y="2214606"/>
        <a:ext cx="1859755" cy="788987"/>
      </dsp:txXfrm>
    </dsp:sp>
    <dsp:sp modelId="{54E5A379-AD0F-40F0-852E-BB1BBA1D0129}">
      <dsp:nvSpPr>
        <dsp:cNvPr id="0" name=""/>
        <dsp:cNvSpPr/>
      </dsp:nvSpPr>
      <dsp:spPr>
        <a:xfrm>
          <a:off x="3179422" y="2214606"/>
          <a:ext cx="788987" cy="7889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06D5F9-362F-4DAC-B743-09ABCA90B5C6}">
      <dsp:nvSpPr>
        <dsp:cNvPr id="0" name=""/>
        <dsp:cNvSpPr/>
      </dsp:nvSpPr>
      <dsp:spPr>
        <a:xfrm>
          <a:off x="3345110" y="2380293"/>
          <a:ext cx="457612" cy="4576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CFC33E-D157-4604-BF84-6D3539B805A3}">
      <dsp:nvSpPr>
        <dsp:cNvPr id="0" name=""/>
        <dsp:cNvSpPr/>
      </dsp:nvSpPr>
      <dsp:spPr>
        <a:xfrm>
          <a:off x="4137478" y="2214606"/>
          <a:ext cx="1859755" cy="788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i="0" kern="1200" dirty="0"/>
            <a:t>System Call</a:t>
          </a:r>
          <a:r>
            <a:rPr lang="en-US" sz="1100" b="0" i="0" kern="1200" dirty="0"/>
            <a:t>: </a:t>
          </a:r>
          <a:r>
            <a:rPr lang="en-US" sz="1200" b="0" i="0" kern="1200" dirty="0"/>
            <a:t>Enables ZEN to request services from the operating system's kernel while it's running, allowing for seamless interaction with system resources.</a:t>
          </a:r>
          <a:endParaRPr lang="en-US" sz="1200" kern="1200" dirty="0"/>
        </a:p>
      </dsp:txBody>
      <dsp:txXfrm>
        <a:off x="4137478" y="2214606"/>
        <a:ext cx="1859755" cy="788987"/>
      </dsp:txXfrm>
    </dsp:sp>
    <dsp:sp modelId="{9458ADEE-37C0-4617-B386-FE813A672D88}">
      <dsp:nvSpPr>
        <dsp:cNvPr id="0" name=""/>
        <dsp:cNvSpPr/>
      </dsp:nvSpPr>
      <dsp:spPr>
        <a:xfrm>
          <a:off x="6321282" y="2214606"/>
          <a:ext cx="788987" cy="7889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B43E17-A283-49DB-94AC-602ABC4BC44C}">
      <dsp:nvSpPr>
        <dsp:cNvPr id="0" name=""/>
        <dsp:cNvSpPr/>
      </dsp:nvSpPr>
      <dsp:spPr>
        <a:xfrm>
          <a:off x="6486969" y="2380293"/>
          <a:ext cx="457612" cy="4576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859C8C-292E-43E5-B71B-E2DE08BEB3C2}">
      <dsp:nvSpPr>
        <dsp:cNvPr id="0" name=""/>
        <dsp:cNvSpPr/>
      </dsp:nvSpPr>
      <dsp:spPr>
        <a:xfrm>
          <a:off x="7279338" y="2214606"/>
          <a:ext cx="1859755" cy="788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i="0" kern="1200" dirty="0"/>
            <a:t>Text-to-Speech Module</a:t>
          </a:r>
          <a:r>
            <a:rPr lang="en-US" sz="1100" b="0" i="0" kern="1200" dirty="0"/>
            <a:t>: </a:t>
          </a:r>
          <a:r>
            <a:rPr lang="en-US" sz="1200" b="0" i="0" kern="1200" dirty="0"/>
            <a:t>Converts text generated by ZEN into spoken words, enabling the assistant to provide auditory feedback to the user.</a:t>
          </a:r>
          <a:endParaRPr lang="en-US" sz="1200" kern="1200" dirty="0"/>
        </a:p>
      </dsp:txBody>
      <dsp:txXfrm>
        <a:off x="7279338" y="2214606"/>
        <a:ext cx="1859755" cy="7889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2BF48-290E-4E87-9ECB-895EF69F7D03}">
      <dsp:nvSpPr>
        <dsp:cNvPr id="0" name=""/>
        <dsp:cNvSpPr/>
      </dsp:nvSpPr>
      <dsp:spPr>
        <a:xfrm>
          <a:off x="37562" y="654330"/>
          <a:ext cx="788987" cy="7889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B021A-399C-4363-878E-B768B1F2BD91}">
      <dsp:nvSpPr>
        <dsp:cNvPr id="0" name=""/>
        <dsp:cNvSpPr/>
      </dsp:nvSpPr>
      <dsp:spPr>
        <a:xfrm>
          <a:off x="203250" y="820018"/>
          <a:ext cx="457612" cy="4576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B2E612-C744-4D3A-9ED0-9C871A292C39}">
      <dsp:nvSpPr>
        <dsp:cNvPr id="0" name=""/>
        <dsp:cNvSpPr/>
      </dsp:nvSpPr>
      <dsp:spPr>
        <a:xfrm>
          <a:off x="995618" y="654330"/>
          <a:ext cx="1859755" cy="788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IN" sz="1400" b="1" kern="1200" dirty="0" err="1"/>
            <a:t>Pywhatkit</a:t>
          </a:r>
          <a:r>
            <a:rPr lang="en-IN" sz="1100" kern="1200" dirty="0"/>
            <a:t>. </a:t>
          </a:r>
          <a:r>
            <a:rPr lang="en-IN" sz="1200" kern="1200" dirty="0"/>
            <a:t>Utilizing this library is an absolute breeze, as it is designed to simplify any interaction with the browser</a:t>
          </a:r>
          <a:r>
            <a:rPr lang="en-US" sz="1100" b="0" i="0" kern="1200" dirty="0"/>
            <a:t>.</a:t>
          </a:r>
          <a:endParaRPr lang="en-US" sz="1100" kern="1200" dirty="0"/>
        </a:p>
      </dsp:txBody>
      <dsp:txXfrm>
        <a:off x="995618" y="654330"/>
        <a:ext cx="1859755" cy="788987"/>
      </dsp:txXfrm>
    </dsp:sp>
    <dsp:sp modelId="{9152943A-FA1E-42E3-8976-4EACD99967DF}">
      <dsp:nvSpPr>
        <dsp:cNvPr id="0" name=""/>
        <dsp:cNvSpPr/>
      </dsp:nvSpPr>
      <dsp:spPr>
        <a:xfrm>
          <a:off x="3179422" y="654330"/>
          <a:ext cx="788987" cy="7889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624565-8201-4B81-BF57-568A2C60A312}">
      <dsp:nvSpPr>
        <dsp:cNvPr id="0" name=""/>
        <dsp:cNvSpPr/>
      </dsp:nvSpPr>
      <dsp:spPr>
        <a:xfrm>
          <a:off x="3345110" y="820018"/>
          <a:ext cx="457612" cy="4576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F43F9E-4EE6-4886-8303-BEA6844BD53A}">
      <dsp:nvSpPr>
        <dsp:cNvPr id="0" name=""/>
        <dsp:cNvSpPr/>
      </dsp:nvSpPr>
      <dsp:spPr>
        <a:xfrm>
          <a:off x="4137478" y="654330"/>
          <a:ext cx="1859755" cy="788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i="0" kern="1200" dirty="0"/>
            <a:t>Speech Recognition Library</a:t>
          </a:r>
          <a:r>
            <a:rPr lang="en-US" sz="1100" b="0" i="0" kern="1200" dirty="0"/>
            <a:t>: </a:t>
          </a:r>
          <a:r>
            <a:rPr lang="en-US" sz="1200" b="0" i="0" kern="1200" dirty="0"/>
            <a:t>Foundation of the project, used to identify human speech and translate it from input voice to text</a:t>
          </a:r>
          <a:r>
            <a:rPr lang="en-US" sz="1100" b="0" i="0" kern="1200" dirty="0"/>
            <a:t>.</a:t>
          </a:r>
          <a:endParaRPr lang="en-US" sz="1100" kern="1200" dirty="0"/>
        </a:p>
      </dsp:txBody>
      <dsp:txXfrm>
        <a:off x="4137478" y="654330"/>
        <a:ext cx="1859755" cy="788987"/>
      </dsp:txXfrm>
    </dsp:sp>
    <dsp:sp modelId="{EDE337BE-5636-44DF-B841-6E673AA1B756}">
      <dsp:nvSpPr>
        <dsp:cNvPr id="0" name=""/>
        <dsp:cNvSpPr/>
      </dsp:nvSpPr>
      <dsp:spPr>
        <a:xfrm>
          <a:off x="6321282" y="654330"/>
          <a:ext cx="788987" cy="7889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014EFE-5D4D-4266-AD51-9418BF61098B}">
      <dsp:nvSpPr>
        <dsp:cNvPr id="0" name=""/>
        <dsp:cNvSpPr/>
      </dsp:nvSpPr>
      <dsp:spPr>
        <a:xfrm>
          <a:off x="6486969" y="820018"/>
          <a:ext cx="457612" cy="4576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C782E9-EC93-406A-9F7F-89E8A4921973}">
      <dsp:nvSpPr>
        <dsp:cNvPr id="0" name=""/>
        <dsp:cNvSpPr/>
      </dsp:nvSpPr>
      <dsp:spPr>
        <a:xfrm>
          <a:off x="7279338" y="654330"/>
          <a:ext cx="1859755" cy="788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i="0" kern="1200" dirty="0"/>
            <a:t>Pyttsx3 Module</a:t>
          </a:r>
          <a:r>
            <a:rPr lang="en-US" sz="1100" b="0" i="0" kern="1200" dirty="0"/>
            <a:t>: </a:t>
          </a:r>
          <a:r>
            <a:rPr lang="en-US" sz="1200" b="0" i="0" kern="1200" dirty="0"/>
            <a:t>Offline module for text-to-speech conversion, offering functions for controlling the timing of speech output.</a:t>
          </a:r>
          <a:endParaRPr lang="en-US" sz="1200" kern="1200" dirty="0"/>
        </a:p>
      </dsp:txBody>
      <dsp:txXfrm>
        <a:off x="7279338" y="654330"/>
        <a:ext cx="1859755" cy="788987"/>
      </dsp:txXfrm>
    </dsp:sp>
    <dsp:sp modelId="{843E8239-2D45-4CA7-9C17-AD75740D03E6}">
      <dsp:nvSpPr>
        <dsp:cNvPr id="0" name=""/>
        <dsp:cNvSpPr/>
      </dsp:nvSpPr>
      <dsp:spPr>
        <a:xfrm>
          <a:off x="37562" y="2034556"/>
          <a:ext cx="788987" cy="7889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E9C24C-4434-47C5-A2BE-E1904ECC1B76}">
      <dsp:nvSpPr>
        <dsp:cNvPr id="0" name=""/>
        <dsp:cNvSpPr/>
      </dsp:nvSpPr>
      <dsp:spPr>
        <a:xfrm>
          <a:off x="203250" y="2200244"/>
          <a:ext cx="457612" cy="4576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92CF8F-1136-4A65-9D54-DFE61B3DC242}">
      <dsp:nvSpPr>
        <dsp:cNvPr id="0" name=""/>
        <dsp:cNvSpPr/>
      </dsp:nvSpPr>
      <dsp:spPr>
        <a:xfrm>
          <a:off x="995618" y="2034556"/>
          <a:ext cx="1859755" cy="788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i="0" kern="1200" dirty="0"/>
            <a:t>Wikipedia Integration</a:t>
          </a:r>
          <a:r>
            <a:rPr lang="en-US" sz="1100" b="0" i="0" kern="1200" dirty="0"/>
            <a:t>: </a:t>
          </a:r>
          <a:r>
            <a:rPr lang="en-US" sz="1200" b="0" i="0" kern="1200" dirty="0"/>
            <a:t>Utilizes the Wikipedia Python library to manage Wikipedia requests and provide answers to user queries.</a:t>
          </a:r>
          <a:endParaRPr lang="en-US" sz="1200" kern="1200" dirty="0"/>
        </a:p>
      </dsp:txBody>
      <dsp:txXfrm>
        <a:off x="995618" y="2034556"/>
        <a:ext cx="1859755" cy="788987"/>
      </dsp:txXfrm>
    </dsp:sp>
    <dsp:sp modelId="{28A1D76B-9064-4255-AD19-6EF5755E60AD}">
      <dsp:nvSpPr>
        <dsp:cNvPr id="0" name=""/>
        <dsp:cNvSpPr/>
      </dsp:nvSpPr>
      <dsp:spPr>
        <a:xfrm>
          <a:off x="3179422" y="2034556"/>
          <a:ext cx="788987" cy="7889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FBF5F9-B6F1-48F5-A840-B4D742893406}">
      <dsp:nvSpPr>
        <dsp:cNvPr id="0" name=""/>
        <dsp:cNvSpPr/>
      </dsp:nvSpPr>
      <dsp:spPr>
        <a:xfrm>
          <a:off x="3345110" y="2200244"/>
          <a:ext cx="457612" cy="4576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B78CA4-B000-4910-81EC-3F8022FE00E9}">
      <dsp:nvSpPr>
        <dsp:cNvPr id="0" name=""/>
        <dsp:cNvSpPr/>
      </dsp:nvSpPr>
      <dsp:spPr>
        <a:xfrm>
          <a:off x="4137478" y="2034556"/>
          <a:ext cx="1859755" cy="788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b="1" i="0" kern="1200" dirty="0"/>
            <a:t>OS and Web Browser Libraries</a:t>
          </a:r>
          <a:r>
            <a:rPr lang="en-US" sz="1200" b="0" i="0" kern="1200" dirty="0"/>
            <a:t>: Enables ZEN to perform various operating system tasks and interact with the default web browser, expanding its functionality and utility</a:t>
          </a:r>
          <a:r>
            <a:rPr lang="en-US" sz="1100" b="0" i="0" kern="1200" dirty="0"/>
            <a:t>.</a:t>
          </a:r>
          <a:endParaRPr lang="en-US" sz="1100" kern="1200" dirty="0"/>
        </a:p>
      </dsp:txBody>
      <dsp:txXfrm>
        <a:off x="4137478" y="2034556"/>
        <a:ext cx="1859755" cy="78898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2DC746-80F2-45FD-B0BA-9C980D06E90A}" type="datetimeFigureOut">
              <a:rPr lang="en-IN" smtClean="0"/>
              <a:t>11-03-2024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F8D0DB-F224-455B-BBEA-CF59948E1A29}" type="slidenum">
              <a:rPr lang="en-IN" smtClean="0"/>
              <a:t>‹#›</a:t>
            </a:fld>
            <a:endParaRPr lang="en-IN"/>
          </a:p>
        </p:txBody>
      </p:sp>
    </p:spTree>
    <p:extLst>
      <p:ext uri="{BB962C8B-B14F-4D97-AF65-F5344CB8AC3E}">
        <p14:creationId xmlns:p14="http://schemas.microsoft.com/office/powerpoint/2010/main" val="1617047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F8D0DB-F224-455B-BBEA-CF59948E1A29}" type="slidenum">
              <a:rPr lang="en-IN" smtClean="0"/>
              <a:t>5</a:t>
            </a:fld>
            <a:endParaRPr lang="en-IN"/>
          </a:p>
        </p:txBody>
      </p:sp>
    </p:spTree>
    <p:extLst>
      <p:ext uri="{BB962C8B-B14F-4D97-AF65-F5344CB8AC3E}">
        <p14:creationId xmlns:p14="http://schemas.microsoft.com/office/powerpoint/2010/main" val="2559174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0620EC-6617-4B79-BF80-FD77CB615317}" type="datetimeFigureOut">
              <a:rPr lang="en-IN" smtClean="0"/>
              <a:t>11-03-2024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5741998-87DE-4196-AD41-CB7B138C6411}" type="slidenum">
              <a:rPr lang="en-IN" smtClean="0"/>
              <a:t>‹#›</a:t>
            </a:fld>
            <a:endParaRPr lang="en-IN"/>
          </a:p>
        </p:txBody>
      </p:sp>
    </p:spTree>
    <p:extLst>
      <p:ext uri="{BB962C8B-B14F-4D97-AF65-F5344CB8AC3E}">
        <p14:creationId xmlns:p14="http://schemas.microsoft.com/office/powerpoint/2010/main" val="2325571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0620EC-6617-4B79-BF80-FD77CB615317}"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741998-87DE-4196-AD41-CB7B138C6411}" type="slidenum">
              <a:rPr lang="en-IN" smtClean="0"/>
              <a:t>‹#›</a:t>
            </a:fld>
            <a:endParaRPr lang="en-IN"/>
          </a:p>
        </p:txBody>
      </p:sp>
    </p:spTree>
    <p:extLst>
      <p:ext uri="{BB962C8B-B14F-4D97-AF65-F5344CB8AC3E}">
        <p14:creationId xmlns:p14="http://schemas.microsoft.com/office/powerpoint/2010/main" val="85130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620EC-6617-4B79-BF80-FD77CB615317}"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41998-87DE-4196-AD41-CB7B138C6411}" type="slidenum">
              <a:rPr lang="en-IN" smtClean="0"/>
              <a:t>‹#›</a:t>
            </a:fld>
            <a:endParaRPr lang="en-IN"/>
          </a:p>
        </p:txBody>
      </p:sp>
    </p:spTree>
    <p:extLst>
      <p:ext uri="{BB962C8B-B14F-4D97-AF65-F5344CB8AC3E}">
        <p14:creationId xmlns:p14="http://schemas.microsoft.com/office/powerpoint/2010/main" val="1944313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620EC-6617-4B79-BF80-FD77CB615317}"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41998-87DE-4196-AD41-CB7B138C6411}" type="slidenum">
              <a:rPr lang="en-IN" smtClean="0"/>
              <a:t>‹#›</a:t>
            </a:fld>
            <a:endParaRPr lang="en-IN"/>
          </a:p>
        </p:txBody>
      </p:sp>
    </p:spTree>
    <p:extLst>
      <p:ext uri="{BB962C8B-B14F-4D97-AF65-F5344CB8AC3E}">
        <p14:creationId xmlns:p14="http://schemas.microsoft.com/office/powerpoint/2010/main" val="842155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620EC-6617-4B79-BF80-FD77CB615317}"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41998-87DE-4196-AD41-CB7B138C6411}" type="slidenum">
              <a:rPr lang="en-IN" smtClean="0"/>
              <a:t>‹#›</a:t>
            </a:fld>
            <a:endParaRPr lang="en-IN"/>
          </a:p>
        </p:txBody>
      </p:sp>
    </p:spTree>
    <p:extLst>
      <p:ext uri="{BB962C8B-B14F-4D97-AF65-F5344CB8AC3E}">
        <p14:creationId xmlns:p14="http://schemas.microsoft.com/office/powerpoint/2010/main" val="812674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620EC-6617-4B79-BF80-FD77CB615317}"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41998-87DE-4196-AD41-CB7B138C6411}" type="slidenum">
              <a:rPr lang="en-IN" smtClean="0"/>
              <a:t>‹#›</a:t>
            </a:fld>
            <a:endParaRPr lang="en-IN"/>
          </a:p>
        </p:txBody>
      </p:sp>
    </p:spTree>
    <p:extLst>
      <p:ext uri="{BB962C8B-B14F-4D97-AF65-F5344CB8AC3E}">
        <p14:creationId xmlns:p14="http://schemas.microsoft.com/office/powerpoint/2010/main" val="507852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620EC-6617-4B79-BF80-FD77CB615317}"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41998-87DE-4196-AD41-CB7B138C6411}" type="slidenum">
              <a:rPr lang="en-IN" smtClean="0"/>
              <a:t>‹#›</a:t>
            </a:fld>
            <a:endParaRPr lang="en-IN"/>
          </a:p>
        </p:txBody>
      </p:sp>
    </p:spTree>
    <p:extLst>
      <p:ext uri="{BB962C8B-B14F-4D97-AF65-F5344CB8AC3E}">
        <p14:creationId xmlns:p14="http://schemas.microsoft.com/office/powerpoint/2010/main" val="315886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620EC-6617-4B79-BF80-FD77CB615317}"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41998-87DE-4196-AD41-CB7B138C6411}" type="slidenum">
              <a:rPr lang="en-IN" smtClean="0"/>
              <a:t>‹#›</a:t>
            </a:fld>
            <a:endParaRPr lang="en-IN"/>
          </a:p>
        </p:txBody>
      </p:sp>
    </p:spTree>
    <p:extLst>
      <p:ext uri="{BB962C8B-B14F-4D97-AF65-F5344CB8AC3E}">
        <p14:creationId xmlns:p14="http://schemas.microsoft.com/office/powerpoint/2010/main" val="1912452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620EC-6617-4B79-BF80-FD77CB615317}"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41998-87DE-4196-AD41-CB7B138C6411}" type="slidenum">
              <a:rPr lang="en-IN" smtClean="0"/>
              <a:t>‹#›</a:t>
            </a:fld>
            <a:endParaRPr lang="en-IN"/>
          </a:p>
        </p:txBody>
      </p:sp>
    </p:spTree>
    <p:extLst>
      <p:ext uri="{BB962C8B-B14F-4D97-AF65-F5344CB8AC3E}">
        <p14:creationId xmlns:p14="http://schemas.microsoft.com/office/powerpoint/2010/main" val="244095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0620EC-6617-4B79-BF80-FD77CB615317}"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5741998-87DE-4196-AD41-CB7B138C6411}" type="slidenum">
              <a:rPr lang="en-IN" smtClean="0"/>
              <a:t>‹#›</a:t>
            </a:fld>
            <a:endParaRPr lang="en-IN"/>
          </a:p>
        </p:txBody>
      </p:sp>
    </p:spTree>
    <p:extLst>
      <p:ext uri="{BB962C8B-B14F-4D97-AF65-F5344CB8AC3E}">
        <p14:creationId xmlns:p14="http://schemas.microsoft.com/office/powerpoint/2010/main" val="380369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0620EC-6617-4B79-BF80-FD77CB615317}" type="datetimeFigureOut">
              <a:rPr lang="en-IN" smtClean="0"/>
              <a:t>11-03-2024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741998-87DE-4196-AD41-CB7B138C6411}" type="slidenum">
              <a:rPr lang="en-IN" smtClean="0"/>
              <a:t>‹#›</a:t>
            </a:fld>
            <a:endParaRPr lang="en-IN"/>
          </a:p>
        </p:txBody>
      </p:sp>
    </p:spTree>
    <p:extLst>
      <p:ext uri="{BB962C8B-B14F-4D97-AF65-F5344CB8AC3E}">
        <p14:creationId xmlns:p14="http://schemas.microsoft.com/office/powerpoint/2010/main" val="162953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0620EC-6617-4B79-BF80-FD77CB615317}"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741998-87DE-4196-AD41-CB7B138C6411}" type="slidenum">
              <a:rPr lang="en-IN" smtClean="0"/>
              <a:t>‹#›</a:t>
            </a:fld>
            <a:endParaRPr lang="en-IN"/>
          </a:p>
        </p:txBody>
      </p:sp>
    </p:spTree>
    <p:extLst>
      <p:ext uri="{BB962C8B-B14F-4D97-AF65-F5344CB8AC3E}">
        <p14:creationId xmlns:p14="http://schemas.microsoft.com/office/powerpoint/2010/main" val="3739459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620EC-6617-4B79-BF80-FD77CB615317}" type="datetimeFigureOut">
              <a:rPr lang="en-IN" smtClean="0"/>
              <a:t>11-03-2024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741998-87DE-4196-AD41-CB7B138C6411}" type="slidenum">
              <a:rPr lang="en-IN" smtClean="0"/>
              <a:t>‹#›</a:t>
            </a:fld>
            <a:endParaRPr lang="en-IN"/>
          </a:p>
        </p:txBody>
      </p:sp>
    </p:spTree>
    <p:extLst>
      <p:ext uri="{BB962C8B-B14F-4D97-AF65-F5344CB8AC3E}">
        <p14:creationId xmlns:p14="http://schemas.microsoft.com/office/powerpoint/2010/main" val="374240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0620EC-6617-4B79-BF80-FD77CB615317}" type="datetimeFigureOut">
              <a:rPr lang="en-IN" smtClean="0"/>
              <a:t>11-03-2024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741998-87DE-4196-AD41-CB7B138C6411}" type="slidenum">
              <a:rPr lang="en-IN" smtClean="0"/>
              <a:t>‹#›</a:t>
            </a:fld>
            <a:endParaRPr lang="en-IN"/>
          </a:p>
        </p:txBody>
      </p:sp>
    </p:spTree>
    <p:extLst>
      <p:ext uri="{BB962C8B-B14F-4D97-AF65-F5344CB8AC3E}">
        <p14:creationId xmlns:p14="http://schemas.microsoft.com/office/powerpoint/2010/main" val="117615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620EC-6617-4B79-BF80-FD77CB615317}" type="datetimeFigureOut">
              <a:rPr lang="en-IN" smtClean="0"/>
              <a:t>11-03-2024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741998-87DE-4196-AD41-CB7B138C6411}" type="slidenum">
              <a:rPr lang="en-IN" smtClean="0"/>
              <a:t>‹#›</a:t>
            </a:fld>
            <a:endParaRPr lang="en-IN"/>
          </a:p>
        </p:txBody>
      </p:sp>
    </p:spTree>
    <p:extLst>
      <p:ext uri="{BB962C8B-B14F-4D97-AF65-F5344CB8AC3E}">
        <p14:creationId xmlns:p14="http://schemas.microsoft.com/office/powerpoint/2010/main" val="3755594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0620EC-6617-4B79-BF80-FD77CB615317}"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741998-87DE-4196-AD41-CB7B138C6411}" type="slidenum">
              <a:rPr lang="en-IN" smtClean="0"/>
              <a:t>‹#›</a:t>
            </a:fld>
            <a:endParaRPr lang="en-IN"/>
          </a:p>
        </p:txBody>
      </p:sp>
    </p:spTree>
    <p:extLst>
      <p:ext uri="{BB962C8B-B14F-4D97-AF65-F5344CB8AC3E}">
        <p14:creationId xmlns:p14="http://schemas.microsoft.com/office/powerpoint/2010/main" val="3607323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0620EC-6617-4B79-BF80-FD77CB615317}" type="datetimeFigureOut">
              <a:rPr lang="en-IN" smtClean="0"/>
              <a:t>11-03-2024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741998-87DE-4196-AD41-CB7B138C6411}" type="slidenum">
              <a:rPr lang="en-IN" smtClean="0"/>
              <a:t>‹#›</a:t>
            </a:fld>
            <a:endParaRPr lang="en-IN"/>
          </a:p>
        </p:txBody>
      </p:sp>
    </p:spTree>
    <p:extLst>
      <p:ext uri="{BB962C8B-B14F-4D97-AF65-F5344CB8AC3E}">
        <p14:creationId xmlns:p14="http://schemas.microsoft.com/office/powerpoint/2010/main" val="436084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50620EC-6617-4B79-BF80-FD77CB615317}" type="datetimeFigureOut">
              <a:rPr lang="en-IN" smtClean="0"/>
              <a:t>11-03-2024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741998-87DE-4196-AD41-CB7B138C6411}" type="slidenum">
              <a:rPr lang="en-IN" smtClean="0"/>
              <a:t>‹#›</a:t>
            </a:fld>
            <a:endParaRPr lang="en-IN"/>
          </a:p>
        </p:txBody>
      </p:sp>
    </p:spTree>
    <p:extLst>
      <p:ext uri="{BB962C8B-B14F-4D97-AF65-F5344CB8AC3E}">
        <p14:creationId xmlns:p14="http://schemas.microsoft.com/office/powerpoint/2010/main" val="1510347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hyperlink" Target="https://doi.org/10.1016/j.csl.2023.10153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50" name="Group 1049">
            <a:extLst>
              <a:ext uri="{FF2B5EF4-FFF2-40B4-BE49-F238E27FC236}">
                <a16:creationId xmlns:a16="http://schemas.microsoft.com/office/drawing/2014/main" id="{089D35B1-0ED5-4358-8CAE-A9E49412AA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52" name="Freeform 6">
              <a:extLst>
                <a:ext uri="{FF2B5EF4-FFF2-40B4-BE49-F238E27FC236}">
                  <a16:creationId xmlns:a16="http://schemas.microsoft.com/office/drawing/2014/main" id="{DDEF6545-5A42-469E-8778-86CA01CD4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053" name="Freeform 7">
              <a:extLst>
                <a:ext uri="{FF2B5EF4-FFF2-40B4-BE49-F238E27FC236}">
                  <a16:creationId xmlns:a16="http://schemas.microsoft.com/office/drawing/2014/main" id="{3B08853F-842C-4D0A-9A89-D05CB3990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054" name="Freeform 8">
              <a:extLst>
                <a:ext uri="{FF2B5EF4-FFF2-40B4-BE49-F238E27FC236}">
                  <a16:creationId xmlns:a16="http://schemas.microsoft.com/office/drawing/2014/main" id="{A436FB18-2D01-4AAB-AD10-2D1208310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055" name="Freeform 9">
              <a:extLst>
                <a:ext uri="{FF2B5EF4-FFF2-40B4-BE49-F238E27FC236}">
                  <a16:creationId xmlns:a16="http://schemas.microsoft.com/office/drawing/2014/main" id="{9EFB8341-7A7B-46E4-AF94-689147AD05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056" name="Freeform 10">
              <a:extLst>
                <a:ext uri="{FF2B5EF4-FFF2-40B4-BE49-F238E27FC236}">
                  <a16:creationId xmlns:a16="http://schemas.microsoft.com/office/drawing/2014/main" id="{C4D84136-7804-4605-AC9F-238A3665E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057" name="Freeform 11">
              <a:extLst>
                <a:ext uri="{FF2B5EF4-FFF2-40B4-BE49-F238E27FC236}">
                  <a16:creationId xmlns:a16="http://schemas.microsoft.com/office/drawing/2014/main" id="{4EC6F81C-51C2-4A6F-8B94-562DA6736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grpSp>
        <p:nvGrpSpPr>
          <p:cNvPr id="1058" name="Group 1057">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44"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045"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046"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047"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048"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1049"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1051" name="Freeform: Shape 1050">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mity-logo">
            <a:extLst>
              <a:ext uri="{FF2B5EF4-FFF2-40B4-BE49-F238E27FC236}">
                <a16:creationId xmlns:a16="http://schemas.microsoft.com/office/drawing/2014/main" id="{9740F452-CCEE-0D70-7F8D-9A88F6C33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419" y="618013"/>
            <a:ext cx="1237754" cy="100365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6479" y="521110"/>
            <a:ext cx="1720979" cy="127436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mity-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5068" y="770138"/>
            <a:ext cx="2598839" cy="70691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097864" y="3146198"/>
            <a:ext cx="4631127" cy="861883"/>
          </a:xfrm>
          <a:prstGeom prst="rect">
            <a:avLst/>
          </a:prstGeom>
          <a:solidFill>
            <a:schemeClr val="bg2">
              <a:lumMod val="25000"/>
            </a:schemeClr>
          </a:solidFill>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24612">
              <a:spcAft>
                <a:spcPts val="600"/>
              </a:spcAft>
            </a:pPr>
            <a:r>
              <a:rPr lang="en-GB" sz="1420" b="1" kern="1200" cap="all" dirty="0">
                <a:solidFill>
                  <a:srgbClr val="0057A5"/>
                </a:solidFill>
                <a:latin typeface="+mn-lt"/>
                <a:ea typeface="+mn-ea"/>
                <a:cs typeface="+mn-cs"/>
              </a:rPr>
              <a:t>11</a:t>
            </a:r>
            <a:r>
              <a:rPr lang="en-GB" sz="1420" b="1" kern="1200" cap="all" baseline="30000" dirty="0">
                <a:solidFill>
                  <a:srgbClr val="0057A5"/>
                </a:solidFill>
                <a:latin typeface="+mn-lt"/>
                <a:ea typeface="+mn-ea"/>
                <a:cs typeface="+mn-cs"/>
              </a:rPr>
              <a:t>TH</a:t>
            </a:r>
            <a:r>
              <a:rPr lang="en-GB" sz="1420" b="1" kern="1200" cap="all" dirty="0">
                <a:solidFill>
                  <a:srgbClr val="0057A5"/>
                </a:solidFill>
                <a:latin typeface="+mn-lt"/>
                <a:ea typeface="+mn-ea"/>
                <a:cs typeface="+mn-cs"/>
              </a:rPr>
              <a:t> </a:t>
            </a:r>
            <a:r>
              <a:rPr lang="en-GB" sz="1420" b="1" kern="1200" dirty="0">
                <a:solidFill>
                  <a:srgbClr val="0057A5"/>
                </a:solidFill>
                <a:latin typeface="+mn-lt"/>
                <a:ea typeface="+mn-ea"/>
                <a:cs typeface="+mn-cs"/>
              </a:rPr>
              <a:t>International Conference on Reliability, Infocom Technologies and Optimization </a:t>
            </a:r>
            <a:r>
              <a:rPr lang="en-GB" sz="1420" b="1" kern="1200" cap="all" dirty="0">
                <a:solidFill>
                  <a:srgbClr val="0057A5"/>
                </a:solidFill>
                <a:latin typeface="+mn-lt"/>
                <a:ea typeface="+mn-ea"/>
                <a:cs typeface="+mn-cs"/>
              </a:rPr>
              <a:t>(ICRITO’2024)</a:t>
            </a:r>
          </a:p>
          <a:p>
            <a:pPr algn="ctr" defTabSz="324612">
              <a:spcAft>
                <a:spcPts val="600"/>
              </a:spcAft>
            </a:pPr>
            <a:r>
              <a:rPr lang="en-GB" sz="1420" b="1" kern="1200" dirty="0">
                <a:solidFill>
                  <a:srgbClr val="0057A5"/>
                </a:solidFill>
                <a:latin typeface="+mn-lt"/>
                <a:ea typeface="+mn-ea"/>
                <a:cs typeface="+mn-cs"/>
              </a:rPr>
              <a:t>(Trends and Future Directions)</a:t>
            </a:r>
          </a:p>
          <a:p>
            <a:pPr algn="ctr">
              <a:spcAft>
                <a:spcPts val="600"/>
              </a:spcAft>
            </a:pPr>
            <a:endParaRPr lang="en-GB" sz="2000" b="1" dirty="0">
              <a:solidFill>
                <a:srgbClr val="0070C0"/>
              </a:solidFill>
            </a:endParaRPr>
          </a:p>
        </p:txBody>
      </p:sp>
      <p:sp>
        <p:nvSpPr>
          <p:cNvPr id="7" name="Title 1"/>
          <p:cNvSpPr txBox="1">
            <a:spLocks/>
          </p:cNvSpPr>
          <p:nvPr/>
        </p:nvSpPr>
        <p:spPr>
          <a:xfrm>
            <a:off x="2505826" y="2427815"/>
            <a:ext cx="8398849" cy="861883"/>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defTabSz="324612">
              <a:spcAft>
                <a:spcPts val="600"/>
              </a:spcAft>
            </a:pPr>
            <a:r>
              <a:rPr lang="en-US" sz="2272" kern="1200" cap="none" dirty="0">
                <a:ln w="3175" cmpd="sng">
                  <a:noFill/>
                </a:ln>
                <a:solidFill>
                  <a:srgbClr val="B50000"/>
                </a:solidFill>
                <a:effectLst/>
                <a:latin typeface="+mj-lt"/>
                <a:ea typeface="+mj-ea"/>
                <a:cs typeface="+mj-cs"/>
              </a:rPr>
              <a:t>Paper ID: 838 , Paper Title: </a:t>
            </a:r>
            <a:r>
              <a:rPr lang="en-IN" sz="2272" kern="1200" cap="none" dirty="0">
                <a:ln w="3175" cmpd="sng">
                  <a:noFill/>
                </a:ln>
                <a:solidFill>
                  <a:schemeClr val="tx1"/>
                </a:solidFill>
                <a:effectLst/>
                <a:latin typeface="Arial" panose="020B0604020202020204" pitchFamily="34" charset="0"/>
                <a:ea typeface="+mj-ea"/>
                <a:cs typeface="Arial" panose="020B0604020202020204" pitchFamily="34" charset="0"/>
              </a:rPr>
              <a:t>Desktop Voice Assistant: Leveraging the Current State-of-the-Art in Speech Processing</a:t>
            </a:r>
            <a:endParaRPr lang="en-IN" sz="2272" kern="1200" cap="none" dirty="0">
              <a:ln w="3175" cmpd="sng">
                <a:noFill/>
              </a:ln>
              <a:solidFill>
                <a:schemeClr val="tx1"/>
              </a:solidFill>
              <a:effectLst/>
              <a:latin typeface="Calibri" panose="020F0502020204030204" pitchFamily="34" charset="0"/>
              <a:ea typeface="+mj-ea"/>
              <a:cs typeface="Arial" panose="020B0604020202020204" pitchFamily="34" charset="0"/>
            </a:endParaRPr>
          </a:p>
          <a:p>
            <a:pPr algn="just">
              <a:spcAft>
                <a:spcPts val="600"/>
              </a:spcAft>
            </a:pPr>
            <a:endParaRPr lang="en-US" sz="3200" dirty="0">
              <a:solidFill>
                <a:srgbClr val="C00000"/>
              </a:solidFill>
            </a:endParaRPr>
          </a:p>
        </p:txBody>
      </p:sp>
      <p:sp>
        <p:nvSpPr>
          <p:cNvPr id="8" name="Rectangle 7"/>
          <p:cNvSpPr/>
          <p:nvPr/>
        </p:nvSpPr>
        <p:spPr>
          <a:xfrm>
            <a:off x="4196027" y="4124208"/>
            <a:ext cx="2684785" cy="443228"/>
          </a:xfrm>
          <a:prstGeom prst="rect">
            <a:avLst/>
          </a:prstGeom>
          <a:solidFill>
            <a:schemeClr val="accent6">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5"/>
          </a:lnRef>
          <a:fillRef idx="3">
            <a:schemeClr val="accent5"/>
          </a:fillRef>
          <a:effectRef idx="3">
            <a:schemeClr val="accent5"/>
          </a:effectRef>
          <a:fontRef idx="minor">
            <a:schemeClr val="lt1"/>
          </a:fontRef>
        </p:style>
        <p:txBody>
          <a:bodyPr rtlCol="0" anchor="ctr"/>
          <a:lstStyle/>
          <a:p>
            <a:pPr algn="ctr" defTabSz="324612">
              <a:spcAft>
                <a:spcPts val="600"/>
              </a:spcAft>
            </a:pPr>
            <a:r>
              <a:rPr lang="en-IN" sz="1704" b="1" kern="1200" dirty="0">
                <a:solidFill>
                  <a:schemeClr val="tx1"/>
                </a:solidFill>
                <a:latin typeface="+mn-lt"/>
                <a:ea typeface="+mn-ea"/>
                <a:cs typeface="+mn-cs"/>
              </a:rPr>
              <a:t>14-15 March, 2024</a:t>
            </a:r>
            <a:endParaRPr lang="en-IN" sz="2400" b="1" dirty="0">
              <a:solidFill>
                <a:schemeClr val="tx1"/>
              </a:solidFill>
            </a:endParaRPr>
          </a:p>
        </p:txBody>
      </p:sp>
      <p:sp>
        <p:nvSpPr>
          <p:cNvPr id="9" name="Subtitle 8"/>
          <p:cNvSpPr>
            <a:spLocks/>
          </p:cNvSpPr>
          <p:nvPr/>
        </p:nvSpPr>
        <p:spPr>
          <a:xfrm>
            <a:off x="3217389" y="5011866"/>
            <a:ext cx="4524059" cy="861883"/>
          </a:xfrm>
          <a:prstGeom prst="rect">
            <a:avLst/>
          </a:prstGeom>
          <a:solidFill>
            <a:schemeClr val="accent3">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324612">
              <a:spcAft>
                <a:spcPts val="600"/>
              </a:spcAft>
            </a:pPr>
            <a:r>
              <a:rPr lang="en-IN" sz="1704" b="1" kern="1200" dirty="0">
                <a:solidFill>
                  <a:schemeClr val="tx1"/>
                </a:solidFill>
                <a:latin typeface="+mn-lt"/>
                <a:ea typeface="+mn-ea"/>
                <a:cs typeface="+mn-cs"/>
              </a:rPr>
              <a:t>Amity University Uttar Pradesh, Sector – 125, Noida, Delhi NCR</a:t>
            </a:r>
            <a:endParaRPr lang="en-IN" sz="2400" b="1" dirty="0">
              <a:solidFill>
                <a:schemeClr val="tx1"/>
              </a:solidFill>
            </a:endParaRPr>
          </a:p>
        </p:txBody>
      </p:sp>
      <p:sp>
        <p:nvSpPr>
          <p:cNvPr id="11" name="TextBox 10"/>
          <p:cNvSpPr txBox="1"/>
          <p:nvPr/>
        </p:nvSpPr>
        <p:spPr>
          <a:xfrm>
            <a:off x="8969443" y="3546767"/>
            <a:ext cx="2577098" cy="3513847"/>
          </a:xfrm>
          <a:prstGeom prst="rect">
            <a:avLst/>
          </a:prstGeom>
          <a:noFill/>
        </p:spPr>
        <p:txBody>
          <a:bodyPr wrap="square" rtlCol="0">
            <a:spAutoFit/>
          </a:bodyPr>
          <a:lstStyle/>
          <a:p>
            <a:pPr defTabSz="324612">
              <a:spcAft>
                <a:spcPts val="600"/>
              </a:spcAft>
            </a:pPr>
            <a:r>
              <a:rPr lang="en-US" sz="1400" b="1" kern="1200" dirty="0">
                <a:solidFill>
                  <a:schemeClr val="tx1"/>
                </a:solidFill>
                <a:latin typeface="+mn-lt"/>
                <a:ea typeface="+mn-ea"/>
                <a:cs typeface="+mn-cs"/>
              </a:rPr>
              <a:t>Presented by: Rishika Gupta</a:t>
            </a:r>
          </a:p>
          <a:p>
            <a:pPr defTabSz="324612">
              <a:spcAft>
                <a:spcPts val="600"/>
              </a:spcAft>
            </a:pPr>
            <a:endParaRPr lang="en-US" sz="1400" b="1" kern="1200" dirty="0">
              <a:solidFill>
                <a:schemeClr val="tx1"/>
              </a:solidFill>
              <a:latin typeface="+mn-lt"/>
              <a:ea typeface="+mn-ea"/>
              <a:cs typeface="+mn-cs"/>
            </a:endParaRPr>
          </a:p>
          <a:p>
            <a:pPr defTabSz="324612">
              <a:spcAft>
                <a:spcPts val="600"/>
              </a:spcAft>
            </a:pPr>
            <a:r>
              <a:rPr lang="en-US" sz="1400" b="1" kern="1200" dirty="0">
                <a:solidFill>
                  <a:schemeClr val="tx1"/>
                </a:solidFill>
                <a:latin typeface="+mn-lt"/>
                <a:ea typeface="+mn-ea"/>
                <a:cs typeface="+mn-cs"/>
              </a:rPr>
              <a:t>Full Affiliation: KIET Group of Institutions affiliated by Dr. A.P.J  Abdul Kalam Technical University , Lucknow</a:t>
            </a:r>
          </a:p>
          <a:p>
            <a:pPr defTabSz="324612">
              <a:spcAft>
                <a:spcPts val="600"/>
              </a:spcAft>
            </a:pPr>
            <a:endParaRPr lang="en-US" sz="1400" b="1" kern="1200" dirty="0">
              <a:solidFill>
                <a:schemeClr val="tx1"/>
              </a:solidFill>
              <a:latin typeface="+mn-lt"/>
              <a:ea typeface="+mn-ea"/>
              <a:cs typeface="+mn-cs"/>
            </a:endParaRPr>
          </a:p>
          <a:p>
            <a:pPr defTabSz="324612">
              <a:spcAft>
                <a:spcPts val="600"/>
              </a:spcAft>
            </a:pPr>
            <a:r>
              <a:rPr lang="en-US" sz="1400" b="1" kern="1200" dirty="0">
                <a:solidFill>
                  <a:schemeClr val="tx1"/>
                </a:solidFill>
                <a:latin typeface="+mn-lt"/>
                <a:ea typeface="+mn-ea"/>
                <a:cs typeface="+mn-cs"/>
              </a:rPr>
              <a:t>Presentation Date:15 March 2024</a:t>
            </a:r>
          </a:p>
          <a:p>
            <a:pPr defTabSz="324612">
              <a:spcAft>
                <a:spcPts val="600"/>
              </a:spcAft>
            </a:pPr>
            <a:endParaRPr lang="en-US" sz="1278" b="1" kern="1200" dirty="0">
              <a:solidFill>
                <a:schemeClr val="tx1"/>
              </a:solidFill>
              <a:latin typeface="+mn-lt"/>
              <a:ea typeface="+mn-ea"/>
              <a:cs typeface="+mn-cs"/>
            </a:endParaRPr>
          </a:p>
          <a:p>
            <a:pPr defTabSz="324612">
              <a:spcAft>
                <a:spcPts val="600"/>
              </a:spcAft>
            </a:pPr>
            <a:endParaRPr lang="en-US" sz="1278" kern="1200" dirty="0">
              <a:solidFill>
                <a:schemeClr val="tx1"/>
              </a:solidFill>
              <a:latin typeface="+mn-lt"/>
              <a:ea typeface="+mn-ea"/>
              <a:cs typeface="+mn-cs"/>
            </a:endParaRPr>
          </a:p>
          <a:p>
            <a:pPr defTabSz="324612">
              <a:spcAft>
                <a:spcPts val="600"/>
              </a:spcAft>
            </a:pPr>
            <a:endParaRPr lang="en-US" sz="1278" kern="1200" dirty="0">
              <a:solidFill>
                <a:schemeClr val="tx1"/>
              </a:solidFill>
              <a:latin typeface="+mn-lt"/>
              <a:ea typeface="+mn-ea"/>
              <a:cs typeface="+mn-cs"/>
            </a:endParaRPr>
          </a:p>
          <a:p>
            <a:pPr>
              <a:spcAft>
                <a:spcPts val="600"/>
              </a:spcAft>
            </a:pPr>
            <a:endParaRPr lang="en-US" dirty="0"/>
          </a:p>
        </p:txBody>
      </p:sp>
    </p:spTree>
    <p:extLst>
      <p:ext uri="{BB962C8B-B14F-4D97-AF65-F5344CB8AC3E}">
        <p14:creationId xmlns:p14="http://schemas.microsoft.com/office/powerpoint/2010/main" val="1611770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CEADE7-0E48-9861-8CB8-E6F254345C05}"/>
              </a:ext>
            </a:extLst>
          </p:cNvPr>
          <p:cNvSpPr txBox="1"/>
          <p:nvPr/>
        </p:nvSpPr>
        <p:spPr>
          <a:xfrm>
            <a:off x="1612490" y="-68825"/>
            <a:ext cx="9572579" cy="769441"/>
          </a:xfrm>
          <a:prstGeom prst="rect">
            <a:avLst/>
          </a:prstGeom>
          <a:noFill/>
        </p:spPr>
        <p:txBody>
          <a:bodyPr wrap="square">
            <a:spAutoFit/>
          </a:bodyPr>
          <a:lstStyle/>
          <a:p>
            <a:r>
              <a:rPr lang="en-IN" sz="4400" dirty="0">
                <a:latin typeface="Times New Roman" panose="02020603050405020304" pitchFamily="18" charset="0"/>
                <a:cs typeface="Times New Roman" panose="02020603050405020304" pitchFamily="18" charset="0"/>
              </a:rPr>
              <a:t>                    Table of Findings</a:t>
            </a:r>
          </a:p>
        </p:txBody>
      </p:sp>
      <p:pic>
        <p:nvPicPr>
          <p:cNvPr id="5" name="Picture 4">
            <a:extLst>
              <a:ext uri="{FF2B5EF4-FFF2-40B4-BE49-F238E27FC236}">
                <a16:creationId xmlns:a16="http://schemas.microsoft.com/office/drawing/2014/main" id="{04901B66-77CD-062F-C207-E2CBC4351300}"/>
              </a:ext>
            </a:extLst>
          </p:cNvPr>
          <p:cNvPicPr>
            <a:picLocks noChangeAspect="1"/>
          </p:cNvPicPr>
          <p:nvPr/>
        </p:nvPicPr>
        <p:blipFill rotWithShape="1">
          <a:blip r:embed="rId2"/>
          <a:srcRect l="6477" t="1388" r="1842" b="521"/>
          <a:stretch/>
        </p:blipFill>
        <p:spPr>
          <a:xfrm>
            <a:off x="2383292" y="809932"/>
            <a:ext cx="2597270" cy="5082702"/>
          </a:xfrm>
          <a:prstGeom prst="rect">
            <a:avLst/>
          </a:prstGeom>
        </p:spPr>
      </p:pic>
      <p:pic>
        <p:nvPicPr>
          <p:cNvPr id="7" name="Picture 6">
            <a:extLst>
              <a:ext uri="{FF2B5EF4-FFF2-40B4-BE49-F238E27FC236}">
                <a16:creationId xmlns:a16="http://schemas.microsoft.com/office/drawing/2014/main" id="{31BF9FCC-4A39-843D-7F7F-72B505BA76F1}"/>
              </a:ext>
            </a:extLst>
          </p:cNvPr>
          <p:cNvPicPr>
            <a:picLocks noChangeAspect="1"/>
          </p:cNvPicPr>
          <p:nvPr/>
        </p:nvPicPr>
        <p:blipFill rotWithShape="1">
          <a:blip r:embed="rId3"/>
          <a:srcRect l="1246" r="685"/>
          <a:stretch/>
        </p:blipFill>
        <p:spPr>
          <a:xfrm>
            <a:off x="5029722" y="824525"/>
            <a:ext cx="2733472" cy="5082702"/>
          </a:xfrm>
          <a:prstGeom prst="rect">
            <a:avLst/>
          </a:prstGeom>
        </p:spPr>
      </p:pic>
      <p:pic>
        <p:nvPicPr>
          <p:cNvPr id="10" name="Picture 9">
            <a:extLst>
              <a:ext uri="{FF2B5EF4-FFF2-40B4-BE49-F238E27FC236}">
                <a16:creationId xmlns:a16="http://schemas.microsoft.com/office/drawing/2014/main" id="{CC3FF737-E2DC-400A-C257-2FF5DE1BC10A}"/>
              </a:ext>
            </a:extLst>
          </p:cNvPr>
          <p:cNvPicPr>
            <a:picLocks noChangeAspect="1"/>
          </p:cNvPicPr>
          <p:nvPr/>
        </p:nvPicPr>
        <p:blipFill rotWithShape="1">
          <a:blip r:embed="rId4"/>
          <a:srcRect l="2351" r="238" b="1332"/>
          <a:stretch/>
        </p:blipFill>
        <p:spPr>
          <a:xfrm>
            <a:off x="7812354" y="829596"/>
            <a:ext cx="2733473" cy="3995635"/>
          </a:xfrm>
          <a:prstGeom prst="rect">
            <a:avLst/>
          </a:prstGeom>
        </p:spPr>
      </p:pic>
    </p:spTree>
    <p:extLst>
      <p:ext uri="{BB962C8B-B14F-4D97-AF65-F5344CB8AC3E}">
        <p14:creationId xmlns:p14="http://schemas.microsoft.com/office/powerpoint/2010/main" val="353642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8"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29"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30"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31"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32"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33"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pic>
        <p:nvPicPr>
          <p:cNvPr id="8" name="Picture 7" descr="Desk with stethoscope and computer keyboard">
            <a:extLst>
              <a:ext uri="{FF2B5EF4-FFF2-40B4-BE49-F238E27FC236}">
                <a16:creationId xmlns:a16="http://schemas.microsoft.com/office/drawing/2014/main" id="{D8BD4ECA-B3CA-FAB6-30D6-4795FB72588D}"/>
              </a:ext>
            </a:extLst>
          </p:cNvPr>
          <p:cNvPicPr>
            <a:picLocks noChangeAspect="1"/>
          </p:cNvPicPr>
          <p:nvPr/>
        </p:nvPicPr>
        <p:blipFill rotWithShape="1">
          <a:blip r:embed="rId3">
            <a:duotone>
              <a:schemeClr val="bg2">
                <a:shade val="45000"/>
                <a:satMod val="135000"/>
              </a:schemeClr>
              <a:prstClr val="white"/>
            </a:duotone>
            <a:alphaModFix amt="21000"/>
          </a:blip>
          <a:srcRect t="821" b="14910"/>
          <a:stretch/>
        </p:blipFill>
        <p:spPr>
          <a:xfrm>
            <a:off x="20" y="10"/>
            <a:ext cx="12191980" cy="6857990"/>
          </a:xfrm>
          <a:prstGeom prst="rect">
            <a:avLst/>
          </a:prstGeom>
        </p:spPr>
      </p:pic>
      <p:grpSp>
        <p:nvGrpSpPr>
          <p:cNvPr id="35" name="Group 34">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6"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37"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38"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39"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40"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41"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3" name="TextBox 2">
            <a:extLst>
              <a:ext uri="{FF2B5EF4-FFF2-40B4-BE49-F238E27FC236}">
                <a16:creationId xmlns:a16="http://schemas.microsoft.com/office/drawing/2014/main" id="{ACCEADE7-0E48-9861-8CB8-E6F254345C05}"/>
              </a:ext>
            </a:extLst>
          </p:cNvPr>
          <p:cNvSpPr txBox="1"/>
          <p:nvPr/>
        </p:nvSpPr>
        <p:spPr>
          <a:xfrm>
            <a:off x="1927369" y="685800"/>
            <a:ext cx="10018713" cy="1752599"/>
          </a:xfrm>
          <a:prstGeom prst="rect">
            <a:avLst/>
          </a:prstGeom>
        </p:spPr>
        <p:txBody>
          <a:bodyPr vert="horz" lIns="91440" tIns="45720" rIns="91440" bIns="45720" rtlCol="0" anchor="ctr">
            <a:normAutofit/>
          </a:bodyPr>
          <a:lstStyle/>
          <a:p>
            <a:pPr>
              <a:spcBef>
                <a:spcPct val="0"/>
              </a:spcBef>
              <a:spcAft>
                <a:spcPts val="600"/>
              </a:spcAft>
            </a:pPr>
            <a:r>
              <a:rPr lang="en-US" sz="4000" dirty="0">
                <a:ln w="3175" cmpd="sng">
                  <a:noFill/>
                </a:ln>
                <a:latin typeface="+mj-lt"/>
                <a:ea typeface="+mj-ea"/>
                <a:cs typeface="+mj-cs"/>
              </a:rPr>
              <a:t>Conclusion and future scope</a:t>
            </a:r>
          </a:p>
        </p:txBody>
      </p:sp>
      <p:sp>
        <p:nvSpPr>
          <p:cNvPr id="6" name="TextBox 5">
            <a:extLst>
              <a:ext uri="{FF2B5EF4-FFF2-40B4-BE49-F238E27FC236}">
                <a16:creationId xmlns:a16="http://schemas.microsoft.com/office/drawing/2014/main" id="{8CBC39AF-884C-61D1-B913-058C6BA442F1}"/>
              </a:ext>
            </a:extLst>
          </p:cNvPr>
          <p:cNvSpPr txBox="1"/>
          <p:nvPr/>
        </p:nvSpPr>
        <p:spPr>
          <a:xfrm>
            <a:off x="1836717" y="459304"/>
            <a:ext cx="10018713" cy="6290533"/>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lumMod val="75000"/>
                </a:schemeClr>
              </a:buClr>
              <a:buSzPct val="145000"/>
            </a:pPr>
            <a:endParaRPr lang="en-US" sz="1400" dirty="0">
              <a:latin typeface="Times New Roman" panose="02020603050405020304" pitchFamily="18" charset="0"/>
              <a:cs typeface="Times New Roman" panose="02020603050405020304" pitchFamily="18" charset="0"/>
            </a:endParaRPr>
          </a:p>
          <a:p>
            <a:pPr>
              <a:lnSpc>
                <a:spcPct val="90000"/>
              </a:lnSpc>
              <a:spcBef>
                <a:spcPct val="20000"/>
              </a:spcBef>
              <a:spcAft>
                <a:spcPts val="600"/>
              </a:spcAft>
              <a:buClr>
                <a:schemeClr val="accent1">
                  <a:lumMod val="75000"/>
                </a:schemeClr>
              </a:buClr>
              <a:buSzPct val="145000"/>
            </a:pPr>
            <a:endParaRPr lang="en-US" sz="1400" dirty="0">
              <a:latin typeface="Times New Roman" panose="02020603050405020304" pitchFamily="18" charset="0"/>
              <a:cs typeface="Times New Roman" panose="02020603050405020304" pitchFamily="18" charset="0"/>
            </a:endParaRPr>
          </a:p>
          <a:p>
            <a:pPr>
              <a:lnSpc>
                <a:spcPct val="90000"/>
              </a:lnSpc>
              <a:spcBef>
                <a:spcPct val="20000"/>
              </a:spcBef>
              <a:spcAft>
                <a:spcPts val="600"/>
              </a:spcAft>
              <a:buClr>
                <a:schemeClr val="accent1">
                  <a:lumMod val="75000"/>
                </a:schemeClr>
              </a:buClr>
              <a:buSzPct val="145000"/>
            </a:pPr>
            <a:endParaRPr lang="en-US" sz="1400" dirty="0">
              <a:latin typeface="Times New Roman" panose="02020603050405020304" pitchFamily="18" charset="0"/>
              <a:cs typeface="Times New Roman" panose="02020603050405020304" pitchFamily="18" charset="0"/>
            </a:endParaRPr>
          </a:p>
          <a:p>
            <a:pPr>
              <a:lnSpc>
                <a:spcPct val="90000"/>
              </a:lnSpc>
              <a:spcBef>
                <a:spcPct val="20000"/>
              </a:spcBef>
              <a:spcAft>
                <a:spcPts val="600"/>
              </a:spcAft>
              <a:buClr>
                <a:schemeClr val="accent1">
                  <a:lumMod val="75000"/>
                </a:schemeClr>
              </a:buClr>
              <a:buSzPct val="145000"/>
            </a:pPr>
            <a:endParaRPr lang="en-US" sz="1400" dirty="0">
              <a:latin typeface="Times New Roman" panose="02020603050405020304" pitchFamily="18" charset="0"/>
              <a:cs typeface="Times New Roman" panose="02020603050405020304" pitchFamily="18" charset="0"/>
            </a:endParaRPr>
          </a:p>
          <a:p>
            <a:pPr>
              <a:lnSpc>
                <a:spcPct val="90000"/>
              </a:lnSpc>
              <a:spcBef>
                <a:spcPct val="20000"/>
              </a:spcBef>
              <a:spcAft>
                <a:spcPts val="600"/>
              </a:spcAft>
              <a:buClr>
                <a:schemeClr val="accent1">
                  <a:lumMod val="75000"/>
                </a:schemeClr>
              </a:buClr>
              <a:buSzPct val="145000"/>
            </a:pPr>
            <a:endParaRPr lang="en-US" sz="1400" dirty="0">
              <a:latin typeface="Times New Roman" panose="02020603050405020304" pitchFamily="18" charset="0"/>
              <a:cs typeface="Times New Roman" panose="02020603050405020304" pitchFamily="18" charset="0"/>
            </a:endParaRPr>
          </a:p>
          <a:p>
            <a:pPr marL="342900" indent="-34290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2000" b="0" i="0" dirty="0">
                <a:latin typeface="Times New Roman" panose="02020603050405020304" pitchFamily="18" charset="0"/>
                <a:cs typeface="Times New Roman" panose="02020603050405020304" pitchFamily="18" charset="0"/>
              </a:rPr>
              <a:t>Virtual Assistants on desktops offer a highly efficient means of organizing schedules and executing various tasks, assisting users in managing their time effectively.</a:t>
            </a:r>
          </a:p>
          <a:p>
            <a:pPr marL="342900" indent="-34290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2000" b="0" i="0" dirty="0">
                <a:latin typeface="Times New Roman" panose="02020603050405020304" pitchFamily="18" charset="0"/>
                <a:cs typeface="Times New Roman" panose="02020603050405020304" pitchFamily="18" charset="0"/>
              </a:rPr>
              <a:t>Python voice assistants, akin to Alexa, Siri, or Google Assistant, can be developed to work seamlessly across all Windows versions, enhancing user accessibility and functionality.</a:t>
            </a:r>
          </a:p>
          <a:p>
            <a:pPr marL="342900" indent="-34290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2000" b="0" i="0" dirty="0">
                <a:latin typeface="Times New Roman" panose="02020603050405020304" pitchFamily="18" charset="0"/>
                <a:cs typeface="Times New Roman" panose="02020603050405020304" pitchFamily="18" charset="0"/>
              </a:rPr>
              <a:t>Voice assistants simplify user interactions and perform routine tasks upon request, catering to various sectors such as daily usage and home appliances.</a:t>
            </a:r>
          </a:p>
          <a:p>
            <a:pPr marL="342900" indent="-34290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2000" b="0" i="0" dirty="0">
                <a:latin typeface="Times New Roman" panose="02020603050405020304" pitchFamily="18" charset="0"/>
                <a:cs typeface="Times New Roman" panose="02020603050405020304" pitchFamily="18" charset="0"/>
              </a:rPr>
              <a:t>They provide accessibility to information for illiterate individuals through natural language conversation, thereby increasing their utility and inclusivity.</a:t>
            </a:r>
          </a:p>
          <a:p>
            <a:pPr marL="342900" indent="-34290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2000" b="0" i="0" dirty="0">
                <a:latin typeface="Times New Roman" panose="02020603050405020304" pitchFamily="18" charset="0"/>
                <a:cs typeface="Times New Roman" panose="02020603050405020304" pitchFamily="18" charset="0"/>
              </a:rPr>
              <a:t>Integration of voice assistants into daily life has surged, automating tasks like sending messages, browsing the web, and conducting searches, contributing to increased user convenience and productivity</a:t>
            </a:r>
            <a:r>
              <a:rPr kumimoji="0" lang="en-US" altLang="en-US" sz="2000" b="0" i="0" u="none" strike="noStrike" normalizeH="0" baseline="0" dirty="0">
                <a:ln>
                  <a:noFill/>
                </a:ln>
                <a:latin typeface="Times New Roman" panose="02020603050405020304" pitchFamily="18" charset="0"/>
                <a:cs typeface="Times New Roman" panose="02020603050405020304" pitchFamily="18" charset="0"/>
              </a:rPr>
              <a:t>.</a:t>
            </a:r>
          </a:p>
          <a:p>
            <a:pPr marL="342900" indent="-34290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2000" b="0" i="0" dirty="0">
                <a:latin typeface="Times New Roman" panose="02020603050405020304" pitchFamily="18" charset="0"/>
                <a:cs typeface="Times New Roman" panose="02020603050405020304" pitchFamily="18" charset="0"/>
              </a:rPr>
              <a:t>Leveraging Artificial Intelligence and Python, projects like ZEN aim to develop desktop assistants capable of handling automated tasks, demonstrating the ongoing evolution and innovation in voice assistant technology.</a:t>
            </a:r>
            <a:endParaRPr kumimoji="0" lang="en-US" altLang="en-US" sz="2000" b="0" i="0" u="none" strike="noStrike" normalizeH="0" baseline="0" dirty="0">
              <a:ln>
                <a:noFill/>
              </a:l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2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5"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26"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27"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8"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9"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30"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pic>
        <p:nvPicPr>
          <p:cNvPr id="5" name="Picture 4" descr="Light bulb on yellow background with sketched light beams and cord">
            <a:extLst>
              <a:ext uri="{FF2B5EF4-FFF2-40B4-BE49-F238E27FC236}">
                <a16:creationId xmlns:a16="http://schemas.microsoft.com/office/drawing/2014/main" id="{AF0479DD-C86B-C965-3D9F-7B89A562DDC0}"/>
              </a:ext>
            </a:extLst>
          </p:cNvPr>
          <p:cNvPicPr>
            <a:picLocks noChangeAspect="1"/>
          </p:cNvPicPr>
          <p:nvPr/>
        </p:nvPicPr>
        <p:blipFill rotWithShape="1">
          <a:blip r:embed="rId3">
            <a:duotone>
              <a:schemeClr val="bg2">
                <a:shade val="45000"/>
                <a:satMod val="135000"/>
              </a:schemeClr>
              <a:prstClr val="white"/>
            </a:duotone>
            <a:alphaModFix amt="21000"/>
          </a:blip>
          <a:srcRect t="8537"/>
          <a:stretch/>
        </p:blipFill>
        <p:spPr>
          <a:xfrm>
            <a:off x="20" y="10"/>
            <a:ext cx="12191980" cy="6857990"/>
          </a:xfrm>
          <a:prstGeom prst="rect">
            <a:avLst/>
          </a:prstGeom>
        </p:spPr>
      </p:pic>
      <p:grpSp>
        <p:nvGrpSpPr>
          <p:cNvPr id="32" name="Group 31">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3"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34"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35"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36"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37"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38"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3" name="TextBox 2">
            <a:extLst>
              <a:ext uri="{FF2B5EF4-FFF2-40B4-BE49-F238E27FC236}">
                <a16:creationId xmlns:a16="http://schemas.microsoft.com/office/drawing/2014/main" id="{ACCEADE7-0E48-9861-8CB8-E6F254345C05}"/>
              </a:ext>
            </a:extLst>
          </p:cNvPr>
          <p:cNvSpPr txBox="1"/>
          <p:nvPr/>
        </p:nvSpPr>
        <p:spPr>
          <a:xfrm>
            <a:off x="1665954" y="380999"/>
            <a:ext cx="10018713" cy="1752599"/>
          </a:xfrm>
          <a:prstGeom prst="rect">
            <a:avLst/>
          </a:prstGeom>
        </p:spPr>
        <p:txBody>
          <a:bodyPr vert="horz" lIns="91440" tIns="45720" rIns="91440" bIns="45720" rtlCol="0" anchor="ctr">
            <a:normAutofit/>
          </a:bodyPr>
          <a:lstStyle/>
          <a:p>
            <a:pPr>
              <a:spcBef>
                <a:spcPct val="0"/>
              </a:spcBef>
              <a:spcAft>
                <a:spcPts val="600"/>
              </a:spcAft>
            </a:pPr>
            <a:r>
              <a:rPr lang="en-US" sz="4000" dirty="0">
                <a:ln w="3175" cmpd="sng">
                  <a:noFill/>
                </a:ln>
                <a:latin typeface="+mj-lt"/>
                <a:ea typeface="+mj-ea"/>
                <a:cs typeface="+mj-cs"/>
              </a:rPr>
              <a:t> Conclusion and future scope</a:t>
            </a:r>
          </a:p>
        </p:txBody>
      </p:sp>
      <p:sp>
        <p:nvSpPr>
          <p:cNvPr id="2" name="TextBox 1">
            <a:extLst>
              <a:ext uri="{FF2B5EF4-FFF2-40B4-BE49-F238E27FC236}">
                <a16:creationId xmlns:a16="http://schemas.microsoft.com/office/drawing/2014/main" id="{64A1A27B-344D-F090-7313-347F9D43A6B6}"/>
              </a:ext>
            </a:extLst>
          </p:cNvPr>
          <p:cNvSpPr txBox="1"/>
          <p:nvPr/>
        </p:nvSpPr>
        <p:spPr>
          <a:xfrm>
            <a:off x="1484310" y="1798073"/>
            <a:ext cx="10018713" cy="2557267"/>
          </a:xfrm>
          <a:prstGeom prst="rect">
            <a:avLst/>
          </a:prstGeom>
        </p:spPr>
        <p:txBody>
          <a:bodyPr vert="horz" lIns="91440" tIns="45720" rIns="91440" bIns="45720" rtlCol="0" anchor="ctr">
            <a:normAutofit fontScale="25000" lnSpcReduction="20000"/>
          </a:bodyPr>
          <a:lstStyle/>
          <a:p>
            <a:pPr>
              <a:spcBef>
                <a:spcPct val="20000"/>
              </a:spcBef>
              <a:spcAft>
                <a:spcPts val="600"/>
              </a:spcAft>
              <a:buClr>
                <a:schemeClr val="accent1">
                  <a:lumMod val="75000"/>
                </a:schemeClr>
              </a:buClr>
              <a:buSzPct val="145000"/>
              <a:buFont typeface="Arial"/>
              <a:buChar char="•"/>
            </a:pPr>
            <a:endParaRPr lang="en-US" sz="1400" dirty="0">
              <a:latin typeface="Times New Roman" panose="02020603050405020304" pitchFamily="18" charset="0"/>
              <a:cs typeface="Times New Roman" panose="02020603050405020304" pitchFamily="18" charset="0"/>
            </a:endParaRPr>
          </a:p>
          <a:p>
            <a:pPr>
              <a:spcBef>
                <a:spcPct val="20000"/>
              </a:spcBef>
              <a:spcAft>
                <a:spcPts val="600"/>
              </a:spcAft>
              <a:buClr>
                <a:schemeClr val="accent1">
                  <a:lumMod val="75000"/>
                </a:schemeClr>
              </a:buClr>
              <a:buSzPct val="145000"/>
              <a:buFont typeface="Arial"/>
              <a:buChar char="•"/>
            </a:pPr>
            <a:endParaRPr lang="en-US" sz="8000" dirty="0">
              <a:latin typeface="Times New Roman" panose="02020603050405020304" pitchFamily="18" charset="0"/>
              <a:cs typeface="Times New Roman" panose="02020603050405020304" pitchFamily="18" charset="0"/>
            </a:endParaRPr>
          </a:p>
          <a:p>
            <a:pPr marL="342900" indent="-342900">
              <a:spcBef>
                <a:spcPct val="20000"/>
              </a:spcBef>
              <a:spcAft>
                <a:spcPts val="600"/>
              </a:spcAft>
              <a:buClr>
                <a:schemeClr val="accent1">
                  <a:lumMod val="75000"/>
                </a:schemeClr>
              </a:buClr>
              <a:buSzPct val="145000"/>
              <a:buFont typeface="Wingdings" panose="05000000000000000000" pitchFamily="2" charset="2"/>
              <a:buChar char="v"/>
            </a:pPr>
            <a:r>
              <a:rPr lang="en-US" sz="8000" b="0" i="0" dirty="0">
                <a:latin typeface="Times New Roman" panose="02020603050405020304" pitchFamily="18" charset="0"/>
                <a:cs typeface="Times New Roman" panose="02020603050405020304" pitchFamily="18" charset="0"/>
              </a:rPr>
              <a:t>Voice assistants exhibit significant progress and hold great potential in various fields such as smart homes, customer service, healthcare, and education, offering convenience and efficiency to users.</a:t>
            </a:r>
          </a:p>
          <a:p>
            <a:pPr>
              <a:spcBef>
                <a:spcPct val="20000"/>
              </a:spcBef>
              <a:spcAft>
                <a:spcPts val="600"/>
              </a:spcAft>
              <a:buClr>
                <a:schemeClr val="accent1">
                  <a:lumMod val="75000"/>
                </a:schemeClr>
              </a:buClr>
              <a:buSzPct val="145000"/>
            </a:pPr>
            <a:endParaRPr lang="en-US" sz="8000" b="0" i="0" dirty="0">
              <a:latin typeface="Times New Roman" panose="02020603050405020304" pitchFamily="18" charset="0"/>
              <a:cs typeface="Times New Roman" panose="02020603050405020304" pitchFamily="18" charset="0"/>
            </a:endParaRPr>
          </a:p>
          <a:p>
            <a:pPr marL="342900" indent="-342900">
              <a:spcBef>
                <a:spcPct val="20000"/>
              </a:spcBef>
              <a:spcAft>
                <a:spcPts val="600"/>
              </a:spcAft>
              <a:buClr>
                <a:schemeClr val="accent1">
                  <a:lumMod val="75000"/>
                </a:schemeClr>
              </a:buClr>
              <a:buSzPct val="145000"/>
              <a:buFont typeface="Wingdings" panose="05000000000000000000" pitchFamily="2" charset="2"/>
              <a:buChar char="v"/>
            </a:pPr>
            <a:r>
              <a:rPr lang="en-US" sz="8000" b="0" i="0" dirty="0">
                <a:latin typeface="Times New Roman" panose="02020603050405020304" pitchFamily="18" charset="0"/>
                <a:cs typeface="Times New Roman" panose="02020603050405020304" pitchFamily="18" charset="0"/>
              </a:rPr>
              <a:t>As voice assistant technology continues to advance rapidly, they are poised to become indispensable tools in everyday life, enhancing productivity and accessibility across different domains.</a:t>
            </a:r>
          </a:p>
          <a:p>
            <a:pPr marL="342900" indent="-342900">
              <a:spcBef>
                <a:spcPct val="20000"/>
              </a:spcBef>
              <a:spcAft>
                <a:spcPts val="600"/>
              </a:spcAft>
              <a:buClr>
                <a:schemeClr val="accent1">
                  <a:lumMod val="75000"/>
                </a:schemeClr>
              </a:buClr>
              <a:buSzPct val="145000"/>
              <a:buFont typeface="Wingdings" panose="05000000000000000000" pitchFamily="2" charset="2"/>
              <a:buChar char="v"/>
            </a:pPr>
            <a:endParaRPr lang="en-US" sz="8000" dirty="0">
              <a:latin typeface="Times New Roman" panose="02020603050405020304" pitchFamily="18" charset="0"/>
              <a:cs typeface="Times New Roman" panose="02020603050405020304" pitchFamily="18" charset="0"/>
            </a:endParaRPr>
          </a:p>
          <a:p>
            <a:pPr marL="342900" indent="-342900">
              <a:spcBef>
                <a:spcPct val="20000"/>
              </a:spcBef>
              <a:spcAft>
                <a:spcPts val="600"/>
              </a:spcAft>
              <a:buClr>
                <a:schemeClr val="accent1">
                  <a:lumMod val="75000"/>
                </a:schemeClr>
              </a:buClr>
              <a:buSzPct val="145000"/>
              <a:buFont typeface="Wingdings" panose="05000000000000000000" pitchFamily="2" charset="2"/>
              <a:buChar char="v"/>
            </a:pPr>
            <a:r>
              <a:rPr lang="en-US" sz="8000" b="0" i="0" dirty="0">
                <a:latin typeface="Times New Roman" panose="02020603050405020304" pitchFamily="18" charset="0"/>
                <a:cs typeface="Times New Roman" panose="02020603050405020304" pitchFamily="18" charset="0"/>
              </a:rPr>
              <a:t>The increasing integration of voice assistants into various sectors underscores their future importance, with the potential to revolutionize how we interact with technology and accomplish tasks, ultimately becoming an integral part of modern living.</a:t>
            </a:r>
          </a:p>
        </p:txBody>
      </p:sp>
    </p:spTree>
    <p:extLst>
      <p:ext uri="{BB962C8B-B14F-4D97-AF65-F5344CB8AC3E}">
        <p14:creationId xmlns:p14="http://schemas.microsoft.com/office/powerpoint/2010/main" val="3766916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9"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30"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31"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32"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33"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34"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pic>
        <p:nvPicPr>
          <p:cNvPr id="8" name="Picture 7" descr="Exclamation mark on a yellow background">
            <a:extLst>
              <a:ext uri="{FF2B5EF4-FFF2-40B4-BE49-F238E27FC236}">
                <a16:creationId xmlns:a16="http://schemas.microsoft.com/office/drawing/2014/main" id="{157C1CB6-B138-3CD8-052A-3DE09DD86D66}"/>
              </a:ext>
            </a:extLst>
          </p:cNvPr>
          <p:cNvPicPr>
            <a:picLocks noChangeAspect="1"/>
          </p:cNvPicPr>
          <p:nvPr/>
        </p:nvPicPr>
        <p:blipFill rotWithShape="1">
          <a:blip r:embed="rId3">
            <a:duotone>
              <a:schemeClr val="bg2">
                <a:shade val="45000"/>
                <a:satMod val="135000"/>
              </a:schemeClr>
              <a:prstClr val="white"/>
            </a:duotone>
            <a:alphaModFix amt="21000"/>
          </a:blip>
          <a:srcRect t="25000"/>
          <a:stretch/>
        </p:blipFill>
        <p:spPr>
          <a:xfrm>
            <a:off x="20" y="10"/>
            <a:ext cx="12191980" cy="6857990"/>
          </a:xfrm>
          <a:prstGeom prst="rect">
            <a:avLst/>
          </a:prstGeom>
        </p:spPr>
      </p:pic>
      <p:grpSp>
        <p:nvGrpSpPr>
          <p:cNvPr id="36" name="Group 35">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7"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38"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39"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40"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41"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42"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3" name="TextBox 2">
            <a:extLst>
              <a:ext uri="{FF2B5EF4-FFF2-40B4-BE49-F238E27FC236}">
                <a16:creationId xmlns:a16="http://schemas.microsoft.com/office/drawing/2014/main" id="{ACCEADE7-0E48-9861-8CB8-E6F254345C05}"/>
              </a:ext>
            </a:extLst>
          </p:cNvPr>
          <p:cNvSpPr txBox="1"/>
          <p:nvPr/>
        </p:nvSpPr>
        <p:spPr>
          <a:xfrm>
            <a:off x="1522412" y="158389"/>
            <a:ext cx="10018713" cy="1752599"/>
          </a:xfrm>
          <a:prstGeom prst="rect">
            <a:avLst/>
          </a:prstGeom>
        </p:spPr>
        <p:txBody>
          <a:bodyPr vert="horz" lIns="91440" tIns="45720" rIns="91440" bIns="45720" rtlCol="0" anchor="ctr">
            <a:normAutofit/>
          </a:bodyPr>
          <a:lstStyle/>
          <a:p>
            <a:pPr>
              <a:spcBef>
                <a:spcPct val="0"/>
              </a:spcBef>
              <a:spcAft>
                <a:spcPts val="600"/>
              </a:spcAft>
            </a:pPr>
            <a:r>
              <a:rPr lang="en-US" sz="4000" dirty="0">
                <a:ln w="3175" cmpd="sng">
                  <a:noFill/>
                </a:ln>
                <a:latin typeface="+mj-lt"/>
                <a:ea typeface="+mj-ea"/>
                <a:cs typeface="+mj-cs"/>
              </a:rPr>
              <a:t>References</a:t>
            </a:r>
          </a:p>
        </p:txBody>
      </p:sp>
      <p:sp>
        <p:nvSpPr>
          <p:cNvPr id="6" name="TextBox 5">
            <a:extLst>
              <a:ext uri="{FF2B5EF4-FFF2-40B4-BE49-F238E27FC236}">
                <a16:creationId xmlns:a16="http://schemas.microsoft.com/office/drawing/2014/main" id="{3F1E93E4-5E7A-0A77-BB0B-BBABAEFD6115}"/>
              </a:ext>
            </a:extLst>
          </p:cNvPr>
          <p:cNvSpPr txBox="1"/>
          <p:nvPr/>
        </p:nvSpPr>
        <p:spPr>
          <a:xfrm>
            <a:off x="1446036" y="1910989"/>
            <a:ext cx="10315596" cy="3827578"/>
          </a:xfrm>
          <a:prstGeom prst="rect">
            <a:avLst/>
          </a:prstGeom>
        </p:spPr>
        <p:txBody>
          <a:bodyPr vert="horz" lIns="91440" tIns="45720" rIns="91440" bIns="45720" rtlCol="0" anchor="ctr">
            <a:noAutofit/>
          </a:bodyPr>
          <a:lstStyle/>
          <a:p>
            <a:pPr marL="171450" indent="-17145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D. Lahiri, P. C. P. </a:t>
            </a:r>
            <a:r>
              <a:rPr lang="en-US" sz="1400" dirty="0" err="1">
                <a:latin typeface="Times New Roman" panose="02020603050405020304" pitchFamily="18" charset="0"/>
                <a:cs typeface="Times New Roman" panose="02020603050405020304" pitchFamily="18" charset="0"/>
              </a:rPr>
              <a:t>Kandimalla</a:t>
            </a:r>
            <a:r>
              <a:rPr lang="en-US" sz="1400" dirty="0">
                <a:latin typeface="Times New Roman" panose="02020603050405020304" pitchFamily="18" charset="0"/>
                <a:cs typeface="Times New Roman" panose="02020603050405020304" pitchFamily="18" charset="0"/>
              </a:rPr>
              <a:t>, and A. </a:t>
            </a:r>
            <a:r>
              <a:rPr lang="en-US" sz="1400" dirty="0" err="1">
                <a:latin typeface="Times New Roman" panose="02020603050405020304" pitchFamily="18" charset="0"/>
                <a:cs typeface="Times New Roman" panose="02020603050405020304" pitchFamily="18" charset="0"/>
              </a:rPr>
              <a:t>Jeysekar</a:t>
            </a:r>
            <a:r>
              <a:rPr lang="en-US" sz="1400" dirty="0">
                <a:latin typeface="Times New Roman" panose="02020603050405020304" pitchFamily="18" charset="0"/>
                <a:cs typeface="Times New Roman" panose="02020603050405020304" pitchFamily="18" charset="0"/>
              </a:rPr>
              <a:t>, “Hybrid multi-purpose voice assistant,” in 2023 2nd International Conference on Applied Artificial Intelligence and Computing (ICAAIC). IEEE, 2023, pp. 816– 822.</a:t>
            </a:r>
          </a:p>
          <a:p>
            <a:pPr marL="171450" indent="-17145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 </a:t>
            </a:r>
            <a:r>
              <a:rPr lang="en-US" sz="1400" dirty="0" err="1">
                <a:latin typeface="Times New Roman" panose="02020603050405020304" pitchFamily="18" charset="0"/>
                <a:cs typeface="Times New Roman" panose="02020603050405020304" pitchFamily="18" charset="0"/>
              </a:rPr>
              <a:t>Shazhaev</a:t>
            </a:r>
            <a:r>
              <a:rPr lang="en-US" sz="1400" dirty="0">
                <a:latin typeface="Times New Roman" panose="02020603050405020304" pitchFamily="18" charset="0"/>
                <a:cs typeface="Times New Roman" panose="02020603050405020304" pitchFamily="18" charset="0"/>
              </a:rPr>
              <a:t>, D. Mikhaylov, A. </a:t>
            </a:r>
            <a:r>
              <a:rPr lang="en-US" sz="1400" dirty="0" err="1">
                <a:latin typeface="Times New Roman" panose="02020603050405020304" pitchFamily="18" charset="0"/>
                <a:cs typeface="Times New Roman" panose="02020603050405020304" pitchFamily="18" charset="0"/>
              </a:rPr>
              <a:t>Shafeeg</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Tularov</a:t>
            </a:r>
            <a:r>
              <a:rPr lang="en-US" sz="1400" dirty="0">
                <a:latin typeface="Times New Roman" panose="02020603050405020304" pitchFamily="18" charset="0"/>
                <a:cs typeface="Times New Roman" panose="02020603050405020304" pitchFamily="18" charset="0"/>
              </a:rPr>
              <a:t>, and I. </a:t>
            </a:r>
            <a:r>
              <a:rPr lang="en-US" sz="1400" dirty="0" err="1">
                <a:latin typeface="Times New Roman" panose="02020603050405020304" pitchFamily="18" charset="0"/>
                <a:cs typeface="Times New Roman" panose="02020603050405020304" pitchFamily="18" charset="0"/>
              </a:rPr>
              <a:t>Shazhaev</a:t>
            </a:r>
            <a:r>
              <a:rPr lang="en-US" sz="1400" dirty="0">
                <a:latin typeface="Times New Roman" panose="02020603050405020304" pitchFamily="18" charset="0"/>
                <a:cs typeface="Times New Roman" panose="02020603050405020304" pitchFamily="18" charset="0"/>
              </a:rPr>
              <a:t>, “Personal voice assistant: from inception to everyday application,” Indonesian Journal of Data and Science, vol. 4, no. 2, pp. 64–70, 2023.´</a:t>
            </a:r>
          </a:p>
          <a:p>
            <a:pPr marL="171450" indent="-17145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 Valera Roman,´ D. </a:t>
            </a:r>
            <a:r>
              <a:rPr lang="en-US" sz="1400" dirty="0" err="1">
                <a:latin typeface="Times New Roman" panose="02020603050405020304" pitchFamily="18" charset="0"/>
                <a:cs typeface="Times New Roman" panose="02020603050405020304" pitchFamily="18" charset="0"/>
              </a:rPr>
              <a:t>Pato</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Mart´ınez</a:t>
            </a:r>
            <a:r>
              <a:rPr lang="en-US" sz="1400" dirty="0">
                <a:latin typeface="Times New Roman" panose="02020603050405020304" pitchFamily="18" charset="0"/>
                <a:cs typeface="Times New Roman" panose="02020603050405020304" pitchFamily="18" charset="0"/>
              </a:rPr>
              <a:t>, A. Lozano </a:t>
            </a:r>
            <a:r>
              <a:rPr lang="en-US" sz="1400" dirty="0" err="1">
                <a:latin typeface="Times New Roman" panose="02020603050405020304" pitchFamily="18" charset="0"/>
                <a:cs typeface="Times New Roman" panose="02020603050405020304" pitchFamily="18" charset="0"/>
              </a:rPr>
              <a:t>Murciego</a:t>
            </a:r>
            <a:r>
              <a:rPr lang="en-US" sz="1400" dirty="0">
                <a:latin typeface="Times New Roman" panose="02020603050405020304" pitchFamily="18" charset="0"/>
                <a:cs typeface="Times New Roman" panose="02020603050405020304" pitchFamily="18" charset="0"/>
              </a:rPr>
              <a:t>, D. M. Jimenez´-Bravo, and J. F. de Paz, “Voice assistant application for avoiding sedentarism in elderly people based on </a:t>
            </a:r>
            <a:r>
              <a:rPr lang="en-US" sz="1400" dirty="0" err="1">
                <a:latin typeface="Times New Roman" panose="02020603050405020304" pitchFamily="18" charset="0"/>
                <a:cs typeface="Times New Roman" panose="02020603050405020304" pitchFamily="18" charset="0"/>
              </a:rPr>
              <a:t>iot</a:t>
            </a:r>
            <a:r>
              <a:rPr lang="en-US" sz="1400" dirty="0">
                <a:latin typeface="Times New Roman" panose="02020603050405020304" pitchFamily="18" charset="0"/>
                <a:cs typeface="Times New Roman" panose="02020603050405020304" pitchFamily="18" charset="0"/>
              </a:rPr>
              <a:t> technologies,” Electronics, vol. 10, no. 8, p. 980, 2021.</a:t>
            </a:r>
          </a:p>
          <a:p>
            <a:pPr marL="171450" indent="-17145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P.-S. Chiu, J.-W. Chang, M.-C. Lee, C.-H. Chen, and D.-S. Lee, “Enabling intelligent environment by the design of emotionally aware virtual assistant: A case of smart campus,” IEEE Access, vol. 8, pp. 62 032–62 041, 2020.</a:t>
            </a:r>
          </a:p>
          <a:p>
            <a:pPr marL="171450" indent="-17145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 Cheng and U. </a:t>
            </a:r>
            <a:r>
              <a:rPr lang="en-US" sz="1400" dirty="0" err="1">
                <a:latin typeface="Times New Roman" panose="02020603050405020304" pitchFamily="18" charset="0"/>
                <a:cs typeface="Times New Roman" panose="02020603050405020304" pitchFamily="18" charset="0"/>
              </a:rPr>
              <a:t>Roedig</a:t>
            </a:r>
            <a:r>
              <a:rPr lang="en-US" sz="1400" dirty="0">
                <a:latin typeface="Times New Roman" panose="02020603050405020304" pitchFamily="18" charset="0"/>
                <a:cs typeface="Times New Roman" panose="02020603050405020304" pitchFamily="18" charset="0"/>
              </a:rPr>
              <a:t>, “Personal voice assistant security and </a:t>
            </a:r>
            <a:r>
              <a:rPr lang="en-US" sz="1400" dirty="0" err="1">
                <a:latin typeface="Times New Roman" panose="02020603050405020304" pitchFamily="18" charset="0"/>
                <a:cs typeface="Times New Roman" panose="02020603050405020304" pitchFamily="18" charset="0"/>
              </a:rPr>
              <a:t>pri-vacy</a:t>
            </a:r>
            <a:r>
              <a:rPr lang="en-US" sz="1400" dirty="0">
                <a:latin typeface="Times New Roman" panose="02020603050405020304" pitchFamily="18" charset="0"/>
                <a:cs typeface="Times New Roman" panose="02020603050405020304" pitchFamily="18" charset="0"/>
              </a:rPr>
              <a:t>—a survey,” Proceedings of the IEEE, vol. 110, no. 4, pp. 476–507, 2022.</a:t>
            </a:r>
          </a:p>
          <a:p>
            <a:pPr marL="171450" indent="-17145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F. Elghaish, J. K. Chauhan, S. </a:t>
            </a:r>
            <a:r>
              <a:rPr lang="en-US" sz="1400" dirty="0" err="1">
                <a:latin typeface="Times New Roman" panose="02020603050405020304" pitchFamily="18" charset="0"/>
                <a:cs typeface="Times New Roman" panose="02020603050405020304" pitchFamily="18" charset="0"/>
              </a:rPr>
              <a:t>Matarneh</a:t>
            </a:r>
            <a:r>
              <a:rPr lang="en-US" sz="1400" dirty="0">
                <a:latin typeface="Times New Roman" panose="02020603050405020304" pitchFamily="18" charset="0"/>
                <a:cs typeface="Times New Roman" panose="02020603050405020304" pitchFamily="18" charset="0"/>
              </a:rPr>
              <a:t>, F. P. </a:t>
            </a:r>
            <a:r>
              <a:rPr lang="en-US" sz="1400" dirty="0" err="1">
                <a:latin typeface="Times New Roman" panose="02020603050405020304" pitchFamily="18" charset="0"/>
                <a:cs typeface="Times New Roman" panose="02020603050405020304" pitchFamily="18" charset="0"/>
              </a:rPr>
              <a:t>Rahimian</a:t>
            </a:r>
            <a:r>
              <a:rPr lang="en-US" sz="1400" dirty="0">
                <a:latin typeface="Times New Roman" panose="02020603050405020304" pitchFamily="18" charset="0"/>
                <a:cs typeface="Times New Roman" panose="02020603050405020304" pitchFamily="18" charset="0"/>
              </a:rPr>
              <a:t>, and M. R. Hosseini, “Artificial intelligence-based voice assistant for </a:t>
            </a:r>
            <a:r>
              <a:rPr lang="en-US" sz="1400" dirty="0" err="1">
                <a:latin typeface="Times New Roman" panose="02020603050405020304" pitchFamily="18" charset="0"/>
                <a:cs typeface="Times New Roman" panose="02020603050405020304" pitchFamily="18" charset="0"/>
              </a:rPr>
              <a:t>bim</a:t>
            </a:r>
            <a:r>
              <a:rPr lang="en-US" sz="1400" dirty="0">
                <a:latin typeface="Times New Roman" panose="02020603050405020304" pitchFamily="18" charset="0"/>
                <a:cs typeface="Times New Roman" panose="02020603050405020304" pitchFamily="18" charset="0"/>
              </a:rPr>
              <a:t> data management,” Automation in Construction, vol. 140, p. 104320, 2022.</a:t>
            </a:r>
          </a:p>
          <a:p>
            <a:pPr marL="171450" indent="-17145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 Poushneh, “Humanizing voice assistant: The impact of voice assistant personality on consumers’ attitudes and behaviors,” Journal of Retailing and Consumer Services, vol. 58, p. 102283, 2021.</a:t>
            </a:r>
          </a:p>
          <a:p>
            <a:pPr marL="171450" indent="-17145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M. Malik, M. K. Malik, K. Mehmood, and I. Makhdoom, “Automatic speech recognition: a survey,” Multimedia Tools and Applications, vol. 80, pp. 9411–9457, 2021.</a:t>
            </a:r>
          </a:p>
          <a:p>
            <a:pPr marL="171450" indent="-17145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 Raju, V. Jagtap, P. Kulkarni, M. Ravikanth, and M. </a:t>
            </a:r>
            <a:r>
              <a:rPr lang="en-US" sz="1400" dirty="0" err="1">
                <a:latin typeface="Times New Roman" panose="02020603050405020304" pitchFamily="18" charset="0"/>
                <a:cs typeface="Times New Roman" panose="02020603050405020304" pitchFamily="18" charset="0"/>
              </a:rPr>
              <a:t>Rafeeq</a:t>
            </a:r>
            <a:r>
              <a:rPr lang="en-US" sz="1400" dirty="0">
                <a:latin typeface="Times New Roman" panose="02020603050405020304" pitchFamily="18" charset="0"/>
                <a:cs typeface="Times New Roman" panose="02020603050405020304" pitchFamily="18" charset="0"/>
              </a:rPr>
              <a:t>, “Speech recognition to build context: A survey,” in 2020 international conference on computer science, engineering and applications (ICCSEA). IEEE, 2020, pp. 1–7.</a:t>
            </a:r>
          </a:p>
        </p:txBody>
      </p:sp>
    </p:spTree>
    <p:extLst>
      <p:ext uri="{BB962C8B-B14F-4D97-AF65-F5344CB8AC3E}">
        <p14:creationId xmlns:p14="http://schemas.microsoft.com/office/powerpoint/2010/main" val="512251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7"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28"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29"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30"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31"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32"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pic>
        <p:nvPicPr>
          <p:cNvPr id="7" name="Picture 6" descr="Exclamation mark on a yellow background">
            <a:extLst>
              <a:ext uri="{FF2B5EF4-FFF2-40B4-BE49-F238E27FC236}">
                <a16:creationId xmlns:a16="http://schemas.microsoft.com/office/drawing/2014/main" id="{8A693D2E-732F-C0CF-A868-696B9651A9CC}"/>
              </a:ext>
            </a:extLst>
          </p:cNvPr>
          <p:cNvPicPr>
            <a:picLocks noChangeAspect="1"/>
          </p:cNvPicPr>
          <p:nvPr/>
        </p:nvPicPr>
        <p:blipFill rotWithShape="1">
          <a:blip r:embed="rId3">
            <a:duotone>
              <a:schemeClr val="bg2">
                <a:shade val="45000"/>
                <a:satMod val="135000"/>
              </a:schemeClr>
              <a:prstClr val="white"/>
            </a:duotone>
            <a:alphaModFix amt="21000"/>
          </a:blip>
          <a:srcRect t="25000"/>
          <a:stretch/>
        </p:blipFill>
        <p:spPr>
          <a:xfrm>
            <a:off x="20" y="10"/>
            <a:ext cx="12191980" cy="6857990"/>
          </a:xfrm>
          <a:prstGeom prst="rect">
            <a:avLst/>
          </a:prstGeom>
        </p:spPr>
      </p:pic>
      <p:grpSp>
        <p:nvGrpSpPr>
          <p:cNvPr id="34" name="Group 33">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5"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36"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37"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38"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39"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40"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3" name="TextBox 2">
            <a:extLst>
              <a:ext uri="{FF2B5EF4-FFF2-40B4-BE49-F238E27FC236}">
                <a16:creationId xmlns:a16="http://schemas.microsoft.com/office/drawing/2014/main" id="{ACCEADE7-0E48-9861-8CB8-E6F254345C05}"/>
              </a:ext>
            </a:extLst>
          </p:cNvPr>
          <p:cNvSpPr txBox="1"/>
          <p:nvPr/>
        </p:nvSpPr>
        <p:spPr>
          <a:xfrm>
            <a:off x="1522412" y="346432"/>
            <a:ext cx="10018713" cy="1752599"/>
          </a:xfrm>
          <a:prstGeom prst="rect">
            <a:avLst/>
          </a:prstGeom>
        </p:spPr>
        <p:txBody>
          <a:bodyPr vert="horz" lIns="91440" tIns="45720" rIns="91440" bIns="45720" rtlCol="0" anchor="ctr">
            <a:normAutofit/>
          </a:bodyPr>
          <a:lstStyle/>
          <a:p>
            <a:pPr>
              <a:spcBef>
                <a:spcPct val="0"/>
              </a:spcBef>
              <a:spcAft>
                <a:spcPts val="600"/>
              </a:spcAft>
            </a:pPr>
            <a:r>
              <a:rPr lang="en-US" sz="4000" dirty="0">
                <a:ln w="3175" cmpd="sng">
                  <a:noFill/>
                </a:ln>
                <a:latin typeface="+mj-lt"/>
                <a:ea typeface="+mj-ea"/>
                <a:cs typeface="+mj-cs"/>
              </a:rPr>
              <a:t>References</a:t>
            </a:r>
          </a:p>
        </p:txBody>
      </p:sp>
      <p:sp>
        <p:nvSpPr>
          <p:cNvPr id="5" name="TextBox 4">
            <a:extLst>
              <a:ext uri="{FF2B5EF4-FFF2-40B4-BE49-F238E27FC236}">
                <a16:creationId xmlns:a16="http://schemas.microsoft.com/office/drawing/2014/main" id="{31B8C022-AA7D-6FFE-F15B-53B223C4B836}"/>
              </a:ext>
            </a:extLst>
          </p:cNvPr>
          <p:cNvSpPr txBox="1"/>
          <p:nvPr/>
        </p:nvSpPr>
        <p:spPr>
          <a:xfrm>
            <a:off x="1470532" y="1930137"/>
            <a:ext cx="10250490" cy="3801653"/>
          </a:xfrm>
          <a:prstGeom prst="rect">
            <a:avLst/>
          </a:prstGeom>
        </p:spPr>
        <p:txBody>
          <a:bodyPr vert="horz" lIns="91440" tIns="45720" rIns="91440" bIns="45720" rtlCol="0" anchor="ctr">
            <a:normAutofit lnSpcReduction="10000"/>
          </a:bodyPr>
          <a:lstStyle/>
          <a:p>
            <a:pPr marL="285750" indent="-28575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 B. Nassif, I. Shahin, I. Attili, M. Azzeh, and K. Shaalan, “Speech recognition using deep neural networks: A systematic review,” IEEE access, vol. 7, pp. 19 143–19 165, 2019.</a:t>
            </a:r>
          </a:p>
          <a:p>
            <a:pPr marL="285750" indent="-28575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 Singh, V. Kadyan, M. Kumar, and N. Bassan, “Asroil: a compre-hensive survey for automatic speech recognition of indian languages,” Artificial Intelligence Review, vol. 53, pp. 3673–3704, 2020.</a:t>
            </a:r>
          </a:p>
          <a:p>
            <a:pPr marL="285750" indent="-28575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M. Alam, M. D. Samad, L. Vidyaratne, A. Glandon, and K. M. Iftekharuddin, “Survey on deep neural networks in speech and vision systems,” Neurocomputing, vol. 417, pp. 302–321, 2020.</a:t>
            </a:r>
          </a:p>
          <a:p>
            <a:pPr marL="285750" indent="-28575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D. Al-</a:t>
            </a:r>
            <a:r>
              <a:rPr lang="en-US" sz="1400" dirty="0" err="1">
                <a:latin typeface="Times New Roman" panose="02020603050405020304" pitchFamily="18" charset="0"/>
                <a:cs typeface="Times New Roman" panose="02020603050405020304" pitchFamily="18" charset="0"/>
              </a:rPr>
              <a:t>Fraihat</a:t>
            </a:r>
            <a:r>
              <a:rPr lang="en-US" sz="1400" dirty="0">
                <a:latin typeface="Times New Roman" panose="02020603050405020304" pitchFamily="18" charset="0"/>
                <a:cs typeface="Times New Roman" panose="02020603050405020304" pitchFamily="18" charset="0"/>
              </a:rPr>
              <a:t>, Y. </a:t>
            </a:r>
            <a:r>
              <a:rPr lang="en-US" sz="1400" dirty="0" err="1">
                <a:latin typeface="Times New Roman" panose="02020603050405020304" pitchFamily="18" charset="0"/>
                <a:cs typeface="Times New Roman" panose="02020603050405020304" pitchFamily="18" charset="0"/>
              </a:rPr>
              <a:t>Sharrab</a:t>
            </a:r>
            <a:r>
              <a:rPr lang="en-US" sz="1400" dirty="0">
                <a:latin typeface="Times New Roman" panose="02020603050405020304" pitchFamily="18" charset="0"/>
                <a:cs typeface="Times New Roman" panose="02020603050405020304" pitchFamily="18" charset="0"/>
              </a:rPr>
              <a:t>, F. </a:t>
            </a:r>
            <a:r>
              <a:rPr lang="en-US" sz="1400" dirty="0" err="1">
                <a:latin typeface="Times New Roman" panose="02020603050405020304" pitchFamily="18" charset="0"/>
                <a:cs typeface="Times New Roman" panose="02020603050405020304" pitchFamily="18" charset="0"/>
              </a:rPr>
              <a:t>Alzyoud</a:t>
            </a:r>
            <a:r>
              <a:rPr lang="en-US" sz="1400" dirty="0">
                <a:latin typeface="Times New Roman" panose="02020603050405020304" pitchFamily="18" charset="0"/>
                <a:cs typeface="Times New Roman" panose="02020603050405020304" pitchFamily="18" charset="0"/>
              </a:rPr>
              <a:t>, A. </a:t>
            </a:r>
            <a:r>
              <a:rPr lang="en-US" sz="1400" dirty="0" err="1">
                <a:latin typeface="Times New Roman" panose="02020603050405020304" pitchFamily="18" charset="0"/>
                <a:cs typeface="Times New Roman" panose="02020603050405020304" pitchFamily="18" charset="0"/>
              </a:rPr>
              <a:t>Qahmash</a:t>
            </a:r>
            <a:r>
              <a:rPr lang="en-US" sz="1400" dirty="0">
                <a:latin typeface="Times New Roman" panose="02020603050405020304" pitchFamily="18" charset="0"/>
                <a:cs typeface="Times New Roman" panose="02020603050405020304" pitchFamily="18" charset="0"/>
              </a:rPr>
              <a:t>, M. </a:t>
            </a:r>
            <a:r>
              <a:rPr lang="en-US" sz="1400" dirty="0" err="1">
                <a:latin typeface="Times New Roman" panose="02020603050405020304" pitchFamily="18" charset="0"/>
                <a:cs typeface="Times New Roman" panose="02020603050405020304" pitchFamily="18" charset="0"/>
              </a:rPr>
              <a:t>Tarawneh</a:t>
            </a:r>
            <a:r>
              <a:rPr lang="en-US" sz="1400" dirty="0">
                <a:latin typeface="Times New Roman" panose="02020603050405020304" pitchFamily="18" charset="0"/>
                <a:cs typeface="Times New Roman" panose="02020603050405020304" pitchFamily="18" charset="0"/>
              </a:rPr>
              <a:t>, and A. </a:t>
            </a:r>
            <a:r>
              <a:rPr lang="en-US" sz="1400" dirty="0" err="1">
                <a:latin typeface="Times New Roman" panose="02020603050405020304" pitchFamily="18" charset="0"/>
                <a:cs typeface="Times New Roman" panose="02020603050405020304" pitchFamily="18" charset="0"/>
              </a:rPr>
              <a:t>Maaita</a:t>
            </a:r>
            <a:r>
              <a:rPr lang="en-US" sz="1400" dirty="0">
                <a:latin typeface="Times New Roman" panose="02020603050405020304" pitchFamily="18" charset="0"/>
                <a:cs typeface="Times New Roman" panose="02020603050405020304" pitchFamily="18" charset="0"/>
              </a:rPr>
              <a:t>, “Speech recognition utilizing deep learning: A systematic review of the latest developments,” HUMAN-CENTRIC COMPUTING AND INFORMATION SCIENCES, vol. 14, 2024.</a:t>
            </a:r>
          </a:p>
          <a:p>
            <a:pPr marL="285750" indent="-28575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D. O’Shaughnessy, “Trends and developments in automatic speech recognition research,” </a:t>
            </a:r>
            <a:r>
              <a:rPr lang="en-US" sz="1400" dirty="0" err="1">
                <a:latin typeface="Times New Roman" panose="02020603050405020304" pitchFamily="18" charset="0"/>
                <a:cs typeface="Times New Roman" panose="02020603050405020304" pitchFamily="18" charset="0"/>
              </a:rPr>
              <a:t>Comput</a:t>
            </a:r>
            <a:r>
              <a:rPr lang="en-US" sz="1400" dirty="0">
                <a:latin typeface="Times New Roman" panose="02020603050405020304" pitchFamily="18" charset="0"/>
                <a:cs typeface="Times New Roman" panose="02020603050405020304" pitchFamily="18" charset="0"/>
              </a:rPr>
              <a:t>. Speech Lang., vol. 83, no. C, </a:t>
            </a:r>
            <a:r>
              <a:rPr lang="en-US" sz="1400" dirty="0" err="1">
                <a:latin typeface="Times New Roman" panose="02020603050405020304" pitchFamily="18" charset="0"/>
                <a:cs typeface="Times New Roman" panose="02020603050405020304" pitchFamily="18" charset="0"/>
              </a:rPr>
              <a:t>jan</a:t>
            </a:r>
            <a:r>
              <a:rPr lang="en-US" sz="1400" dirty="0">
                <a:latin typeface="Times New Roman" panose="02020603050405020304" pitchFamily="18" charset="0"/>
                <a:cs typeface="Times New Roman" panose="02020603050405020304" pitchFamily="18" charset="0"/>
              </a:rPr>
              <a:t> 2024. [Online]. Available: </a:t>
            </a:r>
            <a:r>
              <a:rPr lang="en-US" sz="1400" dirty="0">
                <a:latin typeface="Times New Roman" panose="02020603050405020304" pitchFamily="18" charset="0"/>
                <a:cs typeface="Times New Roman" panose="02020603050405020304" pitchFamily="18" charset="0"/>
                <a:hlinkClick r:id="rId4"/>
              </a:rPr>
              <a:t>https://doi.org/10.1016/j.csl.2023.101538</a:t>
            </a:r>
            <a:endParaRPr lang="en-US" sz="1400" dirty="0">
              <a:latin typeface="Times New Roman" panose="02020603050405020304" pitchFamily="18" charset="0"/>
              <a:cs typeface="Times New Roman" panose="02020603050405020304" pitchFamily="18" charset="0"/>
            </a:endParaRPr>
          </a:p>
          <a:p>
            <a:pPr marL="285750" indent="-28575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O. Abdel-Hamid, A.-r. Mohamed, H. Jiang, L. Deng, G. Penn, and D. Yu, “Convolutional neural networks for speech recognition,” IEEE/ACM Transactions on audio, speech, and language processing, vol. 22, no. 10, pp. 1533–1545, 2014.</a:t>
            </a:r>
          </a:p>
          <a:p>
            <a:pPr marL="285750" indent="-28575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Z. Song, “English speech recognition based on deep learning with multiple features,” Computing, vol. 102, no. 3, pp. 663–682, 2020.</a:t>
            </a:r>
          </a:p>
          <a:p>
            <a:pPr marL="285750" indent="-285750">
              <a:lnSpc>
                <a:spcPct val="90000"/>
              </a:lnSpc>
              <a:spcBef>
                <a:spcPct val="20000"/>
              </a:spcBef>
              <a:spcAft>
                <a:spcPts val="600"/>
              </a:spcAft>
              <a:buClr>
                <a:schemeClr val="accent1">
                  <a:lumMod val="75000"/>
                </a:schemeClr>
              </a:buClr>
              <a:buSzPct val="145000"/>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 Bell, J. </a:t>
            </a:r>
            <a:r>
              <a:rPr lang="en-US" sz="1400" dirty="0" err="1">
                <a:latin typeface="Times New Roman" panose="02020603050405020304" pitchFamily="18" charset="0"/>
                <a:cs typeface="Times New Roman" panose="02020603050405020304" pitchFamily="18" charset="0"/>
              </a:rPr>
              <a:t>Fainberg</a:t>
            </a:r>
            <a:r>
              <a:rPr lang="en-US" sz="1400" dirty="0">
                <a:latin typeface="Times New Roman" panose="02020603050405020304" pitchFamily="18" charset="0"/>
                <a:cs typeface="Times New Roman" panose="02020603050405020304" pitchFamily="18" charset="0"/>
              </a:rPr>
              <a:t>, O. </a:t>
            </a:r>
            <a:r>
              <a:rPr lang="en-US" sz="1400" dirty="0" err="1">
                <a:latin typeface="Times New Roman" panose="02020603050405020304" pitchFamily="18" charset="0"/>
                <a:cs typeface="Times New Roman" panose="02020603050405020304" pitchFamily="18" charset="0"/>
              </a:rPr>
              <a:t>Klejch</a:t>
            </a:r>
            <a:r>
              <a:rPr lang="en-US" sz="1400" dirty="0">
                <a:latin typeface="Times New Roman" panose="02020603050405020304" pitchFamily="18" charset="0"/>
                <a:cs typeface="Times New Roman" panose="02020603050405020304" pitchFamily="18" charset="0"/>
              </a:rPr>
              <a:t>, J. Li, S. </a:t>
            </a:r>
            <a:r>
              <a:rPr lang="en-US" sz="1400" dirty="0" err="1">
                <a:latin typeface="Times New Roman" panose="02020603050405020304" pitchFamily="18" charset="0"/>
                <a:cs typeface="Times New Roman" panose="02020603050405020304" pitchFamily="18" charset="0"/>
              </a:rPr>
              <a:t>Renals</a:t>
            </a:r>
            <a:r>
              <a:rPr lang="en-US" sz="1400" dirty="0">
                <a:latin typeface="Times New Roman" panose="02020603050405020304" pitchFamily="18" charset="0"/>
                <a:cs typeface="Times New Roman" panose="02020603050405020304" pitchFamily="18" charset="0"/>
              </a:rPr>
              <a:t>, and P. </a:t>
            </a:r>
            <a:r>
              <a:rPr lang="en-US" sz="1400" dirty="0" err="1">
                <a:latin typeface="Times New Roman" panose="02020603050405020304" pitchFamily="18" charset="0"/>
                <a:cs typeface="Times New Roman" panose="02020603050405020304" pitchFamily="18" charset="0"/>
              </a:rPr>
              <a:t>Swietojanski</a:t>
            </a:r>
            <a:r>
              <a:rPr lang="en-US" sz="1400" dirty="0">
                <a:latin typeface="Times New Roman" panose="02020603050405020304" pitchFamily="18" charset="0"/>
                <a:cs typeface="Times New Roman" panose="02020603050405020304" pitchFamily="18" charset="0"/>
              </a:rPr>
              <a:t>, “Adaptation algorithms for neural network-based speech recognition: An overview,” IEEE Open Journal of Signal Processing, vol. 2, pp. 33–66, 2020.</a:t>
            </a:r>
          </a:p>
        </p:txBody>
      </p:sp>
    </p:spTree>
    <p:extLst>
      <p:ext uri="{BB962C8B-B14F-4D97-AF65-F5344CB8AC3E}">
        <p14:creationId xmlns:p14="http://schemas.microsoft.com/office/powerpoint/2010/main" val="4060545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26C9F2-F23E-68F4-3D57-7EE73FB75540}"/>
              </a:ext>
            </a:extLst>
          </p:cNvPr>
          <p:cNvSpPr txBox="1"/>
          <p:nvPr/>
        </p:nvSpPr>
        <p:spPr>
          <a:xfrm>
            <a:off x="3693625" y="2659559"/>
            <a:ext cx="4582885" cy="923330"/>
          </a:xfrm>
          <a:prstGeom prst="rect">
            <a:avLst/>
          </a:prstGeom>
          <a:noFill/>
        </p:spPr>
        <p:txBody>
          <a:bodyPr wrap="square" rtlCol="0">
            <a:spAutoFit/>
          </a:bodyPr>
          <a:lstStyle/>
          <a:p>
            <a:pPr algn="ctr"/>
            <a:r>
              <a:rPr lang="en-IN" sz="4800" dirty="0">
                <a:latin typeface="Times New Roman" panose="02020603050405020304" pitchFamily="18" charset="0"/>
                <a:cs typeface="Times New Roman" panose="02020603050405020304" pitchFamily="18" charset="0"/>
              </a:rPr>
              <a:t>Thank</a:t>
            </a:r>
            <a:r>
              <a:rPr lang="en-IN" sz="5400" dirty="0">
                <a:latin typeface="Times New Roman" panose="02020603050405020304" pitchFamily="18" charset="0"/>
                <a:cs typeface="Times New Roman" panose="02020603050405020304" pitchFamily="18" charset="0"/>
              </a:rPr>
              <a:t> you</a:t>
            </a:r>
          </a:p>
        </p:txBody>
      </p:sp>
    </p:spTree>
    <p:extLst>
      <p:ext uri="{BB962C8B-B14F-4D97-AF65-F5344CB8AC3E}">
        <p14:creationId xmlns:p14="http://schemas.microsoft.com/office/powerpoint/2010/main" val="186920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F2CC2CE-F204-5B7C-AC01-4C457F587772}"/>
              </a:ext>
            </a:extLst>
          </p:cNvPr>
          <p:cNvSpPr txBox="1"/>
          <p:nvPr/>
        </p:nvSpPr>
        <p:spPr>
          <a:xfrm>
            <a:off x="2414872" y="407080"/>
            <a:ext cx="8839200" cy="5201424"/>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Table of Contents </a:t>
            </a:r>
          </a:p>
          <a:p>
            <a:endParaRPr lang="en-IN" sz="4000" dirty="0">
              <a:latin typeface="Times New Roman" panose="02020603050405020304" pitchFamily="18" charset="0"/>
              <a:cs typeface="Times New Roman" panose="02020603050405020304" pitchFamily="18" charset="0"/>
            </a:endParaRPr>
          </a:p>
          <a:p>
            <a:pPr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Abstract</a:t>
            </a:r>
          </a:p>
          <a:p>
            <a:pPr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Introduction</a:t>
            </a:r>
          </a:p>
          <a:p>
            <a:pPr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Literature Review</a:t>
            </a:r>
          </a:p>
          <a:p>
            <a:pPr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Methodology</a:t>
            </a:r>
          </a:p>
          <a:p>
            <a:pPr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Result Analysis</a:t>
            </a:r>
          </a:p>
          <a:p>
            <a:pPr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Findings and Limitations</a:t>
            </a:r>
          </a:p>
          <a:p>
            <a:pPr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Conclusion and Future Scope </a:t>
            </a:r>
          </a:p>
          <a:p>
            <a:pPr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References</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45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9D70B7-B5CF-51F4-BA29-622B6A79A23A}"/>
              </a:ext>
            </a:extLst>
          </p:cNvPr>
          <p:cNvSpPr txBox="1"/>
          <p:nvPr/>
        </p:nvSpPr>
        <p:spPr>
          <a:xfrm>
            <a:off x="1598797" y="702045"/>
            <a:ext cx="8839200" cy="538609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Abstract </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Virtual voice assistants revolutionize human-computer interaction, particularly on mobile devices.</a:t>
            </a:r>
          </a:p>
          <a:p>
            <a:pPr marL="457200" indent="-457200">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The study focuses on leveraging speech processing technologies to develop a virtual voice assistant for desktop users.</a:t>
            </a:r>
          </a:p>
          <a:p>
            <a:pPr marL="457200" indent="-457200">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It explores advancements in speech recognition, natural language processing, and dialogue control.</a:t>
            </a:r>
            <a:endParaRPr lang="en-US" sz="2000" dirty="0">
              <a:solidFill>
                <a:srgbClr val="0D0D0D"/>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Key considerations include accuracy in silent environments, integration with existing desktop workflows, and customizable user experiences.</a:t>
            </a:r>
          </a:p>
          <a:p>
            <a:pPr marL="457200" indent="-457200">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The study evaluates potential benefits and challenges of this approach and suggests avenues for future research, aiming to seamlessly connect mobile and desktop voice assistants for efficient computer control via voice commands.</a:t>
            </a:r>
            <a:endParaRPr lang="en-IN" sz="2000" b="0" i="0" dirty="0">
              <a:solidFill>
                <a:srgbClr val="0D0D0D"/>
              </a:solidFill>
              <a:effectLst/>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989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B58064-40C4-5F4B-E4E0-686415DEA68E}"/>
              </a:ext>
            </a:extLst>
          </p:cNvPr>
          <p:cNvSpPr txBox="1"/>
          <p:nvPr/>
        </p:nvSpPr>
        <p:spPr>
          <a:xfrm>
            <a:off x="1338943" y="790192"/>
            <a:ext cx="10417629" cy="4708981"/>
          </a:xfrm>
          <a:prstGeom prst="rect">
            <a:avLst/>
          </a:prstGeom>
          <a:noFill/>
        </p:spPr>
        <p:txBody>
          <a:bodyPr wrap="square">
            <a:spAutoFit/>
          </a:bodyPr>
          <a:lstStyle/>
          <a:p>
            <a:r>
              <a:rPr lang="en-IN" sz="4000" dirty="0">
                <a:latin typeface="Times New Roman" panose="02020603050405020304" pitchFamily="18" charset="0"/>
                <a:cs typeface="Times New Roman" panose="02020603050405020304" pitchFamily="18" charset="0"/>
              </a:rPr>
              <a:t>   Introduction</a:t>
            </a:r>
            <a:endParaRPr lang="en-IN" sz="4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Artificial intelligence, particularly voice assistants, simplifies daily tasks by allowing users to interact with devices using natural language.</a:t>
            </a: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Voice assistants recognize and execute spoken instructions, enhancing user productivity and providing access to information from the internet.</a:t>
            </a:r>
          </a:p>
          <a:p>
            <a:pPr marL="342900" indent="-342900" algn="l">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Virtual assistants like Siri and Google Assistant have become integral parts of smartphones, offering entertainment and functionality.</a:t>
            </a:r>
          </a:p>
          <a:p>
            <a:pPr marL="342900" indent="-342900" algn="l">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Python programming language enables the creation of customized virtual assistants with essential features, leveraging libraries and modules for development.</a:t>
            </a:r>
          </a:p>
          <a:p>
            <a:pPr marL="342900" indent="-342900" algn="l">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With advancements in artificial intelligence, virtual assistants are becoming smarter and more precise, aiming to serve as personal assistants for users, as demonstrated by the ZEN virtual assistant project designed for Windows-based platforms, which simplifies tasks and saves time for users by enabling voice-operated PCs or laptops</a:t>
            </a:r>
            <a:r>
              <a:rPr lang="en-US" sz="2000" b="0" i="0" dirty="0">
                <a:solidFill>
                  <a:srgbClr val="0D0D0D"/>
                </a:solidFill>
                <a:effectLst/>
                <a:latin typeface="Söhne"/>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9703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B58064-40C4-5F4B-E4E0-686415DEA68E}"/>
              </a:ext>
            </a:extLst>
          </p:cNvPr>
          <p:cNvSpPr txBox="1"/>
          <p:nvPr/>
        </p:nvSpPr>
        <p:spPr>
          <a:xfrm>
            <a:off x="1593130" y="575036"/>
            <a:ext cx="10077254" cy="5386090"/>
          </a:xfrm>
          <a:prstGeom prst="rect">
            <a:avLst/>
          </a:prstGeom>
          <a:noFill/>
        </p:spPr>
        <p:txBody>
          <a:bodyPr wrap="square">
            <a:spAutoFit/>
          </a:bodyPr>
          <a:lstStyle/>
          <a:p>
            <a:r>
              <a:rPr lang="en-IN" sz="4000" dirty="0">
                <a:latin typeface="Times New Roman" panose="02020603050405020304" pitchFamily="18" charset="0"/>
                <a:cs typeface="Times New Roman" panose="02020603050405020304" pitchFamily="18" charset="0"/>
              </a:rPr>
              <a:t>  Literature review</a:t>
            </a:r>
          </a:p>
          <a:p>
            <a:pPr algn="ctr"/>
            <a:endParaRPr lang="en-IN" sz="4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D. Lahiri: </a:t>
            </a:r>
            <a:r>
              <a:rPr lang="en-US" sz="2000" b="0" i="0" dirty="0">
                <a:solidFill>
                  <a:srgbClr val="0D0D0D"/>
                </a:solidFill>
                <a:effectLst/>
                <a:latin typeface="Times New Roman" panose="02020603050405020304" pitchFamily="18" charset="0"/>
                <a:cs typeface="Times New Roman" panose="02020603050405020304" pitchFamily="18" charset="0"/>
              </a:rPr>
              <a:t>Smart Personal Digital Assistant applications are becoming increasingly prevalent across various device platforms, offering enhanced features compared to traditional PDAs.</a:t>
            </a:r>
          </a:p>
          <a:p>
            <a:pPr marL="342900" indent="-342900">
              <a:buFont typeface="Wingdings" panose="05000000000000000000" pitchFamily="2" charset="2"/>
              <a:buChar char="v"/>
            </a:pPr>
            <a:r>
              <a:rPr lang="en-US" sz="2000" b="0" i="0" dirty="0">
                <a:solidFill>
                  <a:srgbClr val="0D0D0D"/>
                </a:solidFill>
                <a:effectLst/>
                <a:latin typeface="Times New Roman" panose="02020603050405020304" pitchFamily="18" charset="0"/>
                <a:cs typeface="Times New Roman" panose="02020603050405020304" pitchFamily="18" charset="0"/>
              </a:rPr>
              <a:t>Voice assistants are deemed more reliable and information-rich than human assistants, as they are portable and internet-connected.</a:t>
            </a:r>
          </a:p>
          <a:p>
            <a:pPr marL="342900" indent="-342900">
              <a:buFont typeface="Wingdings" panose="05000000000000000000" pitchFamily="2" charset="2"/>
              <a:buChar char="v"/>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A. Valera Roman: </a:t>
            </a:r>
            <a:r>
              <a:rPr lang="en-US" sz="2000" b="0" i="0" dirty="0">
                <a:solidFill>
                  <a:srgbClr val="0D0D0D"/>
                </a:solidFill>
                <a:effectLst/>
                <a:latin typeface="Times New Roman" panose="02020603050405020304" pitchFamily="18" charset="0"/>
                <a:cs typeface="Times New Roman" panose="02020603050405020304" pitchFamily="18" charset="0"/>
              </a:rPr>
              <a:t>Advances in voice assistant technology suggest an expansion of capabilities beyond basic tasks into more complex domains such as space exploration and medical procedures, driving the need for ongoing artificial intelligence education.</a:t>
            </a:r>
          </a:p>
          <a:p>
            <a:pPr marL="342900" indent="-342900">
              <a:buFont typeface="Wingdings" panose="05000000000000000000" pitchFamily="2" charset="2"/>
              <a:buChar char="v"/>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P. Cheng and U. Roedig:</a:t>
            </a:r>
            <a:r>
              <a:rPr lang="en-US" sz="2000" b="0" i="0" dirty="0">
                <a:solidFill>
                  <a:srgbClr val="0D0D0D"/>
                </a:solidFill>
                <a:effectLst/>
                <a:latin typeface="Times New Roman" panose="02020603050405020304" pitchFamily="18" charset="0"/>
                <a:cs typeface="Times New Roman" panose="02020603050405020304" pitchFamily="18" charset="0"/>
              </a:rPr>
              <a:t>Researchers have proposed solutions leveraging virtual voice assistants for various applications, such as tracking daily physical activity for the elderly and assisting with campus information retrieval.</a:t>
            </a:r>
          </a:p>
          <a:p>
            <a:pPr marL="342900" indent="-342900">
              <a:buFont typeface="Wingdings" panose="05000000000000000000" pitchFamily="2" charset="2"/>
              <a:buChar char="v"/>
            </a:pPr>
            <a:r>
              <a:rPr lang="en-IN" sz="2000" dirty="0">
                <a:effectLst/>
                <a:latin typeface="Times New Roman" panose="02020603050405020304" pitchFamily="18" charset="0"/>
                <a:ea typeface="Arial" panose="020B0604020202020204" pitchFamily="34" charset="0"/>
                <a:cs typeface="Times New Roman" panose="02020603050405020304" pitchFamily="18" charset="0"/>
              </a:rPr>
              <a:t>M. Malik:</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Studies focus on improving voice recognition methods through deep learning techniques, including feature extraction and model optimization, to enhance accuracy and efficiency in voice applications.</a:t>
            </a:r>
          </a:p>
        </p:txBody>
      </p:sp>
      <p:sp>
        <p:nvSpPr>
          <p:cNvPr id="10" name="Rectangle 8">
            <a:extLst>
              <a:ext uri="{FF2B5EF4-FFF2-40B4-BE49-F238E27FC236}">
                <a16:creationId xmlns:a16="http://schemas.microsoft.com/office/drawing/2014/main" id="{378B6093-E28E-CDF6-ADB7-E80246E93967}"/>
              </a:ext>
            </a:extLst>
          </p:cNvPr>
          <p:cNvSpPr>
            <a:spLocks noChangeArrowheads="1"/>
          </p:cNvSpPr>
          <p:nvPr/>
        </p:nvSpPr>
        <p:spPr bwMode="auto">
          <a:xfrm>
            <a:off x="0" y="0"/>
            <a:ext cx="40195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6123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DEF8D4-8AB0-7826-7140-705C51735008}"/>
              </a:ext>
            </a:extLst>
          </p:cNvPr>
          <p:cNvSpPr txBox="1"/>
          <p:nvPr/>
        </p:nvSpPr>
        <p:spPr>
          <a:xfrm>
            <a:off x="1719609" y="580302"/>
            <a:ext cx="6096000" cy="707886"/>
          </a:xfrm>
          <a:prstGeom prst="rect">
            <a:avLst/>
          </a:prstGeom>
          <a:noFill/>
        </p:spPr>
        <p:txBody>
          <a:bodyPr wrap="square">
            <a:spAutoFit/>
          </a:bodyPr>
          <a:lstStyle/>
          <a:p>
            <a:r>
              <a:rPr lang="en-IN" sz="4000" dirty="0">
                <a:latin typeface="Times New Roman" panose="02020603050405020304" pitchFamily="18" charset="0"/>
                <a:cs typeface="Times New Roman" panose="02020603050405020304" pitchFamily="18" charset="0"/>
              </a:rPr>
              <a:t> Literature review</a:t>
            </a:r>
          </a:p>
        </p:txBody>
      </p:sp>
      <p:sp>
        <p:nvSpPr>
          <p:cNvPr id="5" name="TextBox 4">
            <a:extLst>
              <a:ext uri="{FF2B5EF4-FFF2-40B4-BE49-F238E27FC236}">
                <a16:creationId xmlns:a16="http://schemas.microsoft.com/office/drawing/2014/main" id="{136B0124-9163-7C01-FC34-7856D5071A30}"/>
              </a:ext>
            </a:extLst>
          </p:cNvPr>
          <p:cNvSpPr txBox="1"/>
          <p:nvPr/>
        </p:nvSpPr>
        <p:spPr>
          <a:xfrm>
            <a:off x="1606485" y="1912670"/>
            <a:ext cx="9176657" cy="4093428"/>
          </a:xfrm>
          <a:prstGeom prst="rect">
            <a:avLst/>
          </a:prstGeom>
          <a:noFill/>
        </p:spPr>
        <p:txBody>
          <a:bodyPr wrap="square">
            <a:spAutoFit/>
          </a:bodyPr>
          <a:lstStyle/>
          <a:p>
            <a:pPr marL="285750" indent="-285750" algn="just">
              <a:buFont typeface="Wingdings" panose="05000000000000000000" pitchFamily="2" charset="2"/>
              <a:buChar char="v"/>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M.Alam:</a:t>
            </a:r>
            <a:r>
              <a:rPr lang="en-US" sz="2000" b="0" i="0" dirty="0">
                <a:solidFill>
                  <a:srgbClr val="0D0D0D"/>
                </a:solidFill>
                <a:effectLst/>
                <a:latin typeface="Times New Roman" panose="02020603050405020304" pitchFamily="18" charset="0"/>
                <a:cs typeface="Times New Roman" panose="02020603050405020304" pitchFamily="18" charset="0"/>
              </a:rPr>
              <a:t>Deep learning methods, particularly recurrent neural network (RNN) models, dominate voice recognition systems, especially in natural language processing (NLP) applications.</a:t>
            </a: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A. B. Nassif: Hybrid</a:t>
            </a:r>
            <a:r>
              <a:rPr lang="en-IN" sz="2000" b="0" i="0" dirty="0">
                <a:solidFill>
                  <a:srgbClr val="0D0D0D"/>
                </a:solidFill>
                <a:effectLst/>
                <a:latin typeface="Times New Roman" panose="02020603050405020304" pitchFamily="18" charset="0"/>
                <a:cs typeface="Times New Roman" panose="02020603050405020304" pitchFamily="18" charset="0"/>
              </a:rPr>
              <a:t> deep neural network (DNN) models, combining DNNs with hidden Markov models (HMMs), are favoured due to their superior performance over standalone models.</a:t>
            </a:r>
          </a:p>
          <a:p>
            <a:pPr marL="285750" indent="-285750" algn="just">
              <a:buFont typeface="Wingdings" panose="05000000000000000000" pitchFamily="2" charset="2"/>
              <a:buChar char="v"/>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Z. Song:</a:t>
            </a:r>
            <a:r>
              <a:rPr lang="en-US" sz="2000" b="0" i="0" dirty="0">
                <a:solidFill>
                  <a:srgbClr val="0D0D0D"/>
                </a:solidFill>
                <a:effectLst/>
                <a:latin typeface="Times New Roman" panose="02020603050405020304" pitchFamily="18" charset="0"/>
                <a:cs typeface="Times New Roman" panose="02020603050405020304" pitchFamily="18" charset="0"/>
              </a:rPr>
              <a:t>Various techniques, such as convolutional neural networks (CNNs) and restricted Boltzmann machines (RBMs), are employed to improve voice recognition accuracy by extracting acoustic features and speech attributes.</a:t>
            </a:r>
          </a:p>
          <a:p>
            <a:pPr marL="285750" indent="-285750" algn="just">
              <a:buFont typeface="Wingdings" panose="05000000000000000000" pitchFamily="2" charset="2"/>
              <a:buChar char="v"/>
            </a:pPr>
            <a:r>
              <a:rPr lang="en-IN" sz="1800" dirty="0">
                <a:effectLst/>
                <a:latin typeface="Times New Roman" panose="02020603050405020304" pitchFamily="18" charset="0"/>
                <a:ea typeface="Arial" panose="020B0604020202020204" pitchFamily="34" charset="0"/>
                <a:cs typeface="Times New Roman" panose="02020603050405020304" pitchFamily="18" charset="0"/>
              </a:rPr>
              <a:t>P. Bell:</a:t>
            </a:r>
            <a:r>
              <a:rPr lang="en-US" sz="2000" b="0" i="0" dirty="0">
                <a:solidFill>
                  <a:srgbClr val="0D0D0D"/>
                </a:solidFill>
                <a:effectLst/>
                <a:latin typeface="Times New Roman" panose="02020603050405020304" pitchFamily="18" charset="0"/>
                <a:cs typeface="Times New Roman" panose="02020603050405020304" pitchFamily="18" charset="0"/>
              </a:rPr>
              <a:t>Meta-analyses indicate that adaptation techniques are effective for both hybrid and end-to-end (E2E) voice recognition systems across different datasets and classes.</a:t>
            </a:r>
          </a:p>
          <a:p>
            <a:pPr marL="342900" indent="-342900" algn="just">
              <a:buFont typeface="Wingdings" panose="05000000000000000000" pitchFamily="2" charset="2"/>
              <a:buChar char="v"/>
            </a:pPr>
            <a:r>
              <a:rPr lang="en-IN" sz="1800" dirty="0">
                <a:effectLst/>
                <a:latin typeface="Arial" panose="020B0604020202020204" pitchFamily="34" charset="0"/>
                <a:ea typeface="Arial" panose="020B0604020202020204" pitchFamily="34" charset="0"/>
              </a:rPr>
              <a:t>J. </a:t>
            </a:r>
            <a:r>
              <a:rPr lang="en-IN" sz="1800" dirty="0" err="1">
                <a:effectLst/>
                <a:latin typeface="Arial" panose="020B0604020202020204" pitchFamily="34" charset="0"/>
                <a:ea typeface="Arial" panose="020B0604020202020204" pitchFamily="34" charset="0"/>
              </a:rPr>
              <a:t>Fainberg</a:t>
            </a:r>
            <a:r>
              <a:rPr lang="en-IN" sz="1800" dirty="0">
                <a:effectLst/>
                <a:latin typeface="Arial" panose="020B0604020202020204" pitchFamily="34" charset="0"/>
                <a:ea typeface="Arial" panose="020B0604020202020204" pitchFamily="34" charset="0"/>
              </a:rPr>
              <a:t>:</a:t>
            </a:r>
            <a:r>
              <a:rPr lang="en-US" sz="2000" b="0" i="0" dirty="0">
                <a:solidFill>
                  <a:srgbClr val="0D0D0D"/>
                </a:solidFill>
                <a:effectLst/>
                <a:latin typeface="Times New Roman" panose="02020603050405020304" pitchFamily="18" charset="0"/>
                <a:cs typeface="Times New Roman" panose="02020603050405020304" pitchFamily="18" charset="0"/>
              </a:rPr>
              <a:t>Challenges remain in unsupervised and semi-supervised E2E system training, particularly in utilizing uncertainty propagation techniques.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136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253C8-F0A9-2D40-7AFE-9735EB29B9E1}"/>
              </a:ext>
            </a:extLst>
          </p:cNvPr>
          <p:cNvSpPr txBox="1"/>
          <p:nvPr/>
        </p:nvSpPr>
        <p:spPr>
          <a:xfrm>
            <a:off x="1870440" y="683999"/>
            <a:ext cx="6096000" cy="707886"/>
          </a:xfrm>
          <a:prstGeom prst="rect">
            <a:avLst/>
          </a:prstGeom>
          <a:noFill/>
        </p:spPr>
        <p:txBody>
          <a:bodyPr wrap="square">
            <a:spAutoFit/>
          </a:bodyPr>
          <a:lstStyle/>
          <a:p>
            <a:r>
              <a:rPr lang="en-IN" sz="4000" dirty="0">
                <a:latin typeface="Times New Roman" panose="02020603050405020304" pitchFamily="18" charset="0"/>
                <a:cs typeface="Times New Roman" panose="02020603050405020304" pitchFamily="18" charset="0"/>
              </a:rPr>
              <a:t>Methodology</a:t>
            </a:r>
            <a:endParaRPr lang="en-IN" sz="4400" dirty="0">
              <a:latin typeface="Times New Roman" panose="02020603050405020304" pitchFamily="18" charset="0"/>
              <a:cs typeface="Times New Roman" panose="02020603050405020304" pitchFamily="18" charset="0"/>
            </a:endParaRPr>
          </a:p>
        </p:txBody>
      </p:sp>
      <p:pic>
        <p:nvPicPr>
          <p:cNvPr id="4" name="Picture 3" descr="A diagram of a computer program&#10;&#10;Description automatically generated">
            <a:extLst>
              <a:ext uri="{FF2B5EF4-FFF2-40B4-BE49-F238E27FC236}">
                <a16:creationId xmlns:a16="http://schemas.microsoft.com/office/drawing/2014/main" id="{D9C6EA60-1367-69A9-C604-83AAED787939}"/>
              </a:ext>
            </a:extLst>
          </p:cNvPr>
          <p:cNvPicPr>
            <a:picLocks noChangeAspect="1"/>
          </p:cNvPicPr>
          <p:nvPr/>
        </p:nvPicPr>
        <p:blipFill>
          <a:blip r:embed="rId2"/>
          <a:stretch>
            <a:fillRect/>
          </a:stretch>
        </p:blipFill>
        <p:spPr>
          <a:xfrm>
            <a:off x="6784258" y="275835"/>
            <a:ext cx="4667218" cy="1788939"/>
          </a:xfrm>
          <a:prstGeom prst="rect">
            <a:avLst/>
          </a:prstGeom>
        </p:spPr>
      </p:pic>
      <p:graphicFrame>
        <p:nvGraphicFramePr>
          <p:cNvPr id="6" name="TextBox 2">
            <a:extLst>
              <a:ext uri="{FF2B5EF4-FFF2-40B4-BE49-F238E27FC236}">
                <a16:creationId xmlns:a16="http://schemas.microsoft.com/office/drawing/2014/main" id="{07936B3D-60A4-D6E1-5888-890D4B35B557}"/>
              </a:ext>
            </a:extLst>
          </p:cNvPr>
          <p:cNvGraphicFramePr/>
          <p:nvPr>
            <p:extLst>
              <p:ext uri="{D42A27DB-BD31-4B8C-83A1-F6EECF244321}">
                <p14:modId xmlns:p14="http://schemas.microsoft.com/office/powerpoint/2010/main" val="141010006"/>
              </p:ext>
            </p:extLst>
          </p:nvPr>
        </p:nvGraphicFramePr>
        <p:xfrm>
          <a:off x="1606485" y="2541935"/>
          <a:ext cx="9176657" cy="37856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5615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DB5230-1B57-A00D-B1CE-CF8C52A31935}"/>
              </a:ext>
            </a:extLst>
          </p:cNvPr>
          <p:cNvSpPr txBox="1"/>
          <p:nvPr/>
        </p:nvSpPr>
        <p:spPr>
          <a:xfrm>
            <a:off x="1870440" y="683999"/>
            <a:ext cx="6096000" cy="707886"/>
          </a:xfrm>
          <a:prstGeom prst="rect">
            <a:avLst/>
          </a:prstGeom>
          <a:noFill/>
        </p:spPr>
        <p:txBody>
          <a:bodyPr wrap="square">
            <a:spAutoFit/>
          </a:bodyPr>
          <a:lstStyle/>
          <a:p>
            <a:r>
              <a:rPr lang="en-IN" sz="4000" dirty="0">
                <a:latin typeface="Times New Roman" panose="02020603050405020304" pitchFamily="18" charset="0"/>
                <a:cs typeface="Times New Roman" panose="02020603050405020304" pitchFamily="18" charset="0"/>
              </a:rPr>
              <a:t>Methodology</a:t>
            </a:r>
            <a:endParaRPr lang="en-IN" sz="4400" dirty="0">
              <a:latin typeface="Times New Roman" panose="02020603050405020304" pitchFamily="18" charset="0"/>
              <a:cs typeface="Times New Roman" panose="02020603050405020304" pitchFamily="18" charset="0"/>
            </a:endParaRPr>
          </a:p>
        </p:txBody>
      </p:sp>
      <p:pic>
        <p:nvPicPr>
          <p:cNvPr id="5" name="Picture 4" descr="A diagram of a computer program&#10;&#10;Description automatically generated">
            <a:extLst>
              <a:ext uri="{FF2B5EF4-FFF2-40B4-BE49-F238E27FC236}">
                <a16:creationId xmlns:a16="http://schemas.microsoft.com/office/drawing/2014/main" id="{EDC08BD2-83F5-6DB4-1C30-67D0C77EAE22}"/>
              </a:ext>
            </a:extLst>
          </p:cNvPr>
          <p:cNvPicPr>
            <a:picLocks noChangeAspect="1"/>
          </p:cNvPicPr>
          <p:nvPr/>
        </p:nvPicPr>
        <p:blipFill>
          <a:blip r:embed="rId2"/>
          <a:stretch>
            <a:fillRect/>
          </a:stretch>
        </p:blipFill>
        <p:spPr>
          <a:xfrm>
            <a:off x="6803923" y="266408"/>
            <a:ext cx="4647553" cy="1601721"/>
          </a:xfrm>
          <a:prstGeom prst="rect">
            <a:avLst/>
          </a:prstGeom>
        </p:spPr>
      </p:pic>
      <p:graphicFrame>
        <p:nvGraphicFramePr>
          <p:cNvPr id="7" name="TextBox 2">
            <a:extLst>
              <a:ext uri="{FF2B5EF4-FFF2-40B4-BE49-F238E27FC236}">
                <a16:creationId xmlns:a16="http://schemas.microsoft.com/office/drawing/2014/main" id="{01AFD8C8-E0B0-10FD-427A-EE54DF6924EB}"/>
              </a:ext>
            </a:extLst>
          </p:cNvPr>
          <p:cNvGraphicFramePr/>
          <p:nvPr>
            <p:extLst>
              <p:ext uri="{D42A27DB-BD31-4B8C-83A1-F6EECF244321}">
                <p14:modId xmlns:p14="http://schemas.microsoft.com/office/powerpoint/2010/main" val="160148613"/>
              </p:ext>
            </p:extLst>
          </p:nvPr>
        </p:nvGraphicFramePr>
        <p:xfrm>
          <a:off x="1606485" y="2561603"/>
          <a:ext cx="9176657" cy="3477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8450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a:extLst>
            <a:ext uri="{FF2B5EF4-FFF2-40B4-BE49-F238E27FC236}">
              <a16:creationId xmlns:a16="http://schemas.microsoft.com/office/drawing/2014/main" id="{D3F6E70B-7249-9DA7-7B5C-79BAEAF38B8D}"/>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5"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16"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17"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18"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19"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0"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grpSp>
        <p:nvGrpSpPr>
          <p:cNvPr id="22" name="Group 21">
            <a:extLst>
              <a:ext uri="{FF2B5EF4-FFF2-40B4-BE49-F238E27FC236}">
                <a16:creationId xmlns:a16="http://schemas.microsoft.com/office/drawing/2014/main" id="{DF8D5C46-63E5-40C5-A208-4B2189FA10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3" name="Freeform 6">
              <a:extLst>
                <a:ext uri="{FF2B5EF4-FFF2-40B4-BE49-F238E27FC236}">
                  <a16:creationId xmlns:a16="http://schemas.microsoft.com/office/drawing/2014/main" id="{4A42B4ED-376E-46C3-8BB2-EAFC660D1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IN"/>
            </a:p>
          </p:txBody>
        </p:sp>
        <p:sp>
          <p:nvSpPr>
            <p:cNvPr id="24" name="Freeform 7">
              <a:extLst>
                <a:ext uri="{FF2B5EF4-FFF2-40B4-BE49-F238E27FC236}">
                  <a16:creationId xmlns:a16="http://schemas.microsoft.com/office/drawing/2014/main" id="{94E0795D-42C3-4DFD-AEB0-286A1CF14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IN"/>
            </a:p>
          </p:txBody>
        </p:sp>
        <p:sp>
          <p:nvSpPr>
            <p:cNvPr id="25" name="Freeform 8">
              <a:extLst>
                <a:ext uri="{FF2B5EF4-FFF2-40B4-BE49-F238E27FC236}">
                  <a16:creationId xmlns:a16="http://schemas.microsoft.com/office/drawing/2014/main" id="{A2ACED1B-99D0-4C14-B63B-963889DCD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IN"/>
            </a:p>
          </p:txBody>
        </p:sp>
        <p:sp>
          <p:nvSpPr>
            <p:cNvPr id="26" name="Freeform 9">
              <a:extLst>
                <a:ext uri="{FF2B5EF4-FFF2-40B4-BE49-F238E27FC236}">
                  <a16:creationId xmlns:a16="http://schemas.microsoft.com/office/drawing/2014/main" id="{5C5D324F-33A3-4C66-BFE5-1742CA4E5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IN"/>
            </a:p>
          </p:txBody>
        </p:sp>
        <p:sp>
          <p:nvSpPr>
            <p:cNvPr id="27" name="Freeform 10">
              <a:extLst>
                <a:ext uri="{FF2B5EF4-FFF2-40B4-BE49-F238E27FC236}">
                  <a16:creationId xmlns:a16="http://schemas.microsoft.com/office/drawing/2014/main" id="{EC572FC8-A465-4BA3-BA4D-2EC538C0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IN"/>
            </a:p>
          </p:txBody>
        </p:sp>
        <p:sp>
          <p:nvSpPr>
            <p:cNvPr id="28" name="Freeform 11">
              <a:extLst>
                <a:ext uri="{FF2B5EF4-FFF2-40B4-BE49-F238E27FC236}">
                  <a16:creationId xmlns:a16="http://schemas.microsoft.com/office/drawing/2014/main" id="{66CC2B15-8E3B-4CFF-99E4-5B4E4D8CF9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IN"/>
            </a:p>
          </p:txBody>
        </p:sp>
      </p:grpSp>
      <p:sp>
        <p:nvSpPr>
          <p:cNvPr id="3" name="TextBox 2">
            <a:extLst>
              <a:ext uri="{FF2B5EF4-FFF2-40B4-BE49-F238E27FC236}">
                <a16:creationId xmlns:a16="http://schemas.microsoft.com/office/drawing/2014/main" id="{B1C6C2BD-3870-59BD-743A-DE8CA0251777}"/>
              </a:ext>
            </a:extLst>
          </p:cNvPr>
          <p:cNvSpPr txBox="1"/>
          <p:nvPr/>
        </p:nvSpPr>
        <p:spPr>
          <a:xfrm>
            <a:off x="1484312" y="685800"/>
            <a:ext cx="4278928" cy="1752599"/>
          </a:xfrm>
          <a:prstGeom prst="rect">
            <a:avLst/>
          </a:prstGeom>
        </p:spPr>
        <p:txBody>
          <a:bodyPr vert="horz" lIns="91440" tIns="45720" rIns="91440" bIns="45720" rtlCol="0" anchor="ctr">
            <a:normAutofit/>
          </a:bodyPr>
          <a:lstStyle/>
          <a:p>
            <a:pPr algn="ctr">
              <a:spcBef>
                <a:spcPct val="0"/>
              </a:spcBef>
              <a:spcAft>
                <a:spcPts val="600"/>
              </a:spcAft>
            </a:pPr>
            <a:r>
              <a:rPr lang="en-US" sz="4000">
                <a:ln w="3175" cmpd="sng">
                  <a:noFill/>
                </a:ln>
                <a:latin typeface="+mj-lt"/>
                <a:ea typeface="+mj-ea"/>
                <a:cs typeface="+mj-cs"/>
              </a:rPr>
              <a:t>Result Analysis</a:t>
            </a:r>
          </a:p>
        </p:txBody>
      </p:sp>
      <p:sp>
        <p:nvSpPr>
          <p:cNvPr id="7" name="TextBox 6">
            <a:extLst>
              <a:ext uri="{FF2B5EF4-FFF2-40B4-BE49-F238E27FC236}">
                <a16:creationId xmlns:a16="http://schemas.microsoft.com/office/drawing/2014/main" id="{731F1737-67C9-E918-8B39-B6C4A0FA4166}"/>
              </a:ext>
            </a:extLst>
          </p:cNvPr>
          <p:cNvSpPr txBox="1"/>
          <p:nvPr/>
        </p:nvSpPr>
        <p:spPr>
          <a:xfrm>
            <a:off x="1484310" y="2666999"/>
            <a:ext cx="4278929" cy="3124201"/>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pPr>
            <a:r>
              <a:rPr lang="en-US" dirty="0"/>
              <a:t>When we start up the assistant ZEN it greets the user by saying “Hello Sir I am ZEN. How may I help you?”. And it waits for the user to command tasks. Following are the tasks that ZEN can perform when the user commands it</a:t>
            </a:r>
          </a:p>
        </p:txBody>
      </p:sp>
      <p:sp>
        <p:nvSpPr>
          <p:cNvPr id="30" name="Rounded Rectangle 16">
            <a:extLst>
              <a:ext uri="{FF2B5EF4-FFF2-40B4-BE49-F238E27FC236}">
                <a16:creationId xmlns:a16="http://schemas.microsoft.com/office/drawing/2014/main" id="{63A60C88-7443-4827-9241-5019758CB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648931"/>
            <a:ext cx="540702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table with text on it&#10;&#10;Description automatically generated">
            <a:extLst>
              <a:ext uri="{FF2B5EF4-FFF2-40B4-BE49-F238E27FC236}">
                <a16:creationId xmlns:a16="http://schemas.microsoft.com/office/drawing/2014/main" id="{857235CF-6636-DD11-81A2-DDA9294A8A30}"/>
              </a:ext>
            </a:extLst>
          </p:cNvPr>
          <p:cNvPicPr>
            <a:picLocks noChangeAspect="1"/>
          </p:cNvPicPr>
          <p:nvPr/>
        </p:nvPicPr>
        <p:blipFill rotWithShape="1">
          <a:blip r:embed="rId3"/>
          <a:srcRect l="4607" t="-1" r="676" b="2402"/>
          <a:stretch/>
        </p:blipFill>
        <p:spPr>
          <a:xfrm>
            <a:off x="6434407" y="1953002"/>
            <a:ext cx="4744154" cy="2664234"/>
          </a:xfrm>
          <a:prstGeom prst="rect">
            <a:avLst/>
          </a:prstGeom>
        </p:spPr>
      </p:pic>
    </p:spTree>
    <p:extLst>
      <p:ext uri="{BB962C8B-B14F-4D97-AF65-F5344CB8AC3E}">
        <p14:creationId xmlns:p14="http://schemas.microsoft.com/office/powerpoint/2010/main" val="4272880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753</TotalTime>
  <Words>2086</Words>
  <Application>Microsoft Office PowerPoint</Application>
  <PresentationFormat>Widescreen</PresentationFormat>
  <Paragraphs>107</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Corbel</vt:lpstr>
      <vt:lpstr>Söhne</vt:lpstr>
      <vt:lpstr>Times New Roman</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Image Captioning Approach Using  CNN &amp; MLP</dc:title>
  <dc:creator>Swati Sharma</dc:creator>
  <cp:lastModifiedBy>Rishika Gupta</cp:lastModifiedBy>
  <cp:revision>21</cp:revision>
  <dcterms:created xsi:type="dcterms:W3CDTF">2023-06-12T10:40:15Z</dcterms:created>
  <dcterms:modified xsi:type="dcterms:W3CDTF">2024-03-11T09:24:55Z</dcterms:modified>
</cp:coreProperties>
</file>