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8" r:id="rId3"/>
    <p:sldId id="266" r:id="rId4"/>
    <p:sldId id="259" r:id="rId5"/>
    <p:sldId id="260" r:id="rId6"/>
    <p:sldId id="261" r:id="rId7"/>
    <p:sldId id="262" r:id="rId8"/>
    <p:sldId id="263" r:id="rId9"/>
    <p:sldId id="267"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FFC48A-40A8-4815-BA95-23178E6D29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ICICC-2021</a:t>
            </a:r>
          </a:p>
        </p:txBody>
      </p:sp>
      <p:sp>
        <p:nvSpPr>
          <p:cNvPr id="3" name="Date Placeholder 2">
            <a:extLst>
              <a:ext uri="{FF2B5EF4-FFF2-40B4-BE49-F238E27FC236}">
                <a16:creationId xmlns:a16="http://schemas.microsoft.com/office/drawing/2014/main" id="{030C60B8-AC82-45A9-82DA-49E3C3D8F3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92AD30-3EB1-44F3-99FC-CA174BE79D9D}" type="datetimeFigureOut">
              <a:rPr lang="en-IN" smtClean="0"/>
              <a:t>18-04-2024</a:t>
            </a:fld>
            <a:endParaRPr lang="en-IN"/>
          </a:p>
        </p:txBody>
      </p:sp>
      <p:sp>
        <p:nvSpPr>
          <p:cNvPr id="4" name="Footer Placeholder 3">
            <a:extLst>
              <a:ext uri="{FF2B5EF4-FFF2-40B4-BE49-F238E27FC236}">
                <a16:creationId xmlns:a16="http://schemas.microsoft.com/office/drawing/2014/main" id="{4B0A9232-31CD-406D-82AE-EA68BC6064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3C2C502-FE3D-48CE-962A-D0C5905217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54DA78-81CE-4CDA-BCDF-F9A71A5A3A2B}" type="slidenum">
              <a:rPr lang="en-IN" smtClean="0"/>
              <a:t>‹#›</a:t>
            </a:fld>
            <a:endParaRPr lang="en-IN"/>
          </a:p>
        </p:txBody>
      </p:sp>
    </p:spTree>
    <p:extLst>
      <p:ext uri="{BB962C8B-B14F-4D97-AF65-F5344CB8AC3E}">
        <p14:creationId xmlns:p14="http://schemas.microsoft.com/office/powerpoint/2010/main" val="1579651629"/>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ICICC-2021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18E6E-0D61-4A63-AE58-B654B59B306F}" type="datetimeFigureOut">
              <a:rPr lang="en-IN" smtClean="0"/>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1FFA8-44D0-41D2-B252-050984594A0C}" type="slidenum">
              <a:rPr lang="en-IN" smtClean="0"/>
              <a:t>‹#›</a:t>
            </a:fld>
            <a:endParaRPr lang="en-IN"/>
          </a:p>
        </p:txBody>
      </p:sp>
    </p:spTree>
    <p:extLst>
      <p:ext uri="{BB962C8B-B14F-4D97-AF65-F5344CB8AC3E}">
        <p14:creationId xmlns:p14="http://schemas.microsoft.com/office/powerpoint/2010/main" val="3827495634"/>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F19C-4D3B-4283-B632-5CFB8FB95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01616-88CA-4437-B1B8-62F6DEE62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F3850B-84AC-47FE-8838-BED318289AFF}"/>
              </a:ext>
            </a:extLst>
          </p:cNvPr>
          <p:cNvSpPr>
            <a:spLocks noGrp="1"/>
          </p:cNvSpPr>
          <p:nvPr>
            <p:ph type="dt" sz="half" idx="10"/>
          </p:nvPr>
        </p:nvSpPr>
        <p:spPr/>
        <p:txBody>
          <a:bodyPr/>
          <a:lstStyle/>
          <a:p>
            <a:fld id="{7B4479E0-AE4B-443A-B706-E9336E2A033A}" type="datetime1">
              <a:rPr lang="en-IN" smtClean="0"/>
              <a:t>18-04-2024</a:t>
            </a:fld>
            <a:endParaRPr lang="en-IN"/>
          </a:p>
        </p:txBody>
      </p:sp>
      <p:sp>
        <p:nvSpPr>
          <p:cNvPr id="5" name="Footer Placeholder 4">
            <a:extLst>
              <a:ext uri="{FF2B5EF4-FFF2-40B4-BE49-F238E27FC236}">
                <a16:creationId xmlns:a16="http://schemas.microsoft.com/office/drawing/2014/main" id="{A34EC73D-0A8A-4950-9FD7-487AC00EA584}"/>
              </a:ext>
            </a:extLst>
          </p:cNvPr>
          <p:cNvSpPr>
            <a:spLocks noGrp="1"/>
          </p:cNvSpPr>
          <p:nvPr>
            <p:ph type="ftr" sz="quarter" idx="11"/>
          </p:nvPr>
        </p:nvSpPr>
        <p:spPr/>
        <p:txBody>
          <a:bodyPr/>
          <a:lstStyle/>
          <a:p>
            <a:r>
              <a:rPr lang="en-IN"/>
              <a:t>ICICC-2021</a:t>
            </a:r>
          </a:p>
        </p:txBody>
      </p:sp>
      <p:sp>
        <p:nvSpPr>
          <p:cNvPr id="6" name="Slide Number Placeholder 5">
            <a:extLst>
              <a:ext uri="{FF2B5EF4-FFF2-40B4-BE49-F238E27FC236}">
                <a16:creationId xmlns:a16="http://schemas.microsoft.com/office/drawing/2014/main" id="{DF5618BE-0643-45DA-993E-5938F8F8B2D6}"/>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111450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5A84-E335-48CC-A676-05D91F6A70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0F8BF-FFBC-41F7-B2B0-2CF3804EE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5955D-CA90-44D7-BF8E-BC38A3F36D97}"/>
              </a:ext>
            </a:extLst>
          </p:cNvPr>
          <p:cNvSpPr>
            <a:spLocks noGrp="1"/>
          </p:cNvSpPr>
          <p:nvPr>
            <p:ph type="dt" sz="half" idx="10"/>
          </p:nvPr>
        </p:nvSpPr>
        <p:spPr/>
        <p:txBody>
          <a:bodyPr/>
          <a:lstStyle/>
          <a:p>
            <a:fld id="{36A61C40-9A28-4915-87D9-F21430F4582D}" type="datetime1">
              <a:rPr lang="en-IN" smtClean="0"/>
              <a:t>18-04-2024</a:t>
            </a:fld>
            <a:endParaRPr lang="en-IN"/>
          </a:p>
        </p:txBody>
      </p:sp>
      <p:sp>
        <p:nvSpPr>
          <p:cNvPr id="5" name="Footer Placeholder 4">
            <a:extLst>
              <a:ext uri="{FF2B5EF4-FFF2-40B4-BE49-F238E27FC236}">
                <a16:creationId xmlns:a16="http://schemas.microsoft.com/office/drawing/2014/main" id="{870CB078-D83E-4166-A02C-B6B163DA9360}"/>
              </a:ext>
            </a:extLst>
          </p:cNvPr>
          <p:cNvSpPr>
            <a:spLocks noGrp="1"/>
          </p:cNvSpPr>
          <p:nvPr>
            <p:ph type="ftr" sz="quarter" idx="11"/>
          </p:nvPr>
        </p:nvSpPr>
        <p:spPr/>
        <p:txBody>
          <a:bodyPr/>
          <a:lstStyle/>
          <a:p>
            <a:r>
              <a:rPr lang="en-IN"/>
              <a:t>ICICC-2021</a:t>
            </a:r>
          </a:p>
        </p:txBody>
      </p:sp>
      <p:sp>
        <p:nvSpPr>
          <p:cNvPr id="6" name="Slide Number Placeholder 5">
            <a:extLst>
              <a:ext uri="{FF2B5EF4-FFF2-40B4-BE49-F238E27FC236}">
                <a16:creationId xmlns:a16="http://schemas.microsoft.com/office/drawing/2014/main" id="{DCF2FEF6-C837-419F-8835-DC22EF83E19E}"/>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27120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1401E9-8805-42DB-AC72-2AE0FF03F7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EB009-1E61-4516-B850-2D2767C6B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E6585-E3B2-43BE-AAE1-443822B2FC44}"/>
              </a:ext>
            </a:extLst>
          </p:cNvPr>
          <p:cNvSpPr>
            <a:spLocks noGrp="1"/>
          </p:cNvSpPr>
          <p:nvPr>
            <p:ph type="dt" sz="half" idx="10"/>
          </p:nvPr>
        </p:nvSpPr>
        <p:spPr/>
        <p:txBody>
          <a:bodyPr/>
          <a:lstStyle/>
          <a:p>
            <a:fld id="{93774F61-A72D-47AB-B4C3-4F43AD0A32CC}" type="datetime1">
              <a:rPr lang="en-IN" smtClean="0"/>
              <a:t>18-04-2024</a:t>
            </a:fld>
            <a:endParaRPr lang="en-IN"/>
          </a:p>
        </p:txBody>
      </p:sp>
      <p:sp>
        <p:nvSpPr>
          <p:cNvPr id="5" name="Footer Placeholder 4">
            <a:extLst>
              <a:ext uri="{FF2B5EF4-FFF2-40B4-BE49-F238E27FC236}">
                <a16:creationId xmlns:a16="http://schemas.microsoft.com/office/drawing/2014/main" id="{788DC36A-90BB-45C6-86EC-EF77DE5E67FC}"/>
              </a:ext>
            </a:extLst>
          </p:cNvPr>
          <p:cNvSpPr>
            <a:spLocks noGrp="1"/>
          </p:cNvSpPr>
          <p:nvPr>
            <p:ph type="ftr" sz="quarter" idx="11"/>
          </p:nvPr>
        </p:nvSpPr>
        <p:spPr/>
        <p:txBody>
          <a:bodyPr/>
          <a:lstStyle/>
          <a:p>
            <a:r>
              <a:rPr lang="en-IN"/>
              <a:t>ICICC-2021</a:t>
            </a:r>
          </a:p>
        </p:txBody>
      </p:sp>
      <p:sp>
        <p:nvSpPr>
          <p:cNvPr id="6" name="Slide Number Placeholder 5">
            <a:extLst>
              <a:ext uri="{FF2B5EF4-FFF2-40B4-BE49-F238E27FC236}">
                <a16:creationId xmlns:a16="http://schemas.microsoft.com/office/drawing/2014/main" id="{95E6A805-3800-4CB1-9ADA-94754454EBCF}"/>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74983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83C3-5D56-47C4-BAAA-0AEE6B039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05191E-F147-465C-B1BC-F3192025C9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84D21-8E56-4941-93C0-57B67E22C5FD}"/>
              </a:ext>
            </a:extLst>
          </p:cNvPr>
          <p:cNvSpPr>
            <a:spLocks noGrp="1"/>
          </p:cNvSpPr>
          <p:nvPr>
            <p:ph type="dt" sz="half" idx="10"/>
          </p:nvPr>
        </p:nvSpPr>
        <p:spPr/>
        <p:txBody>
          <a:bodyPr/>
          <a:lstStyle/>
          <a:p>
            <a:fld id="{DCD3C179-F1B2-4AC4-B918-797EED3C2BBC}" type="datetime1">
              <a:rPr lang="en-IN" smtClean="0"/>
              <a:t>18-04-2024</a:t>
            </a:fld>
            <a:endParaRPr lang="en-IN"/>
          </a:p>
        </p:txBody>
      </p:sp>
      <p:sp>
        <p:nvSpPr>
          <p:cNvPr id="5" name="Footer Placeholder 4">
            <a:extLst>
              <a:ext uri="{FF2B5EF4-FFF2-40B4-BE49-F238E27FC236}">
                <a16:creationId xmlns:a16="http://schemas.microsoft.com/office/drawing/2014/main" id="{CD79476B-12F5-4CE0-8BED-CC7E02D0513A}"/>
              </a:ext>
            </a:extLst>
          </p:cNvPr>
          <p:cNvSpPr>
            <a:spLocks noGrp="1"/>
          </p:cNvSpPr>
          <p:nvPr>
            <p:ph type="ftr" sz="quarter" idx="11"/>
          </p:nvPr>
        </p:nvSpPr>
        <p:spPr/>
        <p:txBody>
          <a:bodyPr/>
          <a:lstStyle/>
          <a:p>
            <a:r>
              <a:rPr lang="en-IN"/>
              <a:t>ICICC-2021</a:t>
            </a:r>
          </a:p>
        </p:txBody>
      </p:sp>
      <p:sp>
        <p:nvSpPr>
          <p:cNvPr id="6" name="Slide Number Placeholder 5">
            <a:extLst>
              <a:ext uri="{FF2B5EF4-FFF2-40B4-BE49-F238E27FC236}">
                <a16:creationId xmlns:a16="http://schemas.microsoft.com/office/drawing/2014/main" id="{2A82A1D1-2DC0-4EB9-B1C0-3D0A17261884}"/>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52406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3532-2579-487E-A806-FE059BC2E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1D22E9-2061-45FA-973E-DC229F8B3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E1C65-23E2-4167-B173-FA4734A19564}"/>
              </a:ext>
            </a:extLst>
          </p:cNvPr>
          <p:cNvSpPr>
            <a:spLocks noGrp="1"/>
          </p:cNvSpPr>
          <p:nvPr>
            <p:ph type="dt" sz="half" idx="10"/>
          </p:nvPr>
        </p:nvSpPr>
        <p:spPr/>
        <p:txBody>
          <a:bodyPr/>
          <a:lstStyle/>
          <a:p>
            <a:fld id="{F4F31B55-9E00-4A1A-BBAC-863EF197F6B9}" type="datetime1">
              <a:rPr lang="en-IN" smtClean="0"/>
              <a:t>18-04-2024</a:t>
            </a:fld>
            <a:endParaRPr lang="en-IN"/>
          </a:p>
        </p:txBody>
      </p:sp>
      <p:sp>
        <p:nvSpPr>
          <p:cNvPr id="5" name="Footer Placeholder 4">
            <a:extLst>
              <a:ext uri="{FF2B5EF4-FFF2-40B4-BE49-F238E27FC236}">
                <a16:creationId xmlns:a16="http://schemas.microsoft.com/office/drawing/2014/main" id="{FD3BCE50-78C6-4AF3-8C31-1792D834EE3A}"/>
              </a:ext>
            </a:extLst>
          </p:cNvPr>
          <p:cNvSpPr>
            <a:spLocks noGrp="1"/>
          </p:cNvSpPr>
          <p:nvPr>
            <p:ph type="ftr" sz="quarter" idx="11"/>
          </p:nvPr>
        </p:nvSpPr>
        <p:spPr/>
        <p:txBody>
          <a:bodyPr/>
          <a:lstStyle/>
          <a:p>
            <a:r>
              <a:rPr lang="en-IN"/>
              <a:t>ICICC-2021</a:t>
            </a:r>
          </a:p>
        </p:txBody>
      </p:sp>
      <p:sp>
        <p:nvSpPr>
          <p:cNvPr id="6" name="Slide Number Placeholder 5">
            <a:extLst>
              <a:ext uri="{FF2B5EF4-FFF2-40B4-BE49-F238E27FC236}">
                <a16:creationId xmlns:a16="http://schemas.microsoft.com/office/drawing/2014/main" id="{757E728E-FD97-4282-985C-0A8FA934812C}"/>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7590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648D-8839-402E-8EBE-66C6755516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9641E8-F7C7-4F72-83E8-E8E8F3A895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11418-08AA-441A-8A66-97EDBEE0A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3319B3-62E9-4A88-A05B-55A69EF5135C}"/>
              </a:ext>
            </a:extLst>
          </p:cNvPr>
          <p:cNvSpPr>
            <a:spLocks noGrp="1"/>
          </p:cNvSpPr>
          <p:nvPr>
            <p:ph type="dt" sz="half" idx="10"/>
          </p:nvPr>
        </p:nvSpPr>
        <p:spPr/>
        <p:txBody>
          <a:bodyPr/>
          <a:lstStyle/>
          <a:p>
            <a:fld id="{F2EBF340-A21F-4D97-85F1-0DFB22960BCF}" type="datetime1">
              <a:rPr lang="en-IN" smtClean="0"/>
              <a:t>18-04-2024</a:t>
            </a:fld>
            <a:endParaRPr lang="en-IN"/>
          </a:p>
        </p:txBody>
      </p:sp>
      <p:sp>
        <p:nvSpPr>
          <p:cNvPr id="6" name="Footer Placeholder 5">
            <a:extLst>
              <a:ext uri="{FF2B5EF4-FFF2-40B4-BE49-F238E27FC236}">
                <a16:creationId xmlns:a16="http://schemas.microsoft.com/office/drawing/2014/main" id="{5ABF91A1-5E44-452F-A78A-FBA5E47F43F8}"/>
              </a:ext>
            </a:extLst>
          </p:cNvPr>
          <p:cNvSpPr>
            <a:spLocks noGrp="1"/>
          </p:cNvSpPr>
          <p:nvPr>
            <p:ph type="ftr" sz="quarter" idx="11"/>
          </p:nvPr>
        </p:nvSpPr>
        <p:spPr/>
        <p:txBody>
          <a:bodyPr/>
          <a:lstStyle/>
          <a:p>
            <a:r>
              <a:rPr lang="en-IN"/>
              <a:t>ICICC-2021</a:t>
            </a:r>
          </a:p>
        </p:txBody>
      </p:sp>
      <p:sp>
        <p:nvSpPr>
          <p:cNvPr id="7" name="Slide Number Placeholder 6">
            <a:extLst>
              <a:ext uri="{FF2B5EF4-FFF2-40B4-BE49-F238E27FC236}">
                <a16:creationId xmlns:a16="http://schemas.microsoft.com/office/drawing/2014/main" id="{CEF1FC47-031D-4E2A-B90F-BE2FE414202B}"/>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185720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A536-4AE1-4490-9878-471FF125AA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16612D-5A89-4E9A-90B8-BF7FFA8A8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DF513-E926-411D-8D2B-8831CD309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BBC415-A031-49A9-9DAD-F150409D1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F0D390-93EF-4E83-9F5B-91286149D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8EC721-76DC-43AF-96DF-A0EE7072BAEC}"/>
              </a:ext>
            </a:extLst>
          </p:cNvPr>
          <p:cNvSpPr>
            <a:spLocks noGrp="1"/>
          </p:cNvSpPr>
          <p:nvPr>
            <p:ph type="dt" sz="half" idx="10"/>
          </p:nvPr>
        </p:nvSpPr>
        <p:spPr/>
        <p:txBody>
          <a:bodyPr/>
          <a:lstStyle/>
          <a:p>
            <a:fld id="{291E6A22-C21D-42F5-A451-C3B1D54F9ACD}" type="datetime1">
              <a:rPr lang="en-IN" smtClean="0"/>
              <a:t>18-04-2024</a:t>
            </a:fld>
            <a:endParaRPr lang="en-IN"/>
          </a:p>
        </p:txBody>
      </p:sp>
      <p:sp>
        <p:nvSpPr>
          <p:cNvPr id="8" name="Footer Placeholder 7">
            <a:extLst>
              <a:ext uri="{FF2B5EF4-FFF2-40B4-BE49-F238E27FC236}">
                <a16:creationId xmlns:a16="http://schemas.microsoft.com/office/drawing/2014/main" id="{DCB44597-18DE-4775-8FB6-A97F0DA48910}"/>
              </a:ext>
            </a:extLst>
          </p:cNvPr>
          <p:cNvSpPr>
            <a:spLocks noGrp="1"/>
          </p:cNvSpPr>
          <p:nvPr>
            <p:ph type="ftr" sz="quarter" idx="11"/>
          </p:nvPr>
        </p:nvSpPr>
        <p:spPr/>
        <p:txBody>
          <a:bodyPr/>
          <a:lstStyle/>
          <a:p>
            <a:r>
              <a:rPr lang="en-IN"/>
              <a:t>ICICC-2021</a:t>
            </a:r>
          </a:p>
        </p:txBody>
      </p:sp>
      <p:sp>
        <p:nvSpPr>
          <p:cNvPr id="9" name="Slide Number Placeholder 8">
            <a:extLst>
              <a:ext uri="{FF2B5EF4-FFF2-40B4-BE49-F238E27FC236}">
                <a16:creationId xmlns:a16="http://schemas.microsoft.com/office/drawing/2014/main" id="{2CC72141-DE0D-4AEB-B511-CB9B54FD6F39}"/>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52167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12DF-0ED8-4277-B395-2A4F842B76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0E3D8E-0ABE-4734-98F8-D36BD9940E0A}"/>
              </a:ext>
            </a:extLst>
          </p:cNvPr>
          <p:cNvSpPr>
            <a:spLocks noGrp="1"/>
          </p:cNvSpPr>
          <p:nvPr>
            <p:ph type="dt" sz="half" idx="10"/>
          </p:nvPr>
        </p:nvSpPr>
        <p:spPr/>
        <p:txBody>
          <a:bodyPr/>
          <a:lstStyle/>
          <a:p>
            <a:fld id="{40EF2A80-8EEB-43B2-B954-2445775909FC}" type="datetime1">
              <a:rPr lang="en-IN" smtClean="0"/>
              <a:t>18-04-2024</a:t>
            </a:fld>
            <a:endParaRPr lang="en-IN"/>
          </a:p>
        </p:txBody>
      </p:sp>
      <p:sp>
        <p:nvSpPr>
          <p:cNvPr id="4" name="Footer Placeholder 3">
            <a:extLst>
              <a:ext uri="{FF2B5EF4-FFF2-40B4-BE49-F238E27FC236}">
                <a16:creationId xmlns:a16="http://schemas.microsoft.com/office/drawing/2014/main" id="{510561F1-B38C-461E-85F3-2481751D02A6}"/>
              </a:ext>
            </a:extLst>
          </p:cNvPr>
          <p:cNvSpPr>
            <a:spLocks noGrp="1"/>
          </p:cNvSpPr>
          <p:nvPr>
            <p:ph type="ftr" sz="quarter" idx="11"/>
          </p:nvPr>
        </p:nvSpPr>
        <p:spPr/>
        <p:txBody>
          <a:bodyPr/>
          <a:lstStyle/>
          <a:p>
            <a:r>
              <a:rPr lang="en-IN"/>
              <a:t>ICICC-2021</a:t>
            </a:r>
          </a:p>
        </p:txBody>
      </p:sp>
      <p:sp>
        <p:nvSpPr>
          <p:cNvPr id="5" name="Slide Number Placeholder 4">
            <a:extLst>
              <a:ext uri="{FF2B5EF4-FFF2-40B4-BE49-F238E27FC236}">
                <a16:creationId xmlns:a16="http://schemas.microsoft.com/office/drawing/2014/main" id="{2E712915-E4FE-415C-9D69-B845A7D83F48}"/>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54736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22E84-AD5B-465F-98D4-488F871AAF00}"/>
              </a:ext>
            </a:extLst>
          </p:cNvPr>
          <p:cNvSpPr>
            <a:spLocks noGrp="1"/>
          </p:cNvSpPr>
          <p:nvPr>
            <p:ph type="dt" sz="half" idx="10"/>
          </p:nvPr>
        </p:nvSpPr>
        <p:spPr/>
        <p:txBody>
          <a:bodyPr/>
          <a:lstStyle/>
          <a:p>
            <a:fld id="{F5566693-10B5-4C2E-88F6-1EF5588C2197}" type="datetime1">
              <a:rPr lang="en-IN" smtClean="0"/>
              <a:t>18-04-2024</a:t>
            </a:fld>
            <a:endParaRPr lang="en-IN"/>
          </a:p>
        </p:txBody>
      </p:sp>
      <p:sp>
        <p:nvSpPr>
          <p:cNvPr id="3" name="Footer Placeholder 2">
            <a:extLst>
              <a:ext uri="{FF2B5EF4-FFF2-40B4-BE49-F238E27FC236}">
                <a16:creationId xmlns:a16="http://schemas.microsoft.com/office/drawing/2014/main" id="{1886C86A-862E-4B6A-B263-B01DE6A5BC64}"/>
              </a:ext>
            </a:extLst>
          </p:cNvPr>
          <p:cNvSpPr>
            <a:spLocks noGrp="1"/>
          </p:cNvSpPr>
          <p:nvPr>
            <p:ph type="ftr" sz="quarter" idx="11"/>
          </p:nvPr>
        </p:nvSpPr>
        <p:spPr/>
        <p:txBody>
          <a:bodyPr/>
          <a:lstStyle/>
          <a:p>
            <a:r>
              <a:rPr lang="en-IN"/>
              <a:t>ICICC-2021</a:t>
            </a:r>
          </a:p>
        </p:txBody>
      </p:sp>
      <p:sp>
        <p:nvSpPr>
          <p:cNvPr id="4" name="Slide Number Placeholder 3">
            <a:extLst>
              <a:ext uri="{FF2B5EF4-FFF2-40B4-BE49-F238E27FC236}">
                <a16:creationId xmlns:a16="http://schemas.microsoft.com/office/drawing/2014/main" id="{A62333FC-1B71-4E52-BF49-4D36D092009C}"/>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60383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CCDE-35D4-412E-AFAB-C219873FE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7E1492-B8B6-4708-A8C8-A138B0633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300379-D005-4BAC-B925-C13204308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B0578-F2D9-4D73-83B2-F23670EBE97A}"/>
              </a:ext>
            </a:extLst>
          </p:cNvPr>
          <p:cNvSpPr>
            <a:spLocks noGrp="1"/>
          </p:cNvSpPr>
          <p:nvPr>
            <p:ph type="dt" sz="half" idx="10"/>
          </p:nvPr>
        </p:nvSpPr>
        <p:spPr/>
        <p:txBody>
          <a:bodyPr/>
          <a:lstStyle/>
          <a:p>
            <a:fld id="{0B3F409E-ABE5-44AA-B093-FDB870F5DE32}" type="datetime1">
              <a:rPr lang="en-IN" smtClean="0"/>
              <a:t>18-04-2024</a:t>
            </a:fld>
            <a:endParaRPr lang="en-IN"/>
          </a:p>
        </p:txBody>
      </p:sp>
      <p:sp>
        <p:nvSpPr>
          <p:cNvPr id="6" name="Footer Placeholder 5">
            <a:extLst>
              <a:ext uri="{FF2B5EF4-FFF2-40B4-BE49-F238E27FC236}">
                <a16:creationId xmlns:a16="http://schemas.microsoft.com/office/drawing/2014/main" id="{C24F134B-4FB5-46E9-8513-DB4C9B2EE88F}"/>
              </a:ext>
            </a:extLst>
          </p:cNvPr>
          <p:cNvSpPr>
            <a:spLocks noGrp="1"/>
          </p:cNvSpPr>
          <p:nvPr>
            <p:ph type="ftr" sz="quarter" idx="11"/>
          </p:nvPr>
        </p:nvSpPr>
        <p:spPr/>
        <p:txBody>
          <a:bodyPr/>
          <a:lstStyle/>
          <a:p>
            <a:r>
              <a:rPr lang="en-IN"/>
              <a:t>ICICC-2021</a:t>
            </a:r>
          </a:p>
        </p:txBody>
      </p:sp>
      <p:sp>
        <p:nvSpPr>
          <p:cNvPr id="7" name="Slide Number Placeholder 6">
            <a:extLst>
              <a:ext uri="{FF2B5EF4-FFF2-40B4-BE49-F238E27FC236}">
                <a16:creationId xmlns:a16="http://schemas.microsoft.com/office/drawing/2014/main" id="{F0EE61B3-BD8A-43AB-BB10-5B53A90AD79F}"/>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9417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223D-FF11-4AE7-973E-C90327524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0DF81C-EE9D-4D7F-A967-067231447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53EF43-9D88-4586-A760-098C14750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BD912-76F0-4805-9E0D-7C09F249E8E9}"/>
              </a:ext>
            </a:extLst>
          </p:cNvPr>
          <p:cNvSpPr>
            <a:spLocks noGrp="1"/>
          </p:cNvSpPr>
          <p:nvPr>
            <p:ph type="dt" sz="half" idx="10"/>
          </p:nvPr>
        </p:nvSpPr>
        <p:spPr/>
        <p:txBody>
          <a:bodyPr/>
          <a:lstStyle/>
          <a:p>
            <a:fld id="{E116C6B4-82D6-4D23-BAFE-D8055255E829}" type="datetime1">
              <a:rPr lang="en-IN" smtClean="0"/>
              <a:t>18-04-2024</a:t>
            </a:fld>
            <a:endParaRPr lang="en-IN"/>
          </a:p>
        </p:txBody>
      </p:sp>
      <p:sp>
        <p:nvSpPr>
          <p:cNvPr id="6" name="Footer Placeholder 5">
            <a:extLst>
              <a:ext uri="{FF2B5EF4-FFF2-40B4-BE49-F238E27FC236}">
                <a16:creationId xmlns:a16="http://schemas.microsoft.com/office/drawing/2014/main" id="{BA50FEFC-E6F0-4221-8F91-DEE76671F228}"/>
              </a:ext>
            </a:extLst>
          </p:cNvPr>
          <p:cNvSpPr>
            <a:spLocks noGrp="1"/>
          </p:cNvSpPr>
          <p:nvPr>
            <p:ph type="ftr" sz="quarter" idx="11"/>
          </p:nvPr>
        </p:nvSpPr>
        <p:spPr/>
        <p:txBody>
          <a:bodyPr/>
          <a:lstStyle/>
          <a:p>
            <a:r>
              <a:rPr lang="en-IN"/>
              <a:t>ICICC-2021</a:t>
            </a:r>
          </a:p>
        </p:txBody>
      </p:sp>
      <p:sp>
        <p:nvSpPr>
          <p:cNvPr id="7" name="Slide Number Placeholder 6">
            <a:extLst>
              <a:ext uri="{FF2B5EF4-FFF2-40B4-BE49-F238E27FC236}">
                <a16:creationId xmlns:a16="http://schemas.microsoft.com/office/drawing/2014/main" id="{770A78C8-FCAB-43A2-9CE6-A2768B5DABF9}"/>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826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EB43A-BD9E-4874-BFFB-60C4AC61A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276C3F-335A-4DB7-9751-C78105CE3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A7C449-54C2-463E-BDDF-5F5299CBA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D91507-B170-49D3-AC27-6346FE1BA60C}" type="datetime1">
              <a:rPr lang="en-IN" smtClean="0"/>
              <a:t>18-04-2024</a:t>
            </a:fld>
            <a:endParaRPr lang="en-IN"/>
          </a:p>
        </p:txBody>
      </p:sp>
      <p:sp>
        <p:nvSpPr>
          <p:cNvPr id="5" name="Footer Placeholder 4">
            <a:extLst>
              <a:ext uri="{FF2B5EF4-FFF2-40B4-BE49-F238E27FC236}">
                <a16:creationId xmlns:a16="http://schemas.microsoft.com/office/drawing/2014/main" id="{E9337EE8-8318-4653-A49C-0E3AAA3CE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ICICC-2021</a:t>
            </a:r>
          </a:p>
        </p:txBody>
      </p:sp>
      <p:sp>
        <p:nvSpPr>
          <p:cNvPr id="6" name="Slide Number Placeholder 5">
            <a:extLst>
              <a:ext uri="{FF2B5EF4-FFF2-40B4-BE49-F238E27FC236}">
                <a16:creationId xmlns:a16="http://schemas.microsoft.com/office/drawing/2014/main" id="{B85FA26E-3201-463F-ACF3-CBF98D3B2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7CD7D-2DE7-4E97-993E-733569484B37}" type="slidenum">
              <a:rPr lang="en-IN" smtClean="0"/>
              <a:t>‹#›</a:t>
            </a:fld>
            <a:endParaRPr lang="en-IN"/>
          </a:p>
        </p:txBody>
      </p:sp>
    </p:spTree>
    <p:extLst>
      <p:ext uri="{BB962C8B-B14F-4D97-AF65-F5344CB8AC3E}">
        <p14:creationId xmlns:p14="http://schemas.microsoft.com/office/powerpoint/2010/main" val="78777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174595" y="1472689"/>
            <a:ext cx="11842810" cy="4981180"/>
          </a:xfrm>
        </p:spPr>
        <p:txBody>
          <a:bodyPr/>
          <a:lstStyle/>
          <a:p>
            <a:r>
              <a:rPr lang="en-IN" b="1" dirty="0">
                <a:solidFill>
                  <a:srgbClr val="FF0000"/>
                </a:solidFill>
                <a:latin typeface="Comic Sans MS" panose="030F0702030302020204" pitchFamily="66" charset="0"/>
              </a:rPr>
              <a:t>5th DOCTORAL SYMPOSIUM ON COMPUTATIONAL INTELLIGENCE</a:t>
            </a:r>
          </a:p>
          <a:p>
            <a:r>
              <a:rPr lang="en-IN" b="1" dirty="0">
                <a:solidFill>
                  <a:srgbClr val="FF0000"/>
                </a:solidFill>
                <a:latin typeface="Comic Sans MS" panose="030F0702030302020204" pitchFamily="66" charset="0"/>
              </a:rPr>
              <a:t>(DoSCI-2024)</a:t>
            </a:r>
          </a:p>
          <a:p>
            <a:r>
              <a:rPr lang="en-IN" sz="1600" b="1" dirty="0">
                <a:solidFill>
                  <a:srgbClr val="FF0000"/>
                </a:solidFill>
                <a:latin typeface="Comic Sans MS" panose="030F0702030302020204" pitchFamily="66" charset="0"/>
              </a:rPr>
              <a:t>10 May 2024.</a:t>
            </a:r>
          </a:p>
          <a:p>
            <a:endParaRPr lang="en-IN" sz="1400" dirty="0">
              <a:latin typeface="Comic Sans MS" panose="030F0702030302020204" pitchFamily="66" charset="0"/>
            </a:endParaRPr>
          </a:p>
          <a:p>
            <a:endParaRPr lang="en-IN" sz="1400" dirty="0">
              <a:latin typeface="Comic Sans MS" panose="030F0702030302020204" pitchFamily="66" charset="0"/>
            </a:endParaRPr>
          </a:p>
          <a:p>
            <a:r>
              <a:rPr lang="en-GB" sz="1800" b="1" kern="2400" dirty="0">
                <a:effectLst/>
                <a:latin typeface="Times New Roman" panose="02020603050405020304" pitchFamily="18" charset="0"/>
                <a:ea typeface="SimSun" panose="02010600030101010101" pitchFamily="2" charset="-122"/>
              </a:rPr>
              <a:t>Beyond Likes and Reps: A Deep Dive into the Evolution of Fitness Communities through a Customizable Social Media Platform</a:t>
            </a:r>
            <a:endParaRPr lang="en-IN" sz="1400" dirty="0">
              <a:latin typeface="Comic Sans MS" panose="030F0702030302020204" pitchFamily="66" charset="0"/>
            </a:endParaRPr>
          </a:p>
          <a:p>
            <a:pPr>
              <a:lnSpc>
                <a:spcPts val="1150"/>
              </a:lnSpc>
            </a:pPr>
            <a:r>
              <a:rPr lang="en-US" sz="1800" b="1" i="1" dirty="0">
                <a:effectLst/>
                <a:latin typeface="Times New Roman" panose="02020603050405020304" pitchFamily="18" charset="0"/>
                <a:ea typeface="SimSun" panose="02010600030101010101" pitchFamily="2" charset="-122"/>
              </a:rPr>
              <a:t>Pawan kumar</a:t>
            </a:r>
            <a:r>
              <a:rPr lang="en-US" sz="1800" b="1" i="1" baseline="30000" dirty="0">
                <a:effectLst/>
                <a:latin typeface="Times New Roman" panose="02020603050405020304" pitchFamily="18" charset="0"/>
                <a:ea typeface="SimSun" panose="02010600030101010101" pitchFamily="2" charset="-122"/>
              </a:rPr>
              <a:t>*</a:t>
            </a:r>
            <a:r>
              <a:rPr lang="en-US" sz="1800" b="1" i="1" dirty="0">
                <a:effectLst/>
                <a:latin typeface="Times New Roman" panose="02020603050405020304" pitchFamily="18" charset="0"/>
                <a:ea typeface="SimSun" panose="02010600030101010101" pitchFamily="2" charset="-122"/>
              </a:rPr>
              <a:t>, </a:t>
            </a:r>
            <a:r>
              <a:rPr lang="en-US" sz="1800" b="1" i="1" dirty="0" err="1">
                <a:effectLst/>
                <a:latin typeface="Times New Roman" panose="02020603050405020304" pitchFamily="18" charset="0"/>
                <a:ea typeface="SimSun" panose="02010600030101010101" pitchFamily="2" charset="-122"/>
              </a:rPr>
              <a:t>Sanskriti</a:t>
            </a:r>
            <a:r>
              <a:rPr lang="en-US" sz="1800" b="1" i="1" dirty="0">
                <a:effectLst/>
                <a:latin typeface="Times New Roman" panose="02020603050405020304" pitchFamily="18" charset="0"/>
                <a:ea typeface="SimSun" panose="02010600030101010101" pitchFamily="2" charset="-122"/>
              </a:rPr>
              <a:t> Rana, Gagan Thakral </a:t>
            </a:r>
            <a:endParaRPr lang="en-IN" sz="1800" b="1" i="1" dirty="0">
              <a:effectLst/>
              <a:latin typeface="Times New Roman" panose="02020603050405020304" pitchFamily="18" charset="0"/>
              <a:ea typeface="SimSun" panose="02010600030101010101" pitchFamily="2" charset="-122"/>
            </a:endParaRPr>
          </a:p>
          <a:p>
            <a:endParaRPr lang="en-IN" sz="1800" dirty="0">
              <a:latin typeface="Comic Sans MS" panose="030F0702030302020204" pitchFamily="66" charset="0"/>
            </a:endParaRPr>
          </a:p>
          <a:p>
            <a:r>
              <a:rPr lang="en-GB" sz="1800" baseline="30000" dirty="0">
                <a:effectLst/>
                <a:latin typeface="Times New Roman" panose="02020603050405020304" pitchFamily="18" charset="0"/>
                <a:ea typeface="SimSun" panose="02010600030101010101" pitchFamily="2" charset="-122"/>
              </a:rPr>
              <a:t> </a:t>
            </a:r>
            <a:r>
              <a:rPr lang="en-GB" sz="1800" dirty="0">
                <a:effectLst/>
                <a:latin typeface="Times New Roman" panose="02020603050405020304" pitchFamily="18" charset="0"/>
                <a:ea typeface="SimSun" panose="02010600030101010101" pitchFamily="2" charset="-122"/>
              </a:rPr>
              <a:t>Department of computer science &amp; Engineering</a:t>
            </a:r>
          </a:p>
          <a:p>
            <a:r>
              <a:rPr lang="en-GB" sz="1800" dirty="0">
                <a:effectLst/>
                <a:latin typeface="Times New Roman" panose="02020603050405020304" pitchFamily="18" charset="0"/>
                <a:ea typeface="SimSun" panose="02010600030101010101" pitchFamily="2" charset="-122"/>
              </a:rPr>
              <a:t>KIET Groups of Institutions, Delhi-NCR, Ghaziabad, 201206</a:t>
            </a:r>
            <a:endParaRPr lang="en-IN" sz="1400" dirty="0">
              <a:latin typeface="Comic Sans MS" panose="030F0702030302020204" pitchFamily="66" charset="0"/>
            </a:endParaRPr>
          </a:p>
          <a:p>
            <a:endParaRPr lang="en-IN" sz="1400" dirty="0">
              <a:latin typeface="Comic Sans MS" panose="030F0702030302020204" pitchFamily="66" charset="0"/>
            </a:endParaRPr>
          </a:p>
        </p:txBody>
      </p:sp>
      <p:pic>
        <p:nvPicPr>
          <p:cNvPr id="15" name="Picture 14">
            <a:extLst>
              <a:ext uri="{FF2B5EF4-FFF2-40B4-BE49-F238E27FC236}">
                <a16:creationId xmlns:a16="http://schemas.microsoft.com/office/drawing/2014/main" id="{69D35896-98E2-4F08-B5B2-B1B2D182EE36}"/>
              </a:ext>
            </a:extLst>
          </p:cNvPr>
          <p:cNvPicPr>
            <a:picLocks noChangeAspect="1"/>
          </p:cNvPicPr>
          <p:nvPr/>
        </p:nvPicPr>
        <p:blipFill>
          <a:blip r:embed="rId2"/>
          <a:stretch>
            <a:fillRect/>
          </a:stretch>
        </p:blipFill>
        <p:spPr>
          <a:xfrm>
            <a:off x="9224667" y="488356"/>
            <a:ext cx="2358241" cy="984333"/>
          </a:xfrm>
          <a:prstGeom prst="rect">
            <a:avLst/>
          </a:prstGeom>
        </p:spPr>
      </p:pic>
      <p:pic>
        <p:nvPicPr>
          <p:cNvPr id="4" name="Picture 3">
            <a:extLst>
              <a:ext uri="{FF2B5EF4-FFF2-40B4-BE49-F238E27FC236}">
                <a16:creationId xmlns:a16="http://schemas.microsoft.com/office/drawing/2014/main" id="{FF48B56B-7C59-4ED3-8A65-303B6E5B3E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092" y="488356"/>
            <a:ext cx="7987690" cy="984333"/>
          </a:xfrm>
          <a:prstGeom prst="rect">
            <a:avLst/>
          </a:prstGeom>
        </p:spPr>
      </p:pic>
    </p:spTree>
    <p:extLst>
      <p:ext uri="{BB962C8B-B14F-4D97-AF65-F5344CB8AC3E}">
        <p14:creationId xmlns:p14="http://schemas.microsoft.com/office/powerpoint/2010/main" val="428981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571625"/>
            <a:ext cx="11407806" cy="4820297"/>
          </a:xfrm>
        </p:spPr>
        <p:txBody>
          <a:bodyPr>
            <a:normAutofit fontScale="85000" lnSpcReduction="10000"/>
          </a:bodyPr>
          <a:lstStyle/>
          <a:p>
            <a:pPr algn="just"/>
            <a:r>
              <a:rPr lang="en-IN" dirty="0">
                <a:latin typeface="Comic Sans MS" panose="030F0702030302020204" pitchFamily="66" charset="0"/>
              </a:rPr>
              <a:t>9. CONCLUSION &amp; FUTURE WORK :</a:t>
            </a:r>
            <a:r>
              <a:rPr lang="en-IN" sz="1800" dirty="0">
                <a:effectLst/>
                <a:latin typeface="Times New Roman" panose="02020603050405020304" pitchFamily="18" charset="0"/>
                <a:ea typeface="SimSun" panose="02010600030101010101" pitchFamily="2" charset="-122"/>
              </a:rPr>
              <a:t>. </a:t>
            </a:r>
          </a:p>
          <a:p>
            <a:pPr marL="342900" indent="-342900" algn="just">
              <a:buFont typeface="Wingdings" panose="05000000000000000000" pitchFamily="2" charset="2"/>
              <a:buChar char="Ø"/>
            </a:pPr>
            <a:r>
              <a:rPr lang="en-IN" dirty="0">
                <a:effectLst/>
                <a:latin typeface="Söhne"/>
                <a:ea typeface="SimSun" panose="02010600030101010101" pitchFamily="2" charset="-122"/>
              </a:rPr>
              <a:t>By combining the opinions of experienced fitness trainers, we cover a variety of exercises that are more than just exercise but offer customized solutions with unique results designed for the body. It's not just quantity that matters, it's quality; Understand its impact on muscles, endurance, and overall health. </a:t>
            </a:r>
          </a:p>
          <a:p>
            <a:pPr marL="342900" indent="-342900" algn="just">
              <a:buFont typeface="Wingdings" panose="05000000000000000000" pitchFamily="2" charset="2"/>
              <a:buChar char="Ø"/>
            </a:pPr>
            <a:r>
              <a:rPr lang="en-IN" dirty="0">
                <a:effectLst/>
                <a:latin typeface="Söhne"/>
                <a:ea typeface="SimSun" panose="02010600030101010101" pitchFamily="2" charset="-122"/>
              </a:rPr>
              <a:t>Nutrition is equally important in every exercise, follow the individual. Recognizing that one size does not fit all, we are committed to providing users with meal plans that fit their specific needs and goals. This not only increases the effectiveness of your exercise but also supports a healthy and effective diet. The community is created with clear guidelines and is not just a social space; This is a social place.. Additionally, the user-friendly presentation of the information makes it accessible to users at all levels. </a:t>
            </a:r>
          </a:p>
          <a:p>
            <a:pPr marL="342900" indent="-342900" algn="just">
              <a:buFont typeface="Wingdings" panose="05000000000000000000" pitchFamily="2" charset="2"/>
              <a:buChar char="Ø"/>
            </a:pPr>
            <a:r>
              <a:rPr lang="en-IN" dirty="0">
                <a:effectLst/>
                <a:latin typeface="Söhne"/>
                <a:ea typeface="SimSun" panose="02010600030101010101" pitchFamily="2" charset="-122"/>
              </a:rPr>
              <a:t>By simplifying fitness concepts and providing clear guidance, we demystify the world of exercise and nutrition, making health and fitness a goal for everyone. As we move forward, a commitment to continuous improvement forms the basis of our project. We will actively seek and use user feedback to ensure that the application adapts to the needs and wishes of our different users. This project is more than an application; It is a revolutionary platform that supports the health of society not only as a goal but as a way of life. Through this research, we contribute to health reform and health technology that is expected to have a long-term impact on the health of people around the world.</a:t>
            </a:r>
          </a:p>
          <a:p>
            <a:pPr algn="l"/>
            <a:endParaRPr lang="en-IN" dirty="0">
              <a:latin typeface="Comic Sans MS" panose="030F0702030302020204" pitchFamily="66" charset="0"/>
            </a:endParaRPr>
          </a:p>
        </p:txBody>
      </p:sp>
      <p:grpSp>
        <p:nvGrpSpPr>
          <p:cNvPr id="6" name="Group 5">
            <a:extLst>
              <a:ext uri="{FF2B5EF4-FFF2-40B4-BE49-F238E27FC236}">
                <a16:creationId xmlns:a16="http://schemas.microsoft.com/office/drawing/2014/main" id="{A006222A-C272-42BA-B5EB-E9E50C39B07E}"/>
              </a:ext>
            </a:extLst>
          </p:cNvPr>
          <p:cNvGrpSpPr/>
          <p:nvPr/>
        </p:nvGrpSpPr>
        <p:grpSpPr>
          <a:xfrm>
            <a:off x="647701" y="220727"/>
            <a:ext cx="10973816" cy="984333"/>
            <a:chOff x="1466695" y="220727"/>
            <a:chExt cx="10154821" cy="984333"/>
          </a:xfrm>
        </p:grpSpPr>
        <p:pic>
          <p:nvPicPr>
            <p:cNvPr id="7" name="Picture 6">
              <a:extLst>
                <a:ext uri="{FF2B5EF4-FFF2-40B4-BE49-F238E27FC236}">
                  <a16:creationId xmlns:a16="http://schemas.microsoft.com/office/drawing/2014/main" id="{E6BC15D5-8739-41BD-BEAC-387A3307D035}"/>
                </a:ext>
              </a:extLst>
            </p:cNvPr>
            <p:cNvPicPr>
              <a:picLocks noChangeAspect="1"/>
            </p:cNvPicPr>
            <p:nvPr/>
          </p:nvPicPr>
          <p:blipFill>
            <a:blip r:embed="rId2"/>
            <a:stretch>
              <a:fillRect/>
            </a:stretch>
          </p:blipFill>
          <p:spPr>
            <a:xfrm>
              <a:off x="9439275" y="220727"/>
              <a:ext cx="2182241" cy="984333"/>
            </a:xfrm>
            <a:prstGeom prst="rect">
              <a:avLst/>
            </a:prstGeom>
          </p:spPr>
        </p:pic>
        <p:pic>
          <p:nvPicPr>
            <p:cNvPr id="11" name="Picture 10">
              <a:extLst>
                <a:ext uri="{FF2B5EF4-FFF2-40B4-BE49-F238E27FC236}">
                  <a16:creationId xmlns:a16="http://schemas.microsoft.com/office/drawing/2014/main" id="{7923BAF3-B5A2-42AD-8A2A-DD4ABB199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695" y="220727"/>
              <a:ext cx="7391555" cy="984333"/>
            </a:xfrm>
            <a:prstGeom prst="rect">
              <a:avLst/>
            </a:prstGeom>
          </p:spPr>
        </p:pic>
      </p:grpSp>
    </p:spTree>
    <p:extLst>
      <p:ext uri="{BB962C8B-B14F-4D97-AF65-F5344CB8AC3E}">
        <p14:creationId xmlns:p14="http://schemas.microsoft.com/office/powerpoint/2010/main" val="1184327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733550"/>
            <a:ext cx="11407806" cy="4658372"/>
          </a:xfrm>
        </p:spPr>
        <p:txBody>
          <a:bodyPr>
            <a:normAutofit lnSpcReduction="10000"/>
          </a:bodyPr>
          <a:lstStyle/>
          <a:p>
            <a:pPr algn="l"/>
            <a:r>
              <a:rPr lang="en-IN" dirty="0">
                <a:latin typeface="Comic Sans MS" panose="030F0702030302020204" pitchFamily="66" charset="0"/>
              </a:rPr>
              <a:t>10. REFERENCES :</a:t>
            </a:r>
          </a:p>
          <a:p>
            <a:pPr marL="171450" indent="-171450" algn="l">
              <a:buFont typeface="Wingdings" panose="05000000000000000000" pitchFamily="2" charset="2"/>
              <a:buChar char="Ø"/>
            </a:pPr>
            <a:r>
              <a:rPr lang="nl-NL" sz="1000" dirty="0">
                <a:effectLst/>
                <a:latin typeface="Times New Roman" panose="02020603050405020304" pitchFamily="18" charset="0"/>
                <a:ea typeface="Batang" panose="02030600000101010101" pitchFamily="18" charset="-127"/>
                <a:cs typeface="Times New Roman" panose="02020603050405020304" pitchFamily="18" charset="0"/>
              </a:rPr>
              <a:t>Scheiber R, Diehl S, Karasin M. Socio-cultural power of social media on orthorexia nervosa. Appetite. 2023 Jun 1; 185:106522. Doi: 10.1016/j.appet.2023.106522. PeHUB 2023 Mar 8. PMID: 36893917.</a:t>
            </a:r>
          </a:p>
          <a:p>
            <a:pPr marL="171450" indent="-171450" algn="l">
              <a:buFont typeface="Wingdings" panose="05000000000000000000" pitchFamily="2" charset="2"/>
              <a:buChar char="Ø"/>
            </a:pPr>
            <a:r>
              <a:rPr lang="nl-NL" sz="1000" dirty="0">
                <a:effectLst/>
                <a:latin typeface="Times New Roman" panose="02020603050405020304" pitchFamily="18" charset="0"/>
                <a:ea typeface="SimSun" panose="02010600030101010101" pitchFamily="2" charset="-122"/>
              </a:rPr>
              <a:t>Kim M. How can I Be as attractive as a Fitness YouTuber in the era of COVID-19? The impact of digital attributes on flow experience, satisfaction, and behavioral intention. . 2022 Jan 1; 64:102778.</a:t>
            </a:r>
          </a:p>
          <a:p>
            <a:pPr marL="171450" indent="-171450" algn="l">
              <a:buFont typeface="Wingdings" panose="05000000000000000000" pitchFamily="2" charset="2"/>
              <a:buChar char="Ø"/>
            </a:pPr>
            <a:r>
              <a:rPr lang="nl-NL" sz="1000" dirty="0">
                <a:effectLst/>
                <a:latin typeface="Times New Roman" panose="02020603050405020304" pitchFamily="18" charset="0"/>
                <a:ea typeface="SimSun" panose="02010600030101010101" pitchFamily="2" charset="-122"/>
              </a:rPr>
              <a:t>Huang, G., Sun, M., &amp; Jiang, L. C. (2022). Core social network size is associated with physical activity participation for fitness app users: Computers in Human Behavior, 129, 107169.</a:t>
            </a:r>
          </a:p>
          <a:p>
            <a:pPr marL="171450" indent="-171450" algn="l">
              <a:buFont typeface="Wingdings" panose="05000000000000000000" pitchFamily="2" charset="2"/>
              <a:buChar char="Ø"/>
            </a:pPr>
            <a:r>
              <a:rPr lang="nl-NL" sz="1000" dirty="0">
                <a:effectLst/>
                <a:latin typeface="Times New Roman" panose="02020603050405020304" pitchFamily="18" charset="0"/>
                <a:ea typeface="Batang" panose="02030600000101010101" pitchFamily="18" charset="-127"/>
                <a:cs typeface="Times New Roman" panose="02020603050405020304" pitchFamily="18" charset="0"/>
              </a:rPr>
              <a:t>Wolfers, L.N. and Utz, S., 2022. Social media use, stress, and coping. Current Opinion in Psychology, 45, p.101305.</a:t>
            </a:r>
          </a:p>
          <a:p>
            <a:pPr marL="171450" indent="-171450" algn="l">
              <a:buFont typeface="Wingdings" panose="05000000000000000000" pitchFamily="2" charset="2"/>
              <a:buChar char="Ø"/>
            </a:pPr>
            <a:r>
              <a:rPr lang="nl-NL" sz="1000" dirty="0">
                <a:effectLst/>
                <a:latin typeface="Times New Roman" panose="02020603050405020304" pitchFamily="18" charset="0"/>
                <a:ea typeface="SimSun" panose="02010600030101010101" pitchFamily="2" charset="-122"/>
              </a:rPr>
              <a:t>Zhang Xu Eying. "Keeping up appearances: Testing a moderated mediation path of self-presentation motives, self-efficacy beliefs, social sharing of fitness records and fitness app uses 41.3 (2022): 644-654.</a:t>
            </a:r>
          </a:p>
          <a:p>
            <a:pPr marL="171450" indent="-171450" algn="l">
              <a:buFont typeface="Wingdings" panose="05000000000000000000" pitchFamily="2" charset="2"/>
              <a:buChar char="Ø"/>
            </a:pPr>
            <a:r>
              <a:rPr lang="en-US" sz="1000" dirty="0">
                <a:effectLst/>
                <a:latin typeface="Times New Roman" panose="02020603050405020304" pitchFamily="18" charset="0"/>
                <a:ea typeface="SimSun" panose="02010600030101010101" pitchFamily="2" charset="-122"/>
              </a:rPr>
              <a:t>Kercher, Vanessa M., et al. "2022 Fitness Trends from around the Globe." ACSM's Health &amp; Fitness Journal 26.1 (2022): 21-37.</a:t>
            </a:r>
          </a:p>
          <a:p>
            <a:pPr marL="171450" indent="-171450" algn="l">
              <a:buFont typeface="Wingdings" panose="05000000000000000000" pitchFamily="2" charset="2"/>
              <a:buChar char="Ø"/>
            </a:pPr>
            <a:r>
              <a:rPr lang="en-US" sz="1000" dirty="0">
                <a:effectLst/>
                <a:latin typeface="Times New Roman" panose="02020603050405020304" pitchFamily="18" charset="0"/>
                <a:ea typeface="SimSun" panose="02010600030101010101" pitchFamily="2" charset="-122"/>
              </a:rPr>
              <a:t>Jiang S, Ning CF. Interactive communication in the process of physical education is social media contributing to the improvement of physical training performance.</a:t>
            </a:r>
          </a:p>
          <a:p>
            <a:pPr marL="171450" indent="-171450" algn="l">
              <a:buFont typeface="Wingdings" panose="05000000000000000000" pitchFamily="2" charset="2"/>
              <a:buChar char="Ø"/>
            </a:pPr>
            <a:r>
              <a:rPr lang="nl-NL" sz="1000" dirty="0">
                <a:effectLst/>
                <a:latin typeface="Times New Roman" panose="02020603050405020304" pitchFamily="18" charset="0"/>
                <a:ea typeface="SimSun" panose="02010600030101010101" pitchFamily="2" charset="-122"/>
              </a:rPr>
              <a:t>Hyung-Min Kim. 2022. Social comparison of fitness social media postings by fitness app users. Computer. Hum. Bhav. 131, C (Jun 2022).</a:t>
            </a:r>
          </a:p>
          <a:p>
            <a:pPr marL="171450" indent="-171450" algn="l">
              <a:buFont typeface="Wingdings" panose="05000000000000000000" pitchFamily="2" charset="2"/>
              <a:buChar char="Ø"/>
            </a:pPr>
            <a:r>
              <a:rPr lang="nl-NL" sz="1000" dirty="0">
                <a:effectLst/>
                <a:latin typeface="Times New Roman" panose="02020603050405020304" pitchFamily="18" charset="0"/>
                <a:ea typeface="Batang" panose="02030600000101010101" pitchFamily="18" charset="-127"/>
                <a:cs typeface="Times New Roman" panose="02020603050405020304" pitchFamily="18" charset="0"/>
              </a:rPr>
              <a:t>Glazier RA, Topping MP. Using social media to Advance Community-Based Research. PS: Political Science &amp; Politics. 2021;54(2):254-258. doi:10.1017/S1049096520001705.</a:t>
            </a:r>
          </a:p>
          <a:p>
            <a:pPr marL="171450" indent="-171450" algn="l">
              <a:buFont typeface="Wingdings" panose="05000000000000000000" pitchFamily="2" charset="2"/>
              <a:buChar char="Ø"/>
            </a:pPr>
            <a:r>
              <a:rPr lang="nl-NL" sz="1000" dirty="0">
                <a:effectLst/>
                <a:latin typeface="Times New Roman" panose="02020603050405020304" pitchFamily="18" charset="0"/>
                <a:ea typeface="Batang" panose="02030600000101010101" pitchFamily="18" charset="-127"/>
                <a:cs typeface="Times New Roman" panose="02020603050405020304" pitchFamily="18" charset="0"/>
              </a:rPr>
              <a:t>Jong, S. T., &amp; Drummond, M. J. (2020). Exploring online fitness  culture and young females. In Re-thinking Leisure in a Digital Age (pp. 50-62). Routledge..</a:t>
            </a:r>
          </a:p>
          <a:p>
            <a:pPr marL="171450" indent="-171450" algn="l">
              <a:buFont typeface="Wingdings" panose="05000000000000000000" pitchFamily="2" charset="2"/>
              <a:buChar char="Ø"/>
            </a:pPr>
            <a:r>
              <a:rPr lang="nl-NL" sz="1000" dirty="0">
                <a:effectLst/>
                <a:latin typeface="Times New Roman" panose="02020603050405020304" pitchFamily="18" charset="0"/>
                <a:ea typeface="Batang" panose="02030600000101010101" pitchFamily="18" charset="-127"/>
                <a:cs typeface="Times New Roman" panose="02020603050405020304" pitchFamily="18" charset="0"/>
              </a:rPr>
              <a:t>Jozani, M., Ayaburi, E., Ko, M., &amp; Choo, K. K. R. (2020). Privacy concerns and benefits of engagement with social media-enabled apps: A privacy calculus perspective. Computers in Human Behavior, 107, 106260.</a:t>
            </a:r>
          </a:p>
          <a:p>
            <a:pPr marL="171450" indent="-171450" algn="l">
              <a:buFont typeface="Wingdings" panose="05000000000000000000" pitchFamily="2" charset="2"/>
              <a:buChar char="Ø"/>
            </a:pPr>
            <a:r>
              <a:rPr lang="nl-NL" sz="1000" dirty="0">
                <a:effectLst/>
                <a:latin typeface="Times New Roman" panose="02020603050405020304" pitchFamily="18" charset="0"/>
                <a:ea typeface="Batang" panose="02030600000101010101" pitchFamily="18" charset="-127"/>
                <a:cs typeface="Times New Roman" panose="02020603050405020304" pitchFamily="18" charset="0"/>
              </a:rPr>
              <a:t>Wagner R, Singh S. Consumers' body image expressions: Reflection of a Snow White or an Evil Queen. . 2023 Mar 17;14:1097740. doi: 10.3389/fpsyg.2023.1097740. PMID: 37008841; PMCID: PMC10064093.</a:t>
            </a:r>
          </a:p>
          <a:p>
            <a:pPr marL="171450" indent="-171450" algn="l">
              <a:buFont typeface="Wingdings" panose="05000000000000000000" pitchFamily="2" charset="2"/>
              <a:buChar char="Ø"/>
            </a:pPr>
            <a:r>
              <a:rPr lang="nl-NL" sz="1000" dirty="0">
                <a:effectLst/>
                <a:latin typeface="Times New Roman" panose="02020603050405020304" pitchFamily="18" charset="0"/>
                <a:ea typeface="Batang" panose="02030600000101010101" pitchFamily="18" charset="-127"/>
                <a:cs typeface="Times New Roman" panose="02020603050405020304" pitchFamily="18" charset="0"/>
              </a:rPr>
              <a:t>Mathisen TF, Sølvberg N, Sundgot-Borgen C, Sundgot-Borgen J. Sexual Harassment in Fitness Instructors: 2021 Oct 29;12:735015. doi: 10.3389/fpsyt.2021.735015. PMID: 34777046; PMCID: PMC8585760.</a:t>
            </a:r>
          </a:p>
          <a:p>
            <a:pPr marL="171450" indent="-171450" algn="l">
              <a:buFont typeface="Wingdings" panose="05000000000000000000" pitchFamily="2" charset="2"/>
              <a:buChar char="Ø"/>
            </a:pPr>
            <a:r>
              <a:rPr lang="nl-NL" sz="1000" dirty="0">
                <a:effectLst/>
                <a:latin typeface="Times New Roman" panose="02020603050405020304" pitchFamily="18" charset="0"/>
                <a:ea typeface="SimSun" panose="02010600030101010101" pitchFamily="2" charset="-122"/>
              </a:rPr>
              <a:t>Naslund, J. A., Bondre, A., Torous, J., &amp; Aschbrenner, K. A. (2020). Social media and mental health: benefits, risks, and opportunities for research and practice. Journal of technology in behavioral science, 5, 245-257</a:t>
            </a:r>
            <a:endParaRPr lang="en-IN" sz="1000" dirty="0">
              <a:effectLst/>
              <a:latin typeface="Arial" panose="020B0604020202020204" pitchFamily="34" charset="0"/>
              <a:ea typeface="Batang" panose="02030600000101010101" pitchFamily="18" charset="-127"/>
              <a:cs typeface="Times New Roman" panose="02020603050405020304" pitchFamily="18" charset="0"/>
            </a:endParaRPr>
          </a:p>
          <a:p>
            <a:pPr marL="171450" indent="-171450" algn="l">
              <a:buFont typeface="Wingdings" panose="05000000000000000000" pitchFamily="2" charset="2"/>
              <a:buChar char="Ø"/>
            </a:pPr>
            <a:r>
              <a:rPr lang="nl-NL" sz="1000" dirty="0">
                <a:effectLst/>
                <a:latin typeface="Times New Roman" panose="02020603050405020304" pitchFamily="18" charset="0"/>
                <a:ea typeface="Batang" panose="02030600000101010101" pitchFamily="18" charset="-127"/>
                <a:cs typeface="Times New Roman" panose="02020603050405020304" pitchFamily="18" charset="0"/>
              </a:rPr>
              <a:t>Wilksch, S. M., O'Shea, A., Ho, P., Byrne, S., &amp; Wade, T. D. (2020). The relationship between social media use and disordered eating in young adolescents. International Journal of Eating Disorders, 53(1), 96-106.</a:t>
            </a:r>
          </a:p>
          <a:p>
            <a:pPr marL="171450" indent="-171450" algn="l">
              <a:buFont typeface="Wingdings" panose="05000000000000000000" pitchFamily="2" charset="2"/>
              <a:buChar char="Ø"/>
            </a:pPr>
            <a:r>
              <a:rPr lang="nl-NL" sz="1100" dirty="0">
                <a:effectLst/>
                <a:latin typeface="Times New Roman" panose="02020603050405020304" pitchFamily="18" charset="0"/>
                <a:ea typeface="SimSun" panose="02010600030101010101" pitchFamily="2" charset="-122"/>
              </a:rPr>
              <a:t>Grover, P., Kar, A. K., &amp; Dwivedi, Y. K. (2022). Understanding artificial intelligence adoption in operations management: insights from the review of academic literature and social media discussions. Annals of Operations Research, 308(1-2), 177-213.</a:t>
            </a:r>
            <a:endParaRPr lang="en-IN" sz="1100" dirty="0">
              <a:effectLst/>
              <a:latin typeface="Arial" panose="020B0604020202020204" pitchFamily="34" charset="0"/>
              <a:ea typeface="Batang" panose="02030600000101010101" pitchFamily="18" charset="-127"/>
              <a:cs typeface="Times New Roman" panose="02020603050405020304" pitchFamily="18" charset="0"/>
            </a:endParaRPr>
          </a:p>
          <a:p>
            <a:pPr marL="171450" indent="-171450" algn="l">
              <a:buFont typeface="Wingdings" panose="05000000000000000000" pitchFamily="2" charset="2"/>
              <a:buChar char="Ø"/>
            </a:pPr>
            <a:endParaRPr lang="en-IN" sz="1000" dirty="0">
              <a:effectLst/>
              <a:latin typeface="Arial" panose="020B0604020202020204" pitchFamily="34" charset="0"/>
              <a:ea typeface="Batang" panose="02030600000101010101" pitchFamily="18" charset="-127"/>
              <a:cs typeface="Times New Roman" panose="02020603050405020304" pitchFamily="18" charset="0"/>
            </a:endParaRPr>
          </a:p>
          <a:p>
            <a:pPr marL="171450" indent="-171450" algn="l">
              <a:buFont typeface="Wingdings" panose="05000000000000000000" pitchFamily="2" charset="2"/>
              <a:buChar char="Ø"/>
            </a:pPr>
            <a:endParaRPr lang="en-IN" sz="1000" dirty="0">
              <a:effectLst/>
              <a:latin typeface="Arial" panose="020B0604020202020204" pitchFamily="34" charset="0"/>
              <a:ea typeface="Batang" panose="02030600000101010101" pitchFamily="18" charset="-127"/>
              <a:cs typeface="Times New Roman" panose="02020603050405020304" pitchFamily="18" charset="0"/>
            </a:endParaRPr>
          </a:p>
          <a:p>
            <a:pPr marL="171450" indent="-171450" algn="l">
              <a:buFont typeface="Wingdings" panose="05000000000000000000" pitchFamily="2" charset="2"/>
              <a:buChar char="Ø"/>
            </a:pPr>
            <a:endParaRPr lang="en-IN" sz="1000" dirty="0">
              <a:effectLst/>
              <a:latin typeface="Arial" panose="020B0604020202020204" pitchFamily="34" charset="0"/>
              <a:ea typeface="Batang" panose="02030600000101010101" pitchFamily="18" charset="-127"/>
              <a:cs typeface="Times New Roman" panose="02020603050405020304" pitchFamily="18" charset="0"/>
            </a:endParaRPr>
          </a:p>
          <a:p>
            <a:pPr marL="171450" indent="-171450" algn="l">
              <a:buFont typeface="Wingdings" panose="05000000000000000000" pitchFamily="2" charset="2"/>
              <a:buChar char="Ø"/>
            </a:pPr>
            <a:endParaRPr lang="nl-NL" sz="1000" dirty="0">
              <a:effectLst/>
              <a:latin typeface="Times New Roman" panose="02020603050405020304" pitchFamily="18" charset="0"/>
              <a:ea typeface="Batang" panose="02030600000101010101" pitchFamily="18" charset="-127"/>
              <a:cs typeface="Times New Roman" panose="02020603050405020304" pitchFamily="18" charset="0"/>
            </a:endParaRPr>
          </a:p>
          <a:p>
            <a:pPr marL="171450" indent="-171450" algn="l">
              <a:buFont typeface="Wingdings" panose="05000000000000000000" pitchFamily="2" charset="2"/>
              <a:buChar char="Ø"/>
            </a:pPr>
            <a:endParaRPr lang="en-IN" sz="1000" dirty="0">
              <a:effectLst/>
              <a:latin typeface="Arial" panose="020B0604020202020204" pitchFamily="34" charset="0"/>
              <a:ea typeface="Batang" panose="02030600000101010101" pitchFamily="18" charset="-127"/>
              <a:cs typeface="Times New Roman" panose="02020603050405020304" pitchFamily="18" charset="0"/>
            </a:endParaRPr>
          </a:p>
          <a:p>
            <a:pPr marL="171450" indent="-171450" algn="l">
              <a:buFont typeface="Wingdings" panose="05000000000000000000" pitchFamily="2" charset="2"/>
              <a:buChar char="Ø"/>
            </a:pPr>
            <a:endParaRPr lang="nl-NL" sz="1000" dirty="0">
              <a:effectLst/>
              <a:latin typeface="Times New Roman" panose="02020603050405020304" pitchFamily="18" charset="0"/>
              <a:ea typeface="SimSun" panose="02010600030101010101" pitchFamily="2" charset="-122"/>
            </a:endParaRPr>
          </a:p>
          <a:p>
            <a:pPr marL="171450" indent="-171450" algn="l">
              <a:buFont typeface="Wingdings" panose="05000000000000000000" pitchFamily="2" charset="2"/>
              <a:buChar char="Ø"/>
            </a:pPr>
            <a:endParaRPr lang="en-IN" sz="1000" dirty="0">
              <a:effectLst/>
              <a:latin typeface="Arial" panose="020B0604020202020204" pitchFamily="34" charset="0"/>
              <a:ea typeface="Batang" panose="02030600000101010101" pitchFamily="18" charset="-127"/>
              <a:cs typeface="Times New Roman" panose="02020603050405020304" pitchFamily="18" charset="0"/>
            </a:endParaRPr>
          </a:p>
          <a:p>
            <a:pPr marL="171450" indent="-171450" algn="l">
              <a:buFont typeface="Wingdings" panose="05000000000000000000" pitchFamily="2" charset="2"/>
              <a:buChar char="Ø"/>
            </a:pPr>
            <a:endParaRPr lang="en-IN" sz="1000" dirty="0">
              <a:effectLst/>
              <a:latin typeface="Arial" panose="020B0604020202020204" pitchFamily="34" charset="0"/>
              <a:ea typeface="Batang" panose="02030600000101010101" pitchFamily="18" charset="-127"/>
              <a:cs typeface="Times New Roman" panose="02020603050405020304" pitchFamily="18" charset="0"/>
            </a:endParaRPr>
          </a:p>
          <a:p>
            <a:pPr marL="171450" indent="-171450" algn="l">
              <a:buFont typeface="Wingdings" panose="05000000000000000000" pitchFamily="2" charset="2"/>
              <a:buChar char="Ø"/>
            </a:pPr>
            <a:endParaRPr lang="en-IN" sz="800"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8" name="Group 7">
            <a:extLst>
              <a:ext uri="{FF2B5EF4-FFF2-40B4-BE49-F238E27FC236}">
                <a16:creationId xmlns:a16="http://schemas.microsoft.com/office/drawing/2014/main" id="{E211C2B3-CDF3-4908-9788-59CBCF20220D}"/>
              </a:ext>
            </a:extLst>
          </p:cNvPr>
          <p:cNvGrpSpPr/>
          <p:nvPr/>
        </p:nvGrpSpPr>
        <p:grpSpPr>
          <a:xfrm>
            <a:off x="1012055" y="135024"/>
            <a:ext cx="10609461" cy="1155739"/>
            <a:chOff x="1012055" y="135024"/>
            <a:chExt cx="10609461" cy="1155739"/>
          </a:xfrm>
        </p:grpSpPr>
        <p:pic>
          <p:nvPicPr>
            <p:cNvPr id="9" name="Picture 8">
              <a:extLst>
                <a:ext uri="{FF2B5EF4-FFF2-40B4-BE49-F238E27FC236}">
                  <a16:creationId xmlns:a16="http://schemas.microsoft.com/office/drawing/2014/main" id="{B96451DB-494E-4829-9AFC-C27DDFC3FBF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2055" y="135024"/>
              <a:ext cx="8446270" cy="1055601"/>
            </a:xfrm>
            <a:prstGeom prst="rect">
              <a:avLst/>
            </a:prstGeom>
            <a:noFill/>
            <a:ln>
              <a:noFill/>
            </a:ln>
          </p:spPr>
        </p:pic>
        <p:pic>
          <p:nvPicPr>
            <p:cNvPr id="10" name="Picture 9">
              <a:extLst>
                <a:ext uri="{FF2B5EF4-FFF2-40B4-BE49-F238E27FC236}">
                  <a16:creationId xmlns:a16="http://schemas.microsoft.com/office/drawing/2014/main" id="{A7A2E83D-247A-44AD-822A-8A87D18663AD}"/>
                </a:ext>
              </a:extLst>
            </p:cNvPr>
            <p:cNvPicPr>
              <a:picLocks noChangeAspect="1"/>
            </p:cNvPicPr>
            <p:nvPr/>
          </p:nvPicPr>
          <p:blipFill>
            <a:blip r:embed="rId3"/>
            <a:stretch>
              <a:fillRect/>
            </a:stretch>
          </p:blipFill>
          <p:spPr>
            <a:xfrm>
              <a:off x="9439275" y="135024"/>
              <a:ext cx="2182241" cy="1155739"/>
            </a:xfrm>
            <a:prstGeom prst="rect">
              <a:avLst/>
            </a:prstGeom>
          </p:spPr>
        </p:pic>
      </p:grpSp>
    </p:spTree>
    <p:extLst>
      <p:ext uri="{BB962C8B-B14F-4D97-AF65-F5344CB8AC3E}">
        <p14:creationId xmlns:p14="http://schemas.microsoft.com/office/powerpoint/2010/main" val="325419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57350"/>
            <a:ext cx="11407806" cy="4734572"/>
          </a:xfrm>
        </p:spPr>
        <p:txBody>
          <a:bodyPr/>
          <a:lstStyle/>
          <a:p>
            <a:pPr algn="l"/>
            <a:r>
              <a:rPr lang="en-IN" dirty="0">
                <a:latin typeface="Comic Sans MS" panose="030F0702030302020204" pitchFamily="66" charset="0"/>
              </a:rPr>
              <a:t>                                                     INDEX</a:t>
            </a:r>
          </a:p>
          <a:p>
            <a:pPr marL="457200" indent="-457200" algn="l">
              <a:buAutoNum type="arabicPeriod"/>
            </a:pPr>
            <a:r>
              <a:rPr lang="en-IN" dirty="0">
                <a:latin typeface="Comic Sans MS" panose="030F0702030302020204" pitchFamily="66" charset="0"/>
              </a:rPr>
              <a:t>Abstract</a:t>
            </a:r>
          </a:p>
          <a:p>
            <a:pPr marL="457200" indent="-457200" algn="l">
              <a:buAutoNum type="arabicPeriod"/>
            </a:pPr>
            <a:r>
              <a:rPr lang="en-IN" dirty="0">
                <a:latin typeface="Comic Sans MS" panose="030F0702030302020204" pitchFamily="66" charset="0"/>
              </a:rPr>
              <a:t>Introduction</a:t>
            </a:r>
          </a:p>
          <a:p>
            <a:pPr marL="457200" indent="-457200" algn="l">
              <a:buAutoNum type="arabicPeriod"/>
            </a:pPr>
            <a:r>
              <a:rPr lang="en-IN" dirty="0">
                <a:latin typeface="Comic Sans MS" panose="030F0702030302020204" pitchFamily="66" charset="0"/>
              </a:rPr>
              <a:t>Literature Review</a:t>
            </a:r>
          </a:p>
          <a:p>
            <a:pPr marL="457200" indent="-457200" algn="l">
              <a:buAutoNum type="arabicPeriod"/>
            </a:pPr>
            <a:r>
              <a:rPr lang="en-IN" dirty="0">
                <a:latin typeface="Comic Sans MS" panose="030F0702030302020204" pitchFamily="66" charset="0"/>
              </a:rPr>
              <a:t>Research Gaps</a:t>
            </a:r>
          </a:p>
          <a:p>
            <a:pPr marL="457200" indent="-457200" algn="l">
              <a:buAutoNum type="arabicPeriod"/>
            </a:pPr>
            <a:r>
              <a:rPr lang="en-IN" dirty="0">
                <a:latin typeface="Comic Sans MS" panose="030F0702030302020204" pitchFamily="66" charset="0"/>
              </a:rPr>
              <a:t>Proposed Methodology</a:t>
            </a:r>
          </a:p>
          <a:p>
            <a:pPr marL="457200" indent="-457200" algn="l">
              <a:buAutoNum type="arabicPeriod"/>
            </a:pPr>
            <a:r>
              <a:rPr lang="en-IN" dirty="0">
                <a:latin typeface="Comic Sans MS" panose="030F0702030302020204" pitchFamily="66" charset="0"/>
              </a:rPr>
              <a:t>Result &amp; Discussion</a:t>
            </a:r>
          </a:p>
          <a:p>
            <a:pPr marL="457200" indent="-457200" algn="l">
              <a:buFont typeface="Arial" panose="020B0604020202020204" pitchFamily="34" charset="0"/>
              <a:buAutoNum type="arabicPeriod"/>
            </a:pPr>
            <a:r>
              <a:rPr lang="en-IN" dirty="0">
                <a:latin typeface="Comic Sans MS" panose="030F0702030302020204" pitchFamily="66" charset="0"/>
              </a:rPr>
              <a:t>Comparative analysis </a:t>
            </a:r>
          </a:p>
          <a:p>
            <a:pPr marL="457200" indent="-457200" algn="l">
              <a:buFont typeface="Arial" panose="020B0604020202020204" pitchFamily="34" charset="0"/>
              <a:buAutoNum type="arabicPeriod"/>
            </a:pPr>
            <a:r>
              <a:rPr lang="en-IN" dirty="0">
                <a:latin typeface="Comic Sans MS" panose="030F0702030302020204" pitchFamily="66" charset="0"/>
              </a:rPr>
              <a:t>Conclusion &amp; future work</a:t>
            </a:r>
          </a:p>
          <a:p>
            <a:pPr marL="457200" indent="-457200" algn="l">
              <a:buFont typeface="Arial" panose="020B0604020202020204" pitchFamily="34" charset="0"/>
              <a:buAutoNum type="arabicPeriod"/>
            </a:pPr>
            <a:r>
              <a:rPr lang="en-IN" dirty="0">
                <a:latin typeface="Comic Sans MS" panose="030F0702030302020204" pitchFamily="66" charset="0"/>
              </a:rPr>
              <a:t>References</a:t>
            </a:r>
          </a:p>
          <a:p>
            <a:pPr marL="457200" indent="-457200" algn="l">
              <a:buFont typeface="Arial" panose="020B0604020202020204" pitchFamily="34" charset="0"/>
              <a:buAutoNum type="arabicPeriod"/>
            </a:pPr>
            <a:endParaRPr lang="en-IN" dirty="0">
              <a:latin typeface="Comic Sans MS" panose="030F0702030302020204" pitchFamily="66" charset="0"/>
            </a:endParaRPr>
          </a:p>
          <a:p>
            <a:pPr marL="457200" indent="-457200" algn="l">
              <a:buFont typeface="Arial" panose="020B0604020202020204" pitchFamily="34" charset="0"/>
              <a:buAutoNum type="arabicPeriod"/>
            </a:pPr>
            <a:endParaRPr lang="en-IN" dirty="0">
              <a:latin typeface="Comic Sans MS" panose="030F0702030302020204" pitchFamily="66" charset="0"/>
            </a:endParaRPr>
          </a:p>
          <a:p>
            <a:pPr marL="457200" indent="-457200" algn="l">
              <a:buAutoNum type="arabicPeriod"/>
            </a:pPr>
            <a:endParaRPr lang="en-IN" dirty="0">
              <a:latin typeface="Comic Sans MS" panose="030F0702030302020204" pitchFamily="66" charset="0"/>
            </a:endParaRPr>
          </a:p>
          <a:p>
            <a:pPr marL="457200" indent="-457200" algn="l">
              <a:buAutoNum type="arabicPeriod"/>
            </a:pPr>
            <a:endParaRPr lang="en-IN" dirty="0">
              <a:latin typeface="Comic Sans MS" panose="030F0702030302020204" pitchFamily="66" charset="0"/>
            </a:endParaRPr>
          </a:p>
          <a:p>
            <a:pPr marL="457200" indent="-457200" algn="l">
              <a:buAutoNum type="arabicPeriod"/>
            </a:pPr>
            <a:endParaRPr lang="en-IN" dirty="0">
              <a:latin typeface="Comic Sans MS" panose="030F0702030302020204" pitchFamily="66" charset="0"/>
            </a:endParaRPr>
          </a:p>
        </p:txBody>
      </p:sp>
      <p:grpSp>
        <p:nvGrpSpPr>
          <p:cNvPr id="6" name="Group 5">
            <a:extLst>
              <a:ext uri="{FF2B5EF4-FFF2-40B4-BE49-F238E27FC236}">
                <a16:creationId xmlns:a16="http://schemas.microsoft.com/office/drawing/2014/main" id="{BCD8B639-A87E-471E-8BDA-724D37749788}"/>
              </a:ext>
            </a:extLst>
          </p:cNvPr>
          <p:cNvGrpSpPr/>
          <p:nvPr/>
        </p:nvGrpSpPr>
        <p:grpSpPr>
          <a:xfrm>
            <a:off x="647701" y="220727"/>
            <a:ext cx="10973816" cy="984333"/>
            <a:chOff x="1466695" y="220727"/>
            <a:chExt cx="10154821" cy="984333"/>
          </a:xfrm>
        </p:grpSpPr>
        <p:pic>
          <p:nvPicPr>
            <p:cNvPr id="7" name="Picture 6">
              <a:extLst>
                <a:ext uri="{FF2B5EF4-FFF2-40B4-BE49-F238E27FC236}">
                  <a16:creationId xmlns:a16="http://schemas.microsoft.com/office/drawing/2014/main" id="{609E9867-9526-4A0A-8658-D72F0B098E20}"/>
                </a:ext>
              </a:extLst>
            </p:cNvPr>
            <p:cNvPicPr>
              <a:picLocks noChangeAspect="1"/>
            </p:cNvPicPr>
            <p:nvPr/>
          </p:nvPicPr>
          <p:blipFill>
            <a:blip r:embed="rId2"/>
            <a:stretch>
              <a:fillRect/>
            </a:stretch>
          </p:blipFill>
          <p:spPr>
            <a:xfrm>
              <a:off x="9439275" y="220727"/>
              <a:ext cx="2182241" cy="984333"/>
            </a:xfrm>
            <a:prstGeom prst="rect">
              <a:avLst/>
            </a:prstGeom>
          </p:spPr>
        </p:pic>
        <p:pic>
          <p:nvPicPr>
            <p:cNvPr id="11" name="Picture 10">
              <a:extLst>
                <a:ext uri="{FF2B5EF4-FFF2-40B4-BE49-F238E27FC236}">
                  <a16:creationId xmlns:a16="http://schemas.microsoft.com/office/drawing/2014/main" id="{862EC5E7-3576-49D5-921D-ACB0C1451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695" y="220727"/>
              <a:ext cx="7391555" cy="984333"/>
            </a:xfrm>
            <a:prstGeom prst="rect">
              <a:avLst/>
            </a:prstGeom>
          </p:spPr>
        </p:pic>
      </p:grpSp>
    </p:spTree>
    <p:extLst>
      <p:ext uri="{BB962C8B-B14F-4D97-AF65-F5344CB8AC3E}">
        <p14:creationId xmlns:p14="http://schemas.microsoft.com/office/powerpoint/2010/main" val="276373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552575"/>
            <a:ext cx="11407806" cy="4839347"/>
          </a:xfrm>
        </p:spPr>
        <p:txBody>
          <a:bodyPr/>
          <a:lstStyle/>
          <a:p>
            <a:pPr algn="just"/>
            <a:r>
              <a:rPr lang="en-IN" dirty="0">
                <a:latin typeface="Comic Sans MS" panose="030F0702030302020204" pitchFamily="66" charset="0"/>
              </a:rPr>
              <a:t>2. ABSTRACT:</a:t>
            </a:r>
            <a:r>
              <a:rPr lang="en-US" dirty="0"/>
              <a:t> </a:t>
            </a:r>
            <a:r>
              <a:rPr lang="en-US" b="0" i="0" dirty="0">
                <a:solidFill>
                  <a:srgbClr val="0D0D0D"/>
                </a:solidFill>
                <a:effectLst/>
                <a:highlight>
                  <a:srgbClr val="FFFFFF"/>
                </a:highlight>
                <a:latin typeface="Söhne"/>
              </a:rPr>
              <a:t>This research paper delves into how evolving social media platforms shape the healthcare community. Using a mixed-methods approach, it analyzes qualitative user narratives alongside quantitative collaborative metrics. The study examines how users curate healthy content, connect with peers, and contribute to online social networks. It aims to understand the impact of these changes on user experience, motivation, and public health. While social media fosters a global fitness community with motivational content and connections, it also presents challenges like unrealistic standards and misinformation. The paper concludes that while social media offers a potent tool for positive change, users must navigate it wisely to harness its benefits fully.</a:t>
            </a:r>
          </a:p>
          <a:p>
            <a:pPr algn="just"/>
            <a:endParaRPr lang="en-US" b="1" dirty="0">
              <a:solidFill>
                <a:srgbClr val="0D0D0D"/>
              </a:solidFill>
              <a:highlight>
                <a:srgbClr val="FFFFFF"/>
              </a:highlight>
              <a:latin typeface="Söhne"/>
            </a:endParaRPr>
          </a:p>
          <a:p>
            <a:pPr algn="just"/>
            <a:r>
              <a:rPr lang="en-US" b="1" dirty="0">
                <a:solidFill>
                  <a:srgbClr val="0D0D0D"/>
                </a:solidFill>
                <a:highlight>
                  <a:srgbClr val="FFFFFF"/>
                </a:highlight>
                <a:latin typeface="Söhne"/>
              </a:rPr>
              <a:t>Keywords: Platforms, Community, Public health, User </a:t>
            </a:r>
            <a:r>
              <a:rPr lang="en-US" b="1" dirty="0" err="1">
                <a:solidFill>
                  <a:srgbClr val="0D0D0D"/>
                </a:solidFill>
                <a:highlight>
                  <a:srgbClr val="FFFFFF"/>
                </a:highlight>
                <a:latin typeface="Söhne"/>
              </a:rPr>
              <a:t>experirnce</a:t>
            </a:r>
            <a:r>
              <a:rPr lang="en-US" b="1" dirty="0">
                <a:solidFill>
                  <a:srgbClr val="0D0D0D"/>
                </a:solidFill>
                <a:highlight>
                  <a:srgbClr val="FFFFFF"/>
                </a:highlight>
                <a:latin typeface="Söhne"/>
              </a:rPr>
              <a:t> </a:t>
            </a:r>
            <a:endParaRPr lang="en-IN" b="1" dirty="0">
              <a:latin typeface="Comic Sans MS" panose="030F0702030302020204" pitchFamily="66" charset="0"/>
            </a:endParaRPr>
          </a:p>
        </p:txBody>
      </p:sp>
      <p:grpSp>
        <p:nvGrpSpPr>
          <p:cNvPr id="6" name="Group 5">
            <a:extLst>
              <a:ext uri="{FF2B5EF4-FFF2-40B4-BE49-F238E27FC236}">
                <a16:creationId xmlns:a16="http://schemas.microsoft.com/office/drawing/2014/main" id="{64335762-FB41-423F-90C9-1E3534A6A411}"/>
              </a:ext>
            </a:extLst>
          </p:cNvPr>
          <p:cNvGrpSpPr/>
          <p:nvPr/>
        </p:nvGrpSpPr>
        <p:grpSpPr>
          <a:xfrm>
            <a:off x="647701" y="220727"/>
            <a:ext cx="10973816" cy="984333"/>
            <a:chOff x="1466695" y="220727"/>
            <a:chExt cx="10154821" cy="984333"/>
          </a:xfrm>
        </p:grpSpPr>
        <p:pic>
          <p:nvPicPr>
            <p:cNvPr id="7" name="Picture 6">
              <a:extLst>
                <a:ext uri="{FF2B5EF4-FFF2-40B4-BE49-F238E27FC236}">
                  <a16:creationId xmlns:a16="http://schemas.microsoft.com/office/drawing/2014/main" id="{BA2C5D09-7FE8-4AFF-A78A-54912CFAF14E}"/>
                </a:ext>
              </a:extLst>
            </p:cNvPr>
            <p:cNvPicPr>
              <a:picLocks noChangeAspect="1"/>
            </p:cNvPicPr>
            <p:nvPr/>
          </p:nvPicPr>
          <p:blipFill>
            <a:blip r:embed="rId2"/>
            <a:stretch>
              <a:fillRect/>
            </a:stretch>
          </p:blipFill>
          <p:spPr>
            <a:xfrm>
              <a:off x="9439275" y="220727"/>
              <a:ext cx="2182241" cy="984333"/>
            </a:xfrm>
            <a:prstGeom prst="rect">
              <a:avLst/>
            </a:prstGeom>
          </p:spPr>
        </p:pic>
        <p:pic>
          <p:nvPicPr>
            <p:cNvPr id="11" name="Picture 10">
              <a:extLst>
                <a:ext uri="{FF2B5EF4-FFF2-40B4-BE49-F238E27FC236}">
                  <a16:creationId xmlns:a16="http://schemas.microsoft.com/office/drawing/2014/main" id="{806DD49F-C66D-4754-980B-4D83F45FF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695" y="220727"/>
              <a:ext cx="7391555" cy="984333"/>
            </a:xfrm>
            <a:prstGeom prst="rect">
              <a:avLst/>
            </a:prstGeom>
          </p:spPr>
        </p:pic>
      </p:grpSp>
    </p:spTree>
    <p:extLst>
      <p:ext uri="{BB962C8B-B14F-4D97-AF65-F5344CB8AC3E}">
        <p14:creationId xmlns:p14="http://schemas.microsoft.com/office/powerpoint/2010/main" val="12197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704975"/>
            <a:ext cx="11407806" cy="4686947"/>
          </a:xfrm>
        </p:spPr>
        <p:txBody>
          <a:bodyPr/>
          <a:lstStyle/>
          <a:p>
            <a:pPr algn="just"/>
            <a:r>
              <a:rPr lang="en-IN" dirty="0">
                <a:latin typeface="Comic Sans MS" panose="030F0702030302020204" pitchFamily="66" charset="0"/>
              </a:rPr>
              <a:t>3. INTRODUCTION:</a:t>
            </a:r>
            <a:r>
              <a:rPr lang="en-US" b="0" i="0" dirty="0">
                <a:solidFill>
                  <a:srgbClr val="0D0D0D"/>
                </a:solidFill>
                <a:effectLst/>
                <a:highlight>
                  <a:srgbClr val="FFFFFF"/>
                </a:highlight>
                <a:latin typeface="Söhne"/>
              </a:rPr>
              <a:t> </a:t>
            </a:r>
          </a:p>
          <a:p>
            <a:pPr marL="342900" indent="-342900" algn="just">
              <a:buFont typeface="Wingdings" panose="05000000000000000000" pitchFamily="2" charset="2"/>
              <a:buChar char="Ø"/>
            </a:pPr>
            <a:r>
              <a:rPr lang="en-US" b="0" i="0" dirty="0">
                <a:solidFill>
                  <a:srgbClr val="0D0D0D"/>
                </a:solidFill>
                <a:effectLst/>
                <a:highlight>
                  <a:srgbClr val="FFFFFF"/>
                </a:highlight>
                <a:latin typeface="Söhne"/>
              </a:rPr>
              <a:t>Our fitness social media platform offers personalized workout routines, nutritional guidance, and a supportive community, empowering users to align fitness with their unique goals . With a vibrant virtual community, users share experiences and insights, fostering mutual support . </a:t>
            </a:r>
          </a:p>
          <a:p>
            <a:pPr marL="342900" indent="-342900" algn="just">
              <a:buFont typeface="Wingdings" panose="05000000000000000000" pitchFamily="2" charset="2"/>
              <a:buChar char="Ø"/>
            </a:pPr>
            <a:r>
              <a:rPr lang="en-US" b="0" i="0" dirty="0">
                <a:solidFill>
                  <a:srgbClr val="0D0D0D"/>
                </a:solidFill>
                <a:effectLst/>
                <a:highlight>
                  <a:srgbClr val="FFFFFF"/>
                </a:highlight>
                <a:latin typeface="Söhne"/>
              </a:rPr>
              <a:t>Despite increasing global obesity rates, 61.4% of the population are social media users, with fitness content being highly popular . However, 17.7% show high risk for eating disorders, highlighting the platform's need to address mental well-being .</a:t>
            </a:r>
          </a:p>
          <a:p>
            <a:pPr marL="342900" indent="-342900" algn="just">
              <a:buFont typeface="Wingdings" panose="05000000000000000000" pitchFamily="2" charset="2"/>
              <a:buChar char="Ø"/>
            </a:pPr>
            <a:r>
              <a:rPr lang="en-US" b="0" i="0" dirty="0">
                <a:solidFill>
                  <a:srgbClr val="0D0D0D"/>
                </a:solidFill>
                <a:effectLst/>
                <a:highlight>
                  <a:srgbClr val="FFFFFF"/>
                </a:highlight>
                <a:latin typeface="Söhne"/>
              </a:rPr>
              <a:t> The platform also promotes a safe, online space free from body-related risks . Join us to redefine fitness as a personalized, community-driven journey that prioritizes both physical and mental health.</a:t>
            </a:r>
            <a:endParaRPr lang="en-IN" dirty="0">
              <a:latin typeface="Comic Sans MS" panose="030F0702030302020204" pitchFamily="66" charset="0"/>
            </a:endParaRPr>
          </a:p>
        </p:txBody>
      </p:sp>
      <p:grpSp>
        <p:nvGrpSpPr>
          <p:cNvPr id="6" name="Group 5">
            <a:extLst>
              <a:ext uri="{FF2B5EF4-FFF2-40B4-BE49-F238E27FC236}">
                <a16:creationId xmlns:a16="http://schemas.microsoft.com/office/drawing/2014/main" id="{4E70CB9B-D1CD-418B-A2D0-C5BC010A9E53}"/>
              </a:ext>
            </a:extLst>
          </p:cNvPr>
          <p:cNvGrpSpPr/>
          <p:nvPr/>
        </p:nvGrpSpPr>
        <p:grpSpPr>
          <a:xfrm>
            <a:off x="647701" y="220727"/>
            <a:ext cx="10973816" cy="984333"/>
            <a:chOff x="1466695" y="220727"/>
            <a:chExt cx="10154821" cy="984333"/>
          </a:xfrm>
        </p:grpSpPr>
        <p:pic>
          <p:nvPicPr>
            <p:cNvPr id="7" name="Picture 6">
              <a:extLst>
                <a:ext uri="{FF2B5EF4-FFF2-40B4-BE49-F238E27FC236}">
                  <a16:creationId xmlns:a16="http://schemas.microsoft.com/office/drawing/2014/main" id="{5F58C2A4-FB68-40BB-BBEF-5F3C33829C85}"/>
                </a:ext>
              </a:extLst>
            </p:cNvPr>
            <p:cNvPicPr>
              <a:picLocks noChangeAspect="1"/>
            </p:cNvPicPr>
            <p:nvPr/>
          </p:nvPicPr>
          <p:blipFill>
            <a:blip r:embed="rId2"/>
            <a:stretch>
              <a:fillRect/>
            </a:stretch>
          </p:blipFill>
          <p:spPr>
            <a:xfrm>
              <a:off x="9439275" y="220727"/>
              <a:ext cx="2182241" cy="984333"/>
            </a:xfrm>
            <a:prstGeom prst="rect">
              <a:avLst/>
            </a:prstGeom>
          </p:spPr>
        </p:pic>
        <p:pic>
          <p:nvPicPr>
            <p:cNvPr id="11" name="Picture 10">
              <a:extLst>
                <a:ext uri="{FF2B5EF4-FFF2-40B4-BE49-F238E27FC236}">
                  <a16:creationId xmlns:a16="http://schemas.microsoft.com/office/drawing/2014/main" id="{AB8D27DD-208E-4993-B821-D647AAD3C5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695" y="220727"/>
              <a:ext cx="7391555" cy="984333"/>
            </a:xfrm>
            <a:prstGeom prst="rect">
              <a:avLst/>
            </a:prstGeom>
          </p:spPr>
        </p:pic>
      </p:grpSp>
    </p:spTree>
    <p:extLst>
      <p:ext uri="{BB962C8B-B14F-4D97-AF65-F5344CB8AC3E}">
        <p14:creationId xmlns:p14="http://schemas.microsoft.com/office/powerpoint/2010/main" val="174512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457325"/>
            <a:ext cx="11407806" cy="4934597"/>
          </a:xfrm>
        </p:spPr>
        <p:txBody>
          <a:bodyPr>
            <a:normAutofit lnSpcReduction="10000"/>
          </a:bodyPr>
          <a:lstStyle/>
          <a:p>
            <a:pPr algn="l"/>
            <a:r>
              <a:rPr lang="en-IN" dirty="0"/>
              <a:t>4. </a:t>
            </a:r>
            <a:r>
              <a:rPr lang="en-IN" dirty="0">
                <a:latin typeface="Comic Sans MS" panose="030F0702030302020204" pitchFamily="66" charset="0"/>
              </a:rPr>
              <a:t>LITERATURE REVIEW :</a:t>
            </a:r>
          </a:p>
          <a:p>
            <a:pPr marL="285750" indent="-285750" algn="l">
              <a:buFont typeface="Wingdings" panose="05000000000000000000" pitchFamily="2" charset="2"/>
              <a:buChar char="Ø"/>
            </a:pPr>
            <a:r>
              <a:rPr lang="en-GB" sz="1800" dirty="0">
                <a:effectLst/>
                <a:latin typeface="Times New Roman" panose="02020603050405020304" pitchFamily="18" charset="0"/>
                <a:ea typeface="SimSun" panose="02010600030101010101" pitchFamily="2" charset="-122"/>
              </a:rPr>
              <a:t>Suyin Jiang et al. (2017)   Regular physical activity is essential to maintain health and well-being at all stages of life. It is emphasized that lack of exercise can lead to many health problems and the importance of physical support.</a:t>
            </a:r>
          </a:p>
          <a:p>
            <a:pPr marL="285750" indent="-285750" algn="l">
              <a:buFont typeface="Wingdings" panose="05000000000000000000" pitchFamily="2" charset="2"/>
              <a:buChar char="Ø"/>
            </a:pPr>
            <a:r>
              <a:rPr lang="en-IN" sz="1800" dirty="0">
                <a:effectLst/>
                <a:latin typeface="Times New Roman" panose="02020603050405020304" pitchFamily="18" charset="0"/>
                <a:ea typeface="SimSun" panose="02010600030101010101" pitchFamily="2" charset="-122"/>
              </a:rPr>
              <a:t>Hyung-Min Kim (2022)  This study, rooted in social comparison theory, explores how fitness app users' upward comparison boosts self-efficacy, motivation, and participation in physical activities</a:t>
            </a:r>
            <a:r>
              <a:rPr lang="en-GB" sz="1800" dirty="0">
                <a:latin typeface="Times New Roman" panose="02020603050405020304" pitchFamily="18" charset="0"/>
                <a:ea typeface="SimSun" panose="02010600030101010101" pitchFamily="2" charset="-122"/>
              </a:rPr>
              <a:t>.</a:t>
            </a:r>
          </a:p>
          <a:p>
            <a:pPr marL="285750" indent="-285750" algn="l">
              <a:buFont typeface="Wingdings" panose="05000000000000000000" pitchFamily="2" charset="2"/>
              <a:buChar char="Ø"/>
            </a:pPr>
            <a:r>
              <a:rPr lang="x-none" sz="1800" dirty="0">
                <a:effectLst/>
                <a:latin typeface="Times New Roman" panose="02020603050405020304" pitchFamily="18" charset="0"/>
                <a:ea typeface="SimSun" panose="02010600030101010101" pitchFamily="2" charset="-122"/>
              </a:rPr>
              <a:t>Victoria A. Goodyear</a:t>
            </a:r>
            <a:r>
              <a:rPr lang="en-IN" sz="1800" dirty="0">
                <a:effectLst/>
                <a:latin typeface="Times New Roman" panose="02020603050405020304" pitchFamily="18" charset="0"/>
                <a:ea typeface="SimSun" panose="02010600030101010101" pitchFamily="2" charset="-122"/>
              </a:rPr>
              <a:t> et al. (2021)  This systematic review aimed to update evidence on social media interventions for physical activity and diet post-2014, </a:t>
            </a:r>
            <a:r>
              <a:rPr lang="en-IN" sz="1800" dirty="0" err="1">
                <a:effectLst/>
                <a:latin typeface="Times New Roman" panose="02020603050405020304" pitchFamily="18" charset="0"/>
                <a:ea typeface="SimSun" panose="02010600030101010101" pitchFamily="2" charset="-122"/>
              </a:rPr>
              <a:t>analyzing</a:t>
            </a:r>
            <a:r>
              <a:rPr lang="en-IN" sz="1800" dirty="0">
                <a:effectLst/>
                <a:latin typeface="Times New Roman" panose="02020603050405020304" pitchFamily="18" charset="0"/>
                <a:ea typeface="SimSun" panose="02010600030101010101" pitchFamily="2" charset="-122"/>
              </a:rPr>
              <a:t> effective intervention characteristics and assessing outcomes</a:t>
            </a:r>
            <a:endParaRPr lang="en-GB" sz="1800" dirty="0">
              <a:effectLst/>
              <a:latin typeface="Times New Roman" panose="02020603050405020304" pitchFamily="18" charset="0"/>
              <a:ea typeface="SimSun" panose="02010600030101010101" pitchFamily="2" charset="-122"/>
            </a:endParaRPr>
          </a:p>
          <a:p>
            <a:pPr marL="285750" indent="-285750" algn="l">
              <a:buFont typeface="Wingdings" panose="05000000000000000000" pitchFamily="2" charset="2"/>
              <a:buChar char="Ø"/>
            </a:pPr>
            <a:r>
              <a:rPr lang="en-GB" sz="1800" dirty="0">
                <a:effectLst/>
                <a:latin typeface="Times New Roman" panose="02020603050405020304" pitchFamily="18" charset="0"/>
                <a:ea typeface="SimSun" panose="02010600030101010101" pitchFamily="2" charset="-122"/>
              </a:rPr>
              <a:t>Rebecca A. Glazier et al. (2021)  </a:t>
            </a:r>
            <a:r>
              <a:rPr lang="en-IN" sz="1800" dirty="0">
                <a:effectLst/>
                <a:latin typeface="Times New Roman" panose="02020603050405020304" pitchFamily="18" charset="0"/>
                <a:ea typeface="SimSun" panose="02010600030101010101" pitchFamily="2" charset="-122"/>
              </a:rPr>
              <a:t>Community-based research benefits from social media as a recruitment and communication tool. A study in Little Rock found increased participation and result distribution</a:t>
            </a:r>
            <a:r>
              <a:rPr lang="en-GB" sz="1800" dirty="0">
                <a:latin typeface="Times New Roman" panose="02020603050405020304" pitchFamily="18" charset="0"/>
                <a:ea typeface="SimSun" panose="02010600030101010101" pitchFamily="2" charset="-122"/>
              </a:rPr>
              <a:t>.</a:t>
            </a:r>
          </a:p>
          <a:p>
            <a:pPr marL="285750" indent="-285750" algn="l">
              <a:buFont typeface="Wingdings" panose="05000000000000000000" pitchFamily="2" charset="2"/>
              <a:buChar char="Ø"/>
            </a:pPr>
            <a:r>
              <a:rPr lang="en-IN" sz="1800" dirty="0">
                <a:effectLst/>
                <a:latin typeface="Times New Roman" panose="02020603050405020304" pitchFamily="18" charset="0"/>
                <a:ea typeface="SimSun" panose="02010600030101010101" pitchFamily="2" charset="-122"/>
              </a:rPr>
              <a:t>Therese </a:t>
            </a:r>
            <a:r>
              <a:rPr lang="en-IN" sz="1800" dirty="0" err="1">
                <a:effectLst/>
                <a:latin typeface="Times New Roman" panose="02020603050405020304" pitchFamily="18" charset="0"/>
                <a:ea typeface="SimSun" panose="02010600030101010101" pitchFamily="2" charset="-122"/>
              </a:rPr>
              <a:t>Fostervold</a:t>
            </a:r>
            <a:r>
              <a:rPr lang="en-IN" sz="1800" dirty="0">
                <a:effectLst/>
                <a:latin typeface="Times New Roman" panose="02020603050405020304" pitchFamily="18" charset="0"/>
                <a:ea typeface="SimSun" panose="02010600030101010101" pitchFamily="2" charset="-122"/>
              </a:rPr>
              <a:t> </a:t>
            </a:r>
            <a:r>
              <a:rPr lang="en-IN" sz="1800" dirty="0" err="1">
                <a:effectLst/>
                <a:latin typeface="Times New Roman" panose="02020603050405020304" pitchFamily="18" charset="0"/>
                <a:ea typeface="SimSun" panose="02010600030101010101" pitchFamily="2" charset="-122"/>
              </a:rPr>
              <a:t>Mathisen</a:t>
            </a:r>
            <a:r>
              <a:rPr lang="en-IN" sz="1800" dirty="0">
                <a:effectLst/>
                <a:latin typeface="Times New Roman" panose="02020603050405020304" pitchFamily="18" charset="0"/>
                <a:ea typeface="SimSun" panose="02010600030101010101" pitchFamily="2" charset="-122"/>
              </a:rPr>
              <a:t> et al. (2021) [16] This study demonstrates the prevalence of sexual violence among health teachers by investigating gender differences and roles. Based on the perspective of the four theories and previous studies.</a:t>
            </a:r>
          </a:p>
          <a:p>
            <a:pPr marL="285750" indent="-285750" algn="l">
              <a:buFont typeface="Wingdings" panose="05000000000000000000" pitchFamily="2" charset="2"/>
              <a:buChar char="Ø"/>
            </a:pPr>
            <a:r>
              <a:rPr lang="en-GB" sz="1800" dirty="0">
                <a:effectLst/>
                <a:latin typeface="Times New Roman" panose="02020603050405020304" pitchFamily="18" charset="0"/>
                <a:ea typeface="SimSun" panose="02010600030101010101" pitchFamily="2" charset="-122"/>
              </a:rPr>
              <a:t>Jong, S. T. et al (2020) [12] This article explores the effects of online exercise from a pedagogical perspective, focusing on health and wellness information posted on social networking sites (SNS)</a:t>
            </a:r>
            <a:r>
              <a:rPr lang="en-GB" sz="1800" dirty="0">
                <a:latin typeface="Times New Roman" panose="02020603050405020304" pitchFamily="18" charset="0"/>
                <a:ea typeface="SimSun" panose="02010600030101010101" pitchFamily="2" charset="-122"/>
              </a:rPr>
              <a:t>.</a:t>
            </a:r>
          </a:p>
          <a:p>
            <a:pPr marL="285750" indent="-285750" algn="l">
              <a:buFont typeface="Wingdings" panose="05000000000000000000" pitchFamily="2" charset="2"/>
              <a:buChar char="Ø"/>
            </a:pPr>
            <a:r>
              <a:rPr lang="en-GB" sz="1800" dirty="0">
                <a:effectLst/>
                <a:latin typeface="Times New Roman" panose="02020603050405020304" pitchFamily="18" charset="0"/>
                <a:ea typeface="SimSun" panose="02010600030101010101" pitchFamily="2" charset="-122"/>
              </a:rPr>
              <a:t>Ralf Wagner et al. (2023) [15] This study explores the advantages and disadvantages of the minimal self in creating a body image by delving into the modern understanding of the ideal of body and mind.</a:t>
            </a:r>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6" name="Group 5">
            <a:extLst>
              <a:ext uri="{FF2B5EF4-FFF2-40B4-BE49-F238E27FC236}">
                <a16:creationId xmlns:a16="http://schemas.microsoft.com/office/drawing/2014/main" id="{F1A3A6A5-9CAE-411D-81A1-484E9C2B24E4}"/>
              </a:ext>
            </a:extLst>
          </p:cNvPr>
          <p:cNvGrpSpPr/>
          <p:nvPr/>
        </p:nvGrpSpPr>
        <p:grpSpPr>
          <a:xfrm>
            <a:off x="647701" y="220727"/>
            <a:ext cx="10973816" cy="984333"/>
            <a:chOff x="1466695" y="220727"/>
            <a:chExt cx="10154821" cy="984333"/>
          </a:xfrm>
        </p:grpSpPr>
        <p:pic>
          <p:nvPicPr>
            <p:cNvPr id="7" name="Picture 6">
              <a:extLst>
                <a:ext uri="{FF2B5EF4-FFF2-40B4-BE49-F238E27FC236}">
                  <a16:creationId xmlns:a16="http://schemas.microsoft.com/office/drawing/2014/main" id="{E45BC874-9140-4D4A-A050-BEC7EE05057B}"/>
                </a:ext>
              </a:extLst>
            </p:cNvPr>
            <p:cNvPicPr>
              <a:picLocks noChangeAspect="1"/>
            </p:cNvPicPr>
            <p:nvPr/>
          </p:nvPicPr>
          <p:blipFill>
            <a:blip r:embed="rId2"/>
            <a:stretch>
              <a:fillRect/>
            </a:stretch>
          </p:blipFill>
          <p:spPr>
            <a:xfrm>
              <a:off x="9439275" y="220727"/>
              <a:ext cx="2182241" cy="984333"/>
            </a:xfrm>
            <a:prstGeom prst="rect">
              <a:avLst/>
            </a:prstGeom>
          </p:spPr>
        </p:pic>
        <p:pic>
          <p:nvPicPr>
            <p:cNvPr id="11" name="Picture 10">
              <a:extLst>
                <a:ext uri="{FF2B5EF4-FFF2-40B4-BE49-F238E27FC236}">
                  <a16:creationId xmlns:a16="http://schemas.microsoft.com/office/drawing/2014/main" id="{5D5C70F1-01A7-4110-AC85-56905E82BF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695" y="220727"/>
              <a:ext cx="7391555" cy="984333"/>
            </a:xfrm>
            <a:prstGeom prst="rect">
              <a:avLst/>
            </a:prstGeom>
          </p:spPr>
        </p:pic>
      </p:grpSp>
    </p:spTree>
    <p:extLst>
      <p:ext uri="{BB962C8B-B14F-4D97-AF65-F5344CB8AC3E}">
        <p14:creationId xmlns:p14="http://schemas.microsoft.com/office/powerpoint/2010/main" val="230826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txBody>
          <a:bodyPr>
            <a:normAutofit fontScale="92500" lnSpcReduction="10000"/>
          </a:bodyPr>
          <a:lstStyle/>
          <a:p>
            <a:pPr algn="just"/>
            <a:r>
              <a:rPr lang="en-IN" dirty="0">
                <a:latin typeface="Comic Sans MS" panose="030F0702030302020204" pitchFamily="66" charset="0"/>
              </a:rPr>
              <a:t>5. RESEARCH GAPS :</a:t>
            </a:r>
            <a:r>
              <a:rPr lang="en-US" dirty="0"/>
              <a:t> </a:t>
            </a:r>
          </a:p>
          <a:p>
            <a:pPr marL="342900" indent="-342900" algn="just">
              <a:buFont typeface="Wingdings" panose="05000000000000000000" pitchFamily="2" charset="2"/>
              <a:buChar char="Ø"/>
            </a:pPr>
            <a:r>
              <a:rPr lang="en-US" b="0" i="0" dirty="0">
                <a:solidFill>
                  <a:srgbClr val="0D0D0D"/>
                </a:solidFill>
                <a:effectLst/>
                <a:highlight>
                  <a:srgbClr val="FFFFFF"/>
                </a:highlight>
                <a:latin typeface="Söhne"/>
              </a:rPr>
              <a:t>Research on fitness social media platforms highlights both their potential and existing gaps. While these platforms emphasize personalized fitness regimens and community support, there's limited understanding of their long-term effectiveness in promoting sustained behavior change. The impact on users' mental health, particularly concerning body image and eating disorders, remains underexplored . </a:t>
            </a:r>
          </a:p>
          <a:p>
            <a:pPr marL="342900" indent="-342900" algn="just">
              <a:buFont typeface="Wingdings" panose="05000000000000000000" pitchFamily="2" charset="2"/>
              <a:buChar char="Ø"/>
            </a:pPr>
            <a:r>
              <a:rPr lang="en-US" b="0" i="0" dirty="0">
                <a:solidFill>
                  <a:srgbClr val="0D0D0D"/>
                </a:solidFill>
                <a:effectLst/>
                <a:highlight>
                  <a:srgbClr val="FFFFFF"/>
                </a:highlight>
                <a:latin typeface="Söhne"/>
              </a:rPr>
              <a:t>Moreover, studies assessing the platform's role in fostering a supportive environment to mitigate online bullying and body shaming are scarce. The platforms' inclusivity in catering to diverse populations and dietary needs is another area requiring attention to ensure equitable access and representation. Additionally, research on how these platforms adapt to user needs over time, especially as fitness goals evolve, can provide valuable insights. </a:t>
            </a:r>
          </a:p>
          <a:p>
            <a:pPr marL="342900" indent="-342900" algn="just">
              <a:buFont typeface="Wingdings" panose="05000000000000000000" pitchFamily="2" charset="2"/>
              <a:buChar char="Ø"/>
            </a:pPr>
            <a:r>
              <a:rPr lang="en-US" b="0" i="0" dirty="0">
                <a:solidFill>
                  <a:srgbClr val="0D0D0D"/>
                </a:solidFill>
                <a:effectLst/>
                <a:highlight>
                  <a:srgbClr val="FFFFFF"/>
                </a:highlight>
                <a:latin typeface="Söhne"/>
              </a:rPr>
              <a:t>Furthermore, exploring the effectiveness of engagement strategies, like challenges or live events, in maintaining user interest and participation could enhance platform design and user experience. Addressing these gaps can contribute to a more comprehensive understanding of fitness social media's role in promoting holistic well-being.</a:t>
            </a:r>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6" name="Group 5">
            <a:extLst>
              <a:ext uri="{FF2B5EF4-FFF2-40B4-BE49-F238E27FC236}">
                <a16:creationId xmlns:a16="http://schemas.microsoft.com/office/drawing/2014/main" id="{7BA548B2-0BAA-4D1D-8E0C-6433CEF0421C}"/>
              </a:ext>
            </a:extLst>
          </p:cNvPr>
          <p:cNvGrpSpPr/>
          <p:nvPr/>
        </p:nvGrpSpPr>
        <p:grpSpPr>
          <a:xfrm>
            <a:off x="647701" y="220727"/>
            <a:ext cx="10973816" cy="984333"/>
            <a:chOff x="1466695" y="220727"/>
            <a:chExt cx="10154821" cy="984333"/>
          </a:xfrm>
        </p:grpSpPr>
        <p:pic>
          <p:nvPicPr>
            <p:cNvPr id="7" name="Picture 6">
              <a:extLst>
                <a:ext uri="{FF2B5EF4-FFF2-40B4-BE49-F238E27FC236}">
                  <a16:creationId xmlns:a16="http://schemas.microsoft.com/office/drawing/2014/main" id="{1C965C61-7A81-4F30-9E6A-3D6C815C38D9}"/>
                </a:ext>
              </a:extLst>
            </p:cNvPr>
            <p:cNvPicPr>
              <a:picLocks noChangeAspect="1"/>
            </p:cNvPicPr>
            <p:nvPr/>
          </p:nvPicPr>
          <p:blipFill>
            <a:blip r:embed="rId2"/>
            <a:stretch>
              <a:fillRect/>
            </a:stretch>
          </p:blipFill>
          <p:spPr>
            <a:xfrm>
              <a:off x="9439275" y="220727"/>
              <a:ext cx="2182241" cy="984333"/>
            </a:xfrm>
            <a:prstGeom prst="rect">
              <a:avLst/>
            </a:prstGeom>
          </p:spPr>
        </p:pic>
        <p:pic>
          <p:nvPicPr>
            <p:cNvPr id="11" name="Picture 10">
              <a:extLst>
                <a:ext uri="{FF2B5EF4-FFF2-40B4-BE49-F238E27FC236}">
                  <a16:creationId xmlns:a16="http://schemas.microsoft.com/office/drawing/2014/main" id="{E03F94C3-2E30-4E15-9761-048CFB5AE7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695" y="220727"/>
              <a:ext cx="7391555" cy="984333"/>
            </a:xfrm>
            <a:prstGeom prst="rect">
              <a:avLst/>
            </a:prstGeom>
          </p:spPr>
        </p:pic>
      </p:grpSp>
    </p:spTree>
    <p:extLst>
      <p:ext uri="{BB962C8B-B14F-4D97-AF65-F5344CB8AC3E}">
        <p14:creationId xmlns:p14="http://schemas.microsoft.com/office/powerpoint/2010/main" val="242881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txBody>
          <a:bodyPr/>
          <a:lstStyle/>
          <a:p>
            <a:pPr algn="just"/>
            <a:r>
              <a:rPr lang="en-IN" dirty="0">
                <a:latin typeface="Comic Sans MS" panose="030F0702030302020204" pitchFamily="66" charset="0"/>
              </a:rPr>
              <a:t>6. PROPOSED METHODOLOGY :</a:t>
            </a:r>
            <a:r>
              <a:rPr lang="en-US" b="0" i="0" dirty="0">
                <a:solidFill>
                  <a:srgbClr val="0D0D0D"/>
                </a:solidFill>
                <a:effectLst/>
                <a:highlight>
                  <a:srgbClr val="FFFFFF"/>
                </a:highlight>
                <a:latin typeface="Söhne"/>
              </a:rPr>
              <a:t> The backend employs modular components like methods, controllers, and models for a scalable and clear codebase. It integrates machine learning algorithms, utilizing OpenCV  to analyze user hand gestures through motion capture. These algorithms offer real-time posture feedback, enhancing user guidance for optimal health. Configuration files now support machine learning integration for advanced motion analysis.</a:t>
            </a:r>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6" name="Group 5">
            <a:extLst>
              <a:ext uri="{FF2B5EF4-FFF2-40B4-BE49-F238E27FC236}">
                <a16:creationId xmlns:a16="http://schemas.microsoft.com/office/drawing/2014/main" id="{511AD210-27F2-469A-B121-D433A8166FA0}"/>
              </a:ext>
            </a:extLst>
          </p:cNvPr>
          <p:cNvGrpSpPr/>
          <p:nvPr/>
        </p:nvGrpSpPr>
        <p:grpSpPr>
          <a:xfrm>
            <a:off x="647701" y="220727"/>
            <a:ext cx="10973816" cy="984333"/>
            <a:chOff x="1466695" y="220727"/>
            <a:chExt cx="10154821" cy="984333"/>
          </a:xfrm>
        </p:grpSpPr>
        <p:pic>
          <p:nvPicPr>
            <p:cNvPr id="7" name="Picture 6">
              <a:extLst>
                <a:ext uri="{FF2B5EF4-FFF2-40B4-BE49-F238E27FC236}">
                  <a16:creationId xmlns:a16="http://schemas.microsoft.com/office/drawing/2014/main" id="{6E3F1FE6-265F-4534-AF2D-6F7A853DD9AE}"/>
                </a:ext>
              </a:extLst>
            </p:cNvPr>
            <p:cNvPicPr>
              <a:picLocks noChangeAspect="1"/>
            </p:cNvPicPr>
            <p:nvPr/>
          </p:nvPicPr>
          <p:blipFill>
            <a:blip r:embed="rId2"/>
            <a:stretch>
              <a:fillRect/>
            </a:stretch>
          </p:blipFill>
          <p:spPr>
            <a:xfrm>
              <a:off x="9439275" y="220727"/>
              <a:ext cx="2182241" cy="984333"/>
            </a:xfrm>
            <a:prstGeom prst="rect">
              <a:avLst/>
            </a:prstGeom>
          </p:spPr>
        </p:pic>
        <p:pic>
          <p:nvPicPr>
            <p:cNvPr id="11" name="Picture 10">
              <a:extLst>
                <a:ext uri="{FF2B5EF4-FFF2-40B4-BE49-F238E27FC236}">
                  <a16:creationId xmlns:a16="http://schemas.microsoft.com/office/drawing/2014/main" id="{BC3CA458-2C36-4D81-89F4-38117F3690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695" y="220727"/>
              <a:ext cx="7391555" cy="984333"/>
            </a:xfrm>
            <a:prstGeom prst="rect">
              <a:avLst/>
            </a:prstGeom>
          </p:spPr>
        </p:pic>
      </p:grpSp>
      <p:pic>
        <p:nvPicPr>
          <p:cNvPr id="8" name="Picture 7">
            <a:extLst>
              <a:ext uri="{FF2B5EF4-FFF2-40B4-BE49-F238E27FC236}">
                <a16:creationId xmlns:a16="http://schemas.microsoft.com/office/drawing/2014/main" id="{8F2B3B35-07D1-68F6-C019-427ADF9C0E10}"/>
              </a:ext>
            </a:extLst>
          </p:cNvPr>
          <p:cNvPicPr>
            <a:picLocks noChangeAspect="1"/>
          </p:cNvPicPr>
          <p:nvPr/>
        </p:nvPicPr>
        <p:blipFill>
          <a:blip r:embed="rId4"/>
          <a:stretch>
            <a:fillRect/>
          </a:stretch>
        </p:blipFill>
        <p:spPr>
          <a:xfrm>
            <a:off x="4095299" y="3720669"/>
            <a:ext cx="3953427" cy="3010320"/>
          </a:xfrm>
          <a:prstGeom prst="rect">
            <a:avLst/>
          </a:prstGeom>
        </p:spPr>
      </p:pic>
      <p:pic>
        <p:nvPicPr>
          <p:cNvPr id="10" name="Picture 9">
            <a:extLst>
              <a:ext uri="{FF2B5EF4-FFF2-40B4-BE49-F238E27FC236}">
                <a16:creationId xmlns:a16="http://schemas.microsoft.com/office/drawing/2014/main" id="{7FBB5FC2-E10E-D4C8-09F2-2DBC8FAA6D3E}"/>
              </a:ext>
            </a:extLst>
          </p:cNvPr>
          <p:cNvPicPr>
            <a:picLocks noChangeAspect="1"/>
          </p:cNvPicPr>
          <p:nvPr/>
        </p:nvPicPr>
        <p:blipFill>
          <a:blip r:embed="rId5"/>
          <a:stretch>
            <a:fillRect/>
          </a:stretch>
        </p:blipFill>
        <p:spPr>
          <a:xfrm>
            <a:off x="7943936" y="3790556"/>
            <a:ext cx="3709359" cy="2846717"/>
          </a:xfrm>
          <a:prstGeom prst="rect">
            <a:avLst/>
          </a:prstGeom>
        </p:spPr>
      </p:pic>
      <p:pic>
        <p:nvPicPr>
          <p:cNvPr id="13" name="Picture 12">
            <a:extLst>
              <a:ext uri="{FF2B5EF4-FFF2-40B4-BE49-F238E27FC236}">
                <a16:creationId xmlns:a16="http://schemas.microsoft.com/office/drawing/2014/main" id="{093CDF4E-7666-C970-0ADC-A80C29ADCE65}"/>
              </a:ext>
            </a:extLst>
          </p:cNvPr>
          <p:cNvPicPr>
            <a:picLocks noChangeAspect="1"/>
          </p:cNvPicPr>
          <p:nvPr/>
        </p:nvPicPr>
        <p:blipFill>
          <a:blip r:embed="rId6"/>
          <a:stretch>
            <a:fillRect/>
          </a:stretch>
        </p:blipFill>
        <p:spPr>
          <a:xfrm>
            <a:off x="246662" y="3846058"/>
            <a:ext cx="3848637" cy="2791215"/>
          </a:xfrm>
          <a:prstGeom prst="rect">
            <a:avLst/>
          </a:prstGeom>
        </p:spPr>
      </p:pic>
    </p:spTree>
    <p:extLst>
      <p:ext uri="{BB962C8B-B14F-4D97-AF65-F5344CB8AC3E}">
        <p14:creationId xmlns:p14="http://schemas.microsoft.com/office/powerpoint/2010/main" val="240353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txBody>
          <a:bodyPr/>
          <a:lstStyle/>
          <a:p>
            <a:pPr marL="342900" indent="-342900" algn="just">
              <a:buFont typeface="Wingdings" panose="05000000000000000000" pitchFamily="2" charset="2"/>
              <a:buChar char="Ø"/>
            </a:pPr>
            <a:r>
              <a:rPr lang="en-IN" dirty="0">
                <a:latin typeface="Comic Sans MS" panose="030F0702030302020204" pitchFamily="66" charset="0"/>
              </a:rPr>
              <a:t>7. RESULTS &amp; DISCUSSION: </a:t>
            </a:r>
          </a:p>
          <a:p>
            <a:pPr marL="342900" indent="-342900" algn="just">
              <a:buFont typeface="Wingdings" panose="05000000000000000000" pitchFamily="2" charset="2"/>
              <a:buChar char="Ø"/>
            </a:pPr>
            <a:r>
              <a:rPr lang="en-US" b="0" i="0" dirty="0">
                <a:solidFill>
                  <a:srgbClr val="0D0D0D"/>
                </a:solidFill>
                <a:effectLst/>
                <a:highlight>
                  <a:srgbClr val="FFFFFF"/>
                </a:highlight>
                <a:latin typeface="Söhne"/>
              </a:rPr>
              <a:t>Fitness platforms offer stress relief through community support and interactive features. They foster a safe online space, reducing anxiety and promoting focus on exercise . Integrated photo search engines provide visual feedback, aiding informed fitness decisions and preventing musculoskeletal issues. </a:t>
            </a:r>
          </a:p>
          <a:p>
            <a:pPr marL="342900" indent="-342900" algn="just">
              <a:buFont typeface="Wingdings" panose="05000000000000000000" pitchFamily="2" charset="2"/>
              <a:buChar char="Ø"/>
            </a:pPr>
            <a:r>
              <a:rPr lang="en-US" b="0" i="0" dirty="0">
                <a:solidFill>
                  <a:srgbClr val="0D0D0D"/>
                </a:solidFill>
                <a:effectLst/>
                <a:highlight>
                  <a:srgbClr val="FFFFFF"/>
                </a:highlight>
                <a:latin typeface="Söhne"/>
              </a:rPr>
              <a:t>The platform educates users on health, nutrition, and mindful eating, supporting those with eating disorders. Additionally, it aids in combating smoking and alcohol addiction by promoting positive behavioral changes and offering social support, enhancing holistic health and self-confidence .</a:t>
            </a:r>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6" name="Group 5">
            <a:extLst>
              <a:ext uri="{FF2B5EF4-FFF2-40B4-BE49-F238E27FC236}">
                <a16:creationId xmlns:a16="http://schemas.microsoft.com/office/drawing/2014/main" id="{9B33B760-6F95-4C4A-A541-5112C5CE4111}"/>
              </a:ext>
            </a:extLst>
          </p:cNvPr>
          <p:cNvGrpSpPr/>
          <p:nvPr/>
        </p:nvGrpSpPr>
        <p:grpSpPr>
          <a:xfrm>
            <a:off x="647701" y="220727"/>
            <a:ext cx="10973816" cy="984333"/>
            <a:chOff x="1466695" y="220727"/>
            <a:chExt cx="10154821" cy="984333"/>
          </a:xfrm>
        </p:grpSpPr>
        <p:pic>
          <p:nvPicPr>
            <p:cNvPr id="7" name="Picture 6">
              <a:extLst>
                <a:ext uri="{FF2B5EF4-FFF2-40B4-BE49-F238E27FC236}">
                  <a16:creationId xmlns:a16="http://schemas.microsoft.com/office/drawing/2014/main" id="{BA59020D-757D-42BF-9EC0-D0CD5AB85DA3}"/>
                </a:ext>
              </a:extLst>
            </p:cNvPr>
            <p:cNvPicPr>
              <a:picLocks noChangeAspect="1"/>
            </p:cNvPicPr>
            <p:nvPr/>
          </p:nvPicPr>
          <p:blipFill>
            <a:blip r:embed="rId2"/>
            <a:stretch>
              <a:fillRect/>
            </a:stretch>
          </p:blipFill>
          <p:spPr>
            <a:xfrm>
              <a:off x="9439275" y="220727"/>
              <a:ext cx="2182241" cy="984333"/>
            </a:xfrm>
            <a:prstGeom prst="rect">
              <a:avLst/>
            </a:prstGeom>
          </p:spPr>
        </p:pic>
        <p:pic>
          <p:nvPicPr>
            <p:cNvPr id="11" name="Picture 10">
              <a:extLst>
                <a:ext uri="{FF2B5EF4-FFF2-40B4-BE49-F238E27FC236}">
                  <a16:creationId xmlns:a16="http://schemas.microsoft.com/office/drawing/2014/main" id="{F09F389A-2FDC-40F0-BBB4-CB88677D6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695" y="220727"/>
              <a:ext cx="7391555" cy="984333"/>
            </a:xfrm>
            <a:prstGeom prst="rect">
              <a:avLst/>
            </a:prstGeom>
          </p:spPr>
        </p:pic>
      </p:grpSp>
    </p:spTree>
    <p:extLst>
      <p:ext uri="{BB962C8B-B14F-4D97-AF65-F5344CB8AC3E}">
        <p14:creationId xmlns:p14="http://schemas.microsoft.com/office/powerpoint/2010/main" val="184146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txBody>
          <a:bodyPr/>
          <a:lstStyle/>
          <a:p>
            <a:pPr algn="just"/>
            <a:r>
              <a:rPr lang="en-IN" dirty="0">
                <a:latin typeface="Comic Sans MS" panose="030F0702030302020204" pitchFamily="66" charset="0"/>
              </a:rPr>
              <a:t>8. COMPARATIVE ANALYSIS: </a:t>
            </a:r>
          </a:p>
          <a:p>
            <a:pPr marL="342900" indent="-342900" algn="just">
              <a:buFont typeface="Wingdings" panose="05000000000000000000" pitchFamily="2" charset="2"/>
              <a:buChar char="Ø"/>
            </a:pPr>
            <a:r>
              <a:rPr lang="en-US" b="0" i="0" dirty="0">
                <a:solidFill>
                  <a:srgbClr val="0D0D0D"/>
                </a:solidFill>
                <a:effectLst/>
                <a:highlight>
                  <a:srgbClr val="FFFFFF"/>
                </a:highlight>
                <a:latin typeface="Söhne"/>
              </a:rPr>
              <a:t>Fitness platforms serve as stress-relief tools by promoting community support and interactivity. They create a safe online environment, reducing anxiety and focusing on exercise . Integrated photo search engines offer visual feedback, aiding informed fitness choices and preventing musculoskeletal issues. The platform educates on health and nutrition, supporting those with eating disorders. It also combats addiction by encouraging positive behaviors and providing social support.</a:t>
            </a:r>
          </a:p>
          <a:p>
            <a:pPr marL="342900" indent="-342900" algn="just">
              <a:buFont typeface="Wingdings" panose="05000000000000000000" pitchFamily="2" charset="2"/>
              <a:buChar char="Ø"/>
            </a:pPr>
            <a:r>
              <a:rPr lang="en-US" b="0" i="0" dirty="0">
                <a:solidFill>
                  <a:srgbClr val="0D0D0D"/>
                </a:solidFill>
                <a:effectLst/>
                <a:highlight>
                  <a:srgbClr val="FFFFFF"/>
                </a:highlight>
                <a:latin typeface="Söhne"/>
              </a:rPr>
              <a:t>In contrast, traditional fitness methods lack the interactive and educational components of digital platforms. They may not offer the same level of community support or address mental health and addiction issues directly. Digital platforms thus offer a more holistic and supportive approach to fitness and well-being.</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grpSp>
        <p:nvGrpSpPr>
          <p:cNvPr id="6" name="Group 5">
            <a:extLst>
              <a:ext uri="{FF2B5EF4-FFF2-40B4-BE49-F238E27FC236}">
                <a16:creationId xmlns:a16="http://schemas.microsoft.com/office/drawing/2014/main" id="{D688B652-7C6E-4C39-A8D6-3FB1284F48CF}"/>
              </a:ext>
            </a:extLst>
          </p:cNvPr>
          <p:cNvGrpSpPr/>
          <p:nvPr/>
        </p:nvGrpSpPr>
        <p:grpSpPr>
          <a:xfrm>
            <a:off x="647701" y="220727"/>
            <a:ext cx="10973816" cy="984333"/>
            <a:chOff x="1466695" y="220727"/>
            <a:chExt cx="10154821" cy="984333"/>
          </a:xfrm>
        </p:grpSpPr>
        <p:pic>
          <p:nvPicPr>
            <p:cNvPr id="7" name="Picture 6">
              <a:extLst>
                <a:ext uri="{FF2B5EF4-FFF2-40B4-BE49-F238E27FC236}">
                  <a16:creationId xmlns:a16="http://schemas.microsoft.com/office/drawing/2014/main" id="{2C69152E-3129-4CFB-80B4-DBC47AC5D090}"/>
                </a:ext>
              </a:extLst>
            </p:cNvPr>
            <p:cNvPicPr>
              <a:picLocks noChangeAspect="1"/>
            </p:cNvPicPr>
            <p:nvPr/>
          </p:nvPicPr>
          <p:blipFill>
            <a:blip r:embed="rId2"/>
            <a:stretch>
              <a:fillRect/>
            </a:stretch>
          </p:blipFill>
          <p:spPr>
            <a:xfrm>
              <a:off x="9439275" y="220727"/>
              <a:ext cx="2182241" cy="984333"/>
            </a:xfrm>
            <a:prstGeom prst="rect">
              <a:avLst/>
            </a:prstGeom>
          </p:spPr>
        </p:pic>
        <p:pic>
          <p:nvPicPr>
            <p:cNvPr id="11" name="Picture 10">
              <a:extLst>
                <a:ext uri="{FF2B5EF4-FFF2-40B4-BE49-F238E27FC236}">
                  <a16:creationId xmlns:a16="http://schemas.microsoft.com/office/drawing/2014/main" id="{1FF15EB5-4F6C-4AC4-AE23-50D6E1D08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6695" y="220727"/>
              <a:ext cx="7391555" cy="984333"/>
            </a:xfrm>
            <a:prstGeom prst="rect">
              <a:avLst/>
            </a:prstGeom>
          </p:spPr>
        </p:pic>
      </p:grpSp>
    </p:spTree>
    <p:extLst>
      <p:ext uri="{BB962C8B-B14F-4D97-AF65-F5344CB8AC3E}">
        <p14:creationId xmlns:p14="http://schemas.microsoft.com/office/powerpoint/2010/main" val="102008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TotalTime>
  <Words>2002</Words>
  <Application>Microsoft Office PowerPoint</Application>
  <PresentationFormat>Widescreen</PresentationFormat>
  <Paragraphs>88</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Comic Sans MS</vt:lpstr>
      <vt:lpstr>Söhne</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MOOLCHAND SHARMA</dc:creator>
  <cp:lastModifiedBy>Pawan kumar</cp:lastModifiedBy>
  <cp:revision>18</cp:revision>
  <dcterms:created xsi:type="dcterms:W3CDTF">2021-02-05T14:09:33Z</dcterms:created>
  <dcterms:modified xsi:type="dcterms:W3CDTF">2024-04-18T15:37:55Z</dcterms:modified>
</cp:coreProperties>
</file>