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58" r:id="rId5"/>
    <p:sldId id="282" r:id="rId6"/>
    <p:sldId id="288" r:id="rId7"/>
    <p:sldId id="284" r:id="rId8"/>
    <p:sldId id="296" r:id="rId9"/>
    <p:sldId id="290" r:id="rId10"/>
    <p:sldId id="281" r:id="rId11"/>
    <p:sldId id="280" r:id="rId12"/>
    <p:sldId id="285" r:id="rId13"/>
    <p:sldId id="293" r:id="rId14"/>
    <p:sldId id="294" r:id="rId15"/>
    <p:sldId id="29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6" d="100"/>
          <a:sy n="46" d="100"/>
        </p:scale>
        <p:origin x="624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8414-F77E-A1DD-20BF-59A341B67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8C443-E2ED-19F3-46E5-FEB5DF25A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3F67B-268D-5176-1BAB-E6D7A0F99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70429-BDF3-73D5-E7EF-80AB261E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ED803-67B2-1895-820F-4982007A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C69C-1E90-70E6-700C-F5A5E49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6E9A0-4DA5-F95F-A369-C5EF05334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6DBD-78D7-FA09-E9DE-18838896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ADE0-3C43-12A6-3145-3CBB8A9F1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3C22-8651-D5F3-518F-0F83E737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04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9A88D-F808-5FF3-6B1B-F5C9EA7A6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7A90-21F3-4086-6504-8A4DB0C45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0D95C-E774-14C1-A7A1-A9F3D699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8AAD7-DD41-01C9-6FBF-B64B97860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A5906-D59D-52A1-41D0-B9690C15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80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B11D-3FC8-848F-9E22-84E458F4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1AB1-C422-147A-B403-01898DC82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3B8C-8C97-37BE-9652-6DF6D52E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12DD7-88FD-38B6-954E-EB50C9BD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D61A-2793-0E10-08AF-74F238D20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93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8CE8B-9B44-1DAD-7607-79F35AE1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69C29-E9B8-2B81-1F96-378DE27C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16B3F-0C18-50BF-5F91-4C13495B3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910E9-4434-BB58-155E-DDDC7628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C28DA-4EE3-C557-7F55-D19184BE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12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FD62-CA72-FDA0-00AF-3E0A7C3F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0FB7-3DE3-A6B8-C086-BCB5ED62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6D0E3-01A9-8E51-976D-0188F2C9B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5E87-18CA-3F40-2E94-C9A89BA8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EC4F2-D183-6964-3343-4F8E63EC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E383-77C8-093D-83E0-C4F20825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07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2356-529A-CDFE-28DA-D274145A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54330-00EF-8774-741D-48E78112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B3245-7123-B2D6-8D29-E757F1637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3600FA-894C-BBCF-8DF5-03F1F48B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5C4E8-C51A-AD36-F732-F52CB80D6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10DC38-9961-04D6-1D6B-63E1A487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68CEF-EC1C-80BC-F3BF-DB70295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AB03F-FE7F-6F34-365C-900B7554C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5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4B2D-F8E1-0371-A98D-4A4935F7E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85219B-C3B6-3214-6AFE-F45F2087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A1C33-ED99-6831-6CCE-AA45E974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CCE63-E53C-5D56-5300-AD298306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17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959BA-4E14-CD12-79F8-784EF8F5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C373D-72F2-8ED8-9002-1CDEDA55F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652A2-7D77-B081-B697-A822B2B3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1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9DF9-FBD6-6B81-E199-E0089798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CD8E1-7BD3-9B22-E721-6DCEC5275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93B3D8-DC1D-7637-76B8-7ABF17E4F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5FB1-43B5-E5EF-2FC7-566E2CBD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7F18-C4E5-B150-6B53-5033BF2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708BC-D5A3-5DF1-8BB4-4C59E08B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8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D0DE-360C-A02D-E755-AF376A36B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4BB46-01E4-0F9D-1EB4-C92F9C683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D8B14-9089-215E-CADA-2C180FA0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FD4F4-2AAD-7448-E2C1-763915CF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F7EB4-A1FA-478D-8B58-2EAF48D5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8F36-0B13-28A2-158F-307B8AD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83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BEE2B-6DFC-68AB-1070-D23E7170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31DA-CEC2-243C-EAEC-D7EA54D92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6BF7E-7194-7B69-5B14-45A17A7A2A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A3ABB-C5FB-48C3-A878-724D5437CFF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96924-8A97-ACC4-A0C5-38BB70820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C65BA-9463-58A6-77C3-594897615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A0AE6-93A2-4843-982C-2D9FE8A1EA3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13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94452" y="2650986"/>
            <a:ext cx="8229600" cy="16996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0000"/>
                </a:solidFill>
                <a:effectLst/>
                <a:latin typeface="Helvetica" pitchFamily="2" charset="0"/>
              </a:rPr>
              <a:t>PLANT DISEASE DETECTION USING CNN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AE05E-B145-EE00-66DB-CD9C233CCF6B}"/>
              </a:ext>
            </a:extLst>
          </p:cNvPr>
          <p:cNvSpPr/>
          <p:nvPr/>
        </p:nvSpPr>
        <p:spPr>
          <a:xfrm>
            <a:off x="9051235" y="5002600"/>
            <a:ext cx="4611757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Guide name :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Dr. </a:t>
            </a:r>
            <a:r>
              <a:rPr lang="en-I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Dilkeshwar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 Pandey</a:t>
            </a:r>
            <a:endParaRPr lang="en-IN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FD5AAC6-D7B6-056D-EC62-84A3C8EF9189}"/>
              </a:ext>
            </a:extLst>
          </p:cNvPr>
          <p:cNvSpPr/>
          <p:nvPr/>
        </p:nvSpPr>
        <p:spPr>
          <a:xfrm>
            <a:off x="861391" y="691477"/>
            <a:ext cx="104957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KIET School of Engineering &amp; Technology, Ghaziabad</a:t>
            </a:r>
          </a:p>
          <a:p>
            <a:pPr algn="ctr"/>
            <a:r>
              <a:rPr lang="en-US" sz="2200" b="1" u="sng" dirty="0">
                <a:latin typeface="Times New Roman" pitchFamily="18" charset="0"/>
                <a:cs typeface="Times New Roman" pitchFamily="18" charset="0"/>
              </a:rPr>
              <a:t>Department of Computer Science &amp;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5EBA62-B09D-B1B2-1C87-10FDA4A9AF2E}"/>
              </a:ext>
            </a:extLst>
          </p:cNvPr>
          <p:cNvSpPr/>
          <p:nvPr/>
        </p:nvSpPr>
        <p:spPr>
          <a:xfrm>
            <a:off x="948319" y="5014093"/>
            <a:ext cx="461175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Number: PCSE-02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Members Name and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Rollno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Aashirwad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(2100290100002)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</a:rPr>
              <a:t>Ishika Jaggi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(2100290100073)</a:t>
            </a:r>
          </a:p>
          <a:p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Ashutosh Kumar(</a:t>
            </a:r>
            <a:r>
              <a:rPr lang="en-IN" dirty="0"/>
              <a:t>2100290109005</a:t>
            </a:r>
            <a:r>
              <a:rPr lang="en-IN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A0EB4-B8D1-E607-234A-5C3727C9B9A4}"/>
              </a:ext>
            </a:extLst>
          </p:cNvPr>
          <p:cNvSpPr/>
          <p:nvPr/>
        </p:nvSpPr>
        <p:spPr>
          <a:xfrm>
            <a:off x="3934981" y="1853083"/>
            <a:ext cx="46117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Major Project Presentation 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84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FDE75-1156-E949-13D2-0AA7DADE0D89}"/>
              </a:ext>
            </a:extLst>
          </p:cNvPr>
          <p:cNvSpPr/>
          <p:nvPr/>
        </p:nvSpPr>
        <p:spPr>
          <a:xfrm>
            <a:off x="2474758" y="1497000"/>
            <a:ext cx="7614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28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50CE740-26F4-4E5B-70FA-6AB4FD698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1" y="2302501"/>
            <a:ext cx="9573490" cy="42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2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FDE75-1156-E949-13D2-0AA7DADE0D89}"/>
              </a:ext>
            </a:extLst>
          </p:cNvPr>
          <p:cNvSpPr/>
          <p:nvPr/>
        </p:nvSpPr>
        <p:spPr>
          <a:xfrm>
            <a:off x="2533058" y="1257014"/>
            <a:ext cx="761479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i="1" u="sng" dirty="0"/>
              <a:t>Result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Developed a deep learning-based plant disease classification model using DenseNet201 with a training accuracy of </a:t>
            </a:r>
            <a:r>
              <a:rPr lang="en-US" b="1" dirty="0"/>
              <a:t>99.31%</a:t>
            </a:r>
            <a:r>
              <a:rPr lang="en-US" dirty="0"/>
              <a:t> and a validation accuracy of </a:t>
            </a:r>
            <a:r>
              <a:rPr lang="en-US" b="1" dirty="0"/>
              <a:t>97.96%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Enhanced Accuracy:</a:t>
            </a:r>
            <a:r>
              <a:rPr lang="en-US" dirty="0"/>
              <a:t> The proposed model outperformed other architectures such as Inception V3, VGG16, and ResNet152V2, demonstrating superior accuracy, precision, recall, and F1-scores for multi-class classification of plant leaf diseases.</a:t>
            </a:r>
          </a:p>
          <a:p>
            <a:pPr>
              <a:buNone/>
            </a:pPr>
            <a:r>
              <a:rPr lang="en-US" b="1" dirty="0"/>
              <a:t>Transfer Learning Efficiency:</a:t>
            </a:r>
            <a:r>
              <a:rPr lang="en-US" dirty="0"/>
              <a:t> Leveraging pre-trained DenseNet201 reduced training time and computational costs while achieving high generalization on unseen test data.</a:t>
            </a:r>
          </a:p>
          <a:p>
            <a:pPr>
              <a:buNone/>
            </a:pPr>
            <a:r>
              <a:rPr lang="en-US" b="1" dirty="0"/>
              <a:t>Practical Deployment:</a:t>
            </a:r>
            <a:r>
              <a:rPr lang="en-US" dirty="0"/>
              <a:t> The final model was integrated into a </a:t>
            </a:r>
            <a:r>
              <a:rPr lang="en-US" b="1" dirty="0"/>
              <a:t>mobile application</a:t>
            </a:r>
            <a:r>
              <a:rPr lang="en-US" dirty="0"/>
              <a:t>, allowing real-time leaf disease diagnosis by simply uploading an image.</a:t>
            </a:r>
          </a:p>
          <a:p>
            <a:r>
              <a:rPr lang="en-US" b="1" dirty="0"/>
              <a:t>Challenges and Opportunities:</a:t>
            </a:r>
            <a:r>
              <a:rPr lang="en-US" dirty="0"/>
              <a:t> While results are promising, challenges such as image variability in real-world environments, background noise, and scalability to more crop species remain. Future improvements will focus on expanding the dataset and optimizing the model for field conditions.</a:t>
            </a:r>
          </a:p>
        </p:txBody>
      </p:sp>
    </p:spTree>
    <p:extLst>
      <p:ext uri="{BB962C8B-B14F-4D97-AF65-F5344CB8AC3E}">
        <p14:creationId xmlns:p14="http://schemas.microsoft.com/office/powerpoint/2010/main" val="332579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F34C0-A047-FB9F-E335-255D8BA32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59429-EF1A-63D4-ACFB-64291E882289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87F915B3-6591-21C7-713D-C177B030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49AE91-D406-42B2-ED3F-028680482EC1}"/>
              </a:ext>
            </a:extLst>
          </p:cNvPr>
          <p:cNvSpPr/>
          <p:nvPr/>
        </p:nvSpPr>
        <p:spPr>
          <a:xfrm>
            <a:off x="2474758" y="1497000"/>
            <a:ext cx="7614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OUTCOME(Research paper/Patent/Product)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582EDA-B2DE-ED7B-765B-EDCD13D37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1698" y="1980034"/>
            <a:ext cx="4320914" cy="476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5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8F089-6604-C8E4-A119-8E50337E8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852" y="917983"/>
            <a:ext cx="4092295" cy="5235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BF9D08-14C4-374F-152B-09903878E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135" y="834156"/>
            <a:ext cx="4077053" cy="53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70FB53-66E6-0E50-5FEC-3CED9769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41" y="655079"/>
            <a:ext cx="4130398" cy="5547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EEB616-6A45-613B-3DE4-BE5B1C0E7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110" y="563638"/>
            <a:ext cx="4610500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99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1D43C6-7136-CAFF-7B0D-35FE79CC5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233" y="487425"/>
            <a:ext cx="4549534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85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2539999" y="650018"/>
            <a:ext cx="70494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pPr algn="ctr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5532" y="2808514"/>
            <a:ext cx="50291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6"/>
            <a:ext cx="8229600" cy="18336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615FD1-D07F-FE7F-17F7-2CB1E11DE46C}"/>
              </a:ext>
            </a:extLst>
          </p:cNvPr>
          <p:cNvCxnSpPr>
            <a:cxnSpLocks/>
          </p:cNvCxnSpPr>
          <p:nvPr/>
        </p:nvCxnSpPr>
        <p:spPr>
          <a:xfrm>
            <a:off x="3564834" y="1690654"/>
            <a:ext cx="5062331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4F0BDE-0DF9-8109-864D-A27651904CB5}"/>
              </a:ext>
            </a:extLst>
          </p:cNvPr>
          <p:cNvSpPr/>
          <p:nvPr/>
        </p:nvSpPr>
        <p:spPr>
          <a:xfrm>
            <a:off x="2584174" y="2155136"/>
            <a:ext cx="76147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Table of Content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09C7A-C837-CFFF-E4C8-4EBEF8D7AD3A}"/>
              </a:ext>
            </a:extLst>
          </p:cNvPr>
          <p:cNvSpPr txBox="1"/>
          <p:nvPr/>
        </p:nvSpPr>
        <p:spPr>
          <a:xfrm>
            <a:off x="3127514" y="2915478"/>
            <a:ext cx="69047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SDG Mapping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Course Outcome (COs)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Program Outcome (POs)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Result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Outcome(Research Paper/ patent)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References</a:t>
            </a:r>
          </a:p>
          <a:p>
            <a:endParaRPr lang="en-IN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35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FDE75-1156-E949-13D2-0AA7DADE0D89}"/>
              </a:ext>
            </a:extLst>
          </p:cNvPr>
          <p:cNvSpPr/>
          <p:nvPr/>
        </p:nvSpPr>
        <p:spPr>
          <a:xfrm>
            <a:off x="2474758" y="1497000"/>
            <a:ext cx="7614794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/>
              <a:t>Timely and accurate detection of plant diseases is essential for ensuring crop health, yield, and food security. Traditional methods rely on manual inspection, which is time-consuming, error-prone, and requires expert knowledge. With the increasing demand for precision agriculture, there is a need for an automated, efficient, and scalable solution. This project addresses the challenge by leveraging deep learning and transfer learning techniques to develop a robust plant disease classification system using the </a:t>
            </a:r>
            <a:r>
              <a:rPr lang="en-US" dirty="0" err="1"/>
              <a:t>PlantVillage</a:t>
            </a:r>
            <a:r>
              <a:rPr lang="en-US" dirty="0"/>
              <a:t> dataset. The goal is to assist farmers with real-time, reliable disease diagnosis through an accessible mobile application.</a:t>
            </a:r>
            <a:endParaRPr lang="en-US" sz="2800" b="1" u="sng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162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FDE75-1156-E949-13D2-0AA7DADE0D89}"/>
              </a:ext>
            </a:extLst>
          </p:cNvPr>
          <p:cNvSpPr/>
          <p:nvPr/>
        </p:nvSpPr>
        <p:spPr>
          <a:xfrm>
            <a:off x="2474758" y="1497000"/>
            <a:ext cx="761479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objective of this project is to develop an accurate and efficient deep learning-based system for the classification of plant leaf diseases 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PlantVillage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dataset. Specific goals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apply and compare pre-trained CNN models such as DenseNet201,    VGG16, Inception V3, and ResNet152V2 using transfer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model performance through data preprocessing, augmentation, and fine-tuning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identify the most effective model for multi-class disease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deploy the final model in a mobile application for real-time disease diagnosis by farmers.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4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FDE75-1156-E949-13D2-0AA7DADE0D89}"/>
              </a:ext>
            </a:extLst>
          </p:cNvPr>
          <p:cNvSpPr/>
          <p:nvPr/>
        </p:nvSpPr>
        <p:spPr>
          <a:xfrm>
            <a:off x="2474758" y="1497000"/>
            <a:ext cx="76147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SDG Mapping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/>
              <a:t>SDG 2: Zero Hunger</a:t>
            </a:r>
            <a:endParaRPr lang="en-US" sz="20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i="1" dirty="0"/>
              <a:t> End hunger, achieve food security, improve nutrition, and promote sustainable agriculture.</a:t>
            </a:r>
          </a:p>
          <a:p>
            <a:endParaRPr lang="en-US" b="1" i="1" dirty="0"/>
          </a:p>
          <a:p>
            <a:r>
              <a:rPr lang="en-US" dirty="0"/>
              <a:t>Early detection of plant diseases helps prevent crop loss, boosts yields, and ensures food availability, directly supporting food security.</a:t>
            </a:r>
          </a:p>
          <a:p>
            <a:endParaRPr lang="en-IN" dirty="0"/>
          </a:p>
          <a:p>
            <a:r>
              <a:rPr lang="en-IN" sz="2000" b="1" dirty="0"/>
              <a:t>SDG 3: Good Health and Well-being</a:t>
            </a:r>
          </a:p>
          <a:p>
            <a:r>
              <a:rPr lang="en-US" b="1" i="1" dirty="0"/>
              <a:t>Ensure healthy lives and promote well-being for all at all ages.</a:t>
            </a:r>
          </a:p>
          <a:p>
            <a:endParaRPr lang="en-IN" b="1" dirty="0"/>
          </a:p>
          <a:p>
            <a:r>
              <a:rPr lang="en-US" dirty="0"/>
              <a:t>By protecting crops from diseases, the project helps maintain a stable food supply, reducing malnutrition and health risks linked to food scarcity.</a:t>
            </a:r>
            <a:endParaRPr lang="en-IN" sz="2800" dirty="0"/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96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0C5B3E-38BA-D9C8-4997-3B76FD8426D0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9281777D-2EF8-7C3D-93B0-C175A5D2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2FDE75-1156-E949-13D2-0AA7DADE0D89}"/>
              </a:ext>
            </a:extLst>
          </p:cNvPr>
          <p:cNvSpPr/>
          <p:nvPr/>
        </p:nvSpPr>
        <p:spPr>
          <a:xfrm>
            <a:off x="2474758" y="1497000"/>
            <a:ext cx="7614794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SDG Mapping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/>
              <a:t>SDG 9: Industry, Innovation, and Infrastructure</a:t>
            </a:r>
          </a:p>
          <a:p>
            <a:r>
              <a:rPr lang="en-US" b="1" i="1" dirty="0"/>
              <a:t>Build resilient infrastructure, promote inclusive and sustainable industrialization, and foster innovation.</a:t>
            </a:r>
          </a:p>
          <a:p>
            <a:endParaRPr lang="en-IN" b="1" dirty="0"/>
          </a:p>
          <a:p>
            <a:r>
              <a:rPr lang="en-US" dirty="0"/>
              <a:t>Build resilient infrastructure, promote inclusive and sustainable industrialization, and foster innovation.</a:t>
            </a:r>
          </a:p>
          <a:p>
            <a:endParaRPr lang="en-IN" sz="2000" b="1" dirty="0"/>
          </a:p>
          <a:p>
            <a:r>
              <a:rPr lang="en-IN" sz="2000" b="1" dirty="0"/>
              <a:t>SDG 8: Climate Action</a:t>
            </a:r>
          </a:p>
          <a:p>
            <a:r>
              <a:rPr lang="en-IN" b="1" dirty="0"/>
              <a:t>Take urgent action to combat climate change and its impacts.</a:t>
            </a:r>
          </a:p>
          <a:p>
            <a:endParaRPr lang="en-IN" b="1" dirty="0"/>
          </a:p>
          <a:p>
            <a:r>
              <a:rPr lang="en-US" dirty="0"/>
              <a:t>Healthy crops mean efficient land use, reduced need for pesticides, and better climate resilience—contributing to sustainable farming practices.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70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78AE-5BC6-EB71-F9BA-5AA65D93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6FA94D-F0EB-55CA-E198-BEC16D2FA911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6C1B5CD7-7631-3232-A67B-F7533540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8EE6D4-624E-31D7-B3A0-82B4B27362FF}"/>
              </a:ext>
            </a:extLst>
          </p:cNvPr>
          <p:cNvSpPr/>
          <p:nvPr/>
        </p:nvSpPr>
        <p:spPr>
          <a:xfrm>
            <a:off x="2474758" y="1497000"/>
            <a:ext cx="76147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Course Outcome (COs)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CEA11C-2DD6-8C85-3529-B2F0461A8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223575"/>
              </p:ext>
            </p:extLst>
          </p:nvPr>
        </p:nvGraphicFramePr>
        <p:xfrm>
          <a:off x="834736" y="2349668"/>
          <a:ext cx="10522528" cy="4023360"/>
        </p:xfrm>
        <a:graphic>
          <a:graphicData uri="http://schemas.openxmlformats.org/drawingml/2006/table">
            <a:tbl>
              <a:tblPr/>
              <a:tblGrid>
                <a:gridCol w="5261264">
                  <a:extLst>
                    <a:ext uri="{9D8B030D-6E8A-4147-A177-3AD203B41FA5}">
                      <a16:colId xmlns:a16="http://schemas.microsoft.com/office/drawing/2014/main" val="2583398720"/>
                    </a:ext>
                  </a:extLst>
                </a:gridCol>
                <a:gridCol w="5261264">
                  <a:extLst>
                    <a:ext uri="{9D8B030D-6E8A-4147-A177-3AD203B41FA5}">
                      <a16:colId xmlns:a16="http://schemas.microsoft.com/office/drawing/2014/main" val="4133842354"/>
                    </a:ext>
                  </a:extLst>
                </a:gridCol>
              </a:tblGrid>
              <a:tr h="336855">
                <a:tc>
                  <a:txBody>
                    <a:bodyPr/>
                    <a:lstStyle/>
                    <a:p>
                      <a:r>
                        <a:rPr lang="en-IN" b="1" dirty="0"/>
                        <a:t>CO Number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Course Outcome Description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86812"/>
                  </a:ext>
                </a:extLst>
              </a:tr>
              <a:tr h="589496">
                <a:tc>
                  <a:txBody>
                    <a:bodyPr/>
                    <a:lstStyle/>
                    <a:p>
                      <a:r>
                        <a:rPr lang="en-IN" b="1"/>
                        <a:t>CO1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Understand the importance of early plant disease detection in agriculture and its impact on food security and crop productivity.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8652"/>
                  </a:ext>
                </a:extLst>
              </a:tr>
              <a:tr h="589496">
                <a:tc>
                  <a:txBody>
                    <a:bodyPr/>
                    <a:lstStyle/>
                    <a:p>
                      <a:r>
                        <a:rPr lang="en-IN" b="1"/>
                        <a:t>CO2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 practical knowledge of image processing and data augmentation techniques for preparing agricultural datasets.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80264"/>
                  </a:ext>
                </a:extLst>
              </a:tr>
              <a:tr h="589496">
                <a:tc>
                  <a:txBody>
                    <a:bodyPr/>
                    <a:lstStyle/>
                    <a:p>
                      <a:r>
                        <a:rPr lang="en-IN" b="1"/>
                        <a:t>CO3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Apply deep learning concepts and transfer learning using CNN architectures like VGG16, </a:t>
                      </a:r>
                      <a:r>
                        <a:rPr lang="en-US" dirty="0" err="1"/>
                        <a:t>ResNet</a:t>
                      </a:r>
                      <a:r>
                        <a:rPr lang="en-US" dirty="0"/>
                        <a:t>, Inception V3, and </a:t>
                      </a:r>
                      <a:r>
                        <a:rPr lang="en-US" dirty="0" err="1"/>
                        <a:t>DenseNet</a:t>
                      </a:r>
                      <a:r>
                        <a:rPr lang="en-US" dirty="0"/>
                        <a:t> for image classification tasks.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291179"/>
                  </a:ext>
                </a:extLst>
              </a:tr>
              <a:tr h="589496">
                <a:tc>
                  <a:txBody>
                    <a:bodyPr/>
                    <a:lstStyle/>
                    <a:p>
                      <a:r>
                        <a:rPr lang="en-IN" b="1"/>
                        <a:t>CO4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 and compare the performance of various pre-trained deep learning models using metrics such as accuracy, precision, recall, and F1-score</a:t>
                      </a:r>
                      <a:r>
                        <a:rPr lang="en-IN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76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6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4031-2B58-2DE5-914A-FC03C32D1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F8C0F4-091C-E7F5-18A3-09400CBAA742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D12A6FA6-1B82-8FE9-0153-DDA4469AD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59A224A-C5D4-A3CF-998E-9D7AABFF27F0}"/>
              </a:ext>
            </a:extLst>
          </p:cNvPr>
          <p:cNvSpPr/>
          <p:nvPr/>
        </p:nvSpPr>
        <p:spPr>
          <a:xfrm>
            <a:off x="2474758" y="1497000"/>
            <a:ext cx="76147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Course Outcome (COs)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86697E-A923-9F81-D8B6-75BA57DA3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96742"/>
              </p:ext>
            </p:extLst>
          </p:nvPr>
        </p:nvGraphicFramePr>
        <p:xfrm>
          <a:off x="834736" y="2349668"/>
          <a:ext cx="10522528" cy="2194560"/>
        </p:xfrm>
        <a:graphic>
          <a:graphicData uri="http://schemas.openxmlformats.org/drawingml/2006/table">
            <a:tbl>
              <a:tblPr/>
              <a:tblGrid>
                <a:gridCol w="5261264">
                  <a:extLst>
                    <a:ext uri="{9D8B030D-6E8A-4147-A177-3AD203B41FA5}">
                      <a16:colId xmlns:a16="http://schemas.microsoft.com/office/drawing/2014/main" val="2583398720"/>
                    </a:ext>
                  </a:extLst>
                </a:gridCol>
                <a:gridCol w="5261264">
                  <a:extLst>
                    <a:ext uri="{9D8B030D-6E8A-4147-A177-3AD203B41FA5}">
                      <a16:colId xmlns:a16="http://schemas.microsoft.com/office/drawing/2014/main" val="4133842354"/>
                    </a:ext>
                  </a:extLst>
                </a:gridCol>
              </a:tblGrid>
              <a:tr h="336855">
                <a:tc>
                  <a:txBody>
                    <a:bodyPr/>
                    <a:lstStyle/>
                    <a:p>
                      <a:r>
                        <a:rPr lang="en-IN" b="1" dirty="0"/>
                        <a:t>CO Number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Course Outcome Description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686812"/>
                  </a:ext>
                </a:extLst>
              </a:tr>
              <a:tr h="589496">
                <a:tc>
                  <a:txBody>
                    <a:bodyPr/>
                    <a:lstStyle/>
                    <a:p>
                      <a:r>
                        <a:rPr lang="en-IN" b="1"/>
                        <a:t>CO5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 and implement a custom plant disease detection model integrated into a user-friendly mobile application for real-time prediction.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68652"/>
                  </a:ext>
                </a:extLst>
              </a:tr>
              <a:tr h="589496">
                <a:tc>
                  <a:txBody>
                    <a:bodyPr/>
                    <a:lstStyle/>
                    <a:p>
                      <a:r>
                        <a:rPr lang="en-IN" b="1"/>
                        <a:t>CO6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critical thinking and problem-solving skills by analyzing challenges in precision agriculture and proposing AI-driven solutions.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98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5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78AE-5BC6-EB71-F9BA-5AA65D93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6FA94D-F0EB-55CA-E198-BEC16D2FA911}"/>
              </a:ext>
            </a:extLst>
          </p:cNvPr>
          <p:cNvSpPr txBox="1">
            <a:spLocks/>
          </p:cNvSpPr>
          <p:nvPr/>
        </p:nvSpPr>
        <p:spPr>
          <a:xfrm>
            <a:off x="1918252" y="112685"/>
            <a:ext cx="8229600" cy="1363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endParaRPr lang="en-US" sz="2800" dirty="0">
              <a:solidFill>
                <a:srgbClr val="00B050"/>
              </a:solidFill>
              <a:latin typeface="Castellar" pitchFamily="18" charset="0"/>
            </a:endParaRPr>
          </a:p>
          <a:p>
            <a:r>
              <a:rPr lang="en-US" sz="2800" dirty="0">
                <a:latin typeface="Castellar" pitchFamily="18" charset="0"/>
              </a:rPr>
              <a:t>Major Project presentation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7" name="Picture 3" descr="C:\Users\Manu Gupta\Downloads\KIET logo.png">
            <a:extLst>
              <a:ext uri="{FF2B5EF4-FFF2-40B4-BE49-F238E27FC236}">
                <a16:creationId xmlns:a16="http://schemas.microsoft.com/office/drawing/2014/main" id="{6C1B5CD7-7631-3232-A67B-F7533540C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787"/>
            <a:ext cx="2209801" cy="1907268"/>
          </a:xfrm>
          <a:prstGeom prst="rect">
            <a:avLst/>
          </a:prstGeom>
          <a:noFill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8EE6D4-624E-31D7-B3A0-82B4B27362FF}"/>
              </a:ext>
            </a:extLst>
          </p:cNvPr>
          <p:cNvSpPr/>
          <p:nvPr/>
        </p:nvSpPr>
        <p:spPr>
          <a:xfrm>
            <a:off x="2474758" y="1497000"/>
            <a:ext cx="761479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Program Outcome (POs)</a:t>
            </a: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E2556C-339D-BDF0-A2B9-E05705FF6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98214"/>
              </p:ext>
            </p:extLst>
          </p:nvPr>
        </p:nvGraphicFramePr>
        <p:xfrm>
          <a:off x="1221476" y="2203849"/>
          <a:ext cx="9623152" cy="4351334"/>
        </p:xfrm>
        <a:graphic>
          <a:graphicData uri="http://schemas.openxmlformats.org/drawingml/2006/table">
            <a:tbl>
              <a:tblPr/>
              <a:tblGrid>
                <a:gridCol w="4811576">
                  <a:extLst>
                    <a:ext uri="{9D8B030D-6E8A-4147-A177-3AD203B41FA5}">
                      <a16:colId xmlns:a16="http://schemas.microsoft.com/office/drawing/2014/main" val="1103195002"/>
                    </a:ext>
                  </a:extLst>
                </a:gridCol>
                <a:gridCol w="4811576">
                  <a:extLst>
                    <a:ext uri="{9D8B030D-6E8A-4147-A177-3AD203B41FA5}">
                      <a16:colId xmlns:a16="http://schemas.microsoft.com/office/drawing/2014/main" val="4151417054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 Number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Program Outcome Description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69761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PO1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Engineering Knowledge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49572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PO2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Problem Analysis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861099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PO3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Design/Development of Solutions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417028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PO4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Conduct Investigations of Complex Problems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82491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PO5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Modern Tool Usage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352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PO6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The Engineer and Society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48286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PO7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Environment and Sustainability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11544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PO8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Ethics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144786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PO9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Individual and Team Work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82565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PO10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Communication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17742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PO11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Project Management and Finance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6745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r>
                        <a:rPr lang="en-IN" sz="1600" b="1"/>
                        <a:t>PO12</a:t>
                      </a:r>
                      <a:endParaRPr lang="en-IN" sz="1600"/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Life-long Learning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753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36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869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Algerian</vt:lpstr>
      <vt:lpstr>Arial</vt:lpstr>
      <vt:lpstr>Calibri</vt:lpstr>
      <vt:lpstr>Calibri Light</vt:lpstr>
      <vt:lpstr>Castellar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Subhash Chandra Gupta</dc:creator>
  <cp:lastModifiedBy>Aashirwad</cp:lastModifiedBy>
  <cp:revision>97</cp:revision>
  <dcterms:created xsi:type="dcterms:W3CDTF">2022-08-15T10:33:43Z</dcterms:created>
  <dcterms:modified xsi:type="dcterms:W3CDTF">2025-05-25T19:58:36Z</dcterms:modified>
</cp:coreProperties>
</file>