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8128000" cy="4572000"/>
  <p:notesSz cx="8128000" cy="4572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0A0A0A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A0A0A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952" cy="4572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29" y="264159"/>
            <a:ext cx="4221480" cy="588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9174" y="2080140"/>
            <a:ext cx="3914140" cy="1016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0A0A0A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hyperlink" Target="https://www.presentations.ai/?utm_source=free_pdf_download&amp;utm_medium=presentation&amp;utm_campaign=Created%20using%20Presentations.ai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hyperlink" Target="https://www.presentations.ai/?utm_source=free_pdf_download&amp;utm_medium=presentation&amp;utm_campaign=Created%20using%20Presentations.ai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7.jpg"/><Relationship Id="rId6" Type="http://schemas.openxmlformats.org/officeDocument/2006/relationships/image" Target="../media/image8.png"/><Relationship Id="rId7" Type="http://schemas.openxmlformats.org/officeDocument/2006/relationships/image" Target="../media/image9.jpg"/><Relationship Id="rId8" Type="http://schemas.openxmlformats.org/officeDocument/2006/relationships/image" Target="../media/image10.jp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Relationship Id="rId4" Type="http://schemas.openxmlformats.org/officeDocument/2006/relationships/image" Target="../media/image16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hyperlink" Target="https://www.presentations.ai/?utm_source=free_pdf_download&amp;utm_medium=presentation&amp;utm_campaign=Created%20using%20Presentations.ai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9328" y="577596"/>
            <a:ext cx="5262880" cy="604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 spc="-585">
                <a:solidFill>
                  <a:srgbClr val="0C0C0C"/>
                </a:solidFill>
                <a:latin typeface="Arial Black"/>
                <a:cs typeface="Arial Black"/>
              </a:rPr>
              <a:t>Mojor</a:t>
            </a:r>
            <a:r>
              <a:rPr dirty="0" sz="3800" spc="-375">
                <a:solidFill>
                  <a:srgbClr val="0C0C0C"/>
                </a:solidFill>
                <a:latin typeface="Arial Black"/>
                <a:cs typeface="Arial Black"/>
              </a:rPr>
              <a:t> </a:t>
            </a:r>
            <a:r>
              <a:rPr dirty="0" sz="3800" spc="-630">
                <a:solidFill>
                  <a:srgbClr val="0C0C0C"/>
                </a:solidFill>
                <a:latin typeface="Arial Black"/>
                <a:cs typeface="Arial Black"/>
              </a:rPr>
              <a:t>Project</a:t>
            </a:r>
            <a:r>
              <a:rPr dirty="0" sz="3800" spc="-390">
                <a:solidFill>
                  <a:srgbClr val="0C0C0C"/>
                </a:solidFill>
                <a:latin typeface="Arial Black"/>
                <a:cs typeface="Arial Black"/>
              </a:rPr>
              <a:t> </a:t>
            </a:r>
            <a:r>
              <a:rPr dirty="0" sz="3800" spc="-595">
                <a:solidFill>
                  <a:srgbClr val="0C0C0C"/>
                </a:solidFill>
                <a:latin typeface="Arial Black"/>
                <a:cs typeface="Arial Black"/>
              </a:rPr>
              <a:t>Presentotion</a:t>
            </a:r>
            <a:endParaRPr sz="3800">
              <a:latin typeface="Arial Black"/>
              <a:cs typeface="Arial Black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17147" y="1118361"/>
            <a:ext cx="5851525" cy="1846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81915">
              <a:lnSpc>
                <a:spcPts val="4070"/>
              </a:lnSpc>
              <a:spcBef>
                <a:spcPts val="100"/>
              </a:spcBef>
            </a:pPr>
            <a:r>
              <a:rPr dirty="0" sz="3550" spc="-545">
                <a:solidFill>
                  <a:srgbClr val="0C0C0C"/>
                </a:solidFill>
                <a:latin typeface="Arial Black"/>
                <a:cs typeface="Arial Black"/>
              </a:rPr>
              <a:t>2025</a:t>
            </a:r>
            <a:endParaRPr sz="3550">
              <a:latin typeface="Arial Black"/>
              <a:cs typeface="Arial Black"/>
            </a:endParaRPr>
          </a:p>
          <a:p>
            <a:pPr algn="ctr">
              <a:lnSpc>
                <a:spcPts val="4140"/>
              </a:lnSpc>
            </a:pPr>
            <a:r>
              <a:rPr dirty="0" sz="3800" spc="-640">
                <a:solidFill>
                  <a:srgbClr val="0C0C0C"/>
                </a:solidFill>
                <a:latin typeface="Arial Black"/>
                <a:cs typeface="Arial Black"/>
              </a:rPr>
              <a:t>Emotion</a:t>
            </a:r>
            <a:r>
              <a:rPr dirty="0" sz="3800" spc="-380">
                <a:solidFill>
                  <a:srgbClr val="0C0C0C"/>
                </a:solidFill>
                <a:latin typeface="Arial Black"/>
                <a:cs typeface="Arial Black"/>
              </a:rPr>
              <a:t> </a:t>
            </a:r>
            <a:r>
              <a:rPr dirty="0" sz="3800" spc="-615">
                <a:solidFill>
                  <a:srgbClr val="0A0A0A"/>
                </a:solidFill>
                <a:latin typeface="Arial Black"/>
                <a:cs typeface="Arial Black"/>
              </a:rPr>
              <a:t>Detection</a:t>
            </a:r>
            <a:r>
              <a:rPr dirty="0" sz="3800" spc="-360">
                <a:solidFill>
                  <a:srgbClr val="0A0A0A"/>
                </a:solidFill>
                <a:latin typeface="Arial Black"/>
                <a:cs typeface="Arial Black"/>
              </a:rPr>
              <a:t> </a:t>
            </a:r>
            <a:r>
              <a:rPr dirty="0" sz="3800" spc="-620">
                <a:solidFill>
                  <a:srgbClr val="0A0A0A"/>
                </a:solidFill>
                <a:latin typeface="Arial Black"/>
                <a:cs typeface="Arial Black"/>
              </a:rPr>
              <a:t>Using</a:t>
            </a:r>
            <a:r>
              <a:rPr dirty="0" sz="3800" spc="-440">
                <a:solidFill>
                  <a:srgbClr val="0A0A0A"/>
                </a:solidFill>
                <a:latin typeface="Arial Black"/>
                <a:cs typeface="Arial Black"/>
              </a:rPr>
              <a:t> </a:t>
            </a:r>
            <a:r>
              <a:rPr dirty="0" sz="3800" spc="-765">
                <a:solidFill>
                  <a:srgbClr val="0A0A0A"/>
                </a:solidFill>
                <a:latin typeface="Arial Black"/>
                <a:cs typeface="Arial Black"/>
              </a:rPr>
              <a:t>Text</a:t>
            </a:r>
            <a:endParaRPr sz="3800">
              <a:latin typeface="Arial Black"/>
              <a:cs typeface="Arial Black"/>
            </a:endParaRPr>
          </a:p>
          <a:p>
            <a:pPr algn="ctr" marL="81915">
              <a:lnSpc>
                <a:spcPts val="4275"/>
              </a:lnSpc>
            </a:pPr>
            <a:r>
              <a:rPr dirty="0" sz="3750" spc="-515">
                <a:solidFill>
                  <a:srgbClr val="0C0C0C"/>
                </a:solidFill>
                <a:latin typeface="Arial Black"/>
                <a:cs typeface="Arial Black"/>
              </a:rPr>
              <a:t>Anolysis</a:t>
            </a:r>
            <a:endParaRPr sz="3750">
              <a:latin typeface="Arial Black"/>
              <a:cs typeface="Arial Black"/>
            </a:endParaRPr>
          </a:p>
          <a:p>
            <a:pPr algn="ctr" marL="94615">
              <a:lnSpc>
                <a:spcPct val="100000"/>
              </a:lnSpc>
              <a:spcBef>
                <a:spcPts val="775"/>
              </a:spcBef>
            </a:pPr>
            <a:r>
              <a:rPr dirty="0" sz="900">
                <a:solidFill>
                  <a:srgbClr val="6E6E6E"/>
                </a:solidFill>
                <a:latin typeface="Arial MT"/>
                <a:cs typeface="Arial MT"/>
              </a:rPr>
              <a:t>Exploring</a:t>
            </a:r>
            <a:r>
              <a:rPr dirty="0" sz="900" spc="3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6B6B6B"/>
                </a:solidFill>
                <a:latin typeface="Arial MT"/>
                <a:cs typeface="Arial MT"/>
              </a:rPr>
              <a:t>Human</a:t>
            </a:r>
            <a:r>
              <a:rPr dirty="0" sz="900" spc="3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696969"/>
                </a:solidFill>
                <a:latin typeface="Arial MT"/>
                <a:cs typeface="Arial MT"/>
              </a:rPr>
              <a:t>Emotions</a:t>
            </a:r>
            <a:r>
              <a:rPr dirty="0" sz="900" spc="4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696969"/>
                </a:solidFill>
                <a:latin typeface="Arial MT"/>
                <a:cs typeface="Arial MT"/>
              </a:rPr>
              <a:t>Through</a:t>
            </a:r>
            <a:r>
              <a:rPr dirty="0" sz="900" spc="5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dirty="0" sz="900" spc="-20">
                <a:solidFill>
                  <a:srgbClr val="6B6B6B"/>
                </a:solidFill>
                <a:latin typeface="Arial MT"/>
                <a:cs typeface="Arial MT"/>
              </a:rPr>
              <a:t>Text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65774" y="3691382"/>
            <a:ext cx="263969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solidFill>
                  <a:srgbClr val="1F4BC3"/>
                </a:solidFill>
                <a:latin typeface="Arial MT"/>
                <a:cs typeface="Arial MT"/>
              </a:rPr>
              <a:t>Dushyont</a:t>
            </a:r>
            <a:r>
              <a:rPr dirty="0" sz="1050" spc="30">
                <a:solidFill>
                  <a:srgbClr val="1F4BC3"/>
                </a:solidFill>
                <a:latin typeface="Arial MT"/>
                <a:cs typeface="Arial MT"/>
              </a:rPr>
              <a:t> </a:t>
            </a:r>
            <a:r>
              <a:rPr dirty="0" sz="1050" spc="-35">
                <a:solidFill>
                  <a:srgbClr val="2B4BBA"/>
                </a:solidFill>
                <a:latin typeface="Arial MT"/>
                <a:cs typeface="Arial MT"/>
              </a:rPr>
              <a:t>Sehgol,</a:t>
            </a:r>
            <a:r>
              <a:rPr dirty="0" sz="1050" spc="-100">
                <a:solidFill>
                  <a:srgbClr val="2B4BBA"/>
                </a:solidFill>
                <a:latin typeface="Arial MT"/>
                <a:cs typeface="Arial MT"/>
              </a:rPr>
              <a:t> </a:t>
            </a:r>
            <a:r>
              <a:rPr dirty="0" sz="1050" spc="-20">
                <a:solidFill>
                  <a:srgbClr val="234BBC"/>
                </a:solidFill>
                <a:latin typeface="Arial MT"/>
                <a:cs typeface="Arial MT"/>
              </a:rPr>
              <a:t>Abdul</a:t>
            </a:r>
            <a:r>
              <a:rPr dirty="0" sz="1050" spc="-50">
                <a:solidFill>
                  <a:srgbClr val="234BBC"/>
                </a:solidFill>
                <a:latin typeface="Arial MT"/>
                <a:cs typeface="Arial MT"/>
              </a:rPr>
              <a:t> </a:t>
            </a:r>
            <a:r>
              <a:rPr dirty="0" sz="1050" spc="-25">
                <a:solidFill>
                  <a:srgbClr val="2A4FB6"/>
                </a:solidFill>
                <a:latin typeface="Arial MT"/>
                <a:cs typeface="Arial MT"/>
              </a:rPr>
              <a:t>Samod,</a:t>
            </a:r>
            <a:r>
              <a:rPr dirty="0" sz="1050" spc="-100">
                <a:solidFill>
                  <a:srgbClr val="2A4FB6"/>
                </a:solidFill>
                <a:latin typeface="Arial MT"/>
                <a:cs typeface="Arial MT"/>
              </a:rPr>
              <a:t> </a:t>
            </a:r>
            <a:r>
              <a:rPr dirty="0" sz="1050" spc="-25">
                <a:solidFill>
                  <a:srgbClr val="1C4DCD"/>
                </a:solidFill>
                <a:latin typeface="Arial MT"/>
                <a:cs typeface="Arial MT"/>
              </a:rPr>
              <a:t>Ayush</a:t>
            </a:r>
            <a:r>
              <a:rPr dirty="0" sz="1050" spc="-30">
                <a:solidFill>
                  <a:srgbClr val="1C4DCD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2850B1"/>
                </a:solidFill>
                <a:latin typeface="Arial MT"/>
                <a:cs typeface="Arial MT"/>
              </a:rPr>
              <a:t>Singh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9267" y="1828038"/>
            <a:ext cx="2896235" cy="2159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>
                <a:solidFill>
                  <a:srgbClr val="1F49CD"/>
                </a:solidFill>
              </a:rPr>
              <a:t>Web</a:t>
            </a:r>
            <a:r>
              <a:rPr dirty="0" sz="1250" spc="-65">
                <a:solidFill>
                  <a:srgbClr val="1F49CD"/>
                </a:solidFill>
              </a:rPr>
              <a:t> </a:t>
            </a:r>
            <a:r>
              <a:rPr dirty="0" sz="1250" spc="50">
                <a:solidFill>
                  <a:srgbClr val="2152D4"/>
                </a:solidFill>
              </a:rPr>
              <a:t>Application</a:t>
            </a:r>
            <a:r>
              <a:rPr dirty="0" sz="1250" spc="114">
                <a:solidFill>
                  <a:srgbClr val="2152D4"/>
                </a:solidFill>
              </a:rPr>
              <a:t> </a:t>
            </a:r>
            <a:r>
              <a:rPr dirty="0" sz="1250">
                <a:solidFill>
                  <a:srgbClr val="214FC6"/>
                </a:solidFill>
              </a:rPr>
              <a:t>for</a:t>
            </a:r>
            <a:r>
              <a:rPr dirty="0" sz="1250" spc="15">
                <a:solidFill>
                  <a:srgbClr val="214FC6"/>
                </a:solidFill>
              </a:rPr>
              <a:t> </a:t>
            </a:r>
            <a:r>
              <a:rPr dirty="0" sz="1250">
                <a:solidFill>
                  <a:srgbClr val="1F4FCF"/>
                </a:solidFill>
              </a:rPr>
              <a:t>Emotion</a:t>
            </a:r>
            <a:r>
              <a:rPr dirty="0" sz="1250" spc="-15">
                <a:solidFill>
                  <a:srgbClr val="1F4FCF"/>
                </a:solidFill>
              </a:rPr>
              <a:t> </a:t>
            </a:r>
            <a:r>
              <a:rPr dirty="0" sz="1250" spc="-10">
                <a:solidFill>
                  <a:srgbClr val="1F52CA"/>
                </a:solidFill>
              </a:rPr>
              <a:t>Detection</a:t>
            </a:r>
            <a:endParaRPr sz="1250"/>
          </a:p>
        </p:txBody>
      </p:sp>
      <p:sp>
        <p:nvSpPr>
          <p:cNvPr id="3" name="object 3" descr=""/>
          <p:cNvSpPr txBox="1"/>
          <p:nvPr/>
        </p:nvSpPr>
        <p:spPr>
          <a:xfrm>
            <a:off x="1581438" y="2513838"/>
            <a:ext cx="2217420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-60">
                <a:solidFill>
                  <a:srgbClr val="2352D3"/>
                </a:solidFill>
                <a:latin typeface="Arial MT"/>
                <a:cs typeface="Arial MT"/>
              </a:rPr>
              <a:t>API</a:t>
            </a:r>
            <a:r>
              <a:rPr dirty="0" sz="1250" spc="-185">
                <a:solidFill>
                  <a:srgbClr val="2352D3"/>
                </a:solidFill>
                <a:latin typeface="Arial MT"/>
                <a:cs typeface="Arial MT"/>
              </a:rPr>
              <a:t> </a:t>
            </a:r>
            <a:r>
              <a:rPr dirty="0" sz="1250" spc="60">
                <a:solidFill>
                  <a:srgbClr val="1F4FCF"/>
                </a:solidFill>
                <a:latin typeface="Arial MT"/>
                <a:cs typeface="Arial MT"/>
              </a:rPr>
              <a:t>Integration</a:t>
            </a:r>
            <a:r>
              <a:rPr dirty="0" sz="1250" spc="-45">
                <a:solidFill>
                  <a:srgbClr val="1F4FC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1D4DCC"/>
                </a:solidFill>
                <a:latin typeface="Arial MT"/>
                <a:cs typeface="Arial MT"/>
              </a:rPr>
              <a:t>for</a:t>
            </a:r>
            <a:r>
              <a:rPr dirty="0" sz="1250" spc="-30">
                <a:solidFill>
                  <a:srgbClr val="1D4DCC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214DCD"/>
                </a:solidFill>
                <a:latin typeface="Arial MT"/>
                <a:cs typeface="Arial MT"/>
              </a:rPr>
              <a:t>Businesses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572564" y="3196335"/>
            <a:ext cx="232791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30">
                <a:solidFill>
                  <a:srgbClr val="1D49CA"/>
                </a:solidFill>
                <a:latin typeface="Arial Black"/>
                <a:cs typeface="Arial Black"/>
              </a:rPr>
              <a:t>Monitoring</a:t>
            </a:r>
            <a:r>
              <a:rPr dirty="0" sz="1300" spc="-55">
                <a:solidFill>
                  <a:srgbClr val="1D49CA"/>
                </a:solidFill>
                <a:latin typeface="Arial Black"/>
                <a:cs typeface="Arial Black"/>
              </a:rPr>
              <a:t> </a:t>
            </a:r>
            <a:r>
              <a:rPr dirty="0" sz="1300" spc="-90">
                <a:solidFill>
                  <a:srgbClr val="264BC8"/>
                </a:solidFill>
                <a:latin typeface="Arial Black"/>
                <a:cs typeface="Arial Black"/>
              </a:rPr>
              <a:t>and</a:t>
            </a:r>
            <a:r>
              <a:rPr dirty="0" sz="1300" spc="-190">
                <a:solidFill>
                  <a:srgbClr val="264BC8"/>
                </a:solidFill>
                <a:latin typeface="Arial Black"/>
                <a:cs typeface="Arial Black"/>
              </a:rPr>
              <a:t> </a:t>
            </a:r>
            <a:r>
              <a:rPr dirty="0" sz="1300" spc="-160">
                <a:solidFill>
                  <a:srgbClr val="264DD6"/>
                </a:solidFill>
                <a:latin typeface="Arial Black"/>
                <a:cs typeface="Arial Black"/>
              </a:rPr>
              <a:t>Feedback</a:t>
            </a:r>
            <a:r>
              <a:rPr dirty="0" sz="1300" spc="-35">
                <a:solidFill>
                  <a:srgbClr val="264DD6"/>
                </a:solidFill>
                <a:latin typeface="Arial Black"/>
                <a:cs typeface="Arial Black"/>
              </a:rPr>
              <a:t> </a:t>
            </a:r>
            <a:r>
              <a:rPr dirty="0" sz="1300" spc="-135">
                <a:solidFill>
                  <a:srgbClr val="1F4DCD"/>
                </a:solidFill>
                <a:latin typeface="Arial Black"/>
                <a:cs typeface="Arial Black"/>
              </a:rPr>
              <a:t>Loop</a:t>
            </a:r>
            <a:endParaRPr sz="1300">
              <a:latin typeface="Arial Black"/>
              <a:cs typeface="Arial Black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719346" y="1705356"/>
            <a:ext cx="2926080" cy="4749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just" marL="12700" marR="5080" indent="3810">
              <a:lnSpc>
                <a:spcPct val="119900"/>
              </a:lnSpc>
              <a:spcBef>
                <a:spcPts val="125"/>
              </a:spcBef>
            </a:pPr>
            <a:r>
              <a:rPr dirty="0" sz="800" spc="-45">
                <a:solidFill>
                  <a:srgbClr val="080808"/>
                </a:solidFill>
                <a:latin typeface="Arial MT"/>
                <a:cs typeface="Arial MT"/>
              </a:rPr>
              <a:t>An</a:t>
            </a:r>
            <a:r>
              <a:rPr dirty="0" sz="800" spc="-15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80808"/>
                </a:solidFill>
                <a:latin typeface="Arial MT"/>
                <a:cs typeface="Arial MT"/>
              </a:rPr>
              <a:t>interface</a:t>
            </a:r>
            <a:r>
              <a:rPr dirty="0" sz="800" spc="-55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800" spc="-20">
                <a:latin typeface="Arial MT"/>
                <a:cs typeface="Arial MT"/>
              </a:rPr>
              <a:t>designed</a:t>
            </a:r>
            <a:r>
              <a:rPr dirty="0" sz="800" spc="25"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A0A0A"/>
                </a:solidFill>
                <a:latin typeface="Arial MT"/>
                <a:cs typeface="Arial MT"/>
              </a:rPr>
              <a:t>for</a:t>
            </a:r>
            <a:r>
              <a:rPr dirty="0" sz="800" spc="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800" spc="-20">
                <a:solidFill>
                  <a:srgbClr val="080808"/>
                </a:solidFill>
                <a:latin typeface="Arial MT"/>
                <a:cs typeface="Arial MT"/>
              </a:rPr>
              <a:t>users</a:t>
            </a:r>
            <a:r>
              <a:rPr dirty="0" sz="800" spc="25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A0A0A"/>
                </a:solidFill>
                <a:latin typeface="Arial MT"/>
                <a:cs typeface="Arial MT"/>
              </a:rPr>
              <a:t>to</a:t>
            </a:r>
            <a:r>
              <a:rPr dirty="0" sz="800" spc="-3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input</a:t>
            </a:r>
            <a:r>
              <a:rPr dirty="0" sz="800" spc="-15"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80808"/>
                </a:solidFill>
                <a:latin typeface="Arial MT"/>
                <a:cs typeface="Arial MT"/>
              </a:rPr>
              <a:t>text</a:t>
            </a:r>
            <a:r>
              <a:rPr dirty="0" sz="800" spc="6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800" spc="-40">
                <a:solidFill>
                  <a:srgbClr val="080808"/>
                </a:solidFill>
                <a:latin typeface="Arial MT"/>
                <a:cs typeface="Arial MT"/>
              </a:rPr>
              <a:t>and</a:t>
            </a:r>
            <a:r>
              <a:rPr dirty="0" sz="800" spc="-15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800" spc="-20">
                <a:solidFill>
                  <a:srgbClr val="080808"/>
                </a:solidFill>
                <a:latin typeface="Arial MT"/>
                <a:cs typeface="Arial MT"/>
              </a:rPr>
              <a:t>receive</a:t>
            </a:r>
            <a:r>
              <a:rPr dirty="0" sz="800" spc="1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real-</a:t>
            </a:r>
            <a:r>
              <a:rPr dirty="0" sz="800" spc="-20">
                <a:latin typeface="Arial MT"/>
                <a:cs typeface="Arial MT"/>
              </a:rPr>
              <a:t>time </a:t>
            </a:r>
            <a:r>
              <a:rPr dirty="0" sz="800" spc="-10">
                <a:latin typeface="Arial MT"/>
                <a:cs typeface="Arial MT"/>
              </a:rPr>
              <a:t>feedback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on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detected</a:t>
            </a:r>
            <a:r>
              <a:rPr dirty="0" sz="800" spc="-30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emotions,</a:t>
            </a:r>
            <a:r>
              <a:rPr dirty="0" sz="800" spc="-5">
                <a:latin typeface="Arial MT"/>
                <a:cs typeface="Arial MT"/>
              </a:rPr>
              <a:t> </a:t>
            </a:r>
            <a:r>
              <a:rPr dirty="0" sz="800" spc="-20">
                <a:latin typeface="Arial MT"/>
                <a:cs typeface="Arial MT"/>
              </a:rPr>
              <a:t>enhancing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 spc="-20">
                <a:latin typeface="Arial MT"/>
                <a:cs typeface="Arial MT"/>
              </a:rPr>
              <a:t>engagement</a:t>
            </a:r>
            <a:r>
              <a:rPr dirty="0" sz="800" spc="80">
                <a:latin typeface="Arial MT"/>
                <a:cs typeface="Arial MT"/>
              </a:rPr>
              <a:t> </a:t>
            </a:r>
            <a:r>
              <a:rPr dirty="0" sz="800" spc="-35">
                <a:latin typeface="Arial MT"/>
                <a:cs typeface="Arial MT"/>
              </a:rPr>
              <a:t>and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20">
                <a:solidFill>
                  <a:srgbClr val="080808"/>
                </a:solidFill>
                <a:latin typeface="Arial MT"/>
                <a:cs typeface="Arial MT"/>
              </a:rPr>
              <a:t>user </a:t>
            </a:r>
            <a:r>
              <a:rPr dirty="0" sz="850" spc="-10">
                <a:latin typeface="Arial MT"/>
                <a:cs typeface="Arial MT"/>
              </a:rPr>
              <a:t>experience.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717808" y="2424683"/>
            <a:ext cx="3078480" cy="1130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z="800" spc="-20">
                <a:latin typeface="Arial MT"/>
                <a:cs typeface="Arial MT"/>
              </a:rPr>
              <a:t>Providing</a:t>
            </a:r>
            <a:r>
              <a:rPr dirty="0" sz="800" spc="-1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businesses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80808"/>
                </a:solidFill>
                <a:latin typeface="Arial MT"/>
                <a:cs typeface="Arial MT"/>
              </a:rPr>
              <a:t>the</a:t>
            </a:r>
            <a:r>
              <a:rPr dirty="0" sz="800" spc="-35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capability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-1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seamlessly</a:t>
            </a:r>
            <a:r>
              <a:rPr dirty="0" sz="800" spc="2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integrate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080808"/>
                </a:solidFill>
                <a:latin typeface="Arial MT"/>
                <a:cs typeface="Arial MT"/>
              </a:rPr>
              <a:t>emotion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800">
              <a:latin typeface="Arial MT"/>
              <a:cs typeface="Arial MT"/>
            </a:endParaRPr>
          </a:p>
          <a:p>
            <a:pPr marL="14604">
              <a:lnSpc>
                <a:spcPct val="100000"/>
              </a:lnSpc>
              <a:spcBef>
                <a:spcPts val="5"/>
              </a:spcBef>
            </a:pPr>
            <a:r>
              <a:rPr dirty="0" sz="800" spc="-10">
                <a:solidFill>
                  <a:srgbClr val="030303"/>
                </a:solidFill>
                <a:latin typeface="Arial MT"/>
                <a:cs typeface="Arial MT"/>
              </a:rPr>
              <a:t>service</a:t>
            </a:r>
            <a:r>
              <a:rPr dirty="0" sz="800" spc="-35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offerings.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800">
              <a:latin typeface="Arial MT"/>
              <a:cs typeface="Arial MT"/>
            </a:endParaRPr>
          </a:p>
          <a:p>
            <a:pPr marL="13970" marR="5080" indent="-1905">
              <a:lnSpc>
                <a:spcPct val="114100"/>
              </a:lnSpc>
            </a:pPr>
            <a:r>
              <a:rPr dirty="0" sz="850" spc="-35">
                <a:latin typeface="Arial MT"/>
                <a:cs typeface="Arial MT"/>
              </a:rPr>
              <a:t>Establishing</a:t>
            </a:r>
            <a:r>
              <a:rPr dirty="0" sz="850" spc="5">
                <a:latin typeface="Arial MT"/>
                <a:cs typeface="Arial MT"/>
              </a:rPr>
              <a:t> </a:t>
            </a:r>
            <a:r>
              <a:rPr dirty="0" sz="850" spc="-95">
                <a:solidFill>
                  <a:srgbClr val="0A0A0A"/>
                </a:solidFill>
                <a:latin typeface="Arial MT"/>
                <a:cs typeface="Arial MT"/>
              </a:rPr>
              <a:t>a</a:t>
            </a:r>
            <a:r>
              <a:rPr dirty="0" sz="850" spc="-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850" spc="-30">
                <a:solidFill>
                  <a:srgbClr val="0A0A0A"/>
                </a:solidFill>
                <a:latin typeface="Arial MT"/>
                <a:cs typeface="Arial MT"/>
              </a:rPr>
              <a:t>system</a:t>
            </a:r>
            <a:r>
              <a:rPr dirty="0" sz="850" spc="-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080808"/>
                </a:solidFill>
                <a:latin typeface="Arial MT"/>
                <a:cs typeface="Arial MT"/>
              </a:rPr>
              <a:t>for</a:t>
            </a:r>
            <a:r>
              <a:rPr dirty="0" sz="85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850" spc="-35">
                <a:latin typeface="Arial MT"/>
                <a:cs typeface="Arial MT"/>
              </a:rPr>
              <a:t>continual</a:t>
            </a:r>
            <a:r>
              <a:rPr dirty="0" sz="850" spc="-25">
                <a:latin typeface="Arial MT"/>
                <a:cs typeface="Arial MT"/>
              </a:rPr>
              <a:t> </a:t>
            </a:r>
            <a:r>
              <a:rPr dirty="0" sz="850" spc="-35">
                <a:solidFill>
                  <a:srgbClr val="080808"/>
                </a:solidFill>
                <a:latin typeface="Arial MT"/>
                <a:cs typeface="Arial MT"/>
              </a:rPr>
              <a:t>updates</a:t>
            </a:r>
            <a:r>
              <a:rPr dirty="0" sz="850" spc="15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080808"/>
                </a:solidFill>
                <a:latin typeface="Arial MT"/>
                <a:cs typeface="Arial MT"/>
              </a:rPr>
              <a:t>to</a:t>
            </a:r>
            <a:r>
              <a:rPr dirty="0" sz="850" spc="-85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0A0A0A"/>
                </a:solidFill>
                <a:latin typeface="Arial MT"/>
                <a:cs typeface="Arial MT"/>
              </a:rPr>
              <a:t>the</a:t>
            </a:r>
            <a:r>
              <a:rPr dirty="0" sz="850" spc="-2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850" spc="-35">
                <a:latin typeface="Arial MT"/>
                <a:cs typeface="Arial MT"/>
              </a:rPr>
              <a:t>emotion</a:t>
            </a:r>
            <a:r>
              <a:rPr dirty="0" sz="850" spc="-10">
                <a:latin typeface="Arial MT"/>
                <a:cs typeface="Arial MT"/>
              </a:rPr>
              <a:t> detection </a:t>
            </a:r>
            <a:r>
              <a:rPr dirty="0" sz="850" spc="-45">
                <a:solidFill>
                  <a:srgbClr val="070707"/>
                </a:solidFill>
                <a:latin typeface="Arial MT"/>
                <a:cs typeface="Arial MT"/>
              </a:rPr>
              <a:t>model,</a:t>
            </a:r>
            <a:r>
              <a:rPr dirty="0" sz="850" spc="-1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dirty="0" sz="850" spc="-45">
                <a:latin typeface="Arial MT"/>
                <a:cs typeface="Arial MT"/>
              </a:rPr>
              <a:t>ensuring</a:t>
            </a:r>
            <a:r>
              <a:rPr dirty="0" sz="850" spc="-15"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080808"/>
                </a:solidFill>
                <a:latin typeface="Arial MT"/>
                <a:cs typeface="Arial MT"/>
              </a:rPr>
              <a:t>it</a:t>
            </a:r>
            <a:r>
              <a:rPr dirty="0" sz="850" spc="5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850" spc="-50">
                <a:solidFill>
                  <a:srgbClr val="080808"/>
                </a:solidFill>
                <a:latin typeface="Arial MT"/>
                <a:cs typeface="Arial MT"/>
              </a:rPr>
              <a:t>evolves</a:t>
            </a:r>
            <a:r>
              <a:rPr dirty="0" sz="850" spc="15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850" spc="-50">
                <a:solidFill>
                  <a:srgbClr val="080808"/>
                </a:solidFill>
                <a:latin typeface="Arial MT"/>
                <a:cs typeface="Arial MT"/>
              </a:rPr>
              <a:t>based</a:t>
            </a:r>
            <a:r>
              <a:rPr dirty="0" sz="850" spc="-55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850" spc="-35">
                <a:solidFill>
                  <a:srgbClr val="080808"/>
                </a:solidFill>
                <a:latin typeface="Arial MT"/>
                <a:cs typeface="Arial MT"/>
              </a:rPr>
              <a:t>on</a:t>
            </a:r>
            <a:r>
              <a:rPr dirty="0" sz="850" spc="-65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850" spc="-35">
                <a:solidFill>
                  <a:srgbClr val="070707"/>
                </a:solidFill>
                <a:latin typeface="Arial MT"/>
                <a:cs typeface="Arial MT"/>
              </a:rPr>
              <a:t>user</a:t>
            </a:r>
            <a:r>
              <a:rPr dirty="0" sz="85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dirty="0" sz="850" spc="-40">
                <a:solidFill>
                  <a:srgbClr val="080808"/>
                </a:solidFill>
                <a:latin typeface="Arial MT"/>
                <a:cs typeface="Arial MT"/>
              </a:rPr>
              <a:t>feedback</a:t>
            </a:r>
            <a:r>
              <a:rPr dirty="0" sz="850" spc="4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850" spc="-55">
                <a:solidFill>
                  <a:srgbClr val="080808"/>
                </a:solidFill>
                <a:latin typeface="Arial MT"/>
                <a:cs typeface="Arial MT"/>
              </a:rPr>
              <a:t>and</a:t>
            </a:r>
            <a:r>
              <a:rPr dirty="0" sz="850" spc="-25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850" spc="-65">
                <a:solidFill>
                  <a:srgbClr val="0A0A0A"/>
                </a:solidFill>
                <a:latin typeface="Arial MT"/>
                <a:cs typeface="Arial MT"/>
              </a:rPr>
              <a:t>new</a:t>
            </a:r>
            <a:r>
              <a:rPr dirty="0" sz="850" spc="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050505"/>
                </a:solidFill>
                <a:latin typeface="Arial MT"/>
                <a:cs typeface="Arial MT"/>
              </a:rPr>
              <a:t>data </a:t>
            </a:r>
            <a:r>
              <a:rPr dirty="0" sz="850" spc="-20">
                <a:solidFill>
                  <a:srgbClr val="070707"/>
                </a:solidFill>
                <a:latin typeface="Arial MT"/>
                <a:cs typeface="Arial MT"/>
              </a:rPr>
              <a:t>inputs</a:t>
            </a:r>
            <a:r>
              <a:rPr dirty="0" sz="850" spc="-15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070707"/>
                </a:solidFill>
                <a:latin typeface="Arial MT"/>
                <a:cs typeface="Arial MT"/>
              </a:rPr>
              <a:t>for</a:t>
            </a:r>
            <a:r>
              <a:rPr dirty="0" sz="850" spc="-4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dirty="0" sz="850" spc="-40">
                <a:latin typeface="Arial MT"/>
                <a:cs typeface="Arial MT"/>
              </a:rPr>
              <a:t>improved</a:t>
            </a:r>
            <a:r>
              <a:rPr dirty="0" sz="850" spc="10"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050505"/>
                </a:solidFill>
                <a:latin typeface="Arial MT"/>
                <a:cs typeface="Arial MT"/>
              </a:rPr>
              <a:t>accuracy</a:t>
            </a:r>
            <a:endParaRPr sz="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238" y="1286255"/>
            <a:ext cx="7619047" cy="31150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5132" y="260096"/>
            <a:ext cx="3900170" cy="345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390">
                <a:solidFill>
                  <a:srgbClr val="050505"/>
                </a:solidFill>
                <a:latin typeface="Arial Black"/>
                <a:cs typeface="Arial Black"/>
              </a:rPr>
              <a:t>Advancements</a:t>
            </a:r>
            <a:r>
              <a:rPr dirty="0" sz="2100" spc="30">
                <a:solidFill>
                  <a:srgbClr val="050505"/>
                </a:solidFill>
                <a:latin typeface="Arial Black"/>
                <a:cs typeface="Arial Black"/>
              </a:rPr>
              <a:t> </a:t>
            </a:r>
            <a:r>
              <a:rPr dirty="0" sz="2100" spc="-280">
                <a:solidFill>
                  <a:srgbClr val="080808"/>
                </a:solidFill>
                <a:latin typeface="Arial Black"/>
                <a:cs typeface="Arial Black"/>
              </a:rPr>
              <a:t>in</a:t>
            </a:r>
            <a:r>
              <a:rPr dirty="0" sz="2100" spc="-305">
                <a:solidFill>
                  <a:srgbClr val="080808"/>
                </a:solidFill>
                <a:latin typeface="Arial Black"/>
                <a:cs typeface="Arial Black"/>
              </a:rPr>
              <a:t> </a:t>
            </a:r>
            <a:r>
              <a:rPr dirty="0" sz="2100" spc="-400">
                <a:solidFill>
                  <a:srgbClr val="030303"/>
                </a:solidFill>
                <a:latin typeface="Arial Black"/>
                <a:cs typeface="Arial Black"/>
              </a:rPr>
              <a:t>Emotion</a:t>
            </a:r>
            <a:r>
              <a:rPr dirty="0" sz="2100" spc="-165">
                <a:solidFill>
                  <a:srgbClr val="030303"/>
                </a:solidFill>
                <a:latin typeface="Arial Black"/>
                <a:cs typeface="Arial Black"/>
              </a:rPr>
              <a:t> </a:t>
            </a:r>
            <a:r>
              <a:rPr dirty="0" sz="2100" spc="-390">
                <a:solidFill>
                  <a:srgbClr val="030303"/>
                </a:solidFill>
                <a:latin typeface="Arial Black"/>
                <a:cs typeface="Arial Black"/>
              </a:rPr>
              <a:t>Detection</a:t>
            </a:r>
            <a:endParaRPr sz="2100">
              <a:latin typeface="Arial Black"/>
              <a:cs typeface="Arial Black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53618" y="668782"/>
            <a:ext cx="4217670" cy="154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>
                <a:solidFill>
                  <a:srgbClr val="696969"/>
                </a:solidFill>
                <a:latin typeface="Arial MT"/>
                <a:cs typeface="Arial MT"/>
              </a:rPr>
              <a:t>Exploring</a:t>
            </a:r>
            <a:r>
              <a:rPr dirty="0" sz="850" spc="275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696969"/>
                </a:solidFill>
                <a:latin typeface="Arial MT"/>
                <a:cs typeface="Arial MT"/>
              </a:rPr>
              <a:t>future</a:t>
            </a:r>
            <a:r>
              <a:rPr dirty="0" sz="850" spc="225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696969"/>
                </a:solidFill>
                <a:latin typeface="Arial MT"/>
                <a:cs typeface="Arial MT"/>
              </a:rPr>
              <a:t>enhancements</a:t>
            </a:r>
            <a:r>
              <a:rPr dirty="0" sz="850" spc="31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6B6B6B"/>
                </a:solidFill>
                <a:latin typeface="Arial MT"/>
                <a:cs typeface="Arial MT"/>
              </a:rPr>
              <a:t>in</a:t>
            </a:r>
            <a:r>
              <a:rPr dirty="0" sz="850" spc="13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696969"/>
                </a:solidFill>
                <a:latin typeface="Arial MT"/>
                <a:cs typeface="Arial MT"/>
              </a:rPr>
              <a:t>emotion</a:t>
            </a:r>
            <a:r>
              <a:rPr dirty="0" sz="850" spc="215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676767"/>
                </a:solidFill>
                <a:latin typeface="Arial MT"/>
                <a:cs typeface="Arial MT"/>
              </a:rPr>
              <a:t>detection</a:t>
            </a:r>
            <a:r>
              <a:rPr dirty="0" sz="850" spc="185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696969"/>
                </a:solidFill>
                <a:latin typeface="Arial MT"/>
                <a:cs typeface="Arial MT"/>
              </a:rPr>
              <a:t>technology</a:t>
            </a:r>
            <a:r>
              <a:rPr dirty="0" sz="850" spc="33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6B6B6B"/>
                </a:solidFill>
                <a:latin typeface="Arial MT"/>
                <a:cs typeface="Arial MT"/>
              </a:rPr>
              <a:t>and</a:t>
            </a:r>
            <a:r>
              <a:rPr dirty="0" sz="850" spc="195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696969"/>
                </a:solidFill>
                <a:latin typeface="Arial MT"/>
                <a:cs typeface="Arial MT"/>
              </a:rPr>
              <a:t>applications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127835" y="1507236"/>
            <a:ext cx="3766185" cy="446405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740"/>
              </a:spcBef>
            </a:pPr>
            <a:r>
              <a:rPr dirty="0" sz="1000">
                <a:solidFill>
                  <a:srgbClr val="050505"/>
                </a:solidFill>
                <a:latin typeface="Arial MT"/>
                <a:cs typeface="Arial MT"/>
              </a:rPr>
              <a:t>Cross-linguol</a:t>
            </a:r>
            <a:r>
              <a:rPr dirty="0" sz="1000" spc="325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0A0A0A"/>
                </a:solidFill>
                <a:latin typeface="Arial MT"/>
                <a:cs typeface="Arial MT"/>
              </a:rPr>
              <a:t>Models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800" spc="-20">
                <a:solidFill>
                  <a:srgbClr val="030303"/>
                </a:solidFill>
                <a:latin typeface="Arial MT"/>
                <a:cs typeface="Arial MT"/>
              </a:rPr>
              <a:t>Emending</a:t>
            </a:r>
            <a:r>
              <a:rPr dirty="0" sz="800" spc="-40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50505"/>
                </a:solidFill>
                <a:latin typeface="Arial MT"/>
                <a:cs typeface="Arial MT"/>
              </a:rPr>
              <a:t>capabilities</a:t>
            </a:r>
            <a:r>
              <a:rPr dirty="0" sz="800" spc="-1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support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multiple</a:t>
            </a:r>
            <a:r>
              <a:rPr dirty="0" sz="800" spc="25">
                <a:latin typeface="Arial MT"/>
                <a:cs typeface="Arial MT"/>
              </a:rPr>
              <a:t> </a:t>
            </a:r>
            <a:r>
              <a:rPr dirty="0" sz="800" spc="-30">
                <a:latin typeface="Arial MT"/>
                <a:cs typeface="Arial MT"/>
              </a:rPr>
              <a:t>languages,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20">
                <a:latin typeface="Arial MT"/>
                <a:cs typeface="Arial MT"/>
              </a:rPr>
              <a:t>enhancing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30303"/>
                </a:solidFill>
                <a:latin typeface="Arial MT"/>
                <a:cs typeface="Arial MT"/>
              </a:rPr>
              <a:t>global</a:t>
            </a:r>
            <a:r>
              <a:rPr dirty="0" sz="800" spc="20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accessibility.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832437" y="2528712"/>
            <a:ext cx="4513580" cy="455295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050">
                <a:solidFill>
                  <a:srgbClr val="070707"/>
                </a:solidFill>
                <a:latin typeface="Arial MT"/>
                <a:cs typeface="Arial MT"/>
              </a:rPr>
              <a:t>Real-time</a:t>
            </a:r>
            <a:r>
              <a:rPr dirty="0" sz="1050" spc="-1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080808"/>
                </a:solidFill>
                <a:latin typeface="Arial MT"/>
                <a:cs typeface="Arial MT"/>
              </a:rPr>
              <a:t>Adaptation</a:t>
            </a:r>
            <a:endParaRPr sz="1050">
              <a:latin typeface="Arial MT"/>
              <a:cs typeface="Arial MT"/>
            </a:endParaRPr>
          </a:p>
          <a:p>
            <a:pPr marL="15240">
              <a:lnSpc>
                <a:spcPct val="100000"/>
              </a:lnSpc>
              <a:spcBef>
                <a:spcPts val="505"/>
              </a:spcBef>
            </a:pPr>
            <a:r>
              <a:rPr dirty="0" sz="800">
                <a:solidFill>
                  <a:srgbClr val="050505"/>
                </a:solidFill>
                <a:latin typeface="Arial MT"/>
                <a:cs typeface="Arial MT"/>
              </a:rPr>
              <a:t>Models</a:t>
            </a:r>
            <a:r>
              <a:rPr dirty="0" sz="800" spc="-6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that</a:t>
            </a:r>
            <a:r>
              <a:rPr dirty="0" sz="800" spc="-40"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50505"/>
                </a:solidFill>
                <a:latin typeface="Arial MT"/>
                <a:cs typeface="Arial MT"/>
              </a:rPr>
              <a:t>learn</a:t>
            </a:r>
            <a:r>
              <a:rPr dirty="0" sz="800" spc="-35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00" spc="-35">
                <a:solidFill>
                  <a:srgbClr val="070707"/>
                </a:solidFill>
                <a:latin typeface="Arial MT"/>
                <a:cs typeface="Arial MT"/>
              </a:rPr>
              <a:t>and</a:t>
            </a:r>
            <a:r>
              <a:rPr dirty="0" sz="800" spc="-2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050505"/>
                </a:solidFill>
                <a:latin typeface="Arial MT"/>
                <a:cs typeface="Arial MT"/>
              </a:rPr>
              <a:t>adapt</a:t>
            </a:r>
            <a:r>
              <a:rPr dirty="0" sz="800" spc="-5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50505"/>
                </a:solidFill>
                <a:latin typeface="Arial MT"/>
                <a:cs typeface="Arial MT"/>
              </a:rPr>
              <a:t>in</a:t>
            </a:r>
            <a:r>
              <a:rPr dirty="0" sz="800" spc="-3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real-</a:t>
            </a:r>
            <a:r>
              <a:rPr dirty="0" sz="800">
                <a:latin typeface="Arial MT"/>
                <a:cs typeface="Arial MT"/>
              </a:rPr>
              <a:t>time</a:t>
            </a:r>
            <a:r>
              <a:rPr dirty="0" sz="800" spc="-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from</a:t>
            </a:r>
            <a:r>
              <a:rPr dirty="0" sz="800" spc="-5"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070707"/>
                </a:solidFill>
                <a:latin typeface="Arial MT"/>
                <a:cs typeface="Arial MT"/>
              </a:rPr>
              <a:t>new</a:t>
            </a:r>
            <a:r>
              <a:rPr dirty="0" sz="800" spc="-15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dirty="0" sz="800" spc="-30">
                <a:solidFill>
                  <a:srgbClr val="050505"/>
                </a:solidFill>
                <a:latin typeface="Arial MT"/>
                <a:cs typeface="Arial MT"/>
              </a:rPr>
              <a:t>data, </a:t>
            </a:r>
            <a:r>
              <a:rPr dirty="0" sz="800" spc="-10">
                <a:solidFill>
                  <a:srgbClr val="030303"/>
                </a:solidFill>
                <a:latin typeface="Arial MT"/>
                <a:cs typeface="Arial MT"/>
              </a:rPr>
              <a:t>improving</a:t>
            </a:r>
            <a:r>
              <a:rPr dirty="0" sz="800" spc="5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their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 spc="-20">
                <a:solidFill>
                  <a:srgbClr val="050505"/>
                </a:solidFill>
                <a:latin typeface="Arial MT"/>
                <a:cs typeface="Arial MT"/>
              </a:rPr>
              <a:t>accuracy</a:t>
            </a:r>
            <a:r>
              <a:rPr dirty="0" sz="800" spc="4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00" spc="-45">
                <a:solidFill>
                  <a:srgbClr val="080808"/>
                </a:solidFill>
                <a:latin typeface="Arial MT"/>
                <a:cs typeface="Arial MT"/>
              </a:rPr>
              <a:t>and</a:t>
            </a:r>
            <a:r>
              <a:rPr dirty="0" sz="800" spc="-15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responsiveness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527544" y="3478276"/>
            <a:ext cx="3695700" cy="59690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100" spc="-50">
                <a:solidFill>
                  <a:srgbClr val="050505"/>
                </a:solidFill>
                <a:latin typeface="Arial MT"/>
                <a:cs typeface="Arial MT"/>
              </a:rPr>
              <a:t>Broader</a:t>
            </a:r>
            <a:r>
              <a:rPr dirty="0" sz="1100" spc="-2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1100" spc="-55">
                <a:solidFill>
                  <a:srgbClr val="050505"/>
                </a:solidFill>
                <a:latin typeface="Arial MT"/>
                <a:cs typeface="Arial MT"/>
              </a:rPr>
              <a:t>Emotion</a:t>
            </a:r>
            <a:r>
              <a:rPr dirty="0" sz="1100" spc="-5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050505"/>
                </a:solidFill>
                <a:latin typeface="Arial MT"/>
                <a:cs typeface="Arial MT"/>
              </a:rPr>
              <a:t>Spectrum</a:t>
            </a:r>
            <a:endParaRPr sz="1100">
              <a:latin typeface="Arial MT"/>
              <a:cs typeface="Arial MT"/>
            </a:endParaRPr>
          </a:p>
          <a:p>
            <a:pPr marL="13970">
              <a:lnSpc>
                <a:spcPct val="100000"/>
              </a:lnSpc>
              <a:spcBef>
                <a:spcPts val="445"/>
              </a:spcBef>
            </a:pPr>
            <a:r>
              <a:rPr dirty="0" sz="850" spc="-40">
                <a:latin typeface="Arial MT"/>
                <a:cs typeface="Arial MT"/>
              </a:rPr>
              <a:t>Detecting</a:t>
            </a:r>
            <a:r>
              <a:rPr dirty="0" sz="850" spc="-20">
                <a:latin typeface="Arial MT"/>
                <a:cs typeface="Arial MT"/>
              </a:rPr>
              <a:t> </a:t>
            </a:r>
            <a:r>
              <a:rPr dirty="0" sz="850" spc="-95">
                <a:latin typeface="Arial MT"/>
                <a:cs typeface="Arial MT"/>
              </a:rPr>
              <a:t>a</a:t>
            </a:r>
            <a:r>
              <a:rPr dirty="0" sz="850" spc="-15"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030303"/>
                </a:solidFill>
                <a:latin typeface="Arial MT"/>
                <a:cs typeface="Arial MT"/>
              </a:rPr>
              <a:t>wider</a:t>
            </a:r>
            <a:r>
              <a:rPr dirty="0" sz="850" spc="15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dirty="0" sz="850" spc="-60">
                <a:solidFill>
                  <a:srgbClr val="070707"/>
                </a:solidFill>
                <a:latin typeface="Arial MT"/>
                <a:cs typeface="Arial MT"/>
              </a:rPr>
              <a:t>range</a:t>
            </a:r>
            <a:r>
              <a:rPr dirty="0" sz="850" spc="-1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050505"/>
                </a:solidFill>
                <a:latin typeface="Arial MT"/>
                <a:cs typeface="Arial MT"/>
              </a:rPr>
              <a:t>of </a:t>
            </a:r>
            <a:r>
              <a:rPr dirty="0" sz="850" spc="-25">
                <a:solidFill>
                  <a:srgbClr val="050505"/>
                </a:solidFill>
                <a:latin typeface="Arial MT"/>
                <a:cs typeface="Arial MT"/>
              </a:rPr>
              <a:t>emotions</a:t>
            </a:r>
            <a:r>
              <a:rPr dirty="0" sz="850" spc="5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50" spc="-55">
                <a:latin typeface="Arial MT"/>
                <a:cs typeface="Arial MT"/>
              </a:rPr>
              <a:t>beyond</a:t>
            </a:r>
            <a:r>
              <a:rPr dirty="0" sz="850" spc="-25"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050505"/>
                </a:solidFill>
                <a:latin typeface="Arial MT"/>
                <a:cs typeface="Arial MT"/>
              </a:rPr>
              <a:t>the</a:t>
            </a:r>
            <a:r>
              <a:rPr dirty="0" sz="850" spc="-45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50" spc="-40">
                <a:latin typeface="Arial MT"/>
                <a:cs typeface="Arial MT"/>
              </a:rPr>
              <a:t>basics,</a:t>
            </a:r>
            <a:r>
              <a:rPr dirty="0" sz="850" spc="-15">
                <a:latin typeface="Arial MT"/>
                <a:cs typeface="Arial MT"/>
              </a:rPr>
              <a:t> </a:t>
            </a:r>
            <a:r>
              <a:rPr dirty="0" sz="850" spc="-35">
                <a:solidFill>
                  <a:srgbClr val="050505"/>
                </a:solidFill>
                <a:latin typeface="Arial MT"/>
                <a:cs typeface="Arial MT"/>
              </a:rPr>
              <a:t>allowing</a:t>
            </a:r>
            <a:r>
              <a:rPr dirty="0" sz="850" spc="15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50">
                <a:latin typeface="Arial MT"/>
                <a:cs typeface="Arial MT"/>
              </a:rPr>
              <a:t>for</a:t>
            </a:r>
            <a:r>
              <a:rPr dirty="0" sz="850" spc="-15">
                <a:latin typeface="Arial MT"/>
                <a:cs typeface="Arial MT"/>
              </a:rPr>
              <a:t> </a:t>
            </a:r>
            <a:r>
              <a:rPr dirty="0" sz="850" spc="-50">
                <a:solidFill>
                  <a:srgbClr val="070707"/>
                </a:solidFill>
                <a:latin typeface="Arial MT"/>
                <a:cs typeface="Arial MT"/>
              </a:rPr>
              <a:t>more</a:t>
            </a:r>
            <a:r>
              <a:rPr dirty="0" sz="850" spc="-3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latin typeface="Arial MT"/>
                <a:cs typeface="Arial MT"/>
              </a:rPr>
              <a:t>nuanced</a:t>
            </a:r>
            <a:endParaRPr sz="850">
              <a:latin typeface="Arial MT"/>
              <a:cs typeface="Arial MT"/>
            </a:endParaRPr>
          </a:p>
          <a:p>
            <a:pPr marL="15875">
              <a:lnSpc>
                <a:spcPct val="100000"/>
              </a:lnSpc>
              <a:spcBef>
                <a:spcPts val="180"/>
              </a:spcBef>
            </a:pPr>
            <a:r>
              <a:rPr dirty="0" sz="800" spc="-10">
                <a:latin typeface="Arial MT"/>
                <a:cs typeface="Arial MT"/>
              </a:rPr>
              <a:t>understanding.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952" cy="45720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264165" y="1504068"/>
            <a:ext cx="6156325" cy="216090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53035" indent="-140335">
              <a:lnSpc>
                <a:spcPct val="100000"/>
              </a:lnSpc>
              <a:spcBef>
                <a:spcPts val="640"/>
              </a:spcBef>
              <a:buClr>
                <a:srgbClr val="284DD6"/>
              </a:buClr>
              <a:buChar char="•"/>
              <a:tabLst>
                <a:tab pos="153035" algn="l"/>
              </a:tabLst>
            </a:pPr>
            <a:r>
              <a:rPr dirty="0" sz="1100" spc="-195">
                <a:solidFill>
                  <a:srgbClr val="080808"/>
                </a:solidFill>
                <a:latin typeface="Arial Black"/>
                <a:cs typeface="Arial Black"/>
              </a:rPr>
              <a:t>Project</a:t>
            </a:r>
            <a:r>
              <a:rPr dirty="0" sz="1100" spc="-40">
                <a:solidFill>
                  <a:srgbClr val="080808"/>
                </a:solidFill>
                <a:latin typeface="Arial Black"/>
                <a:cs typeface="Arial Black"/>
              </a:rPr>
              <a:t> </a:t>
            </a:r>
            <a:r>
              <a:rPr dirty="0" sz="1100" spc="-195">
                <a:solidFill>
                  <a:srgbClr val="070707"/>
                </a:solidFill>
                <a:latin typeface="Arial Black"/>
                <a:cs typeface="Arial Black"/>
              </a:rPr>
              <a:t>Overview</a:t>
            </a:r>
            <a:r>
              <a:rPr dirty="0" sz="1100" spc="-40">
                <a:solidFill>
                  <a:srgbClr val="070707"/>
                </a:solidFill>
                <a:latin typeface="Arial Black"/>
                <a:cs typeface="Arial Black"/>
              </a:rPr>
              <a:t> </a:t>
            </a:r>
            <a:r>
              <a:rPr dirty="0" sz="1100" spc="-150">
                <a:solidFill>
                  <a:srgbClr val="080808"/>
                </a:solidFill>
                <a:latin typeface="Arial Black"/>
                <a:cs typeface="Arial Black"/>
              </a:rPr>
              <a:t>and</a:t>
            </a:r>
            <a:r>
              <a:rPr dirty="0" sz="1100" spc="-125">
                <a:solidFill>
                  <a:srgbClr val="080808"/>
                </a:solidFill>
                <a:latin typeface="Arial Black"/>
                <a:cs typeface="Arial Black"/>
              </a:rPr>
              <a:t> </a:t>
            </a:r>
            <a:r>
              <a:rPr dirty="0" sz="1100" spc="-50">
                <a:solidFill>
                  <a:srgbClr val="080808"/>
                </a:solidFill>
                <a:latin typeface="Arial Black"/>
                <a:cs typeface="Arial Black"/>
              </a:rPr>
              <a:t>Results</a:t>
            </a:r>
            <a:endParaRPr sz="1100">
              <a:latin typeface="Arial Black"/>
              <a:cs typeface="Arial Black"/>
            </a:endParaRPr>
          </a:p>
          <a:p>
            <a:pPr marL="156210">
              <a:lnSpc>
                <a:spcPct val="100000"/>
              </a:lnSpc>
              <a:spcBef>
                <a:spcPts val="415"/>
              </a:spcBef>
            </a:pPr>
            <a:r>
              <a:rPr dirty="0" sz="850" spc="-155">
                <a:latin typeface="Arial Black"/>
                <a:cs typeface="Arial Black"/>
              </a:rPr>
              <a:t>This</a:t>
            </a:r>
            <a:r>
              <a:rPr dirty="0" sz="850" spc="50">
                <a:latin typeface="Arial Black"/>
                <a:cs typeface="Arial Black"/>
              </a:rPr>
              <a:t> </a:t>
            </a:r>
            <a:r>
              <a:rPr dirty="0" sz="850" spc="-155">
                <a:solidFill>
                  <a:srgbClr val="030303"/>
                </a:solidFill>
                <a:latin typeface="Arial Black"/>
                <a:cs typeface="Arial Black"/>
              </a:rPr>
              <a:t>project</a:t>
            </a:r>
            <a:r>
              <a:rPr dirty="0" sz="850" spc="65">
                <a:solidFill>
                  <a:srgbClr val="030303"/>
                </a:solidFill>
                <a:latin typeface="Arial Black"/>
                <a:cs typeface="Arial Black"/>
              </a:rPr>
              <a:t> </a:t>
            </a:r>
            <a:r>
              <a:rPr dirty="0" sz="850" spc="-160">
                <a:solidFill>
                  <a:srgbClr val="050505"/>
                </a:solidFill>
                <a:latin typeface="Arial Black"/>
                <a:cs typeface="Arial Black"/>
              </a:rPr>
              <a:t>on</a:t>
            </a:r>
            <a:r>
              <a:rPr dirty="0" sz="850" spc="10">
                <a:solidFill>
                  <a:srgbClr val="050505"/>
                </a:solidFill>
                <a:latin typeface="Arial Black"/>
                <a:cs typeface="Arial Black"/>
              </a:rPr>
              <a:t> </a:t>
            </a:r>
            <a:r>
              <a:rPr dirty="0" sz="850" spc="-155">
                <a:latin typeface="Arial Black"/>
                <a:cs typeface="Arial Black"/>
              </a:rPr>
              <a:t>emotion</a:t>
            </a:r>
            <a:r>
              <a:rPr dirty="0" sz="850" spc="110">
                <a:latin typeface="Arial Black"/>
                <a:cs typeface="Arial Black"/>
              </a:rPr>
              <a:t> </a:t>
            </a:r>
            <a:r>
              <a:rPr dirty="0" sz="850" spc="-155">
                <a:latin typeface="Arial Black"/>
                <a:cs typeface="Arial Black"/>
              </a:rPr>
              <a:t>detection</a:t>
            </a:r>
            <a:r>
              <a:rPr dirty="0" sz="850" spc="105">
                <a:latin typeface="Arial Black"/>
                <a:cs typeface="Arial Black"/>
              </a:rPr>
              <a:t> </a:t>
            </a:r>
            <a:r>
              <a:rPr dirty="0" sz="850" spc="-145">
                <a:solidFill>
                  <a:srgbClr val="050505"/>
                </a:solidFill>
                <a:latin typeface="Arial Black"/>
                <a:cs typeface="Arial Black"/>
              </a:rPr>
              <a:t>using</a:t>
            </a:r>
            <a:r>
              <a:rPr dirty="0" sz="850" spc="-35">
                <a:solidFill>
                  <a:srgbClr val="050505"/>
                </a:solidFill>
                <a:latin typeface="Arial Black"/>
                <a:cs typeface="Arial Black"/>
              </a:rPr>
              <a:t> </a:t>
            </a:r>
            <a:r>
              <a:rPr dirty="0" sz="850" spc="-150">
                <a:solidFill>
                  <a:srgbClr val="030303"/>
                </a:solidFill>
                <a:latin typeface="Arial Black"/>
                <a:cs typeface="Arial Black"/>
              </a:rPr>
              <a:t>text</a:t>
            </a:r>
            <a:r>
              <a:rPr dirty="0" sz="850" spc="15">
                <a:solidFill>
                  <a:srgbClr val="030303"/>
                </a:solidFill>
                <a:latin typeface="Arial Black"/>
                <a:cs typeface="Arial Black"/>
              </a:rPr>
              <a:t> </a:t>
            </a:r>
            <a:r>
              <a:rPr dirty="0" sz="850" spc="-155">
                <a:solidFill>
                  <a:srgbClr val="050505"/>
                </a:solidFill>
                <a:latin typeface="Arial Black"/>
                <a:cs typeface="Arial Black"/>
              </a:rPr>
              <a:t>analysis</a:t>
            </a:r>
            <a:r>
              <a:rPr dirty="0" sz="850" spc="110">
                <a:solidFill>
                  <a:srgbClr val="050505"/>
                </a:solidFill>
                <a:latin typeface="Arial Black"/>
                <a:cs typeface="Arial Black"/>
              </a:rPr>
              <a:t> </a:t>
            </a:r>
            <a:r>
              <a:rPr dirty="0" sz="850" spc="-170">
                <a:solidFill>
                  <a:srgbClr val="070707"/>
                </a:solidFill>
                <a:latin typeface="Arial Black"/>
                <a:cs typeface="Arial Black"/>
              </a:rPr>
              <a:t>has</a:t>
            </a:r>
            <a:r>
              <a:rPr dirty="0" sz="850" spc="55">
                <a:solidFill>
                  <a:srgbClr val="070707"/>
                </a:solidFill>
                <a:latin typeface="Arial Black"/>
                <a:cs typeface="Arial Black"/>
              </a:rPr>
              <a:t> </a:t>
            </a:r>
            <a:r>
              <a:rPr dirty="0" sz="850" spc="-150">
                <a:solidFill>
                  <a:srgbClr val="050505"/>
                </a:solidFill>
                <a:latin typeface="Arial Black"/>
                <a:cs typeface="Arial Black"/>
              </a:rPr>
              <a:t>yielded</a:t>
            </a:r>
            <a:r>
              <a:rPr dirty="0" sz="850" spc="45">
                <a:solidFill>
                  <a:srgbClr val="050505"/>
                </a:solidFill>
                <a:latin typeface="Arial Black"/>
                <a:cs typeface="Arial Black"/>
              </a:rPr>
              <a:t> </a:t>
            </a:r>
            <a:r>
              <a:rPr dirty="0" sz="850" spc="-145">
                <a:solidFill>
                  <a:srgbClr val="050505"/>
                </a:solidFill>
                <a:latin typeface="Arial Black"/>
                <a:cs typeface="Arial Black"/>
              </a:rPr>
              <a:t>promising</a:t>
            </a:r>
            <a:r>
              <a:rPr dirty="0" sz="850" spc="100">
                <a:solidFill>
                  <a:srgbClr val="050505"/>
                </a:solidFill>
                <a:latin typeface="Arial Black"/>
                <a:cs typeface="Arial Black"/>
              </a:rPr>
              <a:t> </a:t>
            </a:r>
            <a:r>
              <a:rPr dirty="0" sz="850" spc="-155">
                <a:latin typeface="Arial Black"/>
                <a:cs typeface="Arial Black"/>
              </a:rPr>
              <a:t>outcomes,</a:t>
            </a:r>
            <a:r>
              <a:rPr dirty="0" sz="850" spc="90">
                <a:latin typeface="Arial Black"/>
                <a:cs typeface="Arial Black"/>
              </a:rPr>
              <a:t> </a:t>
            </a:r>
            <a:r>
              <a:rPr dirty="0" sz="850" spc="-160">
                <a:solidFill>
                  <a:srgbClr val="030303"/>
                </a:solidFill>
                <a:latin typeface="Arial Black"/>
                <a:cs typeface="Arial Black"/>
              </a:rPr>
              <a:t>showcasing</a:t>
            </a:r>
            <a:r>
              <a:rPr dirty="0" sz="850" spc="160">
                <a:solidFill>
                  <a:srgbClr val="030303"/>
                </a:solidFill>
                <a:latin typeface="Arial Black"/>
                <a:cs typeface="Arial Black"/>
              </a:rPr>
              <a:t> </a:t>
            </a:r>
            <a:r>
              <a:rPr dirty="0" sz="850" spc="-145">
                <a:latin typeface="Arial Black"/>
                <a:cs typeface="Arial Black"/>
              </a:rPr>
              <a:t>effective</a:t>
            </a:r>
            <a:r>
              <a:rPr dirty="0" sz="850" spc="70">
                <a:latin typeface="Arial Black"/>
                <a:cs typeface="Arial Black"/>
              </a:rPr>
              <a:t> </a:t>
            </a:r>
            <a:r>
              <a:rPr dirty="0" sz="850" spc="-65">
                <a:solidFill>
                  <a:srgbClr val="050505"/>
                </a:solidFill>
                <a:latin typeface="Arial Black"/>
                <a:cs typeface="Arial Black"/>
              </a:rPr>
              <a:t>methodologies</a:t>
            </a:r>
            <a:endParaRPr sz="8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55"/>
              </a:spcBef>
            </a:pPr>
            <a:endParaRPr sz="850">
              <a:latin typeface="Arial Black"/>
              <a:cs typeface="Arial Black"/>
            </a:endParaRPr>
          </a:p>
          <a:p>
            <a:pPr marL="157480" indent="-144780">
              <a:lnSpc>
                <a:spcPct val="100000"/>
              </a:lnSpc>
              <a:spcBef>
                <a:spcPts val="5"/>
              </a:spcBef>
              <a:buClr>
                <a:srgbClr val="214BD3"/>
              </a:buClr>
              <a:buChar char="•"/>
              <a:tabLst>
                <a:tab pos="157480" algn="l"/>
              </a:tabLst>
            </a:pPr>
            <a:r>
              <a:rPr dirty="0" sz="1100" spc="-185">
                <a:solidFill>
                  <a:srgbClr val="080808"/>
                </a:solidFill>
                <a:latin typeface="Arial Black"/>
                <a:cs typeface="Arial Black"/>
              </a:rPr>
              <a:t>Advanced</a:t>
            </a:r>
            <a:r>
              <a:rPr dirty="0" sz="1100" spc="-55">
                <a:solidFill>
                  <a:srgbClr val="080808"/>
                </a:solidFill>
                <a:latin typeface="Arial Black"/>
                <a:cs typeface="Arial Black"/>
              </a:rPr>
              <a:t> </a:t>
            </a:r>
            <a:r>
              <a:rPr dirty="0" sz="1100" spc="-170">
                <a:solidFill>
                  <a:srgbClr val="080808"/>
                </a:solidFill>
                <a:latin typeface="Arial Black"/>
                <a:cs typeface="Arial Black"/>
              </a:rPr>
              <a:t>Modeling</a:t>
            </a:r>
            <a:r>
              <a:rPr dirty="0" sz="1100" spc="-10">
                <a:solidFill>
                  <a:srgbClr val="080808"/>
                </a:solidFill>
                <a:latin typeface="Arial Black"/>
                <a:cs typeface="Arial Black"/>
              </a:rPr>
              <a:t> </a:t>
            </a:r>
            <a:r>
              <a:rPr dirty="0" sz="1100" spc="-85">
                <a:solidFill>
                  <a:srgbClr val="080808"/>
                </a:solidFill>
                <a:latin typeface="Arial Black"/>
                <a:cs typeface="Arial Black"/>
              </a:rPr>
              <a:t>Techniques</a:t>
            </a:r>
            <a:endParaRPr sz="1100">
              <a:latin typeface="Arial Black"/>
              <a:cs typeface="Arial Black"/>
            </a:endParaRPr>
          </a:p>
          <a:p>
            <a:pPr marL="156845">
              <a:lnSpc>
                <a:spcPct val="100000"/>
              </a:lnSpc>
              <a:spcBef>
                <a:spcPts val="415"/>
              </a:spcBef>
            </a:pPr>
            <a:r>
              <a:rPr dirty="0" sz="850" spc="-145">
                <a:solidFill>
                  <a:srgbClr val="050505"/>
                </a:solidFill>
                <a:latin typeface="Arial Black"/>
                <a:cs typeface="Arial Black"/>
              </a:rPr>
              <a:t>Utilizing</a:t>
            </a:r>
            <a:r>
              <a:rPr dirty="0" sz="850" spc="65">
                <a:solidFill>
                  <a:srgbClr val="050505"/>
                </a:solidFill>
                <a:latin typeface="Arial Black"/>
                <a:cs typeface="Arial Black"/>
              </a:rPr>
              <a:t> </a:t>
            </a:r>
            <a:r>
              <a:rPr dirty="0" sz="850" spc="-155">
                <a:latin typeface="Arial Black"/>
                <a:cs typeface="Arial Black"/>
              </a:rPr>
              <a:t>advanced</a:t>
            </a:r>
            <a:r>
              <a:rPr dirty="0" sz="850" spc="90">
                <a:latin typeface="Arial Black"/>
                <a:cs typeface="Arial Black"/>
              </a:rPr>
              <a:t> </a:t>
            </a:r>
            <a:r>
              <a:rPr dirty="0" sz="850" spc="-145">
                <a:solidFill>
                  <a:srgbClr val="050505"/>
                </a:solidFill>
                <a:latin typeface="Arial Black"/>
                <a:cs typeface="Arial Black"/>
              </a:rPr>
              <a:t>modeling</a:t>
            </a:r>
            <a:r>
              <a:rPr dirty="0" sz="850" spc="25">
                <a:solidFill>
                  <a:srgbClr val="050505"/>
                </a:solidFill>
                <a:latin typeface="Arial Black"/>
                <a:cs typeface="Arial Black"/>
              </a:rPr>
              <a:t> </a:t>
            </a:r>
            <a:r>
              <a:rPr dirty="0" sz="850" spc="-150">
                <a:solidFill>
                  <a:srgbClr val="050505"/>
                </a:solidFill>
                <a:latin typeface="Arial Black"/>
                <a:cs typeface="Arial Black"/>
              </a:rPr>
              <a:t>techniques</a:t>
            </a:r>
            <a:r>
              <a:rPr dirty="0" sz="850" spc="80">
                <a:solidFill>
                  <a:srgbClr val="050505"/>
                </a:solidFill>
                <a:latin typeface="Arial Black"/>
                <a:cs typeface="Arial Black"/>
              </a:rPr>
              <a:t> </a:t>
            </a:r>
            <a:r>
              <a:rPr dirty="0" sz="850" spc="-155">
                <a:solidFill>
                  <a:srgbClr val="050505"/>
                </a:solidFill>
                <a:latin typeface="Arial Black"/>
                <a:cs typeface="Arial Black"/>
              </a:rPr>
              <a:t>has</a:t>
            </a:r>
            <a:r>
              <a:rPr dirty="0" sz="850" spc="20">
                <a:solidFill>
                  <a:srgbClr val="050505"/>
                </a:solidFill>
                <a:latin typeface="Arial Black"/>
                <a:cs typeface="Arial Black"/>
              </a:rPr>
              <a:t> </a:t>
            </a:r>
            <a:r>
              <a:rPr dirty="0" sz="850" spc="-140">
                <a:solidFill>
                  <a:srgbClr val="050505"/>
                </a:solidFill>
                <a:latin typeface="Arial Black"/>
                <a:cs typeface="Arial Black"/>
              </a:rPr>
              <a:t>significantly</a:t>
            </a:r>
            <a:r>
              <a:rPr dirty="0" sz="850" spc="120">
                <a:solidFill>
                  <a:srgbClr val="050505"/>
                </a:solidFill>
                <a:latin typeface="Arial Black"/>
                <a:cs typeface="Arial Black"/>
              </a:rPr>
              <a:t> </a:t>
            </a:r>
            <a:r>
              <a:rPr dirty="0" sz="850" spc="-160">
                <a:latin typeface="Arial Black"/>
                <a:cs typeface="Arial Black"/>
              </a:rPr>
              <a:t>enhanced</a:t>
            </a:r>
            <a:r>
              <a:rPr dirty="0" sz="850" spc="25">
                <a:latin typeface="Arial Black"/>
                <a:cs typeface="Arial Black"/>
              </a:rPr>
              <a:t> </a:t>
            </a:r>
            <a:r>
              <a:rPr dirty="0" sz="850" spc="-150">
                <a:solidFill>
                  <a:srgbClr val="050505"/>
                </a:solidFill>
                <a:latin typeface="Arial Black"/>
                <a:cs typeface="Arial Black"/>
              </a:rPr>
              <a:t>our</a:t>
            </a:r>
            <a:r>
              <a:rPr dirty="0" sz="850" spc="35">
                <a:solidFill>
                  <a:srgbClr val="050505"/>
                </a:solidFill>
                <a:latin typeface="Arial Black"/>
                <a:cs typeface="Arial Black"/>
              </a:rPr>
              <a:t> </a:t>
            </a:r>
            <a:r>
              <a:rPr dirty="0" sz="850" spc="-140">
                <a:latin typeface="Arial Black"/>
                <a:cs typeface="Arial Black"/>
              </a:rPr>
              <a:t>ability</a:t>
            </a:r>
            <a:r>
              <a:rPr dirty="0" sz="850" spc="-25">
                <a:latin typeface="Arial Black"/>
                <a:cs typeface="Arial Black"/>
              </a:rPr>
              <a:t> </a:t>
            </a:r>
            <a:r>
              <a:rPr dirty="0" sz="850" spc="-125">
                <a:solidFill>
                  <a:srgbClr val="080808"/>
                </a:solidFill>
                <a:latin typeface="Arial Black"/>
                <a:cs typeface="Arial Black"/>
              </a:rPr>
              <a:t>to</a:t>
            </a:r>
            <a:r>
              <a:rPr dirty="0" sz="850" spc="-30">
                <a:solidFill>
                  <a:srgbClr val="080808"/>
                </a:solidFill>
                <a:latin typeface="Arial Black"/>
                <a:cs typeface="Arial Black"/>
              </a:rPr>
              <a:t> </a:t>
            </a:r>
            <a:r>
              <a:rPr dirty="0" sz="850" spc="-145">
                <a:solidFill>
                  <a:srgbClr val="050505"/>
                </a:solidFill>
                <a:latin typeface="Arial Black"/>
                <a:cs typeface="Arial Black"/>
              </a:rPr>
              <a:t>interpret</a:t>
            </a:r>
            <a:r>
              <a:rPr dirty="0" sz="850" spc="75">
                <a:solidFill>
                  <a:srgbClr val="050505"/>
                </a:solidFill>
                <a:latin typeface="Arial Black"/>
                <a:cs typeface="Arial Black"/>
              </a:rPr>
              <a:t> </a:t>
            </a:r>
            <a:r>
              <a:rPr dirty="0" sz="850" spc="-160">
                <a:latin typeface="Arial Black"/>
                <a:cs typeface="Arial Black"/>
              </a:rPr>
              <a:t>user</a:t>
            </a:r>
            <a:r>
              <a:rPr dirty="0" sz="850" spc="45">
                <a:latin typeface="Arial Black"/>
                <a:cs typeface="Arial Black"/>
              </a:rPr>
              <a:t> </a:t>
            </a:r>
            <a:r>
              <a:rPr dirty="0" sz="850" spc="-155">
                <a:latin typeface="Arial Black"/>
                <a:cs typeface="Arial Black"/>
              </a:rPr>
              <a:t>sentiments</a:t>
            </a:r>
            <a:r>
              <a:rPr dirty="0" sz="850" spc="125">
                <a:latin typeface="Arial Black"/>
                <a:cs typeface="Arial Black"/>
              </a:rPr>
              <a:t> </a:t>
            </a:r>
            <a:r>
              <a:rPr dirty="0" sz="850" spc="-150">
                <a:solidFill>
                  <a:srgbClr val="080808"/>
                </a:solidFill>
                <a:latin typeface="Arial Black"/>
                <a:cs typeface="Arial Black"/>
              </a:rPr>
              <a:t>and</a:t>
            </a:r>
            <a:r>
              <a:rPr dirty="0" sz="850" spc="-20">
                <a:solidFill>
                  <a:srgbClr val="080808"/>
                </a:solidFill>
                <a:latin typeface="Arial Black"/>
                <a:cs typeface="Arial Black"/>
              </a:rPr>
              <a:t> </a:t>
            </a:r>
            <a:r>
              <a:rPr dirty="0" sz="850" spc="-10">
                <a:latin typeface="Arial Black"/>
                <a:cs typeface="Arial Black"/>
              </a:rPr>
              <a:t>emotions.</a:t>
            </a:r>
            <a:endParaRPr sz="8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850">
              <a:latin typeface="Arial Black"/>
              <a:cs typeface="Arial Black"/>
            </a:endParaRPr>
          </a:p>
          <a:p>
            <a:pPr marL="150495" indent="-132715">
              <a:lnSpc>
                <a:spcPct val="100000"/>
              </a:lnSpc>
              <a:buClr>
                <a:srgbClr val="214BCA"/>
              </a:buClr>
              <a:buChar char="•"/>
              <a:tabLst>
                <a:tab pos="150495" algn="l"/>
              </a:tabLst>
            </a:pPr>
            <a:r>
              <a:rPr dirty="0" sz="1000" spc="10">
                <a:solidFill>
                  <a:srgbClr val="080808"/>
                </a:solidFill>
                <a:latin typeface="Arial MT"/>
                <a:cs typeface="Arial MT"/>
              </a:rPr>
              <a:t>Cross-Industry</a:t>
            </a:r>
            <a:r>
              <a:rPr dirty="0" sz="1000" spc="275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070707"/>
                </a:solidFill>
                <a:latin typeface="Arial MT"/>
                <a:cs typeface="Arial MT"/>
              </a:rPr>
              <a:t>Applications</a:t>
            </a:r>
            <a:endParaRPr sz="1000">
              <a:latin typeface="Arial MT"/>
              <a:cs typeface="Arial MT"/>
            </a:endParaRPr>
          </a:p>
          <a:p>
            <a:pPr marL="156210">
              <a:lnSpc>
                <a:spcPct val="100000"/>
              </a:lnSpc>
              <a:spcBef>
                <a:spcPts val="515"/>
              </a:spcBef>
            </a:pPr>
            <a:r>
              <a:rPr dirty="0" sz="800" spc="-25">
                <a:latin typeface="Arial MT"/>
                <a:cs typeface="Arial MT"/>
              </a:rPr>
              <a:t>The</a:t>
            </a:r>
            <a:r>
              <a:rPr dirty="0" sz="800" spc="-3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findings</a:t>
            </a:r>
            <a:r>
              <a:rPr dirty="0" sz="800" spc="-15"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30303"/>
                </a:solidFill>
                <a:latin typeface="Arial MT"/>
                <a:cs typeface="Arial MT"/>
              </a:rPr>
              <a:t>from</a:t>
            </a:r>
            <a:r>
              <a:rPr dirty="0" sz="800" spc="-45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50505"/>
                </a:solidFill>
                <a:latin typeface="Arial MT"/>
                <a:cs typeface="Arial MT"/>
              </a:rPr>
              <a:t>this</a:t>
            </a:r>
            <a:r>
              <a:rPr dirty="0" sz="800" spc="-45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project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50505"/>
                </a:solidFill>
                <a:latin typeface="Arial MT"/>
                <a:cs typeface="Arial MT"/>
              </a:rPr>
              <a:t>can</a:t>
            </a:r>
            <a:r>
              <a:rPr dirty="0" sz="800" spc="-3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00" spc="-30">
                <a:solidFill>
                  <a:srgbClr val="0A0A0A"/>
                </a:solidFill>
                <a:latin typeface="Arial MT"/>
                <a:cs typeface="Arial MT"/>
              </a:rPr>
              <a:t>be</a:t>
            </a:r>
            <a:r>
              <a:rPr dirty="0" sz="800" spc="-2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applied</a:t>
            </a:r>
            <a:r>
              <a:rPr dirty="0" sz="800">
                <a:latin typeface="Arial MT"/>
                <a:cs typeface="Arial MT"/>
              </a:rPr>
              <a:t> across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050505"/>
                </a:solidFill>
                <a:latin typeface="Arial MT"/>
                <a:cs typeface="Arial MT"/>
              </a:rPr>
              <a:t>various</a:t>
            </a:r>
            <a:r>
              <a:rPr dirty="0" sz="800" spc="-15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industries,</a:t>
            </a:r>
            <a:r>
              <a:rPr dirty="0" sz="800" spc="-5">
                <a:latin typeface="Arial MT"/>
                <a:cs typeface="Arial MT"/>
              </a:rPr>
              <a:t> </a:t>
            </a:r>
            <a:r>
              <a:rPr dirty="0" sz="800" spc="-20">
                <a:latin typeface="Arial MT"/>
                <a:cs typeface="Arial MT"/>
              </a:rPr>
              <a:t>enabling</a:t>
            </a:r>
            <a:r>
              <a:rPr dirty="0" sz="800" spc="-40"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70707"/>
                </a:solidFill>
                <a:latin typeface="Arial MT"/>
                <a:cs typeface="Arial MT"/>
              </a:rPr>
              <a:t>more</a:t>
            </a:r>
            <a:r>
              <a:rPr dirty="0" sz="800" spc="-35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emotionally</a:t>
            </a:r>
            <a:r>
              <a:rPr dirty="0" sz="800" spc="25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aware</a:t>
            </a:r>
            <a:r>
              <a:rPr dirty="0" sz="800" spc="-30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technology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solutions.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800">
              <a:latin typeface="Arial MT"/>
              <a:cs typeface="Arial MT"/>
            </a:endParaRPr>
          </a:p>
          <a:p>
            <a:pPr marL="153035" indent="-140335">
              <a:lnSpc>
                <a:spcPct val="100000"/>
              </a:lnSpc>
              <a:buClr>
                <a:srgbClr val="1D49D1"/>
              </a:buClr>
              <a:buChar char="•"/>
              <a:tabLst>
                <a:tab pos="153035" algn="l"/>
              </a:tabLst>
            </a:pPr>
            <a:r>
              <a:rPr dirty="0" sz="1100" spc="-195">
                <a:solidFill>
                  <a:srgbClr val="080808"/>
                </a:solidFill>
                <a:latin typeface="Arial Black"/>
                <a:cs typeface="Arial Black"/>
              </a:rPr>
              <a:t>Future</a:t>
            </a:r>
            <a:r>
              <a:rPr dirty="0" sz="1100" spc="-65">
                <a:solidFill>
                  <a:srgbClr val="080808"/>
                </a:solidFill>
                <a:latin typeface="Arial Black"/>
                <a:cs typeface="Arial Black"/>
              </a:rPr>
              <a:t> </a:t>
            </a:r>
            <a:r>
              <a:rPr dirty="0" sz="1100" spc="-85">
                <a:solidFill>
                  <a:srgbClr val="070707"/>
                </a:solidFill>
                <a:latin typeface="Arial Black"/>
                <a:cs typeface="Arial Black"/>
              </a:rPr>
              <a:t>Implications</a:t>
            </a:r>
            <a:endParaRPr sz="1100">
              <a:latin typeface="Arial Black"/>
              <a:cs typeface="Arial Black"/>
            </a:endParaRPr>
          </a:p>
          <a:p>
            <a:pPr marL="156210">
              <a:lnSpc>
                <a:spcPct val="100000"/>
              </a:lnSpc>
              <a:spcBef>
                <a:spcPts val="415"/>
              </a:spcBef>
            </a:pPr>
            <a:r>
              <a:rPr dirty="0" sz="850" spc="-160">
                <a:latin typeface="Arial Black"/>
                <a:cs typeface="Arial Black"/>
              </a:rPr>
              <a:t>These</a:t>
            </a:r>
            <a:r>
              <a:rPr dirty="0" sz="850">
                <a:latin typeface="Arial Black"/>
                <a:cs typeface="Arial Black"/>
              </a:rPr>
              <a:t> </a:t>
            </a:r>
            <a:r>
              <a:rPr dirty="0" sz="850" spc="-145">
                <a:solidFill>
                  <a:srgbClr val="050505"/>
                </a:solidFill>
                <a:latin typeface="Arial Black"/>
                <a:cs typeface="Arial Black"/>
              </a:rPr>
              <a:t>promising</a:t>
            </a:r>
            <a:r>
              <a:rPr dirty="0" sz="850" spc="70">
                <a:solidFill>
                  <a:srgbClr val="050505"/>
                </a:solidFill>
                <a:latin typeface="Arial Black"/>
                <a:cs typeface="Arial Black"/>
              </a:rPr>
              <a:t> </a:t>
            </a:r>
            <a:r>
              <a:rPr dirty="0" sz="850" spc="-140">
                <a:latin typeface="Arial Black"/>
                <a:cs typeface="Arial Black"/>
              </a:rPr>
              <a:t>results</a:t>
            </a:r>
            <a:r>
              <a:rPr dirty="0" sz="850" spc="15">
                <a:latin typeface="Arial Black"/>
                <a:cs typeface="Arial Black"/>
              </a:rPr>
              <a:t> </a:t>
            </a:r>
            <a:r>
              <a:rPr dirty="0" sz="850" spc="-160">
                <a:latin typeface="Arial Black"/>
                <a:cs typeface="Arial Black"/>
              </a:rPr>
              <a:t>pave</a:t>
            </a:r>
            <a:r>
              <a:rPr dirty="0" sz="850" spc="-45">
                <a:latin typeface="Arial Black"/>
                <a:cs typeface="Arial Black"/>
              </a:rPr>
              <a:t> </a:t>
            </a:r>
            <a:r>
              <a:rPr dirty="0" sz="850" spc="-140">
                <a:solidFill>
                  <a:srgbClr val="050505"/>
                </a:solidFill>
                <a:latin typeface="Arial Black"/>
                <a:cs typeface="Arial Black"/>
              </a:rPr>
              <a:t>the</a:t>
            </a:r>
            <a:r>
              <a:rPr dirty="0" sz="850">
                <a:solidFill>
                  <a:srgbClr val="050505"/>
                </a:solidFill>
                <a:latin typeface="Arial Black"/>
                <a:cs typeface="Arial Black"/>
              </a:rPr>
              <a:t> </a:t>
            </a:r>
            <a:r>
              <a:rPr dirty="0" sz="850" spc="-200">
                <a:solidFill>
                  <a:srgbClr val="050505"/>
                </a:solidFill>
                <a:latin typeface="Arial Black"/>
                <a:cs typeface="Arial Black"/>
              </a:rPr>
              <a:t>way</a:t>
            </a:r>
            <a:r>
              <a:rPr dirty="0" sz="850" spc="-15">
                <a:solidFill>
                  <a:srgbClr val="050505"/>
                </a:solidFill>
                <a:latin typeface="Arial Black"/>
                <a:cs typeface="Arial Black"/>
              </a:rPr>
              <a:t> </a:t>
            </a:r>
            <a:r>
              <a:rPr dirty="0" sz="850" spc="-120">
                <a:solidFill>
                  <a:srgbClr val="070707"/>
                </a:solidFill>
                <a:latin typeface="Arial Black"/>
                <a:cs typeface="Arial Black"/>
              </a:rPr>
              <a:t>for</a:t>
            </a:r>
            <a:r>
              <a:rPr dirty="0" sz="850" spc="10">
                <a:solidFill>
                  <a:srgbClr val="070707"/>
                </a:solidFill>
                <a:latin typeface="Arial Black"/>
                <a:cs typeface="Arial Black"/>
              </a:rPr>
              <a:t> </a:t>
            </a:r>
            <a:r>
              <a:rPr dirty="0" sz="850" spc="-140">
                <a:solidFill>
                  <a:srgbClr val="070707"/>
                </a:solidFill>
                <a:latin typeface="Arial Black"/>
                <a:cs typeface="Arial Black"/>
              </a:rPr>
              <a:t>future</a:t>
            </a:r>
            <a:r>
              <a:rPr dirty="0" sz="850" spc="30">
                <a:solidFill>
                  <a:srgbClr val="070707"/>
                </a:solidFill>
                <a:latin typeface="Arial Black"/>
                <a:cs typeface="Arial Black"/>
              </a:rPr>
              <a:t> </a:t>
            </a:r>
            <a:r>
              <a:rPr dirty="0" sz="850" spc="-155">
                <a:latin typeface="Arial Black"/>
                <a:cs typeface="Arial Black"/>
              </a:rPr>
              <a:t>developments</a:t>
            </a:r>
            <a:r>
              <a:rPr dirty="0" sz="850" spc="45">
                <a:latin typeface="Arial Black"/>
                <a:cs typeface="Arial Black"/>
              </a:rPr>
              <a:t> </a:t>
            </a:r>
            <a:r>
              <a:rPr dirty="0" sz="850" spc="-145">
                <a:latin typeface="Arial Black"/>
                <a:cs typeface="Arial Black"/>
              </a:rPr>
              <a:t>in</a:t>
            </a:r>
            <a:r>
              <a:rPr dirty="0" sz="850" spc="-35">
                <a:latin typeface="Arial Black"/>
                <a:cs typeface="Arial Black"/>
              </a:rPr>
              <a:t> </a:t>
            </a:r>
            <a:r>
              <a:rPr dirty="0" sz="850" spc="-150">
                <a:solidFill>
                  <a:srgbClr val="050505"/>
                </a:solidFill>
                <a:latin typeface="Arial Black"/>
                <a:cs typeface="Arial Black"/>
              </a:rPr>
              <a:t>technology</a:t>
            </a:r>
            <a:r>
              <a:rPr dirty="0" sz="850" spc="85">
                <a:solidFill>
                  <a:srgbClr val="050505"/>
                </a:solidFill>
                <a:latin typeface="Arial Black"/>
                <a:cs typeface="Arial Black"/>
              </a:rPr>
              <a:t> </a:t>
            </a:r>
            <a:r>
              <a:rPr dirty="0" sz="850" spc="-135">
                <a:solidFill>
                  <a:srgbClr val="050505"/>
                </a:solidFill>
                <a:latin typeface="Arial Black"/>
                <a:cs typeface="Arial Black"/>
              </a:rPr>
              <a:t>that</a:t>
            </a:r>
            <a:r>
              <a:rPr dirty="0" sz="850">
                <a:solidFill>
                  <a:srgbClr val="050505"/>
                </a:solidFill>
                <a:latin typeface="Arial Black"/>
                <a:cs typeface="Arial Black"/>
              </a:rPr>
              <a:t> </a:t>
            </a:r>
            <a:r>
              <a:rPr dirty="0" sz="850" spc="-135">
                <a:solidFill>
                  <a:srgbClr val="050505"/>
                </a:solidFill>
                <a:latin typeface="Arial Black"/>
                <a:cs typeface="Arial Black"/>
              </a:rPr>
              <a:t>prioritize</a:t>
            </a:r>
            <a:r>
              <a:rPr dirty="0" sz="850" spc="125">
                <a:solidFill>
                  <a:srgbClr val="050505"/>
                </a:solidFill>
                <a:latin typeface="Arial Black"/>
                <a:cs typeface="Arial Black"/>
              </a:rPr>
              <a:t> </a:t>
            </a:r>
            <a:r>
              <a:rPr dirty="0" sz="850" spc="-145">
                <a:solidFill>
                  <a:srgbClr val="050505"/>
                </a:solidFill>
                <a:latin typeface="Arial Black"/>
                <a:cs typeface="Arial Black"/>
              </a:rPr>
              <a:t>emotional</a:t>
            </a:r>
            <a:r>
              <a:rPr dirty="0" sz="850" spc="55">
                <a:solidFill>
                  <a:srgbClr val="050505"/>
                </a:solidFill>
                <a:latin typeface="Arial Black"/>
                <a:cs typeface="Arial Black"/>
              </a:rPr>
              <a:t> </a:t>
            </a:r>
            <a:r>
              <a:rPr dirty="0" sz="850" spc="-140">
                <a:latin typeface="Arial Black"/>
                <a:cs typeface="Arial Black"/>
              </a:rPr>
              <a:t>understanding</a:t>
            </a:r>
            <a:r>
              <a:rPr dirty="0" sz="850" spc="65">
                <a:latin typeface="Arial Black"/>
                <a:cs typeface="Arial Black"/>
              </a:rPr>
              <a:t> </a:t>
            </a:r>
            <a:r>
              <a:rPr dirty="0" sz="850" spc="-145">
                <a:solidFill>
                  <a:srgbClr val="080808"/>
                </a:solidFill>
                <a:latin typeface="Arial Black"/>
                <a:cs typeface="Arial Black"/>
              </a:rPr>
              <a:t>in</a:t>
            </a:r>
            <a:r>
              <a:rPr dirty="0" sz="850" spc="10">
                <a:solidFill>
                  <a:srgbClr val="080808"/>
                </a:solidFill>
                <a:latin typeface="Arial Black"/>
                <a:cs typeface="Arial Black"/>
              </a:rPr>
              <a:t> </a:t>
            </a:r>
            <a:r>
              <a:rPr dirty="0" sz="850" spc="-160">
                <a:latin typeface="Arial Black"/>
                <a:cs typeface="Arial Black"/>
              </a:rPr>
              <a:t>user</a:t>
            </a:r>
            <a:r>
              <a:rPr dirty="0" sz="850" spc="40">
                <a:latin typeface="Arial Black"/>
                <a:cs typeface="Arial Black"/>
              </a:rPr>
              <a:t> </a:t>
            </a:r>
            <a:r>
              <a:rPr dirty="0" sz="850" spc="-95">
                <a:solidFill>
                  <a:srgbClr val="050505"/>
                </a:solidFill>
                <a:latin typeface="Arial Black"/>
                <a:cs typeface="Arial Black"/>
              </a:rPr>
              <a:t>interactions</a:t>
            </a:r>
            <a:endParaRPr sz="8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14527"/>
            <a:ext cx="8125459" cy="307975"/>
          </a:xfrm>
          <a:custGeom>
            <a:avLst/>
            <a:gdLst/>
            <a:ahLst/>
            <a:cxnLst/>
            <a:rect l="l" t="t" r="r" b="b"/>
            <a:pathLst>
              <a:path w="8125459" h="307975">
                <a:moveTo>
                  <a:pt x="8125968" y="307848"/>
                </a:moveTo>
                <a:lnTo>
                  <a:pt x="0" y="307848"/>
                </a:lnTo>
                <a:lnTo>
                  <a:pt x="0" y="0"/>
                </a:lnTo>
                <a:lnTo>
                  <a:pt x="8125968" y="0"/>
                </a:lnTo>
                <a:lnTo>
                  <a:pt x="8125968" y="307848"/>
                </a:lnTo>
                <a:close/>
              </a:path>
            </a:pathLst>
          </a:custGeom>
          <a:solidFill>
            <a:srgbClr val="214D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685">
              <a:lnSpc>
                <a:spcPct val="100000"/>
              </a:lnSpc>
              <a:spcBef>
                <a:spcPts val="100"/>
              </a:spcBef>
            </a:pPr>
            <a:r>
              <a:rPr dirty="0" spc="-370"/>
              <a:t>THANK</a:t>
            </a:r>
            <a:r>
              <a:rPr dirty="0" spc="-105"/>
              <a:t> </a:t>
            </a:r>
            <a:r>
              <a:rPr dirty="0" spc="-315"/>
              <a:t>YOU!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950975"/>
            <a:ext cx="8128000" cy="104139"/>
            <a:chOff x="0" y="950975"/>
            <a:chExt cx="8128000" cy="104139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50975"/>
              <a:ext cx="8128000" cy="103632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50975"/>
              <a:ext cx="8128000" cy="103632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0" y="3950208"/>
            <a:ext cx="8128000" cy="121920"/>
            <a:chOff x="0" y="3950208"/>
            <a:chExt cx="8128000" cy="121920"/>
          </a:xfrm>
        </p:grpSpPr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950208"/>
              <a:ext cx="8128000" cy="12192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950208"/>
              <a:ext cx="8128000" cy="121920"/>
            </a:xfrm>
            <a:prstGeom prst="rect">
              <a:avLst/>
            </a:prstGeom>
          </p:spPr>
        </p:pic>
      </p:grpSp>
      <p:sp>
        <p:nvSpPr>
          <p:cNvPr id="10" name="object 10" descr=""/>
          <p:cNvSpPr/>
          <p:nvPr/>
        </p:nvSpPr>
        <p:spPr>
          <a:xfrm>
            <a:off x="0" y="4120896"/>
            <a:ext cx="8125459" cy="222885"/>
          </a:xfrm>
          <a:custGeom>
            <a:avLst/>
            <a:gdLst/>
            <a:ahLst/>
            <a:cxnLst/>
            <a:rect l="l" t="t" r="r" b="b"/>
            <a:pathLst>
              <a:path w="8125459" h="222885">
                <a:moveTo>
                  <a:pt x="8125968" y="222504"/>
                </a:moveTo>
                <a:lnTo>
                  <a:pt x="0" y="222504"/>
                </a:lnTo>
                <a:lnTo>
                  <a:pt x="0" y="0"/>
                </a:lnTo>
                <a:lnTo>
                  <a:pt x="8125968" y="0"/>
                </a:lnTo>
                <a:lnTo>
                  <a:pt x="8125968" y="222504"/>
                </a:lnTo>
                <a:close/>
              </a:path>
            </a:pathLst>
          </a:custGeom>
          <a:solidFill>
            <a:srgbClr val="214D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6720870" y="4223765"/>
            <a:ext cx="103505" cy="12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30">
                <a:solidFill>
                  <a:srgbClr val="FFFFFF"/>
                </a:solidFill>
                <a:latin typeface="Consolas"/>
                <a:cs typeface="Consolas"/>
                <a:hlinkClick r:id="rId6"/>
              </a:rPr>
              <a:t>ea</a:t>
            </a:r>
            <a:endParaRPr sz="650">
              <a:latin typeface="Consolas"/>
              <a:cs typeface="Consola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038748" y="4223765"/>
            <a:ext cx="57785" cy="12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65">
                <a:solidFill>
                  <a:srgbClr val="FFFFFF"/>
                </a:solidFill>
                <a:latin typeface="Consolas"/>
                <a:cs typeface="Consolas"/>
                <a:hlinkClick r:id="rId6"/>
              </a:rPr>
              <a:t>g</a:t>
            </a:r>
            <a:endParaRPr sz="650">
              <a:latin typeface="Consolas"/>
              <a:cs typeface="Consola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267709" y="4223765"/>
            <a:ext cx="647700" cy="12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10">
                <a:solidFill>
                  <a:srgbClr val="FFFFFF"/>
                </a:solidFill>
                <a:latin typeface="Consolas"/>
                <a:cs typeface="Consolas"/>
                <a:hlinkClick r:id="rId6"/>
              </a:rPr>
              <a:t>proseutotionsœ</a:t>
            </a:r>
            <a:endParaRPr sz="6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952" cy="45720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269009" y="1220604"/>
            <a:ext cx="6292850" cy="215646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50495" indent="-137795">
              <a:lnSpc>
                <a:spcPct val="100000"/>
              </a:lnSpc>
              <a:spcBef>
                <a:spcPts val="640"/>
              </a:spcBef>
              <a:buClr>
                <a:srgbClr val="1F49CA"/>
              </a:buClr>
              <a:buChar char="•"/>
              <a:tabLst>
                <a:tab pos="150495" algn="l"/>
              </a:tabLst>
            </a:pPr>
            <a:r>
              <a:rPr dirty="0" sz="1100" spc="-50">
                <a:solidFill>
                  <a:srgbClr val="080808"/>
                </a:solidFill>
                <a:latin typeface="Arial MT"/>
                <a:cs typeface="Arial MT"/>
              </a:rPr>
              <a:t>What</a:t>
            </a:r>
            <a:r>
              <a:rPr dirty="0" sz="1100" spc="5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1100" spc="-40">
                <a:solidFill>
                  <a:srgbClr val="080808"/>
                </a:solidFill>
                <a:latin typeface="Arial MT"/>
                <a:cs typeface="Arial MT"/>
              </a:rPr>
              <a:t>is</a:t>
            </a:r>
            <a:r>
              <a:rPr dirty="0" sz="1100" spc="-95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1100" spc="-60">
                <a:solidFill>
                  <a:srgbClr val="070707"/>
                </a:solidFill>
                <a:latin typeface="Arial MT"/>
                <a:cs typeface="Arial MT"/>
              </a:rPr>
              <a:t>Emotion</a:t>
            </a:r>
            <a:r>
              <a:rPr dirty="0" sz="1100" spc="-4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080808"/>
                </a:solidFill>
                <a:latin typeface="Arial MT"/>
                <a:cs typeface="Arial MT"/>
              </a:rPr>
              <a:t>Detection?</a:t>
            </a:r>
            <a:endParaRPr sz="1100">
              <a:latin typeface="Arial MT"/>
              <a:cs typeface="Arial MT"/>
            </a:endParaRPr>
          </a:p>
          <a:p>
            <a:pPr marL="151765">
              <a:lnSpc>
                <a:spcPct val="100000"/>
              </a:lnSpc>
              <a:spcBef>
                <a:spcPts val="415"/>
              </a:spcBef>
            </a:pPr>
            <a:r>
              <a:rPr dirty="0" sz="850" spc="-40">
                <a:solidFill>
                  <a:srgbClr val="030303"/>
                </a:solidFill>
                <a:latin typeface="Arial MT"/>
                <a:cs typeface="Arial MT"/>
              </a:rPr>
              <a:t>Emotion</a:t>
            </a:r>
            <a:r>
              <a:rPr dirty="0" sz="850" spc="-5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dirty="0" sz="850" spc="-30">
                <a:latin typeface="Arial MT"/>
                <a:cs typeface="Arial MT"/>
              </a:rPr>
              <a:t>detection</a:t>
            </a:r>
            <a:r>
              <a:rPr dirty="0" sz="850" spc="-10">
                <a:latin typeface="Arial MT"/>
                <a:cs typeface="Arial MT"/>
              </a:rPr>
              <a:t> </a:t>
            </a:r>
            <a:r>
              <a:rPr dirty="0" sz="850" spc="-30">
                <a:solidFill>
                  <a:srgbClr val="070707"/>
                </a:solidFill>
                <a:latin typeface="Arial MT"/>
                <a:cs typeface="Arial MT"/>
              </a:rPr>
              <a:t>refers</a:t>
            </a:r>
            <a:r>
              <a:rPr dirty="0" sz="850" spc="15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080808"/>
                </a:solidFill>
                <a:latin typeface="Arial MT"/>
                <a:cs typeface="Arial MT"/>
              </a:rPr>
              <a:t>to</a:t>
            </a:r>
            <a:r>
              <a:rPr dirty="0" sz="850" spc="-5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850" spc="-30">
                <a:latin typeface="Arial MT"/>
                <a:cs typeface="Arial MT"/>
              </a:rPr>
              <a:t>identifying</a:t>
            </a:r>
            <a:r>
              <a:rPr dirty="0" sz="850" spc="50">
                <a:latin typeface="Arial MT"/>
                <a:cs typeface="Arial MT"/>
              </a:rPr>
              <a:t> </a:t>
            </a:r>
            <a:r>
              <a:rPr dirty="0" sz="850" spc="-60">
                <a:solidFill>
                  <a:srgbClr val="050505"/>
                </a:solidFill>
                <a:latin typeface="Arial MT"/>
                <a:cs typeface="Arial MT"/>
              </a:rPr>
              <a:t>human</a:t>
            </a:r>
            <a:r>
              <a:rPr dirty="0" sz="850" spc="-5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070707"/>
                </a:solidFill>
                <a:latin typeface="Arial MT"/>
                <a:cs typeface="Arial MT"/>
              </a:rPr>
              <a:t>emotions</a:t>
            </a:r>
            <a:r>
              <a:rPr dirty="0" sz="850" spc="5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dirty="0" sz="850" spc="-30">
                <a:solidFill>
                  <a:srgbClr val="070707"/>
                </a:solidFill>
                <a:latin typeface="Arial MT"/>
                <a:cs typeface="Arial MT"/>
              </a:rPr>
              <a:t>from</a:t>
            </a:r>
            <a:r>
              <a:rPr dirty="0" sz="850" spc="-5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050505"/>
                </a:solidFill>
                <a:latin typeface="Arial MT"/>
                <a:cs typeface="Arial MT"/>
              </a:rPr>
              <a:t>textual</a:t>
            </a:r>
            <a:r>
              <a:rPr dirty="0" sz="850" spc="-15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50" spc="-45">
                <a:solidFill>
                  <a:srgbClr val="070707"/>
                </a:solidFill>
                <a:latin typeface="Arial MT"/>
                <a:cs typeface="Arial MT"/>
              </a:rPr>
              <a:t>data</a:t>
            </a:r>
            <a:r>
              <a:rPr dirty="0" sz="850" spc="-3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dirty="0" sz="850" spc="-45">
                <a:latin typeface="Arial MT"/>
                <a:cs typeface="Arial MT"/>
              </a:rPr>
              <a:t>using</a:t>
            </a:r>
            <a:r>
              <a:rPr dirty="0" sz="850" spc="5">
                <a:latin typeface="Arial MT"/>
                <a:cs typeface="Arial MT"/>
              </a:rPr>
              <a:t> </a:t>
            </a:r>
            <a:r>
              <a:rPr dirty="0" sz="850" spc="-35">
                <a:latin typeface="Arial MT"/>
                <a:cs typeface="Arial MT"/>
              </a:rPr>
              <a:t>various</a:t>
            </a:r>
            <a:r>
              <a:rPr dirty="0" sz="850" spc="35"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050505"/>
                </a:solidFill>
                <a:latin typeface="Arial MT"/>
                <a:cs typeface="Arial MT"/>
              </a:rPr>
              <a:t>algorithms</a:t>
            </a:r>
            <a:r>
              <a:rPr dirty="0" sz="850" spc="4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50" spc="-70">
                <a:latin typeface="Arial MT"/>
                <a:cs typeface="Arial MT"/>
              </a:rPr>
              <a:t>and</a:t>
            </a:r>
            <a:r>
              <a:rPr dirty="0" sz="850" spc="-10">
                <a:latin typeface="Arial MT"/>
                <a:cs typeface="Arial MT"/>
              </a:rPr>
              <a:t> methodologies</a:t>
            </a:r>
            <a:endParaRPr sz="8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5"/>
              </a:spcBef>
            </a:pPr>
            <a:endParaRPr sz="850">
              <a:latin typeface="Arial MT"/>
              <a:cs typeface="Arial MT"/>
            </a:endParaRPr>
          </a:p>
          <a:p>
            <a:pPr marL="153035" indent="-139700">
              <a:lnSpc>
                <a:spcPct val="100000"/>
              </a:lnSpc>
              <a:buClr>
                <a:srgbClr val="1F4BD3"/>
              </a:buClr>
              <a:buChar char="•"/>
              <a:tabLst>
                <a:tab pos="153035" algn="l"/>
              </a:tabLst>
            </a:pPr>
            <a:r>
              <a:rPr dirty="0" sz="950" spc="20">
                <a:solidFill>
                  <a:srgbClr val="080808"/>
                </a:solidFill>
                <a:latin typeface="Arial MT"/>
                <a:cs typeface="Arial MT"/>
              </a:rPr>
              <a:t>Applications</a:t>
            </a:r>
            <a:r>
              <a:rPr dirty="0" sz="950" spc="195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950" spc="20">
                <a:solidFill>
                  <a:srgbClr val="0A0A0A"/>
                </a:solidFill>
                <a:latin typeface="Arial MT"/>
                <a:cs typeface="Arial MT"/>
              </a:rPr>
              <a:t>of</a:t>
            </a:r>
            <a:r>
              <a:rPr dirty="0" sz="950" spc="9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950" spc="20">
                <a:solidFill>
                  <a:srgbClr val="0A0A0A"/>
                </a:solidFill>
                <a:latin typeface="Arial MT"/>
                <a:cs typeface="Arial MT"/>
              </a:rPr>
              <a:t>Emotion</a:t>
            </a:r>
            <a:r>
              <a:rPr dirty="0" sz="950" spc="6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070707"/>
                </a:solidFill>
                <a:latin typeface="Arial MT"/>
                <a:cs typeface="Arial MT"/>
              </a:rPr>
              <a:t>Detection</a:t>
            </a:r>
            <a:endParaRPr sz="950">
              <a:latin typeface="Arial MT"/>
              <a:cs typeface="Arial MT"/>
            </a:endParaRPr>
          </a:p>
          <a:p>
            <a:pPr marL="152400">
              <a:lnSpc>
                <a:spcPct val="100000"/>
              </a:lnSpc>
              <a:spcBef>
                <a:spcPts val="520"/>
              </a:spcBef>
            </a:pPr>
            <a:r>
              <a:rPr dirty="0" sz="800" spc="-50">
                <a:solidFill>
                  <a:srgbClr val="070707"/>
                </a:solidFill>
                <a:latin typeface="Arial MT"/>
                <a:cs typeface="Arial MT"/>
              </a:rPr>
              <a:t>Key</a:t>
            </a:r>
            <a:r>
              <a:rPr dirty="0" sz="800" spc="-1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50505"/>
                </a:solidFill>
                <a:latin typeface="Arial MT"/>
                <a:cs typeface="Arial MT"/>
              </a:rPr>
              <a:t>applications</a:t>
            </a:r>
            <a:r>
              <a:rPr dirty="0" sz="800" spc="35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050505"/>
                </a:solidFill>
                <a:latin typeface="Arial MT"/>
                <a:cs typeface="Arial MT"/>
              </a:rPr>
              <a:t>include</a:t>
            </a:r>
            <a:r>
              <a:rPr dirty="0" sz="800" spc="-2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50505"/>
                </a:solidFill>
                <a:latin typeface="Arial MT"/>
                <a:cs typeface="Arial MT"/>
              </a:rPr>
              <a:t>customer </a:t>
            </a:r>
            <a:r>
              <a:rPr dirty="0" sz="800">
                <a:solidFill>
                  <a:srgbClr val="030303"/>
                </a:solidFill>
                <a:latin typeface="Arial MT"/>
                <a:cs typeface="Arial MT"/>
              </a:rPr>
              <a:t>support</a:t>
            </a:r>
            <a:r>
              <a:rPr dirty="0" sz="800" spc="10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030303"/>
                </a:solidFill>
                <a:latin typeface="Arial MT"/>
                <a:cs typeface="Arial MT"/>
              </a:rPr>
              <a:t>automation, </a:t>
            </a:r>
            <a:r>
              <a:rPr dirty="0" sz="800">
                <a:solidFill>
                  <a:srgbClr val="050505"/>
                </a:solidFill>
                <a:latin typeface="Arial MT"/>
                <a:cs typeface="Arial MT"/>
              </a:rPr>
              <a:t>mental</a:t>
            </a:r>
            <a:r>
              <a:rPr dirty="0" sz="800" spc="-5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50505"/>
                </a:solidFill>
                <a:latin typeface="Arial MT"/>
                <a:cs typeface="Arial MT"/>
              </a:rPr>
              <a:t>health</a:t>
            </a:r>
            <a:r>
              <a:rPr dirty="0" sz="800" spc="-4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30303"/>
                </a:solidFill>
                <a:latin typeface="Arial MT"/>
                <a:cs typeface="Arial MT"/>
              </a:rPr>
              <a:t>monitoring,</a:t>
            </a:r>
            <a:r>
              <a:rPr dirty="0" sz="800" spc="30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dirty="0" sz="800" spc="-40">
                <a:solidFill>
                  <a:srgbClr val="080808"/>
                </a:solidFill>
                <a:latin typeface="Arial MT"/>
                <a:cs typeface="Arial MT"/>
              </a:rPr>
              <a:t>and</a:t>
            </a:r>
            <a:r>
              <a:rPr dirty="0" sz="800" spc="-15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50505"/>
                </a:solidFill>
                <a:latin typeface="Arial MT"/>
                <a:cs typeface="Arial MT"/>
              </a:rPr>
              <a:t>social</a:t>
            </a:r>
            <a:r>
              <a:rPr dirty="0" sz="800" spc="-5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070707"/>
                </a:solidFill>
                <a:latin typeface="Arial MT"/>
                <a:cs typeface="Arial MT"/>
              </a:rPr>
              <a:t>media</a:t>
            </a:r>
            <a:r>
              <a:rPr dirty="0" sz="800" spc="-4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50505"/>
                </a:solidFill>
                <a:latin typeface="Arial MT"/>
                <a:cs typeface="Arial MT"/>
              </a:rPr>
              <a:t>analysis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 spc="-25">
                <a:solidFill>
                  <a:srgbClr val="080808"/>
                </a:solidFill>
                <a:latin typeface="Arial MT"/>
                <a:cs typeface="Arial MT"/>
              </a:rPr>
              <a:t>en</a:t>
            </a:r>
            <a:r>
              <a:rPr dirty="0" sz="800" spc="-25">
                <a:solidFill>
                  <a:srgbClr val="050505"/>
                </a:solidFill>
                <a:latin typeface="Arial MT"/>
                <a:cs typeface="Arial MT"/>
              </a:rPr>
              <a:t>hance</a:t>
            </a:r>
            <a:r>
              <a:rPr dirty="0" sz="800" spc="5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00" spc="-20">
                <a:solidFill>
                  <a:srgbClr val="050505"/>
                </a:solidFill>
                <a:latin typeface="Arial MT"/>
                <a:cs typeface="Arial MT"/>
              </a:rPr>
              <a:t>user</a:t>
            </a:r>
            <a:r>
              <a:rPr dirty="0" sz="800" spc="-15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experiences.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800">
              <a:latin typeface="Arial MT"/>
              <a:cs typeface="Arial MT"/>
            </a:endParaRPr>
          </a:p>
          <a:p>
            <a:pPr marL="146685" indent="-133350">
              <a:lnSpc>
                <a:spcPct val="100000"/>
              </a:lnSpc>
              <a:buClr>
                <a:srgbClr val="214BD4"/>
              </a:buClr>
              <a:buChar char="•"/>
              <a:tabLst>
                <a:tab pos="146685" algn="l"/>
              </a:tabLst>
            </a:pPr>
            <a:r>
              <a:rPr dirty="0" sz="1000" spc="20">
                <a:solidFill>
                  <a:srgbClr val="070707"/>
                </a:solidFill>
                <a:latin typeface="Arial MT"/>
                <a:cs typeface="Arial MT"/>
              </a:rPr>
              <a:t>Importance</a:t>
            </a:r>
            <a:r>
              <a:rPr dirty="0" sz="1000" spc="-15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dirty="0" sz="1000" spc="20">
                <a:solidFill>
                  <a:srgbClr val="0A0A0A"/>
                </a:solidFill>
                <a:latin typeface="Arial MT"/>
                <a:cs typeface="Arial MT"/>
              </a:rPr>
              <a:t>in</a:t>
            </a:r>
            <a:r>
              <a:rPr dirty="0" sz="1000" spc="-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 spc="20">
                <a:solidFill>
                  <a:srgbClr val="0A0A0A"/>
                </a:solidFill>
                <a:latin typeface="Arial MT"/>
                <a:cs typeface="Arial MT"/>
              </a:rPr>
              <a:t>Customer</a:t>
            </a:r>
            <a:r>
              <a:rPr dirty="0" sz="1000" spc="9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080808"/>
                </a:solidFill>
                <a:latin typeface="Arial MT"/>
                <a:cs typeface="Arial MT"/>
              </a:rPr>
              <a:t>Support</a:t>
            </a:r>
            <a:endParaRPr sz="1000">
              <a:latin typeface="Arial MT"/>
              <a:cs typeface="Arial MT"/>
            </a:endParaRPr>
          </a:p>
          <a:p>
            <a:pPr marL="150495">
              <a:lnSpc>
                <a:spcPct val="100000"/>
              </a:lnSpc>
              <a:spcBef>
                <a:spcPts val="515"/>
              </a:spcBef>
            </a:pPr>
            <a:r>
              <a:rPr dirty="0" sz="800" spc="-20">
                <a:latin typeface="Arial MT"/>
                <a:cs typeface="Arial MT"/>
              </a:rPr>
              <a:t>In</a:t>
            </a:r>
            <a:r>
              <a:rPr dirty="0" sz="800" spc="-40"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50505"/>
                </a:solidFill>
                <a:latin typeface="Arial MT"/>
                <a:cs typeface="Arial MT"/>
              </a:rPr>
              <a:t>customer</a:t>
            </a:r>
            <a:r>
              <a:rPr dirty="0" sz="800" spc="4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050505"/>
                </a:solidFill>
                <a:latin typeface="Arial MT"/>
                <a:cs typeface="Arial MT"/>
              </a:rPr>
              <a:t>support,</a:t>
            </a:r>
            <a:r>
              <a:rPr dirty="0" sz="800" spc="-5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emotion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detection</a:t>
            </a:r>
            <a:r>
              <a:rPr dirty="0" sz="800" spc="-5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stream</a:t>
            </a:r>
            <a:r>
              <a:rPr dirty="0" sz="800" spc="-12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lines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responses,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enhances</a:t>
            </a:r>
            <a:r>
              <a:rPr dirty="0" sz="800" spc="70"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070707"/>
                </a:solidFill>
                <a:latin typeface="Arial MT"/>
                <a:cs typeface="Arial MT"/>
              </a:rPr>
              <a:t>user</a:t>
            </a:r>
            <a:r>
              <a:rPr dirty="0" sz="800" spc="5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satisfaction,</a:t>
            </a:r>
            <a:r>
              <a:rPr dirty="0" sz="800" spc="30">
                <a:latin typeface="Arial MT"/>
                <a:cs typeface="Arial MT"/>
              </a:rPr>
              <a:t> </a:t>
            </a:r>
            <a:r>
              <a:rPr dirty="0" sz="800" spc="-35">
                <a:latin typeface="Arial MT"/>
                <a:cs typeface="Arial MT"/>
              </a:rPr>
              <a:t>and</a:t>
            </a:r>
            <a:r>
              <a:rPr dirty="0" sz="800" spc="-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improves</a:t>
            </a:r>
            <a:r>
              <a:rPr dirty="0" sz="800" spc="45">
                <a:latin typeface="Arial MT"/>
                <a:cs typeface="Arial MT"/>
              </a:rPr>
              <a:t> </a:t>
            </a:r>
            <a:r>
              <a:rPr dirty="0" sz="800" spc="-20">
                <a:latin typeface="Arial MT"/>
                <a:cs typeface="Arial MT"/>
              </a:rPr>
              <a:t>service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efficiency.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69"/>
              </a:spcBef>
            </a:pPr>
            <a:endParaRPr sz="800">
              <a:latin typeface="Arial MT"/>
              <a:cs typeface="Arial MT"/>
            </a:endParaRPr>
          </a:p>
          <a:p>
            <a:pPr marL="149225" indent="-135890">
              <a:lnSpc>
                <a:spcPct val="100000"/>
              </a:lnSpc>
              <a:buClr>
                <a:srgbClr val="1C4DCA"/>
              </a:buClr>
              <a:buChar char="•"/>
              <a:tabLst>
                <a:tab pos="149225" algn="l"/>
              </a:tabLst>
            </a:pPr>
            <a:r>
              <a:rPr dirty="0" sz="1000">
                <a:solidFill>
                  <a:srgbClr val="080808"/>
                </a:solidFill>
                <a:latin typeface="Arial MT"/>
                <a:cs typeface="Arial MT"/>
              </a:rPr>
              <a:t>Mental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Health</a:t>
            </a:r>
            <a:r>
              <a:rPr dirty="0" sz="1000" spc="7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080808"/>
                </a:solidFill>
                <a:latin typeface="Arial MT"/>
                <a:cs typeface="Arial MT"/>
              </a:rPr>
              <a:t>Insights</a:t>
            </a:r>
            <a:endParaRPr sz="1000">
              <a:latin typeface="Arial MT"/>
              <a:cs typeface="Arial MT"/>
            </a:endParaRPr>
          </a:p>
          <a:p>
            <a:pPr marL="151765">
              <a:lnSpc>
                <a:spcPct val="100000"/>
              </a:lnSpc>
              <a:spcBef>
                <a:spcPts val="515"/>
              </a:spcBef>
            </a:pPr>
            <a:r>
              <a:rPr dirty="0" sz="800" spc="-10">
                <a:solidFill>
                  <a:srgbClr val="030303"/>
                </a:solidFill>
                <a:latin typeface="Arial MT"/>
                <a:cs typeface="Arial MT"/>
              </a:rPr>
              <a:t>Emotion </a:t>
            </a:r>
            <a:r>
              <a:rPr dirty="0" sz="800" spc="-10">
                <a:latin typeface="Arial MT"/>
                <a:cs typeface="Arial MT"/>
              </a:rPr>
              <a:t>detection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provides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significant</a:t>
            </a:r>
            <a:r>
              <a:rPr dirty="0" sz="800" spc="2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insights</a:t>
            </a:r>
            <a:r>
              <a:rPr dirty="0" sz="800" spc="-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into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30303"/>
                </a:solidFill>
                <a:latin typeface="Arial MT"/>
                <a:cs typeface="Arial MT"/>
              </a:rPr>
              <a:t>mental</a:t>
            </a:r>
            <a:r>
              <a:rPr dirty="0" sz="800" spc="-55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050505"/>
                </a:solidFill>
                <a:latin typeface="Arial MT"/>
                <a:cs typeface="Arial MT"/>
              </a:rPr>
              <a:t>health,</a:t>
            </a:r>
            <a:r>
              <a:rPr dirty="0" sz="800" spc="-15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facilitating</a:t>
            </a:r>
            <a:r>
              <a:rPr dirty="0" sz="800" spc="-25"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50505"/>
                </a:solidFill>
                <a:latin typeface="Arial MT"/>
                <a:cs typeface="Arial MT"/>
              </a:rPr>
              <a:t>timely</a:t>
            </a:r>
            <a:r>
              <a:rPr dirty="0" sz="800" spc="1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interventions</a:t>
            </a:r>
            <a:r>
              <a:rPr dirty="0" sz="800" spc="40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and</a:t>
            </a:r>
            <a:r>
              <a:rPr dirty="0" sz="800" spc="-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support </a:t>
            </a:r>
            <a:r>
              <a:rPr dirty="0" sz="800">
                <a:solidFill>
                  <a:srgbClr val="080808"/>
                </a:solidFill>
                <a:latin typeface="Arial MT"/>
                <a:cs typeface="Arial MT"/>
              </a:rPr>
              <a:t>for</a:t>
            </a:r>
            <a:r>
              <a:rPr dirty="0" sz="800" spc="-15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individuals.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952" cy="45720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538885" y="1236561"/>
            <a:ext cx="5558155" cy="2140585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615"/>
              </a:spcBef>
            </a:pPr>
            <a:r>
              <a:rPr dirty="0" sz="1000">
                <a:solidFill>
                  <a:srgbClr val="080808"/>
                </a:solidFill>
                <a:latin typeface="Arial MT"/>
                <a:cs typeface="Arial MT"/>
              </a:rPr>
              <a:t>Build</a:t>
            </a:r>
            <a:r>
              <a:rPr dirty="0" sz="1000" spc="-35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1000" spc="10">
                <a:solidFill>
                  <a:srgbClr val="0A0A0A"/>
                </a:solidFill>
                <a:latin typeface="Arial MT"/>
                <a:cs typeface="Arial MT"/>
              </a:rPr>
              <a:t>a</a:t>
            </a:r>
            <a:r>
              <a:rPr dirty="0" sz="1000" spc="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 spc="10">
                <a:solidFill>
                  <a:srgbClr val="080808"/>
                </a:solidFill>
                <a:latin typeface="Arial MT"/>
                <a:cs typeface="Arial MT"/>
              </a:rPr>
              <a:t>robust</a:t>
            </a:r>
            <a:r>
              <a:rPr dirty="0" sz="1000" spc="75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1000" spc="10">
                <a:solidFill>
                  <a:srgbClr val="080808"/>
                </a:solidFill>
                <a:latin typeface="Arial MT"/>
                <a:cs typeface="Arial MT"/>
              </a:rPr>
              <a:t>emotion</a:t>
            </a:r>
            <a:r>
              <a:rPr dirty="0" sz="100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080808"/>
                </a:solidFill>
                <a:latin typeface="Arial MT"/>
                <a:cs typeface="Arial MT"/>
              </a:rPr>
              <a:t>model</a:t>
            </a:r>
            <a:endParaRPr sz="1000">
              <a:latin typeface="Arial MT"/>
              <a:cs typeface="Arial MT"/>
            </a:endParaRPr>
          </a:p>
          <a:p>
            <a:pPr marL="15875">
              <a:lnSpc>
                <a:spcPct val="100000"/>
              </a:lnSpc>
              <a:spcBef>
                <a:spcPts val="434"/>
              </a:spcBef>
            </a:pPr>
            <a:r>
              <a:rPr dirty="0" sz="850" spc="-55">
                <a:latin typeface="Arial MT"/>
                <a:cs typeface="Arial MT"/>
              </a:rPr>
              <a:t>Develop</a:t>
            </a:r>
            <a:r>
              <a:rPr dirty="0" sz="850" spc="25">
                <a:latin typeface="Arial MT"/>
                <a:cs typeface="Arial MT"/>
              </a:rPr>
              <a:t> </a:t>
            </a:r>
            <a:r>
              <a:rPr dirty="0" sz="850" spc="-95">
                <a:solidFill>
                  <a:srgbClr val="080808"/>
                </a:solidFill>
                <a:latin typeface="Arial MT"/>
                <a:cs typeface="Arial MT"/>
              </a:rPr>
              <a:t>a</a:t>
            </a:r>
            <a:r>
              <a:rPr dirty="0" sz="850" spc="-5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850" spc="-30">
                <a:latin typeface="Arial MT"/>
                <a:cs typeface="Arial MT"/>
              </a:rPr>
              <a:t>strong</a:t>
            </a:r>
            <a:r>
              <a:rPr dirty="0" sz="850" spc="-5">
                <a:latin typeface="Arial MT"/>
                <a:cs typeface="Arial MT"/>
              </a:rPr>
              <a:t> </a:t>
            </a:r>
            <a:r>
              <a:rPr dirty="0" sz="850" spc="-30">
                <a:latin typeface="Arial MT"/>
                <a:cs typeface="Arial MT"/>
              </a:rPr>
              <a:t>model</a:t>
            </a:r>
            <a:r>
              <a:rPr dirty="0" sz="850" spc="15">
                <a:latin typeface="Arial MT"/>
                <a:cs typeface="Arial MT"/>
              </a:rPr>
              <a:t> </a:t>
            </a:r>
            <a:r>
              <a:rPr dirty="0" sz="850" spc="-25">
                <a:latin typeface="Arial MT"/>
                <a:cs typeface="Arial MT"/>
              </a:rPr>
              <a:t>for</a:t>
            </a:r>
            <a:r>
              <a:rPr dirty="0" sz="850" spc="-30"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030303"/>
                </a:solidFill>
                <a:latin typeface="Arial MT"/>
                <a:cs typeface="Arial MT"/>
              </a:rPr>
              <a:t>emotion</a:t>
            </a:r>
            <a:r>
              <a:rPr dirty="0" sz="850" spc="10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010101"/>
                </a:solidFill>
                <a:latin typeface="Arial MT"/>
                <a:cs typeface="Arial MT"/>
              </a:rPr>
              <a:t>classification</a:t>
            </a:r>
            <a:r>
              <a:rPr dirty="0" sz="850" spc="-80">
                <a:solidFill>
                  <a:srgbClr val="010101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latin typeface="Arial MT"/>
                <a:cs typeface="Arial MT"/>
              </a:rPr>
              <a:t>from</a:t>
            </a:r>
            <a:r>
              <a:rPr dirty="0" sz="850" spc="-35"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050505"/>
                </a:solidFill>
                <a:latin typeface="Arial MT"/>
                <a:cs typeface="Arial MT"/>
              </a:rPr>
              <a:t>text</a:t>
            </a:r>
            <a:r>
              <a:rPr dirty="0" sz="850" spc="-25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50" spc="-40">
                <a:solidFill>
                  <a:srgbClr val="050505"/>
                </a:solidFill>
                <a:latin typeface="Arial MT"/>
                <a:cs typeface="Arial MT"/>
              </a:rPr>
              <a:t>data</a:t>
            </a:r>
            <a:r>
              <a:rPr dirty="0" sz="850" spc="-5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070707"/>
                </a:solidFill>
                <a:latin typeface="Arial MT"/>
                <a:cs typeface="Arial MT"/>
              </a:rPr>
              <a:t>to</a:t>
            </a:r>
            <a:r>
              <a:rPr dirty="0" sz="850" spc="-15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dirty="0" sz="850" spc="-40">
                <a:latin typeface="Arial MT"/>
                <a:cs typeface="Arial MT"/>
              </a:rPr>
              <a:t>accurately</a:t>
            </a:r>
            <a:r>
              <a:rPr dirty="0" sz="850" spc="10"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050505"/>
                </a:solidFill>
                <a:latin typeface="Arial MT"/>
                <a:cs typeface="Arial MT"/>
              </a:rPr>
              <a:t>identify</a:t>
            </a:r>
            <a:r>
              <a:rPr dirty="0" sz="850" spc="25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50" spc="-50">
                <a:latin typeface="Arial MT"/>
                <a:cs typeface="Arial MT"/>
              </a:rPr>
              <a:t>user</a:t>
            </a:r>
            <a:r>
              <a:rPr dirty="0" sz="850" spc="25">
                <a:latin typeface="Arial MT"/>
                <a:cs typeface="Arial MT"/>
              </a:rPr>
              <a:t> </a:t>
            </a:r>
            <a:r>
              <a:rPr dirty="0" sz="850" spc="-10">
                <a:latin typeface="Arial MT"/>
                <a:cs typeface="Arial MT"/>
              </a:rPr>
              <a:t>sentiments</a:t>
            </a:r>
            <a:endParaRPr sz="8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5"/>
              </a:spcBef>
            </a:pPr>
            <a:endParaRPr sz="850">
              <a:latin typeface="Arial MT"/>
              <a:cs typeface="Arial MT"/>
            </a:endParaRPr>
          </a:p>
          <a:p>
            <a:pPr marL="13970">
              <a:lnSpc>
                <a:spcPct val="100000"/>
              </a:lnSpc>
            </a:pPr>
            <a:r>
              <a:rPr dirty="0" sz="1000">
                <a:solidFill>
                  <a:srgbClr val="080808"/>
                </a:solidFill>
                <a:latin typeface="Arial MT"/>
                <a:cs typeface="Arial MT"/>
              </a:rPr>
              <a:t>Evaluate</a:t>
            </a:r>
            <a:r>
              <a:rPr dirty="0" sz="1000" spc="5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A0A0A"/>
                </a:solidFill>
                <a:latin typeface="Arial MT"/>
                <a:cs typeface="Arial MT"/>
              </a:rPr>
              <a:t>text</a:t>
            </a:r>
            <a:r>
              <a:rPr dirty="0" sz="1000" spc="9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80808"/>
                </a:solidFill>
                <a:latin typeface="Arial MT"/>
                <a:cs typeface="Arial MT"/>
              </a:rPr>
              <a:t>analysis</a:t>
            </a:r>
            <a:r>
              <a:rPr dirty="0" sz="1000" spc="65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080808"/>
                </a:solidFill>
                <a:latin typeface="Arial MT"/>
                <a:cs typeface="Arial MT"/>
              </a:rPr>
              <a:t>techniques</a:t>
            </a:r>
            <a:endParaRPr sz="1000">
              <a:latin typeface="Arial MT"/>
              <a:cs typeface="Arial MT"/>
            </a:endParaRPr>
          </a:p>
          <a:p>
            <a:pPr marL="21590">
              <a:lnSpc>
                <a:spcPct val="100000"/>
              </a:lnSpc>
              <a:spcBef>
                <a:spcPts val="509"/>
              </a:spcBef>
            </a:pPr>
            <a:r>
              <a:rPr dirty="0" sz="800" spc="-20">
                <a:solidFill>
                  <a:srgbClr val="070707"/>
                </a:solidFill>
                <a:latin typeface="Arial MT"/>
                <a:cs typeface="Arial MT"/>
              </a:rPr>
              <a:t>Assess</a:t>
            </a:r>
            <a:r>
              <a:rPr dirty="0" sz="800" spc="-15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070707"/>
                </a:solidFill>
                <a:latin typeface="Arial MT"/>
                <a:cs typeface="Arial MT"/>
              </a:rPr>
              <a:t>the</a:t>
            </a:r>
            <a:r>
              <a:rPr dirty="0" sz="800" spc="-3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50505"/>
                </a:solidFill>
                <a:latin typeface="Arial MT"/>
                <a:cs typeface="Arial MT"/>
              </a:rPr>
              <a:t>effectiveness</a:t>
            </a:r>
            <a:r>
              <a:rPr dirty="0" sz="800" spc="35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50505"/>
                </a:solidFill>
                <a:latin typeface="Arial MT"/>
                <a:cs typeface="Arial MT"/>
              </a:rPr>
              <a:t>of</a:t>
            </a:r>
            <a:r>
              <a:rPr dirty="0" sz="800" spc="1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050505"/>
                </a:solidFill>
                <a:latin typeface="Arial MT"/>
                <a:cs typeface="Arial MT"/>
              </a:rPr>
              <a:t>various</a:t>
            </a:r>
            <a:r>
              <a:rPr dirty="0" sz="800" spc="-5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50505"/>
                </a:solidFill>
                <a:latin typeface="Arial MT"/>
                <a:cs typeface="Arial MT"/>
              </a:rPr>
              <a:t>text</a:t>
            </a:r>
            <a:r>
              <a:rPr dirty="0" sz="800" spc="-5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050505"/>
                </a:solidFill>
                <a:latin typeface="Arial MT"/>
                <a:cs typeface="Arial MT"/>
              </a:rPr>
              <a:t>analysis</a:t>
            </a:r>
            <a:r>
              <a:rPr dirty="0" sz="800" spc="-3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10101"/>
                </a:solidFill>
                <a:latin typeface="Arial MT"/>
                <a:cs typeface="Arial MT"/>
              </a:rPr>
              <a:t>techniques</a:t>
            </a:r>
            <a:r>
              <a:rPr dirty="0" sz="800" spc="-20">
                <a:solidFill>
                  <a:srgbClr val="010101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A0A0A"/>
                </a:solidFill>
                <a:latin typeface="Arial MT"/>
                <a:cs typeface="Arial MT"/>
              </a:rPr>
              <a:t>to</a:t>
            </a:r>
            <a:r>
              <a:rPr dirty="0" sz="800" spc="-4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800" spc="-25">
                <a:solidFill>
                  <a:srgbClr val="070707"/>
                </a:solidFill>
                <a:latin typeface="Arial MT"/>
                <a:cs typeface="Arial MT"/>
              </a:rPr>
              <a:t>enhance</a:t>
            </a:r>
            <a:r>
              <a:rPr dirty="0" sz="800" spc="1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50505"/>
                </a:solidFill>
                <a:latin typeface="Arial MT"/>
                <a:cs typeface="Arial MT"/>
              </a:rPr>
              <a:t>the</a:t>
            </a:r>
            <a:r>
              <a:rPr dirty="0" sz="800" spc="-25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050505"/>
                </a:solidFill>
                <a:latin typeface="Arial MT"/>
                <a:cs typeface="Arial MT"/>
              </a:rPr>
              <a:t>accuracy</a:t>
            </a:r>
            <a:r>
              <a:rPr dirty="0" sz="800" spc="5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50505"/>
                </a:solidFill>
                <a:latin typeface="Arial MT"/>
                <a:cs typeface="Arial MT"/>
              </a:rPr>
              <a:t>of</a:t>
            </a:r>
            <a:r>
              <a:rPr dirty="0" sz="800" spc="-5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00" spc="-20">
                <a:solidFill>
                  <a:srgbClr val="080808"/>
                </a:solidFill>
                <a:latin typeface="Arial MT"/>
                <a:cs typeface="Arial MT"/>
              </a:rPr>
              <a:t>our</a:t>
            </a:r>
            <a:r>
              <a:rPr dirty="0" sz="800" spc="-15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emotion</a:t>
            </a:r>
            <a:r>
              <a:rPr dirty="0" sz="800" spc="-5"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050505"/>
                </a:solidFill>
                <a:latin typeface="Arial MT"/>
                <a:cs typeface="Arial MT"/>
              </a:rPr>
              <a:t>detection</a:t>
            </a:r>
            <a:r>
              <a:rPr dirty="0" sz="800" spc="35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080808"/>
                </a:solidFill>
                <a:latin typeface="Arial MT"/>
                <a:cs typeface="Arial MT"/>
              </a:rPr>
              <a:t>system.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Arial MT"/>
              <a:cs typeface="Arial MT"/>
            </a:endParaRPr>
          </a:p>
          <a:p>
            <a:pPr marL="14604">
              <a:lnSpc>
                <a:spcPct val="100000"/>
              </a:lnSpc>
            </a:pPr>
            <a:r>
              <a:rPr dirty="0" sz="950">
                <a:solidFill>
                  <a:srgbClr val="070707"/>
                </a:solidFill>
                <a:latin typeface="Arial MT"/>
                <a:cs typeface="Arial MT"/>
              </a:rPr>
              <a:t>Deploy</a:t>
            </a:r>
            <a:r>
              <a:rPr dirty="0" sz="950" spc="8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080808"/>
                </a:solidFill>
                <a:latin typeface="Arial MT"/>
                <a:cs typeface="Arial MT"/>
              </a:rPr>
              <a:t>for</a:t>
            </a:r>
            <a:r>
              <a:rPr dirty="0" sz="950" spc="9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950" spc="60">
                <a:solidFill>
                  <a:srgbClr val="070707"/>
                </a:solidFill>
                <a:latin typeface="Arial MT"/>
                <a:cs typeface="Arial MT"/>
              </a:rPr>
              <a:t>real-</a:t>
            </a:r>
            <a:r>
              <a:rPr dirty="0" sz="950" spc="75">
                <a:solidFill>
                  <a:srgbClr val="070707"/>
                </a:solidFill>
                <a:latin typeface="Arial MT"/>
                <a:cs typeface="Arial MT"/>
              </a:rPr>
              <a:t>time </a:t>
            </a:r>
            <a:r>
              <a:rPr dirty="0" sz="950" spc="-10">
                <a:solidFill>
                  <a:srgbClr val="070707"/>
                </a:solidFill>
                <a:latin typeface="Arial MT"/>
                <a:cs typeface="Arial MT"/>
              </a:rPr>
              <a:t>detection</a:t>
            </a:r>
            <a:endParaRPr sz="950">
              <a:latin typeface="Arial MT"/>
              <a:cs typeface="Arial MT"/>
            </a:endParaRPr>
          </a:p>
          <a:p>
            <a:pPr marL="14604">
              <a:lnSpc>
                <a:spcPct val="100000"/>
              </a:lnSpc>
              <a:spcBef>
                <a:spcPts val="525"/>
              </a:spcBef>
            </a:pPr>
            <a:r>
              <a:rPr dirty="0" sz="800" spc="-10">
                <a:latin typeface="Arial MT"/>
                <a:cs typeface="Arial MT"/>
              </a:rPr>
              <a:t>Implement</a:t>
            </a:r>
            <a:r>
              <a:rPr dirty="0" sz="800" spc="2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the </a:t>
            </a:r>
            <a:r>
              <a:rPr dirty="0" sz="800" spc="-10">
                <a:solidFill>
                  <a:srgbClr val="070707"/>
                </a:solidFill>
                <a:latin typeface="Arial MT"/>
                <a:cs typeface="Arial MT"/>
              </a:rPr>
              <a:t>model </a:t>
            </a:r>
            <a:r>
              <a:rPr dirty="0" sz="800">
                <a:latin typeface="Arial MT"/>
                <a:cs typeface="Arial MT"/>
              </a:rPr>
              <a:t>for</a:t>
            </a:r>
            <a:r>
              <a:rPr dirty="0" sz="800" spc="-10"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50505"/>
                </a:solidFill>
                <a:latin typeface="Arial MT"/>
                <a:cs typeface="Arial MT"/>
              </a:rPr>
              <a:t>real-time</a:t>
            </a:r>
            <a:r>
              <a:rPr dirty="0" sz="800" spc="-5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70707"/>
                </a:solidFill>
                <a:latin typeface="Arial MT"/>
                <a:cs typeface="Arial MT"/>
              </a:rPr>
              <a:t>emotion</a:t>
            </a:r>
            <a:r>
              <a:rPr dirty="0" sz="800" spc="-25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70707"/>
                </a:solidFill>
                <a:latin typeface="Arial MT"/>
                <a:cs typeface="Arial MT"/>
              </a:rPr>
              <a:t>detection</a:t>
            </a:r>
            <a:r>
              <a:rPr dirty="0" sz="800" spc="-5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in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50505"/>
                </a:solidFill>
                <a:latin typeface="Arial MT"/>
                <a:cs typeface="Arial MT"/>
              </a:rPr>
              <a:t>social</a:t>
            </a:r>
            <a:r>
              <a:rPr dirty="0" sz="800" spc="-55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50505"/>
                </a:solidFill>
                <a:latin typeface="Arial MT"/>
                <a:cs typeface="Arial MT"/>
              </a:rPr>
              <a:t>media</a:t>
            </a:r>
            <a:r>
              <a:rPr dirty="0" sz="800" spc="-25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50505"/>
                </a:solidFill>
                <a:latin typeface="Arial MT"/>
                <a:cs typeface="Arial MT"/>
              </a:rPr>
              <a:t>posts,</a:t>
            </a:r>
            <a:r>
              <a:rPr dirty="0" sz="800" spc="-3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facilitating</a:t>
            </a:r>
            <a:r>
              <a:rPr dirty="0" sz="800" spc="2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immediate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insights.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69"/>
              </a:spcBef>
            </a:pP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solidFill>
                  <a:srgbClr val="080808"/>
                </a:solidFill>
                <a:latin typeface="Arial MT"/>
                <a:cs typeface="Arial MT"/>
              </a:rPr>
              <a:t>Improve</a:t>
            </a:r>
            <a:r>
              <a:rPr dirty="0" sz="1000" spc="16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80808"/>
                </a:solidFill>
                <a:latin typeface="Arial MT"/>
                <a:cs typeface="Arial MT"/>
              </a:rPr>
              <a:t>customer</a:t>
            </a:r>
            <a:r>
              <a:rPr dirty="0" sz="1000" spc="22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engagement</a:t>
            </a:r>
            <a:endParaRPr sz="1000">
              <a:latin typeface="Arial MT"/>
              <a:cs typeface="Arial MT"/>
            </a:endParaRPr>
          </a:p>
          <a:p>
            <a:pPr marL="21590">
              <a:lnSpc>
                <a:spcPct val="100000"/>
              </a:lnSpc>
              <a:spcBef>
                <a:spcPts val="515"/>
              </a:spcBef>
            </a:pPr>
            <a:r>
              <a:rPr dirty="0" sz="800">
                <a:solidFill>
                  <a:srgbClr val="050505"/>
                </a:solidFill>
                <a:latin typeface="Arial MT"/>
                <a:cs typeface="Arial MT"/>
              </a:rPr>
              <a:t>Aim</a:t>
            </a:r>
            <a:r>
              <a:rPr dirty="0" sz="800" spc="-2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for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 spc="-20">
                <a:latin typeface="Arial MT"/>
                <a:cs typeface="Arial MT"/>
              </a:rPr>
              <a:t>improved</a:t>
            </a:r>
            <a:r>
              <a:rPr dirty="0" sz="800" spc="-30"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30303"/>
                </a:solidFill>
                <a:latin typeface="Arial MT"/>
                <a:cs typeface="Arial MT"/>
              </a:rPr>
              <a:t>customer</a:t>
            </a:r>
            <a:r>
              <a:rPr dirty="0" sz="800" spc="-5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030303"/>
                </a:solidFill>
                <a:latin typeface="Arial MT"/>
                <a:cs typeface="Arial MT"/>
              </a:rPr>
              <a:t>engagement</a:t>
            </a:r>
            <a:r>
              <a:rPr dirty="0" sz="800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50505"/>
                </a:solidFill>
                <a:latin typeface="Arial MT"/>
                <a:cs typeface="Arial MT"/>
              </a:rPr>
              <a:t>through</a:t>
            </a:r>
            <a:r>
              <a:rPr dirty="0" sz="800" spc="-10">
                <a:solidFill>
                  <a:srgbClr val="050505"/>
                </a:solidFill>
                <a:latin typeface="Arial MT"/>
                <a:cs typeface="Arial MT"/>
              </a:rPr>
              <a:t> better</a:t>
            </a:r>
            <a:r>
              <a:rPr dirty="0" sz="800" spc="-2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understanding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30303"/>
                </a:solidFill>
                <a:latin typeface="Arial MT"/>
                <a:cs typeface="Arial MT"/>
              </a:rPr>
              <a:t>of</a:t>
            </a:r>
            <a:r>
              <a:rPr dirty="0" sz="800" spc="-35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user</a:t>
            </a:r>
            <a:r>
              <a:rPr dirty="0" sz="800" spc="-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emotions</a:t>
            </a:r>
            <a:r>
              <a:rPr dirty="0" sz="800" spc="-5">
                <a:latin typeface="Arial MT"/>
                <a:cs typeface="Arial MT"/>
              </a:rPr>
              <a:t> </a:t>
            </a:r>
            <a:r>
              <a:rPr dirty="0" sz="800" spc="-25">
                <a:solidFill>
                  <a:srgbClr val="050505"/>
                </a:solidFill>
                <a:latin typeface="Arial MT"/>
                <a:cs typeface="Arial MT"/>
              </a:rPr>
              <a:t>and </a:t>
            </a:r>
            <a:r>
              <a:rPr dirty="0" sz="800">
                <a:latin typeface="Arial MT"/>
                <a:cs typeface="Arial MT"/>
              </a:rPr>
              <a:t>sentiments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70707"/>
                </a:solidFill>
                <a:latin typeface="Arial MT"/>
                <a:cs typeface="Arial MT"/>
              </a:rPr>
              <a:t>in</a:t>
            </a:r>
            <a:r>
              <a:rPr dirty="0" sz="800" spc="-15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communications.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952" cy="4572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9080" y="1353057"/>
            <a:ext cx="3685540" cy="601980"/>
          </a:xfrm>
          <a:prstGeom prst="rect"/>
        </p:spPr>
        <p:txBody>
          <a:bodyPr wrap="square" lIns="0" tIns="82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150" spc="-80">
                <a:solidFill>
                  <a:srgbClr val="080808"/>
                </a:solidFill>
              </a:rPr>
              <a:t>Emotion</a:t>
            </a:r>
            <a:r>
              <a:rPr dirty="0" sz="1150" spc="-60">
                <a:solidFill>
                  <a:srgbClr val="080808"/>
                </a:solidFill>
              </a:rPr>
              <a:t> </a:t>
            </a:r>
            <a:r>
              <a:rPr dirty="0" sz="1150" spc="-50">
                <a:solidFill>
                  <a:srgbClr val="050505"/>
                </a:solidFill>
              </a:rPr>
              <a:t>detection</a:t>
            </a:r>
            <a:r>
              <a:rPr dirty="0" sz="1150" spc="-10">
                <a:solidFill>
                  <a:srgbClr val="050505"/>
                </a:solidFill>
              </a:rPr>
              <a:t> </a:t>
            </a:r>
            <a:r>
              <a:rPr dirty="0" sz="1150" spc="-10">
                <a:solidFill>
                  <a:srgbClr val="0A0A0A"/>
                </a:solidFill>
              </a:rPr>
              <a:t>in</a:t>
            </a:r>
            <a:r>
              <a:rPr dirty="0" sz="1150" spc="-130">
                <a:solidFill>
                  <a:srgbClr val="0A0A0A"/>
                </a:solidFill>
              </a:rPr>
              <a:t> </a:t>
            </a:r>
            <a:r>
              <a:rPr dirty="0" sz="1150" spc="-65">
                <a:solidFill>
                  <a:srgbClr val="080808"/>
                </a:solidFill>
              </a:rPr>
              <a:t>Customer</a:t>
            </a:r>
            <a:r>
              <a:rPr dirty="0" sz="1150" spc="10">
                <a:solidFill>
                  <a:srgbClr val="080808"/>
                </a:solidFill>
              </a:rPr>
              <a:t> </a:t>
            </a:r>
            <a:r>
              <a:rPr dirty="0" sz="1150" spc="-10">
                <a:solidFill>
                  <a:srgbClr val="0A0A0A"/>
                </a:solidFill>
              </a:rPr>
              <a:t>Service</a:t>
            </a:r>
            <a:endParaRPr sz="1150"/>
          </a:p>
          <a:p>
            <a:pPr marL="13970" marR="5080" indent="-1270">
              <a:lnSpc>
                <a:spcPct val="115300"/>
              </a:lnSpc>
              <a:spcBef>
                <a:spcPts val="250"/>
              </a:spcBef>
            </a:pPr>
            <a:r>
              <a:rPr dirty="0" sz="850" spc="-40">
                <a:solidFill>
                  <a:srgbClr val="000000"/>
                </a:solidFill>
              </a:rPr>
              <a:t>Streamlining</a:t>
            </a:r>
            <a:r>
              <a:rPr dirty="0" sz="850" spc="25">
                <a:solidFill>
                  <a:srgbClr val="000000"/>
                </a:solidFill>
              </a:rPr>
              <a:t> </a:t>
            </a:r>
            <a:r>
              <a:rPr dirty="0" sz="850" spc="-45">
                <a:solidFill>
                  <a:srgbClr val="030303"/>
                </a:solidFill>
              </a:rPr>
              <a:t>responses</a:t>
            </a:r>
            <a:r>
              <a:rPr dirty="0" sz="850" spc="-5">
                <a:solidFill>
                  <a:srgbClr val="030303"/>
                </a:solidFill>
              </a:rPr>
              <a:t> </a:t>
            </a:r>
            <a:r>
              <a:rPr dirty="0" sz="850" spc="-40">
                <a:solidFill>
                  <a:srgbClr val="080808"/>
                </a:solidFill>
              </a:rPr>
              <a:t>based</a:t>
            </a:r>
            <a:r>
              <a:rPr dirty="0" sz="850" spc="25">
                <a:solidFill>
                  <a:srgbClr val="080808"/>
                </a:solidFill>
              </a:rPr>
              <a:t> </a:t>
            </a:r>
            <a:r>
              <a:rPr dirty="0" sz="850" spc="-55">
                <a:solidFill>
                  <a:srgbClr val="181818"/>
                </a:solidFill>
              </a:rPr>
              <a:t>on</a:t>
            </a:r>
            <a:r>
              <a:rPr dirty="0" sz="850" spc="-40">
                <a:solidFill>
                  <a:srgbClr val="181818"/>
                </a:solidFill>
              </a:rPr>
              <a:t> </a:t>
            </a:r>
            <a:r>
              <a:rPr dirty="0" sz="850" spc="-30">
                <a:solidFill>
                  <a:srgbClr val="030303"/>
                </a:solidFill>
              </a:rPr>
              <a:t>customer</a:t>
            </a:r>
            <a:r>
              <a:rPr dirty="0" sz="850" spc="-10">
                <a:solidFill>
                  <a:srgbClr val="030303"/>
                </a:solidFill>
              </a:rPr>
              <a:t> </a:t>
            </a:r>
            <a:r>
              <a:rPr dirty="0" sz="850" spc="-20">
                <a:solidFill>
                  <a:srgbClr val="030303"/>
                </a:solidFill>
              </a:rPr>
              <a:t>emotions</a:t>
            </a:r>
            <a:r>
              <a:rPr dirty="0" sz="850" spc="25">
                <a:solidFill>
                  <a:srgbClr val="030303"/>
                </a:solidFill>
              </a:rPr>
              <a:t> </a:t>
            </a:r>
            <a:r>
              <a:rPr dirty="0" sz="850" spc="-50">
                <a:solidFill>
                  <a:srgbClr val="000000"/>
                </a:solidFill>
              </a:rPr>
              <a:t>enhances</a:t>
            </a:r>
            <a:r>
              <a:rPr dirty="0" sz="850" spc="-5">
                <a:solidFill>
                  <a:srgbClr val="000000"/>
                </a:solidFill>
              </a:rPr>
              <a:t> </a:t>
            </a:r>
            <a:r>
              <a:rPr dirty="0" sz="850" spc="-35">
                <a:solidFill>
                  <a:srgbClr val="080808"/>
                </a:solidFill>
              </a:rPr>
              <a:t>the</a:t>
            </a:r>
            <a:r>
              <a:rPr dirty="0" sz="850" spc="-25">
                <a:solidFill>
                  <a:srgbClr val="080808"/>
                </a:solidFill>
              </a:rPr>
              <a:t> </a:t>
            </a:r>
            <a:r>
              <a:rPr dirty="0" sz="850" spc="-45">
                <a:solidFill>
                  <a:srgbClr val="050505"/>
                </a:solidFill>
              </a:rPr>
              <a:t>overall</a:t>
            </a:r>
            <a:r>
              <a:rPr dirty="0" sz="850">
                <a:solidFill>
                  <a:srgbClr val="050505"/>
                </a:solidFill>
              </a:rPr>
              <a:t> </a:t>
            </a:r>
            <a:r>
              <a:rPr dirty="0" sz="850" spc="-10">
                <a:solidFill>
                  <a:srgbClr val="000000"/>
                </a:solidFill>
              </a:rPr>
              <a:t>service experience.</a:t>
            </a:r>
            <a:endParaRPr sz="850"/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pc="-175">
                <a:solidFill>
                  <a:srgbClr val="080808"/>
                </a:solidFill>
              </a:rPr>
              <a:t>Importance</a:t>
            </a:r>
            <a:r>
              <a:rPr dirty="0" spc="-35">
                <a:solidFill>
                  <a:srgbClr val="080808"/>
                </a:solidFill>
              </a:rPr>
              <a:t> </a:t>
            </a:r>
            <a:r>
              <a:rPr dirty="0" spc="-155"/>
              <a:t>in</a:t>
            </a:r>
            <a:r>
              <a:rPr dirty="0" spc="-145"/>
              <a:t> </a:t>
            </a:r>
            <a:r>
              <a:rPr dirty="0" spc="-70"/>
              <a:t>Healthcare</a:t>
            </a:r>
          </a:p>
          <a:p>
            <a:pPr marL="16510">
              <a:lnSpc>
                <a:spcPct val="100000"/>
              </a:lnSpc>
              <a:spcBef>
                <a:spcPts val="415"/>
              </a:spcBef>
            </a:pPr>
            <a:r>
              <a:rPr dirty="0" sz="850" spc="-140">
                <a:solidFill>
                  <a:srgbClr val="030303"/>
                </a:solidFill>
              </a:rPr>
              <a:t>Monitoring</a:t>
            </a:r>
            <a:r>
              <a:rPr dirty="0" sz="850" spc="60">
                <a:solidFill>
                  <a:srgbClr val="030303"/>
                </a:solidFill>
              </a:rPr>
              <a:t> </a:t>
            </a:r>
            <a:r>
              <a:rPr dirty="0" sz="850" spc="-130">
                <a:solidFill>
                  <a:srgbClr val="050505"/>
                </a:solidFill>
              </a:rPr>
              <a:t>patient</a:t>
            </a:r>
            <a:r>
              <a:rPr dirty="0" sz="850">
                <a:solidFill>
                  <a:srgbClr val="050505"/>
                </a:solidFill>
              </a:rPr>
              <a:t> </a:t>
            </a:r>
            <a:r>
              <a:rPr dirty="0" sz="850" spc="-145">
                <a:solidFill>
                  <a:srgbClr val="030303"/>
                </a:solidFill>
              </a:rPr>
              <a:t>sentiments</a:t>
            </a:r>
            <a:r>
              <a:rPr dirty="0" sz="850" spc="85">
                <a:solidFill>
                  <a:srgbClr val="030303"/>
                </a:solidFill>
              </a:rPr>
              <a:t> </a:t>
            </a:r>
            <a:r>
              <a:rPr dirty="0" sz="850" spc="-150">
                <a:solidFill>
                  <a:srgbClr val="050505"/>
                </a:solidFill>
              </a:rPr>
              <a:t>allows</a:t>
            </a:r>
            <a:r>
              <a:rPr dirty="0" sz="850" spc="-5">
                <a:solidFill>
                  <a:srgbClr val="050505"/>
                </a:solidFill>
              </a:rPr>
              <a:t> </a:t>
            </a:r>
            <a:r>
              <a:rPr dirty="0" sz="850" spc="-120">
                <a:solidFill>
                  <a:srgbClr val="050505"/>
                </a:solidFill>
              </a:rPr>
              <a:t>for</a:t>
            </a:r>
            <a:r>
              <a:rPr dirty="0" sz="850" spc="15">
                <a:solidFill>
                  <a:srgbClr val="050505"/>
                </a:solidFill>
              </a:rPr>
              <a:t> </a:t>
            </a:r>
            <a:r>
              <a:rPr dirty="0" sz="850" spc="-155">
                <a:solidFill>
                  <a:srgbClr val="050505"/>
                </a:solidFill>
              </a:rPr>
              <a:t>better</a:t>
            </a:r>
            <a:r>
              <a:rPr dirty="0" sz="850" spc="55">
                <a:solidFill>
                  <a:srgbClr val="050505"/>
                </a:solidFill>
              </a:rPr>
              <a:t> </a:t>
            </a:r>
            <a:r>
              <a:rPr dirty="0" sz="850" spc="-170">
                <a:solidFill>
                  <a:srgbClr val="050505"/>
                </a:solidFill>
              </a:rPr>
              <a:t>care</a:t>
            </a:r>
            <a:r>
              <a:rPr dirty="0" sz="850" spc="25">
                <a:solidFill>
                  <a:srgbClr val="050505"/>
                </a:solidFill>
              </a:rPr>
              <a:t> </a:t>
            </a:r>
            <a:r>
              <a:rPr dirty="0" sz="850" spc="-155">
                <a:solidFill>
                  <a:srgbClr val="050505"/>
                </a:solidFill>
              </a:rPr>
              <a:t>and</a:t>
            </a:r>
            <a:r>
              <a:rPr dirty="0" sz="850">
                <a:solidFill>
                  <a:srgbClr val="050505"/>
                </a:solidFill>
              </a:rPr>
              <a:t> </a:t>
            </a:r>
            <a:r>
              <a:rPr dirty="0" sz="850" spc="-150">
                <a:solidFill>
                  <a:srgbClr val="000000"/>
                </a:solidFill>
              </a:rPr>
              <a:t>improved</a:t>
            </a:r>
            <a:r>
              <a:rPr dirty="0" sz="850" spc="40">
                <a:solidFill>
                  <a:srgbClr val="000000"/>
                </a:solidFill>
              </a:rPr>
              <a:t> </a:t>
            </a:r>
            <a:r>
              <a:rPr dirty="0" sz="850" spc="-150">
                <a:solidFill>
                  <a:srgbClr val="000000"/>
                </a:solidFill>
              </a:rPr>
              <a:t>patient</a:t>
            </a:r>
            <a:r>
              <a:rPr dirty="0" sz="850" spc="50">
                <a:solidFill>
                  <a:srgbClr val="000000"/>
                </a:solidFill>
              </a:rPr>
              <a:t> </a:t>
            </a:r>
            <a:r>
              <a:rPr dirty="0" sz="850" spc="-25">
                <a:solidFill>
                  <a:srgbClr val="030303"/>
                </a:solidFill>
              </a:rPr>
              <a:t>outcomes</a:t>
            </a:r>
            <a:endParaRPr sz="850"/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z="850"/>
          </a:p>
          <a:p>
            <a:pPr marL="14604">
              <a:lnSpc>
                <a:spcPct val="100000"/>
              </a:lnSpc>
              <a:spcBef>
                <a:spcPts val="5"/>
              </a:spcBef>
            </a:pPr>
            <a:r>
              <a:rPr dirty="0" sz="1150" spc="-70">
                <a:solidFill>
                  <a:srgbClr val="080808"/>
                </a:solidFill>
                <a:latin typeface="Arial MT"/>
                <a:cs typeface="Arial MT"/>
              </a:rPr>
              <a:t>Tailored</a:t>
            </a:r>
            <a:r>
              <a:rPr dirty="0" sz="1150" spc="-65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1150" spc="-50">
                <a:solidFill>
                  <a:srgbClr val="080808"/>
                </a:solidFill>
                <a:latin typeface="Arial MT"/>
                <a:cs typeface="Arial MT"/>
              </a:rPr>
              <a:t>Marketing</a:t>
            </a:r>
            <a:r>
              <a:rPr dirty="0" sz="1150" spc="25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080808"/>
                </a:solidFill>
                <a:latin typeface="Arial MT"/>
                <a:cs typeface="Arial MT"/>
              </a:rPr>
              <a:t>Campaigns</a:t>
            </a:r>
            <a:endParaRPr sz="1150">
              <a:latin typeface="Arial MT"/>
              <a:cs typeface="Arial MT"/>
            </a:endParaRPr>
          </a:p>
          <a:p>
            <a:pPr marL="15875">
              <a:lnSpc>
                <a:spcPct val="100000"/>
              </a:lnSpc>
              <a:spcBef>
                <a:spcPts val="455"/>
              </a:spcBef>
            </a:pPr>
            <a:r>
              <a:rPr dirty="0" sz="800" spc="-20">
                <a:solidFill>
                  <a:srgbClr val="070707"/>
                </a:solidFill>
                <a:latin typeface="Arial MT"/>
                <a:cs typeface="Arial MT"/>
              </a:rPr>
              <a:t>Using</a:t>
            </a:r>
            <a:r>
              <a:rPr dirty="0" sz="800" spc="-15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dirty="0" sz="800" spc="-25">
                <a:solidFill>
                  <a:srgbClr val="070707"/>
                </a:solidFill>
                <a:latin typeface="Arial MT"/>
                <a:cs typeface="Arial MT"/>
              </a:rPr>
              <a:t>audience</a:t>
            </a:r>
            <a:r>
              <a:rPr dirty="0" sz="800" spc="15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30303"/>
                </a:solidFill>
                <a:latin typeface="Arial MT"/>
                <a:cs typeface="Arial MT"/>
              </a:rPr>
              <a:t>emotions</a:t>
            </a:r>
            <a:r>
              <a:rPr dirty="0" sz="800" spc="-10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-55"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70707"/>
                </a:solidFill>
                <a:latin typeface="Arial MT"/>
                <a:cs typeface="Arial MT"/>
              </a:rPr>
              <a:t>tailor</a:t>
            </a:r>
            <a:r>
              <a:rPr dirty="0" sz="800" spc="-25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050505"/>
                </a:solidFill>
                <a:latin typeface="Arial MT"/>
                <a:cs typeface="Arial MT"/>
              </a:rPr>
              <a:t>campaigns</a:t>
            </a:r>
            <a:r>
              <a:rPr dirty="0" sz="800" spc="3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000000"/>
                </a:solidFill>
                <a:latin typeface="Arial MT"/>
                <a:cs typeface="Arial MT"/>
              </a:rPr>
              <a:t>increases</a:t>
            </a:r>
            <a:r>
              <a:rPr dirty="0" sz="800" spc="1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800" spc="-20">
                <a:solidFill>
                  <a:srgbClr val="050505"/>
                </a:solidFill>
                <a:latin typeface="Arial MT"/>
                <a:cs typeface="Arial MT"/>
              </a:rPr>
              <a:t>engagement</a:t>
            </a:r>
            <a:r>
              <a:rPr dirty="0" sz="800" spc="8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00" spc="-20">
                <a:solidFill>
                  <a:srgbClr val="000000"/>
                </a:solidFill>
                <a:latin typeface="Arial MT"/>
                <a:cs typeface="Arial MT"/>
              </a:rPr>
              <a:t>and</a:t>
            </a:r>
            <a:r>
              <a:rPr dirty="0" sz="80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000000"/>
                </a:solidFill>
                <a:latin typeface="Arial MT"/>
                <a:cs typeface="Arial MT"/>
              </a:rPr>
              <a:t>effectiveness.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190" y="1740407"/>
            <a:ext cx="2395428" cy="2490216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2943999" y="3287267"/>
            <a:ext cx="4861560" cy="0"/>
          </a:xfrm>
          <a:custGeom>
            <a:avLst/>
            <a:gdLst/>
            <a:ahLst/>
            <a:cxnLst/>
            <a:rect l="l" t="t" r="r" b="b"/>
            <a:pathLst>
              <a:path w="4861559" h="0">
                <a:moveTo>
                  <a:pt x="0" y="0"/>
                </a:moveTo>
                <a:lnTo>
                  <a:pt x="4860952" y="0"/>
                </a:lnTo>
              </a:path>
            </a:pathLst>
          </a:custGeom>
          <a:ln w="9144">
            <a:solidFill>
              <a:srgbClr val="6B6B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6613333" y="4194047"/>
            <a:ext cx="1350645" cy="21082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41910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330"/>
              </a:spcBef>
              <a:tabLst>
                <a:tab pos="671195" algn="l"/>
              </a:tabLst>
            </a:pPr>
            <a:r>
              <a:rPr dirty="0" sz="650" spc="-85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^œn'ea</a:t>
            </a:r>
            <a:r>
              <a:rPr dirty="0" sz="650" spc="-65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 </a:t>
            </a:r>
            <a:r>
              <a:rPr dirty="0" sz="650" spc="-2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1°nç</a:t>
            </a:r>
            <a:r>
              <a:rPr dirty="0" sz="65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	</a:t>
            </a:r>
            <a:r>
              <a:rPr dirty="0" sz="650" spc="-25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preseutotions</a:t>
            </a:r>
            <a:endParaRPr sz="650">
              <a:latin typeface="Courier New"/>
              <a:cs typeface="Courier New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31810" y="1283208"/>
            <a:ext cx="2313142" cy="844296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5482666" y="1283208"/>
            <a:ext cx="2310130" cy="844550"/>
            <a:chOff x="5482666" y="1283208"/>
            <a:chExt cx="2310130" cy="844550"/>
          </a:xfrm>
        </p:grpSpPr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82666" y="1283208"/>
              <a:ext cx="2310095" cy="844296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06286" y="1828800"/>
              <a:ext cx="1554285" cy="70104"/>
            </a:xfrm>
            <a:prstGeom prst="rect">
              <a:avLst/>
            </a:prstGeom>
          </p:spPr>
        </p:pic>
      </p:grpSp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31810" y="371856"/>
            <a:ext cx="2313142" cy="844296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482666" y="371856"/>
            <a:ext cx="2310095" cy="844296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194285" y="960119"/>
            <a:ext cx="39619" cy="39624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25333" y="960119"/>
            <a:ext cx="39619" cy="39624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57168" y="266446"/>
            <a:ext cx="2346960" cy="1266190"/>
          </a:xfrm>
          <a:prstGeom prst="rect"/>
        </p:spPr>
        <p:txBody>
          <a:bodyPr wrap="square" lIns="0" tIns="36195" rIns="0" bIns="0" rtlCol="0" vert="horz">
            <a:spAutoFit/>
          </a:bodyPr>
          <a:lstStyle/>
          <a:p>
            <a:pPr algn="ctr" marL="30480" marR="50800" indent="6985">
              <a:lnSpc>
                <a:spcPts val="2330"/>
              </a:lnSpc>
              <a:spcBef>
                <a:spcPts val="285"/>
              </a:spcBef>
            </a:pPr>
            <a:r>
              <a:rPr dirty="0" sz="2050" spc="-320">
                <a:solidFill>
                  <a:srgbClr val="050505"/>
                </a:solidFill>
                <a:latin typeface="Arial Black"/>
                <a:cs typeface="Arial Black"/>
              </a:rPr>
              <a:t>Understanding</a:t>
            </a:r>
            <a:r>
              <a:rPr dirty="0" sz="2050" spc="65">
                <a:solidFill>
                  <a:srgbClr val="050505"/>
                </a:solidFill>
                <a:latin typeface="Arial Black"/>
                <a:cs typeface="Arial Black"/>
              </a:rPr>
              <a:t> </a:t>
            </a:r>
            <a:r>
              <a:rPr dirty="0" sz="2050" spc="-355">
                <a:solidFill>
                  <a:srgbClr val="050505"/>
                </a:solidFill>
                <a:latin typeface="Arial Black"/>
                <a:cs typeface="Arial Black"/>
              </a:rPr>
              <a:t>Doto </a:t>
            </a:r>
            <a:r>
              <a:rPr dirty="0" sz="2050" spc="-325">
                <a:solidFill>
                  <a:srgbClr val="030303"/>
                </a:solidFill>
                <a:latin typeface="Arial Black"/>
                <a:cs typeface="Arial Black"/>
              </a:rPr>
              <a:t>for</a:t>
            </a:r>
            <a:r>
              <a:rPr dirty="0" sz="2050" spc="-220">
                <a:solidFill>
                  <a:srgbClr val="030303"/>
                </a:solidFill>
                <a:latin typeface="Arial Black"/>
                <a:cs typeface="Arial Black"/>
              </a:rPr>
              <a:t> </a:t>
            </a:r>
            <a:r>
              <a:rPr dirty="0" sz="2050" spc="-350">
                <a:solidFill>
                  <a:srgbClr val="030303"/>
                </a:solidFill>
                <a:latin typeface="Arial Black"/>
                <a:cs typeface="Arial Black"/>
              </a:rPr>
              <a:t>Emotion</a:t>
            </a:r>
            <a:r>
              <a:rPr dirty="0" sz="2050" spc="-170">
                <a:solidFill>
                  <a:srgbClr val="030303"/>
                </a:solidFill>
                <a:latin typeface="Arial Black"/>
                <a:cs typeface="Arial Black"/>
              </a:rPr>
              <a:t> </a:t>
            </a:r>
            <a:r>
              <a:rPr dirty="0" sz="2050" spc="-355">
                <a:solidFill>
                  <a:srgbClr val="030303"/>
                </a:solidFill>
                <a:latin typeface="Arial Black"/>
                <a:cs typeface="Arial Black"/>
              </a:rPr>
              <a:t>Detection </a:t>
            </a:r>
            <a:r>
              <a:rPr dirty="0" sz="1900">
                <a:solidFill>
                  <a:srgbClr val="030303"/>
                </a:solidFill>
              </a:rPr>
              <a:t>in</a:t>
            </a:r>
            <a:r>
              <a:rPr dirty="0" sz="1900" spc="-180">
                <a:solidFill>
                  <a:srgbClr val="030303"/>
                </a:solidFill>
              </a:rPr>
              <a:t> </a:t>
            </a:r>
            <a:r>
              <a:rPr dirty="0" sz="1900" spc="-80">
                <a:solidFill>
                  <a:srgbClr val="050505"/>
                </a:solidFill>
              </a:rPr>
              <a:t>Text</a:t>
            </a:r>
            <a:r>
              <a:rPr dirty="0" sz="1900" spc="15">
                <a:solidFill>
                  <a:srgbClr val="050505"/>
                </a:solidFill>
              </a:rPr>
              <a:t> </a:t>
            </a:r>
            <a:r>
              <a:rPr dirty="0" sz="1900" spc="-10">
                <a:solidFill>
                  <a:srgbClr val="050505"/>
                </a:solidFill>
              </a:rPr>
              <a:t>Anolysis</a:t>
            </a:r>
            <a:endParaRPr sz="1900">
              <a:latin typeface="Arial Black"/>
              <a:cs typeface="Arial Black"/>
            </a:endParaRPr>
          </a:p>
          <a:p>
            <a:pPr algn="ctr" marL="12700" marR="5080">
              <a:lnSpc>
                <a:spcPct val="120000"/>
              </a:lnSpc>
              <a:spcBef>
                <a:spcPts val="290"/>
              </a:spcBef>
            </a:pPr>
            <a:r>
              <a:rPr dirty="0" sz="800" spc="-35">
                <a:solidFill>
                  <a:srgbClr val="696969"/>
                </a:solidFill>
              </a:rPr>
              <a:t>ExploriiJg</a:t>
            </a:r>
            <a:r>
              <a:rPr dirty="0" sz="800" spc="-10">
                <a:solidFill>
                  <a:srgbClr val="696969"/>
                </a:solidFill>
              </a:rPr>
              <a:t> </a:t>
            </a:r>
            <a:r>
              <a:rPr dirty="0" sz="800" spc="-10">
                <a:solidFill>
                  <a:srgbClr val="6B6B6B"/>
                </a:solidFill>
              </a:rPr>
              <a:t>vario</a:t>
            </a:r>
            <a:r>
              <a:rPr dirty="0" sz="800" spc="-10">
                <a:solidFill>
                  <a:srgbClr val="696969"/>
                </a:solidFill>
              </a:rPr>
              <a:t>us</a:t>
            </a:r>
            <a:r>
              <a:rPr dirty="0" sz="800" spc="-40">
                <a:solidFill>
                  <a:srgbClr val="696969"/>
                </a:solidFill>
              </a:rPr>
              <a:t> </a:t>
            </a:r>
            <a:r>
              <a:rPr dirty="0" sz="800">
                <a:solidFill>
                  <a:srgbClr val="696969"/>
                </a:solidFill>
              </a:rPr>
              <a:t>datasets</a:t>
            </a:r>
            <a:r>
              <a:rPr dirty="0" sz="800" spc="15">
                <a:solidFill>
                  <a:srgbClr val="696969"/>
                </a:solidFill>
              </a:rPr>
              <a:t> </a:t>
            </a:r>
            <a:r>
              <a:rPr dirty="0" sz="800" spc="-20">
                <a:solidFill>
                  <a:srgbClr val="6B6B6B"/>
                </a:solidFill>
              </a:rPr>
              <a:t>and</a:t>
            </a:r>
            <a:r>
              <a:rPr dirty="0" sz="800" spc="-25">
                <a:solidFill>
                  <a:srgbClr val="6B6B6B"/>
                </a:solidFill>
              </a:rPr>
              <a:t> </a:t>
            </a:r>
            <a:r>
              <a:rPr dirty="0" sz="800">
                <a:solidFill>
                  <a:srgbClr val="676767"/>
                </a:solidFill>
              </a:rPr>
              <a:t>their </a:t>
            </a:r>
            <a:r>
              <a:rPr dirty="0" sz="800" spc="-10">
                <a:solidFill>
                  <a:srgbClr val="6B6B6B"/>
                </a:solidFill>
              </a:rPr>
              <a:t>roles </a:t>
            </a:r>
            <a:r>
              <a:rPr dirty="0" sz="800">
                <a:solidFill>
                  <a:srgbClr val="6B6B6B"/>
                </a:solidFill>
              </a:rPr>
              <a:t>in</a:t>
            </a:r>
            <a:r>
              <a:rPr dirty="0" sz="800" spc="-40">
                <a:solidFill>
                  <a:srgbClr val="6B6B6B"/>
                </a:solidFill>
              </a:rPr>
              <a:t> </a:t>
            </a:r>
            <a:r>
              <a:rPr dirty="0" sz="800" spc="-10">
                <a:solidFill>
                  <a:srgbClr val="6B6B6B"/>
                </a:solidFill>
              </a:rPr>
              <a:t>emotion detection</a:t>
            </a:r>
            <a:r>
              <a:rPr dirty="0" sz="800" spc="5">
                <a:solidFill>
                  <a:srgbClr val="6B6B6B"/>
                </a:solidFill>
              </a:rPr>
              <a:t> </a:t>
            </a:r>
            <a:r>
              <a:rPr dirty="0" sz="800" spc="-10">
                <a:solidFill>
                  <a:srgbClr val="6B6B6B"/>
                </a:solidFill>
              </a:rPr>
              <a:t>through</a:t>
            </a:r>
            <a:r>
              <a:rPr dirty="0" sz="800" spc="-30">
                <a:solidFill>
                  <a:srgbClr val="6B6B6B"/>
                </a:solidFill>
              </a:rPr>
              <a:t> </a:t>
            </a:r>
            <a:r>
              <a:rPr dirty="0" sz="800">
                <a:solidFill>
                  <a:srgbClr val="6B6B6B"/>
                </a:solidFill>
              </a:rPr>
              <a:t>text</a:t>
            </a:r>
            <a:r>
              <a:rPr dirty="0" sz="800" spc="20">
                <a:solidFill>
                  <a:srgbClr val="6B6B6B"/>
                </a:solidFill>
              </a:rPr>
              <a:t> </a:t>
            </a:r>
            <a:r>
              <a:rPr dirty="0" sz="800" spc="-10">
                <a:solidFill>
                  <a:srgbClr val="6B6B6B"/>
                </a:solidFill>
              </a:rPr>
              <a:t>analysis</a:t>
            </a:r>
            <a:endParaRPr sz="800"/>
          </a:p>
        </p:txBody>
      </p:sp>
      <p:sp>
        <p:nvSpPr>
          <p:cNvPr id="14" name="object 14" descr=""/>
          <p:cNvSpPr txBox="1"/>
          <p:nvPr/>
        </p:nvSpPr>
        <p:spPr>
          <a:xfrm>
            <a:off x="3337148" y="451047"/>
            <a:ext cx="1709420" cy="54800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160"/>
              </a:spcBef>
            </a:pPr>
            <a:r>
              <a:rPr dirty="0" sz="800" spc="-114">
                <a:solidFill>
                  <a:srgbClr val="080808"/>
                </a:solidFill>
                <a:latin typeface="Arial Black"/>
                <a:cs typeface="Arial Black"/>
              </a:rPr>
              <a:t>Twitter</a:t>
            </a:r>
            <a:r>
              <a:rPr dirty="0" sz="800" spc="-5">
                <a:solidFill>
                  <a:srgbClr val="080808"/>
                </a:solidFill>
                <a:latin typeface="Arial Black"/>
                <a:cs typeface="Arial Black"/>
              </a:rPr>
              <a:t> </a:t>
            </a:r>
            <a:r>
              <a:rPr dirty="0" sz="800" spc="-90">
                <a:solidFill>
                  <a:srgbClr val="080808"/>
                </a:solidFill>
                <a:latin typeface="Arial Black"/>
                <a:cs typeface="Arial Black"/>
              </a:rPr>
              <a:t>Data:</a:t>
            </a:r>
            <a:r>
              <a:rPr dirty="0" sz="800" spc="-15">
                <a:solidFill>
                  <a:srgbClr val="080808"/>
                </a:solidFill>
                <a:latin typeface="Arial Black"/>
                <a:cs typeface="Arial Black"/>
              </a:rPr>
              <a:t> </a:t>
            </a:r>
            <a:r>
              <a:rPr dirty="0" sz="800" spc="-195">
                <a:solidFill>
                  <a:srgbClr val="0A0A0A"/>
                </a:solidFill>
                <a:latin typeface="Arial Black"/>
                <a:cs typeface="Arial Black"/>
              </a:rPr>
              <a:t>A</a:t>
            </a:r>
            <a:r>
              <a:rPr dirty="0" sz="800" spc="-45">
                <a:solidFill>
                  <a:srgbClr val="0A0A0A"/>
                </a:solidFill>
                <a:latin typeface="Arial Black"/>
                <a:cs typeface="Arial Black"/>
              </a:rPr>
              <a:t> </a:t>
            </a:r>
            <a:r>
              <a:rPr dirty="0" sz="800" spc="-105">
                <a:solidFill>
                  <a:srgbClr val="080808"/>
                </a:solidFill>
                <a:latin typeface="Arial Black"/>
                <a:cs typeface="Arial Black"/>
              </a:rPr>
              <a:t>rich</a:t>
            </a:r>
            <a:r>
              <a:rPr dirty="0" sz="800" spc="-50">
                <a:solidFill>
                  <a:srgbClr val="080808"/>
                </a:solidFill>
                <a:latin typeface="Arial Black"/>
                <a:cs typeface="Arial Black"/>
              </a:rPr>
              <a:t> </a:t>
            </a:r>
            <a:r>
              <a:rPr dirty="0" sz="800" spc="-110">
                <a:solidFill>
                  <a:srgbClr val="070707"/>
                </a:solidFill>
                <a:latin typeface="Arial Black"/>
                <a:cs typeface="Arial Black"/>
              </a:rPr>
              <a:t>source</a:t>
            </a:r>
            <a:r>
              <a:rPr dirty="0" sz="800" spc="-50">
                <a:solidFill>
                  <a:srgbClr val="070707"/>
                </a:solidFill>
                <a:latin typeface="Arial Black"/>
                <a:cs typeface="Arial Black"/>
              </a:rPr>
              <a:t> </a:t>
            </a:r>
            <a:r>
              <a:rPr dirty="0" sz="800" spc="-110">
                <a:solidFill>
                  <a:srgbClr val="080808"/>
                </a:solidFill>
                <a:latin typeface="Arial Black"/>
                <a:cs typeface="Arial Black"/>
              </a:rPr>
              <a:t>of</a:t>
            </a:r>
            <a:r>
              <a:rPr dirty="0" sz="800" spc="-60">
                <a:solidFill>
                  <a:srgbClr val="080808"/>
                </a:solidFill>
                <a:latin typeface="Arial Black"/>
                <a:cs typeface="Arial Black"/>
              </a:rPr>
              <a:t> </a:t>
            </a:r>
            <a:r>
              <a:rPr dirty="0" sz="800" spc="-20">
                <a:solidFill>
                  <a:srgbClr val="080808"/>
                </a:solidFill>
                <a:latin typeface="Arial Black"/>
                <a:cs typeface="Arial Black"/>
              </a:rPr>
              <a:t>user</a:t>
            </a:r>
            <a:endParaRPr sz="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900" spc="-10">
                <a:solidFill>
                  <a:srgbClr val="080808"/>
                </a:solidFill>
                <a:latin typeface="Times New Roman"/>
                <a:cs typeface="Times New Roman"/>
              </a:rPr>
              <a:t>sentiments.</a:t>
            </a:r>
            <a:endParaRPr sz="900">
              <a:latin typeface="Times New Roman"/>
              <a:cs typeface="Times New Roman"/>
            </a:endParaRPr>
          </a:p>
          <a:p>
            <a:pPr marL="15240" marR="5080" indent="635">
              <a:lnSpc>
                <a:spcPct val="127299"/>
              </a:lnSpc>
              <a:spcBef>
                <a:spcPts val="270"/>
              </a:spcBef>
            </a:pPr>
            <a:r>
              <a:rPr dirty="0" sz="550" spc="-20">
                <a:solidFill>
                  <a:srgbClr val="0A0A0A"/>
                </a:solidFill>
                <a:latin typeface="Arial MT"/>
                <a:cs typeface="Arial MT"/>
              </a:rPr>
              <a:t>This</a:t>
            </a:r>
            <a:r>
              <a:rPr dirty="0" sz="550" spc="2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550" spc="-20">
                <a:solidFill>
                  <a:srgbClr val="080808"/>
                </a:solidFill>
                <a:latin typeface="Arial MT"/>
                <a:cs typeface="Arial MT"/>
              </a:rPr>
              <a:t>dataset</a:t>
            </a:r>
            <a:r>
              <a:rPr dirty="0" sz="550" spc="25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550" spc="-10">
                <a:solidFill>
                  <a:srgbClr val="0C0C0C"/>
                </a:solidFill>
                <a:latin typeface="Arial MT"/>
                <a:cs typeface="Arial MT"/>
              </a:rPr>
              <a:t>captures</a:t>
            </a:r>
            <a:r>
              <a:rPr dirty="0" sz="550" spc="6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550" spc="-30">
                <a:latin typeface="Arial MT"/>
                <a:cs typeface="Arial MT"/>
              </a:rPr>
              <a:t>real-</a:t>
            </a:r>
            <a:r>
              <a:rPr dirty="0" sz="550" spc="-20">
                <a:latin typeface="Arial MT"/>
                <a:cs typeface="Arial MT"/>
              </a:rPr>
              <a:t>time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10">
                <a:solidFill>
                  <a:srgbClr val="080808"/>
                </a:solidFill>
                <a:latin typeface="Arial MT"/>
                <a:cs typeface="Arial MT"/>
              </a:rPr>
              <a:t>emotions</a:t>
            </a:r>
            <a:r>
              <a:rPr dirty="0" sz="550" spc="15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550" spc="-20">
                <a:latin typeface="Arial MT"/>
                <a:cs typeface="Arial MT"/>
              </a:rPr>
              <a:t>and </a:t>
            </a:r>
            <a:r>
              <a:rPr dirty="0" sz="550" spc="-10">
                <a:solidFill>
                  <a:srgbClr val="070707"/>
                </a:solidFill>
                <a:latin typeface="Arial MT"/>
                <a:cs typeface="Arial MT"/>
              </a:rPr>
              <a:t>sentiments</a:t>
            </a:r>
            <a:r>
              <a:rPr dirty="0" sz="550" spc="50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dirty="0" sz="550" spc="-25">
                <a:solidFill>
                  <a:srgbClr val="070707"/>
                </a:solidFill>
                <a:latin typeface="Arial MT"/>
                <a:cs typeface="Arial MT"/>
              </a:rPr>
              <a:t>expressed</a:t>
            </a:r>
            <a:r>
              <a:rPr dirty="0" sz="550" spc="45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dirty="0" sz="550" spc="-30">
                <a:solidFill>
                  <a:srgbClr val="0C0C0C"/>
                </a:solidFill>
                <a:latin typeface="Arial MT"/>
                <a:cs typeface="Arial MT"/>
              </a:rPr>
              <a:t>by</a:t>
            </a:r>
            <a:r>
              <a:rPr dirty="0" sz="550" spc="-3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550" spc="-10">
                <a:solidFill>
                  <a:srgbClr val="050505"/>
                </a:solidFill>
                <a:latin typeface="Arial MT"/>
                <a:cs typeface="Arial MT"/>
              </a:rPr>
              <a:t>users</a:t>
            </a:r>
            <a:r>
              <a:rPr dirty="0" sz="550" spc="5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550" spc="-30">
                <a:solidFill>
                  <a:srgbClr val="080808"/>
                </a:solidFill>
                <a:latin typeface="Arial MT"/>
                <a:cs typeface="Arial MT"/>
              </a:rPr>
              <a:t>on</a:t>
            </a:r>
            <a:r>
              <a:rPr dirty="0" sz="550" spc="-35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550" spc="-20">
                <a:latin typeface="Arial MT"/>
                <a:cs typeface="Arial MT"/>
              </a:rPr>
              <a:t>+witler,</a:t>
            </a:r>
            <a:r>
              <a:rPr dirty="0" sz="550" spc="-4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making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>
                <a:solidFill>
                  <a:srgbClr val="0A0A0A"/>
                </a:solidFill>
                <a:latin typeface="Arial MT"/>
                <a:cs typeface="Arial MT"/>
              </a:rPr>
              <a:t>it</a:t>
            </a:r>
            <a:r>
              <a:rPr dirty="0" sz="550" spc="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550" spc="-20">
                <a:latin typeface="Arial MT"/>
                <a:cs typeface="Arial MT"/>
              </a:rPr>
              <a:t>invaluable</a:t>
            </a:r>
            <a:r>
              <a:rPr dirty="0" sz="550" spc="25">
                <a:latin typeface="Arial MT"/>
                <a:cs typeface="Arial MT"/>
              </a:rPr>
              <a:t> </a:t>
            </a:r>
            <a:r>
              <a:rPr dirty="0" sz="550" spc="-25">
                <a:latin typeface="Arial MT"/>
                <a:cs typeface="Arial MT"/>
              </a:rPr>
              <a:t>for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337667" y="1348740"/>
            <a:ext cx="1805939" cy="560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70" marR="316865" indent="-1905">
              <a:lnSpc>
                <a:spcPct val="117500"/>
              </a:lnSpc>
              <a:spcBef>
                <a:spcPts val="100"/>
              </a:spcBef>
            </a:pPr>
            <a:r>
              <a:rPr dirty="0" sz="800">
                <a:solidFill>
                  <a:srgbClr val="080808"/>
                </a:solidFill>
                <a:latin typeface="Arial MT"/>
                <a:cs typeface="Arial MT"/>
              </a:rPr>
              <a:t>Customer</a:t>
            </a:r>
            <a:r>
              <a:rPr dirty="0" sz="800" spc="4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800" spc="-25">
                <a:solidFill>
                  <a:srgbClr val="080808"/>
                </a:solidFill>
                <a:latin typeface="Arial MT"/>
                <a:cs typeface="Arial MT"/>
              </a:rPr>
              <a:t>Reviews:</a:t>
            </a:r>
            <a:r>
              <a:rPr dirty="0" sz="800" spc="-55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70707"/>
                </a:solidFill>
                <a:latin typeface="Arial MT"/>
                <a:cs typeface="Arial MT"/>
              </a:rPr>
              <a:t>Insightful</a:t>
            </a:r>
            <a:r>
              <a:rPr dirty="0" sz="800" spc="7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dirty="0" sz="800" spc="-25">
                <a:solidFill>
                  <a:srgbClr val="080808"/>
                </a:solidFill>
                <a:latin typeface="Arial MT"/>
                <a:cs typeface="Arial MT"/>
              </a:rPr>
              <a:t>for</a:t>
            </a:r>
            <a:r>
              <a:rPr dirty="0" sz="800">
                <a:solidFill>
                  <a:srgbClr val="080808"/>
                </a:solidFill>
                <a:latin typeface="Arial MT"/>
                <a:cs typeface="Arial MT"/>
              </a:rPr>
              <a:t> product</a:t>
            </a:r>
            <a:r>
              <a:rPr dirty="0" sz="800" spc="65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80808"/>
                </a:solidFill>
                <a:latin typeface="Arial MT"/>
                <a:cs typeface="Arial MT"/>
              </a:rPr>
              <a:t>emotion</a:t>
            </a:r>
            <a:r>
              <a:rPr dirty="0" sz="800" spc="3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analysis.</a:t>
            </a:r>
            <a:endParaRPr sz="800">
              <a:latin typeface="Arial MT"/>
              <a:cs typeface="Arial MT"/>
            </a:endParaRPr>
          </a:p>
          <a:p>
            <a:pPr marL="14604" marR="5080" indent="2540">
              <a:lnSpc>
                <a:spcPct val="113300"/>
              </a:lnSpc>
              <a:spcBef>
                <a:spcPts val="320"/>
              </a:spcBef>
            </a:pPr>
            <a:r>
              <a:rPr dirty="0" sz="600" spc="-55">
                <a:latin typeface="Arial MT"/>
                <a:cs typeface="Arial MT"/>
              </a:rPr>
              <a:t>Analyzing</a:t>
            </a:r>
            <a:r>
              <a:rPr dirty="0" sz="600" spc="30">
                <a:latin typeface="Arial MT"/>
                <a:cs typeface="Arial MT"/>
              </a:rPr>
              <a:t> </a:t>
            </a:r>
            <a:r>
              <a:rPr dirty="0" sz="600" spc="-45">
                <a:latin typeface="Arial MT"/>
                <a:cs typeface="Arial MT"/>
              </a:rPr>
              <a:t>customer</a:t>
            </a:r>
            <a:r>
              <a:rPr dirty="0" sz="600" spc="30">
                <a:latin typeface="Arial MT"/>
                <a:cs typeface="Arial MT"/>
              </a:rPr>
              <a:t> </a:t>
            </a:r>
            <a:r>
              <a:rPr dirty="0" sz="600" spc="-45">
                <a:solidFill>
                  <a:srgbClr val="0A0A0A"/>
                </a:solidFill>
                <a:latin typeface="Arial MT"/>
                <a:cs typeface="Arial MT"/>
              </a:rPr>
              <a:t>reviews</a:t>
            </a:r>
            <a:r>
              <a:rPr dirty="0" sz="600" spc="-1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600" spc="-45">
                <a:solidFill>
                  <a:srgbClr val="080808"/>
                </a:solidFill>
                <a:latin typeface="Arial MT"/>
                <a:cs typeface="Arial MT"/>
              </a:rPr>
              <a:t>provides</a:t>
            </a:r>
            <a:r>
              <a:rPr dirty="0" sz="600" spc="5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600" spc="-40">
                <a:latin typeface="Arial MT"/>
                <a:cs typeface="Arial MT"/>
              </a:rPr>
              <a:t>insights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-30">
                <a:latin typeface="Arial MT"/>
                <a:cs typeface="Arial MT"/>
              </a:rPr>
              <a:t>into</a:t>
            </a:r>
            <a:r>
              <a:rPr dirty="0" sz="600" spc="-15">
                <a:latin typeface="Arial MT"/>
                <a:cs typeface="Arial MT"/>
              </a:rPr>
              <a:t> </a:t>
            </a:r>
            <a:r>
              <a:rPr dirty="0" sz="600" spc="-40">
                <a:solidFill>
                  <a:srgbClr val="0A0A0A"/>
                </a:solidFill>
                <a:latin typeface="Arial MT"/>
                <a:cs typeface="Arial MT"/>
              </a:rPr>
              <a:t>consumer</a:t>
            </a:r>
            <a:r>
              <a:rPr dirty="0" sz="600" spc="50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600" spc="-40">
                <a:latin typeface="Arial MT"/>
                <a:cs typeface="Arial MT"/>
              </a:rPr>
              <a:t>emotions</a:t>
            </a:r>
            <a:r>
              <a:rPr dirty="0" sz="600" spc="40">
                <a:latin typeface="Arial MT"/>
                <a:cs typeface="Arial MT"/>
              </a:rPr>
              <a:t> </a:t>
            </a:r>
            <a:r>
              <a:rPr dirty="0" sz="600" spc="-50">
                <a:latin typeface="Arial MT"/>
                <a:cs typeface="Arial MT"/>
              </a:rPr>
              <a:t>related</a:t>
            </a:r>
            <a:r>
              <a:rPr dirty="0" sz="600">
                <a:latin typeface="Arial MT"/>
                <a:cs typeface="Arial MT"/>
              </a:rPr>
              <a:t> </a:t>
            </a:r>
            <a:r>
              <a:rPr dirty="0" sz="600" spc="-20">
                <a:solidFill>
                  <a:srgbClr val="080808"/>
                </a:solidFill>
                <a:latin typeface="Arial MT"/>
                <a:cs typeface="Arial MT"/>
              </a:rPr>
              <a:t>to</a:t>
            </a:r>
            <a:r>
              <a:rPr dirty="0" sz="600" spc="1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600" spc="-60">
                <a:solidFill>
                  <a:srgbClr val="0A0A0A"/>
                </a:solidFill>
                <a:latin typeface="Arial MT"/>
                <a:cs typeface="Arial MT"/>
              </a:rPr>
              <a:t>Droducts,</a:t>
            </a:r>
            <a:r>
              <a:rPr dirty="0" sz="600" spc="2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600" spc="-55">
                <a:latin typeface="Arial MT"/>
                <a:cs typeface="Arial MT"/>
              </a:rPr>
              <a:t>aiding</a:t>
            </a:r>
            <a:r>
              <a:rPr dirty="0" sz="600" spc="5">
                <a:latin typeface="Arial MT"/>
                <a:cs typeface="Arial MT"/>
              </a:rPr>
              <a:t> </a:t>
            </a:r>
            <a:r>
              <a:rPr dirty="0" sz="600" spc="-20">
                <a:solidFill>
                  <a:srgbClr val="232323"/>
                </a:solidFill>
                <a:latin typeface="Arial MT"/>
                <a:cs typeface="Arial MT"/>
              </a:rPr>
              <a:t>in</a:t>
            </a:r>
            <a:r>
              <a:rPr dirty="0" sz="600" spc="-6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600" spc="-10">
                <a:latin typeface="Arial MT"/>
                <a:cs typeface="Arial MT"/>
              </a:rPr>
              <a:t>understanding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921779" y="2799333"/>
            <a:ext cx="859790" cy="2463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50" spc="-310">
                <a:solidFill>
                  <a:srgbClr val="1F4FCD"/>
                </a:solidFill>
                <a:latin typeface="Arial Black"/>
                <a:cs typeface="Arial Black"/>
              </a:rPr>
              <a:t>3</a:t>
            </a:r>
            <a:r>
              <a:rPr dirty="0" sz="1450" spc="-110">
                <a:solidFill>
                  <a:srgbClr val="1F4FCD"/>
                </a:solidFill>
                <a:latin typeface="Arial Black"/>
                <a:cs typeface="Arial Black"/>
              </a:rPr>
              <a:t> </a:t>
            </a:r>
            <a:r>
              <a:rPr dirty="0" sz="1450" spc="-170">
                <a:solidFill>
                  <a:srgbClr val="234DCD"/>
                </a:solidFill>
                <a:latin typeface="Arial Black"/>
                <a:cs typeface="Arial Black"/>
              </a:rPr>
              <a:t>dotosets</a:t>
            </a:r>
            <a:endParaRPr sz="1450">
              <a:latin typeface="Arial Black"/>
              <a:cs typeface="Arial Black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908894" y="3384072"/>
            <a:ext cx="1461135" cy="48260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400" spc="-114">
                <a:solidFill>
                  <a:srgbClr val="08B6F4"/>
                </a:solidFill>
                <a:latin typeface="Arial MT"/>
                <a:cs typeface="Arial MT"/>
              </a:rPr>
              <a:t>100%</a:t>
            </a:r>
            <a:r>
              <a:rPr dirty="0" sz="1400" spc="5">
                <a:solidFill>
                  <a:srgbClr val="08B6F4"/>
                </a:solidFill>
                <a:latin typeface="Arial MT"/>
                <a:cs typeface="Arial MT"/>
              </a:rPr>
              <a:t> </a:t>
            </a:r>
            <a:r>
              <a:rPr dirty="0" sz="1400" spc="55">
                <a:solidFill>
                  <a:srgbClr val="07B5F2"/>
                </a:solidFill>
                <a:latin typeface="Arial MT"/>
                <a:cs typeface="Arial MT"/>
              </a:rPr>
              <a:t>data</a:t>
            </a:r>
            <a:r>
              <a:rPr dirty="0" sz="1400" spc="15">
                <a:solidFill>
                  <a:srgbClr val="07B5F2"/>
                </a:solidFill>
                <a:latin typeface="Arial MT"/>
                <a:cs typeface="Arial MT"/>
              </a:rPr>
              <a:t> </a:t>
            </a:r>
            <a:r>
              <a:rPr dirty="0" sz="1400" spc="40">
                <a:solidFill>
                  <a:srgbClr val="13AEE4"/>
                </a:solidFill>
                <a:latin typeface="Arial MT"/>
                <a:cs typeface="Arial MT"/>
              </a:rPr>
              <a:t>quality</a:t>
            </a:r>
            <a:endParaRPr sz="1400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  <a:spcBef>
                <a:spcPts val="200"/>
              </a:spcBef>
            </a:pPr>
            <a:r>
              <a:rPr dirty="0" sz="1250" spc="80">
                <a:solidFill>
                  <a:srgbClr val="15B1E9"/>
                </a:solidFill>
                <a:latin typeface="Arial MT"/>
                <a:cs typeface="Arial MT"/>
              </a:rPr>
              <a:t>checks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890062" y="437387"/>
            <a:ext cx="1788795" cy="56324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800" spc="-110">
                <a:solidFill>
                  <a:srgbClr val="080808"/>
                </a:solidFill>
                <a:latin typeface="Arial Black"/>
                <a:cs typeface="Arial Black"/>
              </a:rPr>
              <a:t>SemEvol</a:t>
            </a:r>
            <a:r>
              <a:rPr dirty="0" sz="800" spc="-15">
                <a:solidFill>
                  <a:srgbClr val="080808"/>
                </a:solidFill>
                <a:latin typeface="Arial Black"/>
                <a:cs typeface="Arial Black"/>
              </a:rPr>
              <a:t> </a:t>
            </a:r>
            <a:r>
              <a:rPr dirty="0" sz="800" spc="-135">
                <a:solidFill>
                  <a:srgbClr val="070707"/>
                </a:solidFill>
                <a:latin typeface="Arial Black"/>
                <a:cs typeface="Arial Black"/>
              </a:rPr>
              <a:t>2025</a:t>
            </a:r>
            <a:r>
              <a:rPr dirty="0" sz="800" spc="-30">
                <a:solidFill>
                  <a:srgbClr val="070707"/>
                </a:solidFill>
                <a:latin typeface="Arial Black"/>
                <a:cs typeface="Arial Black"/>
              </a:rPr>
              <a:t> </a:t>
            </a:r>
            <a:r>
              <a:rPr dirty="0" sz="800" spc="-95">
                <a:latin typeface="Arial Black"/>
                <a:cs typeface="Arial Black"/>
              </a:rPr>
              <a:t>Dotosets:</a:t>
            </a:r>
            <a:r>
              <a:rPr dirty="0" sz="800" spc="10">
                <a:latin typeface="Arial Black"/>
                <a:cs typeface="Arial Black"/>
              </a:rPr>
              <a:t> </a:t>
            </a:r>
            <a:r>
              <a:rPr dirty="0" sz="800" spc="-50">
                <a:solidFill>
                  <a:srgbClr val="070707"/>
                </a:solidFill>
                <a:latin typeface="Arial Black"/>
                <a:cs typeface="Arial Black"/>
              </a:rPr>
              <a:t>Standardized</a:t>
            </a:r>
            <a:endParaRPr sz="800">
              <a:latin typeface="Arial Black"/>
              <a:cs typeface="Arial Black"/>
            </a:endParaRPr>
          </a:p>
          <a:p>
            <a:pPr marL="15240">
              <a:lnSpc>
                <a:spcPct val="100000"/>
              </a:lnSpc>
              <a:spcBef>
                <a:spcPts val="170"/>
              </a:spcBef>
            </a:pPr>
            <a:r>
              <a:rPr dirty="0" sz="800" spc="-20">
                <a:solidFill>
                  <a:srgbClr val="080808"/>
                </a:solidFill>
                <a:latin typeface="Arial MT"/>
                <a:cs typeface="Arial MT"/>
              </a:rPr>
              <a:t>for</a:t>
            </a:r>
            <a:r>
              <a:rPr dirty="0" sz="800" spc="-3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benchmarking.</a:t>
            </a:r>
            <a:endParaRPr sz="800">
              <a:latin typeface="Arial MT"/>
              <a:cs typeface="Arial MT"/>
            </a:endParaRPr>
          </a:p>
          <a:p>
            <a:pPr marL="13335" marR="5080" indent="635">
              <a:lnSpc>
                <a:spcPct val="116700"/>
              </a:lnSpc>
              <a:spcBef>
                <a:spcPts val="295"/>
              </a:spcBef>
            </a:pPr>
            <a:r>
              <a:rPr dirty="0" sz="600" spc="-65">
                <a:latin typeface="Arial MT"/>
                <a:cs typeface="Arial MT"/>
              </a:rPr>
              <a:t>These</a:t>
            </a:r>
            <a:r>
              <a:rPr dirty="0" sz="600" spc="5">
                <a:latin typeface="Arial MT"/>
                <a:cs typeface="Arial MT"/>
              </a:rPr>
              <a:t> </a:t>
            </a:r>
            <a:r>
              <a:rPr dirty="0" sz="600" spc="-45">
                <a:latin typeface="Arial MT"/>
                <a:cs typeface="Arial MT"/>
              </a:rPr>
              <a:t>datasets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-20">
                <a:latin typeface="Arial MT"/>
                <a:cs typeface="Arial MT"/>
              </a:rPr>
              <a:t>offer</a:t>
            </a:r>
            <a:r>
              <a:rPr dirty="0" sz="600" spc="35">
                <a:latin typeface="Arial MT"/>
                <a:cs typeface="Arial MT"/>
              </a:rPr>
              <a:t> </a:t>
            </a:r>
            <a:r>
              <a:rPr dirty="0" sz="600" spc="-130">
                <a:solidFill>
                  <a:srgbClr val="0C0C0C"/>
                </a:solidFill>
                <a:latin typeface="Arial MT"/>
                <a:cs typeface="Arial MT"/>
              </a:rPr>
              <a:t>a</a:t>
            </a:r>
            <a:r>
              <a:rPr dirty="0" sz="600" spc="-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600" spc="-35">
                <a:latin typeface="Arial MT"/>
                <a:cs typeface="Arial MT"/>
              </a:rPr>
              <a:t>uniform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-45">
                <a:latin typeface="Arial MT"/>
                <a:cs typeface="Arial MT"/>
              </a:rPr>
              <a:t>basis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-30">
                <a:solidFill>
                  <a:srgbClr val="181818"/>
                </a:solidFill>
                <a:latin typeface="Arial MT"/>
                <a:cs typeface="Arial MT"/>
              </a:rPr>
              <a:t>for</a:t>
            </a:r>
            <a:r>
              <a:rPr dirty="0" sz="600" spc="-3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600" spc="-45">
                <a:solidFill>
                  <a:srgbClr val="080808"/>
                </a:solidFill>
                <a:latin typeface="Arial MT"/>
                <a:cs typeface="Arial MT"/>
              </a:rPr>
              <a:t>evaluating</a:t>
            </a:r>
            <a:r>
              <a:rPr dirty="0" sz="600" spc="2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600" spc="-30">
                <a:latin typeface="Arial MT"/>
                <a:cs typeface="Arial MT"/>
              </a:rPr>
              <a:t>emotion</a:t>
            </a:r>
            <a:r>
              <a:rPr dirty="0" sz="600" spc="500">
                <a:latin typeface="Arial MT"/>
                <a:cs typeface="Arial MT"/>
              </a:rPr>
              <a:t> </a:t>
            </a:r>
            <a:r>
              <a:rPr dirty="0" sz="600" spc="-45">
                <a:latin typeface="Arial MT"/>
                <a:cs typeface="Arial MT"/>
              </a:rPr>
              <a:t>detection</a:t>
            </a:r>
            <a:r>
              <a:rPr dirty="0" sz="600" spc="-5">
                <a:latin typeface="Arial MT"/>
                <a:cs typeface="Arial MT"/>
              </a:rPr>
              <a:t> </a:t>
            </a:r>
            <a:r>
              <a:rPr dirty="0" sz="600" spc="-45">
                <a:solidFill>
                  <a:srgbClr val="0A0A0A"/>
                </a:solidFill>
                <a:latin typeface="Arial MT"/>
                <a:cs typeface="Arial MT"/>
              </a:rPr>
              <a:t>algorithms,</a:t>
            </a:r>
            <a:r>
              <a:rPr dirty="0" sz="600" spc="3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600" spc="-55">
                <a:latin typeface="Arial MT"/>
                <a:cs typeface="Arial MT"/>
              </a:rPr>
              <a:t>ensuri</a:t>
            </a:r>
            <a:r>
              <a:rPr dirty="0" sz="600" spc="-65">
                <a:latin typeface="Arial MT"/>
                <a:cs typeface="Arial MT"/>
              </a:rPr>
              <a:t> </a:t>
            </a:r>
            <a:r>
              <a:rPr dirty="0" sz="600" spc="-80">
                <a:latin typeface="Arial MT"/>
                <a:cs typeface="Arial MT"/>
              </a:rPr>
              <a:t>ng</a:t>
            </a:r>
            <a:r>
              <a:rPr dirty="0" sz="600" spc="-5">
                <a:latin typeface="Arial MT"/>
                <a:cs typeface="Arial MT"/>
              </a:rPr>
              <a:t> </a:t>
            </a:r>
            <a:r>
              <a:rPr dirty="0" sz="600" spc="-50">
                <a:latin typeface="Arial MT"/>
                <a:cs typeface="Arial MT"/>
              </a:rPr>
              <a:t>consi</a:t>
            </a:r>
            <a:r>
              <a:rPr dirty="0" sz="600" spc="-55">
                <a:latin typeface="Arial MT"/>
                <a:cs typeface="Arial MT"/>
              </a:rPr>
              <a:t> </a:t>
            </a:r>
            <a:r>
              <a:rPr dirty="0" sz="600" spc="-50">
                <a:latin typeface="Arial MT"/>
                <a:cs typeface="Arial MT"/>
              </a:rPr>
              <a:t>stency</a:t>
            </a:r>
            <a:r>
              <a:rPr dirty="0" sz="600" spc="60">
                <a:latin typeface="Arial MT"/>
                <a:cs typeface="Arial MT"/>
              </a:rPr>
              <a:t> </a:t>
            </a:r>
            <a:r>
              <a:rPr dirty="0" sz="600" spc="-50">
                <a:solidFill>
                  <a:srgbClr val="080808"/>
                </a:solidFill>
                <a:latin typeface="Arial MT"/>
                <a:cs typeface="Arial MT"/>
              </a:rPr>
              <a:t>in</a:t>
            </a:r>
            <a:r>
              <a:rPr dirty="0" sz="600" spc="-1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600" spc="-10">
                <a:latin typeface="Arial MT"/>
                <a:cs typeface="Arial MT"/>
              </a:rPr>
              <a:t>performance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888795" y="1370076"/>
            <a:ext cx="175704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070707"/>
                </a:solidFill>
                <a:latin typeface="Arial MT"/>
                <a:cs typeface="Arial MT"/>
              </a:rPr>
              <a:t>Data</a:t>
            </a:r>
            <a:r>
              <a:rPr dirty="0" sz="800" spc="-25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80808"/>
                </a:solidFill>
                <a:latin typeface="Arial MT"/>
                <a:cs typeface="Arial MT"/>
              </a:rPr>
              <a:t>exploration:</a:t>
            </a:r>
            <a:r>
              <a:rPr dirty="0" sz="800" spc="1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800" spc="-20">
                <a:solidFill>
                  <a:srgbClr val="080808"/>
                </a:solidFill>
                <a:latin typeface="Arial MT"/>
                <a:cs typeface="Arial MT"/>
              </a:rPr>
              <a:t>Ensuring</a:t>
            </a:r>
            <a:r>
              <a:rPr dirty="0" sz="800" spc="1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080808"/>
                </a:solidFill>
                <a:latin typeface="Arial MT"/>
                <a:cs typeface="Arial MT"/>
              </a:rPr>
              <a:t>robustness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890106" y="1694433"/>
            <a:ext cx="1737995" cy="109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" spc="-20">
                <a:latin typeface="Arial MT"/>
                <a:cs typeface="Arial MT"/>
              </a:rPr>
              <a:t>Conducting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-10">
                <a:solidFill>
                  <a:srgbClr val="0A0A0A"/>
                </a:solidFill>
                <a:latin typeface="Arial MT"/>
                <a:cs typeface="Arial MT"/>
              </a:rPr>
              <a:t>thorough oat</a:t>
            </a:r>
            <a:r>
              <a:rPr dirty="0" sz="550" spc="-10">
                <a:latin typeface="Arial MT"/>
                <a:cs typeface="Arial MT"/>
              </a:rPr>
              <a:t>a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>
                <a:latin typeface="Arial MT"/>
                <a:cs typeface="Arial MT"/>
              </a:rPr>
              <a:t>distr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>
                <a:latin typeface="Arial MT"/>
                <a:cs typeface="Arial MT"/>
              </a:rPr>
              <a:t>but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20">
                <a:latin typeface="Arial MT"/>
                <a:cs typeface="Arial MT"/>
              </a:rPr>
              <a:t>on, </a:t>
            </a:r>
            <a:r>
              <a:rPr dirty="0" sz="550" spc="-30">
                <a:latin typeface="Arial MT"/>
                <a:cs typeface="Arial MT"/>
              </a:rPr>
              <a:t>volume,</a:t>
            </a:r>
            <a:r>
              <a:rPr dirty="0" sz="550" spc="-15">
                <a:latin typeface="Arial MT"/>
                <a:cs typeface="Arial MT"/>
              </a:rPr>
              <a:t> </a:t>
            </a:r>
            <a:r>
              <a:rPr dirty="0" sz="550" spc="-20">
                <a:latin typeface="Arial MT"/>
                <a:cs typeface="Arial MT"/>
              </a:rPr>
              <a:t>and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quality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888823" y="1898395"/>
            <a:ext cx="5880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70">
                <a:solidFill>
                  <a:srgbClr val="080808"/>
                </a:solidFill>
                <a:latin typeface="Courier New"/>
                <a:cs typeface="Courier New"/>
              </a:rPr>
              <a:t>eiotondeiecnon.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995248" y="2593410"/>
            <a:ext cx="2568575" cy="591185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150" spc="-70">
                <a:solidFill>
                  <a:srgbClr val="080808"/>
                </a:solidFill>
                <a:latin typeface="Arial MT"/>
                <a:cs typeface="Arial MT"/>
              </a:rPr>
              <a:t>Utilized</a:t>
            </a:r>
            <a:r>
              <a:rPr dirty="0" sz="1150" spc="-55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1150" spc="-50">
                <a:solidFill>
                  <a:srgbClr val="080808"/>
                </a:solidFill>
                <a:latin typeface="Arial MT"/>
                <a:cs typeface="Arial MT"/>
              </a:rPr>
              <a:t>dotosets</a:t>
            </a:r>
            <a:r>
              <a:rPr dirty="0" sz="1150" spc="45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1150" spc="-70">
                <a:solidFill>
                  <a:srgbClr val="080808"/>
                </a:solidFill>
                <a:latin typeface="Arial MT"/>
                <a:cs typeface="Arial MT"/>
              </a:rPr>
              <a:t>for</a:t>
            </a:r>
            <a:r>
              <a:rPr dirty="0" sz="1150" spc="-95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080808"/>
                </a:solidFill>
                <a:latin typeface="Arial MT"/>
                <a:cs typeface="Arial MT"/>
              </a:rPr>
              <a:t>emotion</a:t>
            </a:r>
            <a:r>
              <a:rPr dirty="0" sz="1150" spc="-7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080808"/>
                </a:solidFill>
                <a:latin typeface="Arial MT"/>
                <a:cs typeface="Arial MT"/>
              </a:rPr>
              <a:t>detection.</a:t>
            </a:r>
            <a:endParaRPr sz="1150">
              <a:latin typeface="Arial MT"/>
              <a:cs typeface="Arial MT"/>
            </a:endParaRPr>
          </a:p>
          <a:p>
            <a:pPr marL="15240" marR="5080" indent="5715">
              <a:lnSpc>
                <a:spcPct val="108900"/>
              </a:lnSpc>
              <a:spcBef>
                <a:spcPts val="265"/>
              </a:spcBef>
            </a:pPr>
            <a:r>
              <a:rPr dirty="0" sz="900" spc="-235">
                <a:solidFill>
                  <a:srgbClr val="0A0A0A"/>
                </a:solidFill>
                <a:latin typeface="Arial Black"/>
                <a:cs typeface="Arial Black"/>
              </a:rPr>
              <a:t>We</a:t>
            </a:r>
            <a:r>
              <a:rPr dirty="0" sz="900" spc="-75">
                <a:solidFill>
                  <a:srgbClr val="0A0A0A"/>
                </a:solidFill>
                <a:latin typeface="Arial Black"/>
                <a:cs typeface="Arial Black"/>
              </a:rPr>
              <a:t> </a:t>
            </a:r>
            <a:r>
              <a:rPr dirty="0" sz="900" spc="-190">
                <a:solidFill>
                  <a:srgbClr val="0A0A0A"/>
                </a:solidFill>
                <a:latin typeface="Arial Black"/>
                <a:cs typeface="Arial Black"/>
              </a:rPr>
              <a:t>leverage</a:t>
            </a:r>
            <a:r>
              <a:rPr dirty="0" sz="900" spc="-10">
                <a:solidFill>
                  <a:srgbClr val="0A0A0A"/>
                </a:solidFill>
                <a:latin typeface="Arial Black"/>
                <a:cs typeface="Arial Black"/>
              </a:rPr>
              <a:t> </a:t>
            </a:r>
            <a:r>
              <a:rPr dirty="0" sz="900" spc="-180">
                <a:solidFill>
                  <a:srgbClr val="080808"/>
                </a:solidFill>
                <a:latin typeface="Arial Black"/>
                <a:cs typeface="Arial Black"/>
              </a:rPr>
              <a:t>three</a:t>
            </a:r>
            <a:r>
              <a:rPr dirty="0" sz="900" spc="-35">
                <a:solidFill>
                  <a:srgbClr val="080808"/>
                </a:solidFill>
                <a:latin typeface="Arial Black"/>
                <a:cs typeface="Arial Black"/>
              </a:rPr>
              <a:t> </a:t>
            </a:r>
            <a:r>
              <a:rPr dirty="0" sz="900" spc="-190">
                <a:solidFill>
                  <a:srgbClr val="080808"/>
                </a:solidFill>
                <a:latin typeface="Arial Black"/>
                <a:cs typeface="Arial Black"/>
              </a:rPr>
              <a:t>major</a:t>
            </a:r>
            <a:r>
              <a:rPr dirty="0" sz="900" spc="35">
                <a:solidFill>
                  <a:srgbClr val="080808"/>
                </a:solidFill>
                <a:latin typeface="Arial Black"/>
                <a:cs typeface="Arial Black"/>
              </a:rPr>
              <a:t> </a:t>
            </a:r>
            <a:r>
              <a:rPr dirty="0" sz="900" spc="-170">
                <a:solidFill>
                  <a:srgbClr val="080808"/>
                </a:solidFill>
                <a:latin typeface="Arial Black"/>
                <a:cs typeface="Arial Black"/>
              </a:rPr>
              <a:t>datasets:</a:t>
            </a:r>
            <a:r>
              <a:rPr dirty="0" sz="900" spc="-10">
                <a:solidFill>
                  <a:srgbClr val="080808"/>
                </a:solidFill>
                <a:latin typeface="Arial Black"/>
                <a:cs typeface="Arial Black"/>
              </a:rPr>
              <a:t> </a:t>
            </a:r>
            <a:r>
              <a:rPr dirty="0" sz="900" spc="-195">
                <a:latin typeface="Arial Black"/>
                <a:cs typeface="Arial Black"/>
              </a:rPr>
              <a:t>Twitter</a:t>
            </a:r>
            <a:r>
              <a:rPr dirty="0" sz="900" spc="35">
                <a:latin typeface="Arial Black"/>
                <a:cs typeface="Arial Black"/>
              </a:rPr>
              <a:t> </a:t>
            </a:r>
            <a:r>
              <a:rPr dirty="0" sz="900" spc="-190">
                <a:solidFill>
                  <a:srgbClr val="080808"/>
                </a:solidFill>
                <a:latin typeface="Arial Black"/>
                <a:cs typeface="Arial Black"/>
              </a:rPr>
              <a:t>Data,</a:t>
            </a:r>
            <a:r>
              <a:rPr dirty="0" sz="900" spc="5">
                <a:solidFill>
                  <a:srgbClr val="080808"/>
                </a:solidFill>
                <a:latin typeface="Arial Black"/>
                <a:cs typeface="Arial Black"/>
              </a:rPr>
              <a:t> </a:t>
            </a:r>
            <a:r>
              <a:rPr dirty="0" sz="900" spc="-150">
                <a:solidFill>
                  <a:srgbClr val="070707"/>
                </a:solidFill>
                <a:latin typeface="Arial Black"/>
                <a:cs typeface="Arial Black"/>
              </a:rPr>
              <a:t>Customer</a:t>
            </a:r>
            <a:r>
              <a:rPr dirty="0" sz="900" spc="500">
                <a:solidFill>
                  <a:srgbClr val="070707"/>
                </a:solidFill>
                <a:latin typeface="Arial Black"/>
                <a:cs typeface="Arial Black"/>
              </a:rPr>
              <a:t> </a:t>
            </a:r>
            <a:r>
              <a:rPr dirty="0" sz="900" spc="-200">
                <a:latin typeface="Arial Black"/>
                <a:cs typeface="Arial Black"/>
              </a:rPr>
              <a:t>Reviews,</a:t>
            </a:r>
            <a:r>
              <a:rPr dirty="0" sz="900" spc="55">
                <a:latin typeface="Arial Black"/>
                <a:cs typeface="Arial Black"/>
              </a:rPr>
              <a:t> </a:t>
            </a:r>
            <a:r>
              <a:rPr dirty="0" sz="900" spc="-190">
                <a:solidFill>
                  <a:srgbClr val="080808"/>
                </a:solidFill>
                <a:latin typeface="Arial Black"/>
                <a:cs typeface="Arial Black"/>
              </a:rPr>
              <a:t>and</a:t>
            </a:r>
            <a:r>
              <a:rPr dirty="0" sz="900" spc="-20">
                <a:solidFill>
                  <a:srgbClr val="080808"/>
                </a:solidFill>
                <a:latin typeface="Arial Black"/>
                <a:cs typeface="Arial Black"/>
              </a:rPr>
              <a:t> </a:t>
            </a:r>
            <a:r>
              <a:rPr dirty="0" sz="900" spc="-210">
                <a:solidFill>
                  <a:srgbClr val="080808"/>
                </a:solidFill>
                <a:latin typeface="Arial Black"/>
                <a:cs typeface="Arial Black"/>
              </a:rPr>
              <a:t>SemEval</a:t>
            </a:r>
            <a:r>
              <a:rPr dirty="0" sz="900" spc="105">
                <a:solidFill>
                  <a:srgbClr val="080808"/>
                </a:solidFill>
                <a:latin typeface="Arial Black"/>
                <a:cs typeface="Arial Black"/>
              </a:rPr>
              <a:t> </a:t>
            </a:r>
            <a:r>
              <a:rPr dirty="0" sz="900" spc="-185">
                <a:solidFill>
                  <a:srgbClr val="0C0C0C"/>
                </a:solidFill>
                <a:latin typeface="Arial Black"/>
                <a:cs typeface="Arial Black"/>
              </a:rPr>
              <a:t>2025</a:t>
            </a:r>
            <a:r>
              <a:rPr dirty="0" sz="900" spc="-40">
                <a:solidFill>
                  <a:srgbClr val="0C0C0C"/>
                </a:solidFill>
                <a:latin typeface="Arial Black"/>
                <a:cs typeface="Arial Black"/>
              </a:rPr>
              <a:t> </a:t>
            </a:r>
            <a:r>
              <a:rPr dirty="0" sz="900" spc="-150">
                <a:solidFill>
                  <a:srgbClr val="0A0A0A"/>
                </a:solidFill>
                <a:latin typeface="Arial Black"/>
                <a:cs typeface="Arial Black"/>
              </a:rPr>
              <a:t>far</a:t>
            </a:r>
            <a:r>
              <a:rPr dirty="0" sz="900" spc="-40">
                <a:solidFill>
                  <a:srgbClr val="0A0A0A"/>
                </a:solidFill>
                <a:latin typeface="Arial Black"/>
                <a:cs typeface="Arial Black"/>
              </a:rPr>
              <a:t> </a:t>
            </a:r>
            <a:r>
              <a:rPr dirty="0" sz="900" spc="-190">
                <a:latin typeface="Arial Black"/>
                <a:cs typeface="Arial Black"/>
              </a:rPr>
              <a:t>comprehensive</a:t>
            </a:r>
            <a:r>
              <a:rPr dirty="0" sz="900" spc="180">
                <a:latin typeface="Arial Black"/>
                <a:cs typeface="Arial Black"/>
              </a:rPr>
              <a:t> </a:t>
            </a:r>
            <a:r>
              <a:rPr dirty="0" sz="900" spc="-105">
                <a:latin typeface="Arial Black"/>
                <a:cs typeface="Arial Black"/>
              </a:rPr>
              <a:t>analysis.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996682" y="3341490"/>
            <a:ext cx="2597785" cy="56388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9050" indent="-6985">
              <a:lnSpc>
                <a:spcPct val="100000"/>
              </a:lnSpc>
              <a:spcBef>
                <a:spcPts val="480"/>
              </a:spcBef>
            </a:pPr>
            <a:r>
              <a:rPr dirty="0" sz="1000" spc="-10">
                <a:solidFill>
                  <a:srgbClr val="070707"/>
                </a:solidFill>
                <a:latin typeface="Arial MT"/>
                <a:cs typeface="Arial MT"/>
              </a:rPr>
              <a:t>Ensured</a:t>
            </a:r>
            <a:r>
              <a:rPr dirty="0" sz="1000" spc="125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80808"/>
                </a:solidFill>
                <a:latin typeface="Arial MT"/>
                <a:cs typeface="Arial MT"/>
              </a:rPr>
              <a:t>robustness</a:t>
            </a:r>
            <a:r>
              <a:rPr dirty="0" sz="1000" spc="175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70707"/>
                </a:solidFill>
                <a:latin typeface="Arial MT"/>
                <a:cs typeface="Arial MT"/>
              </a:rPr>
              <a:t>through</a:t>
            </a:r>
            <a:r>
              <a:rPr dirty="0" sz="1000" spc="11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80808"/>
                </a:solidFill>
                <a:latin typeface="Arial MT"/>
                <a:cs typeface="Arial MT"/>
              </a:rPr>
              <a:t>quality</a:t>
            </a:r>
            <a:r>
              <a:rPr dirty="0" sz="1000" spc="105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080808"/>
                </a:solidFill>
                <a:latin typeface="Arial MT"/>
                <a:cs typeface="Arial MT"/>
              </a:rPr>
              <a:t>checks.</a:t>
            </a:r>
            <a:endParaRPr sz="1000">
              <a:latin typeface="Arial MT"/>
              <a:cs typeface="Arial MT"/>
            </a:endParaRPr>
          </a:p>
          <a:p>
            <a:pPr marL="16510" marR="5080" indent="2540">
              <a:lnSpc>
                <a:spcPct val="101099"/>
              </a:lnSpc>
              <a:spcBef>
                <a:spcPts val="350"/>
              </a:spcBef>
            </a:pPr>
            <a:r>
              <a:rPr dirty="0" sz="950" spc="-195">
                <a:solidFill>
                  <a:srgbClr val="080808"/>
                </a:solidFill>
                <a:latin typeface="Arial Black"/>
                <a:cs typeface="Arial Black"/>
              </a:rPr>
              <a:t>All</a:t>
            </a:r>
            <a:r>
              <a:rPr dirty="0" sz="950" spc="-30">
                <a:solidFill>
                  <a:srgbClr val="080808"/>
                </a:solidFill>
                <a:latin typeface="Arial Black"/>
                <a:cs typeface="Arial Black"/>
              </a:rPr>
              <a:t> </a:t>
            </a:r>
            <a:r>
              <a:rPr dirty="0" sz="950" spc="-220">
                <a:latin typeface="Arial Black"/>
                <a:cs typeface="Arial Black"/>
              </a:rPr>
              <a:t>datasets</a:t>
            </a:r>
            <a:r>
              <a:rPr dirty="0" sz="950" spc="55">
                <a:latin typeface="Arial Black"/>
                <a:cs typeface="Arial Black"/>
              </a:rPr>
              <a:t> </a:t>
            </a:r>
            <a:r>
              <a:rPr dirty="0" sz="950" spc="-220">
                <a:solidFill>
                  <a:srgbClr val="080808"/>
                </a:solidFill>
                <a:latin typeface="Arial Black"/>
                <a:cs typeface="Arial Black"/>
              </a:rPr>
              <a:t>undergo</a:t>
            </a:r>
            <a:r>
              <a:rPr dirty="0" sz="950" spc="-5">
                <a:solidFill>
                  <a:srgbClr val="080808"/>
                </a:solidFill>
                <a:latin typeface="Arial Black"/>
                <a:cs typeface="Arial Black"/>
              </a:rPr>
              <a:t> </a:t>
            </a:r>
            <a:r>
              <a:rPr dirty="0" sz="950" spc="-200">
                <a:latin typeface="Arial Black"/>
                <a:cs typeface="Arial Black"/>
              </a:rPr>
              <a:t>rigorous</a:t>
            </a:r>
            <a:r>
              <a:rPr dirty="0" sz="950" spc="10">
                <a:latin typeface="Arial Black"/>
                <a:cs typeface="Arial Black"/>
              </a:rPr>
              <a:t> </a:t>
            </a:r>
            <a:r>
              <a:rPr dirty="0" sz="950" spc="-195">
                <a:solidFill>
                  <a:srgbClr val="080808"/>
                </a:solidFill>
                <a:latin typeface="Arial Black"/>
                <a:cs typeface="Arial Black"/>
              </a:rPr>
              <a:t>quality</a:t>
            </a:r>
            <a:r>
              <a:rPr dirty="0" sz="950" spc="-5">
                <a:solidFill>
                  <a:srgbClr val="080808"/>
                </a:solidFill>
                <a:latin typeface="Arial Black"/>
                <a:cs typeface="Arial Black"/>
              </a:rPr>
              <a:t> </a:t>
            </a:r>
            <a:r>
              <a:rPr dirty="0" sz="950" spc="-250">
                <a:solidFill>
                  <a:srgbClr val="080808"/>
                </a:solidFill>
                <a:latin typeface="Arial Black"/>
                <a:cs typeface="Arial Black"/>
              </a:rPr>
              <a:t>checks</a:t>
            </a:r>
            <a:r>
              <a:rPr dirty="0" sz="950" spc="5">
                <a:solidFill>
                  <a:srgbClr val="080808"/>
                </a:solidFill>
                <a:latin typeface="Arial Black"/>
                <a:cs typeface="Arial Black"/>
              </a:rPr>
              <a:t> </a:t>
            </a:r>
            <a:r>
              <a:rPr dirty="0" sz="950" spc="-195">
                <a:latin typeface="Arial Black"/>
                <a:cs typeface="Arial Black"/>
              </a:rPr>
              <a:t>to</a:t>
            </a:r>
            <a:r>
              <a:rPr dirty="0" sz="950" spc="-90">
                <a:latin typeface="Arial Black"/>
                <a:cs typeface="Arial Black"/>
              </a:rPr>
              <a:t> </a:t>
            </a:r>
            <a:r>
              <a:rPr dirty="0" sz="950" spc="-215">
                <a:solidFill>
                  <a:srgbClr val="080808"/>
                </a:solidFill>
                <a:latin typeface="Arial Black"/>
                <a:cs typeface="Arial Black"/>
              </a:rPr>
              <a:t>maintain</a:t>
            </a:r>
            <a:r>
              <a:rPr dirty="0" sz="950" spc="60">
                <a:solidFill>
                  <a:srgbClr val="080808"/>
                </a:solidFill>
                <a:latin typeface="Arial Black"/>
                <a:cs typeface="Arial Black"/>
              </a:rPr>
              <a:t> </a:t>
            </a:r>
            <a:r>
              <a:rPr dirty="0" sz="950" spc="-335">
                <a:solidFill>
                  <a:srgbClr val="0A0A0A"/>
                </a:solidFill>
                <a:latin typeface="Arial Black"/>
                <a:cs typeface="Arial Black"/>
              </a:rPr>
              <a:t>a</a:t>
            </a:r>
            <a:r>
              <a:rPr dirty="0" sz="950" spc="500">
                <a:solidFill>
                  <a:srgbClr val="0A0A0A"/>
                </a:solidFill>
                <a:latin typeface="Arial Black"/>
                <a:cs typeface="Arial Black"/>
              </a:rPr>
              <a:t> </a:t>
            </a:r>
            <a:r>
              <a:rPr dirty="0" sz="950" spc="-220">
                <a:latin typeface="Arial Black"/>
                <a:cs typeface="Arial Black"/>
              </a:rPr>
              <a:t>standard</a:t>
            </a:r>
            <a:r>
              <a:rPr dirty="0" sz="950" spc="60">
                <a:latin typeface="Arial Black"/>
                <a:cs typeface="Arial Black"/>
              </a:rPr>
              <a:t> </a:t>
            </a:r>
            <a:r>
              <a:rPr dirty="0" sz="950" spc="-180">
                <a:latin typeface="Arial Black"/>
                <a:cs typeface="Arial Black"/>
              </a:rPr>
              <a:t>for</a:t>
            </a:r>
            <a:r>
              <a:rPr dirty="0" sz="950" spc="-45">
                <a:latin typeface="Arial Black"/>
                <a:cs typeface="Arial Black"/>
              </a:rPr>
              <a:t> </a:t>
            </a:r>
            <a:r>
              <a:rPr dirty="0" sz="950" spc="-225">
                <a:latin typeface="Arial Black"/>
                <a:cs typeface="Arial Black"/>
              </a:rPr>
              <a:t>emotion</a:t>
            </a:r>
            <a:r>
              <a:rPr dirty="0" sz="950" spc="20">
                <a:latin typeface="Arial Black"/>
                <a:cs typeface="Arial Black"/>
              </a:rPr>
              <a:t> </a:t>
            </a:r>
            <a:r>
              <a:rPr dirty="0" sz="950" spc="-215">
                <a:solidFill>
                  <a:srgbClr val="070707"/>
                </a:solidFill>
                <a:latin typeface="Arial Black"/>
                <a:cs typeface="Arial Black"/>
              </a:rPr>
              <a:t>detection</a:t>
            </a:r>
            <a:r>
              <a:rPr dirty="0" sz="950" spc="70">
                <a:solidFill>
                  <a:srgbClr val="070707"/>
                </a:solidFill>
                <a:latin typeface="Arial Black"/>
                <a:cs typeface="Arial Black"/>
              </a:rPr>
              <a:t> </a:t>
            </a:r>
            <a:r>
              <a:rPr dirty="0" sz="950" spc="-100">
                <a:latin typeface="Arial Black"/>
                <a:cs typeface="Arial Black"/>
              </a:rPr>
              <a:t>algorithms.</a:t>
            </a:r>
            <a:endParaRPr sz="9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952" cy="45720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271821" y="1665732"/>
            <a:ext cx="1021080" cy="1766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4604">
              <a:lnSpc>
                <a:spcPct val="99900"/>
              </a:lnSpc>
              <a:spcBef>
                <a:spcPts val="100"/>
              </a:spcBef>
            </a:pPr>
            <a:r>
              <a:rPr dirty="0" sz="1400" spc="-20">
                <a:solidFill>
                  <a:srgbClr val="214DCA"/>
                </a:solidFill>
                <a:latin typeface="Arial Black"/>
                <a:cs typeface="Arial Black"/>
              </a:rPr>
              <a:t>Data </a:t>
            </a:r>
            <a:r>
              <a:rPr dirty="0" sz="1500" spc="-175">
                <a:solidFill>
                  <a:srgbClr val="214DCF"/>
                </a:solidFill>
                <a:latin typeface="Arial Black"/>
                <a:cs typeface="Arial Black"/>
              </a:rPr>
              <a:t>Preparation </a:t>
            </a:r>
            <a:r>
              <a:rPr dirty="0" sz="1350" spc="-170">
                <a:solidFill>
                  <a:srgbClr val="214DCF"/>
                </a:solidFill>
                <a:latin typeface="Arial Black"/>
                <a:cs typeface="Arial Black"/>
              </a:rPr>
              <a:t>is</a:t>
            </a:r>
            <a:r>
              <a:rPr dirty="0" sz="1350" spc="-35">
                <a:solidFill>
                  <a:srgbClr val="214DCF"/>
                </a:solidFill>
                <a:latin typeface="Arial Black"/>
                <a:cs typeface="Arial Black"/>
              </a:rPr>
              <a:t> </a:t>
            </a:r>
            <a:r>
              <a:rPr dirty="0" sz="1350" spc="-130">
                <a:solidFill>
                  <a:srgbClr val="2A4FC8"/>
                </a:solidFill>
                <a:latin typeface="Arial Black"/>
                <a:cs typeface="Arial Black"/>
              </a:rPr>
              <a:t>crucial</a:t>
            </a:r>
            <a:r>
              <a:rPr dirty="0" sz="1350" spc="35">
                <a:solidFill>
                  <a:srgbClr val="2A4FC8"/>
                </a:solidFill>
                <a:latin typeface="Arial Black"/>
                <a:cs typeface="Arial Black"/>
              </a:rPr>
              <a:t> </a:t>
            </a:r>
            <a:r>
              <a:rPr dirty="0" sz="1350" spc="-114">
                <a:solidFill>
                  <a:srgbClr val="214DD1"/>
                </a:solidFill>
                <a:latin typeface="Arial Black"/>
                <a:cs typeface="Arial Black"/>
              </a:rPr>
              <a:t>for</a:t>
            </a:r>
            <a:endParaRPr sz="1350">
              <a:latin typeface="Arial Black"/>
              <a:cs typeface="Arial Black"/>
            </a:endParaRPr>
          </a:p>
          <a:p>
            <a:pPr algn="just" marL="15875" marR="53340" indent="1270">
              <a:lnSpc>
                <a:spcPct val="123200"/>
              </a:lnSpc>
              <a:spcBef>
                <a:spcPts val="1445"/>
              </a:spcBef>
            </a:pPr>
            <a:r>
              <a:rPr dirty="0" sz="950" spc="-95">
                <a:solidFill>
                  <a:srgbClr val="080808"/>
                </a:solidFill>
                <a:latin typeface="Arial Black"/>
                <a:cs typeface="Arial Black"/>
              </a:rPr>
              <a:t>Transforms</a:t>
            </a:r>
            <a:r>
              <a:rPr dirty="0" sz="950" spc="105">
                <a:solidFill>
                  <a:srgbClr val="080808"/>
                </a:solidFill>
                <a:latin typeface="Arial Black"/>
                <a:cs typeface="Arial Black"/>
              </a:rPr>
              <a:t> </a:t>
            </a:r>
            <a:r>
              <a:rPr dirty="0" sz="950" spc="-25">
                <a:solidFill>
                  <a:srgbClr val="080808"/>
                </a:solidFill>
                <a:latin typeface="Arial Black"/>
                <a:cs typeface="Arial Black"/>
              </a:rPr>
              <a:t>row </a:t>
            </a:r>
            <a:r>
              <a:rPr dirty="0" sz="950" spc="-80">
                <a:solidFill>
                  <a:srgbClr val="050505"/>
                </a:solidFill>
                <a:latin typeface="Arial Black"/>
                <a:cs typeface="Arial Black"/>
              </a:rPr>
              <a:t>data</a:t>
            </a:r>
            <a:r>
              <a:rPr dirty="0" sz="950" spc="30">
                <a:solidFill>
                  <a:srgbClr val="050505"/>
                </a:solidFill>
                <a:latin typeface="Arial Black"/>
                <a:cs typeface="Arial Black"/>
              </a:rPr>
              <a:t> </a:t>
            </a:r>
            <a:r>
              <a:rPr dirty="0" sz="950" spc="-110">
                <a:solidFill>
                  <a:srgbClr val="070707"/>
                </a:solidFill>
                <a:latin typeface="Arial Black"/>
                <a:cs typeface="Arial Black"/>
              </a:rPr>
              <a:t>into</a:t>
            </a:r>
            <a:r>
              <a:rPr dirty="0" sz="950" spc="35">
                <a:solidFill>
                  <a:srgbClr val="070707"/>
                </a:solidFill>
                <a:latin typeface="Arial Black"/>
                <a:cs typeface="Arial Black"/>
              </a:rPr>
              <a:t> </a:t>
            </a:r>
            <a:r>
              <a:rPr dirty="0" sz="950" spc="-60">
                <a:solidFill>
                  <a:srgbClr val="030303"/>
                </a:solidFill>
                <a:latin typeface="Arial Black"/>
                <a:cs typeface="Arial Black"/>
              </a:rPr>
              <a:t>usable </a:t>
            </a:r>
            <a:r>
              <a:rPr dirty="0" sz="950" spc="-10">
                <a:solidFill>
                  <a:srgbClr val="010101"/>
                </a:solidFill>
                <a:latin typeface="Arial Black"/>
                <a:cs typeface="Arial Black"/>
              </a:rPr>
              <a:t>formats.</a:t>
            </a:r>
            <a:endParaRPr sz="950">
              <a:latin typeface="Arial Black"/>
              <a:cs typeface="Arial Black"/>
            </a:endParaRPr>
          </a:p>
          <a:p>
            <a:pPr algn="just" marL="22860">
              <a:lnSpc>
                <a:spcPct val="100000"/>
              </a:lnSpc>
              <a:spcBef>
                <a:spcPts val="685"/>
              </a:spcBef>
            </a:pPr>
            <a:r>
              <a:rPr dirty="0" sz="900" spc="-145">
                <a:solidFill>
                  <a:srgbClr val="080808"/>
                </a:solidFill>
                <a:latin typeface="Arial Black"/>
                <a:cs typeface="Arial Black"/>
              </a:rPr>
              <a:t>1.</a:t>
            </a:r>
            <a:r>
              <a:rPr dirty="0" sz="900" spc="-35">
                <a:solidFill>
                  <a:srgbClr val="080808"/>
                </a:solidFill>
                <a:latin typeface="Arial Black"/>
                <a:cs typeface="Arial Black"/>
              </a:rPr>
              <a:t> </a:t>
            </a:r>
            <a:r>
              <a:rPr dirty="0" sz="900" spc="-195">
                <a:solidFill>
                  <a:srgbClr val="070707"/>
                </a:solidFill>
                <a:latin typeface="Arial Black"/>
                <a:cs typeface="Arial Black"/>
              </a:rPr>
              <a:t>Sets</a:t>
            </a:r>
            <a:r>
              <a:rPr dirty="0" sz="900" spc="-50">
                <a:solidFill>
                  <a:srgbClr val="070707"/>
                </a:solidFill>
                <a:latin typeface="Arial Black"/>
                <a:cs typeface="Arial Black"/>
              </a:rPr>
              <a:t> </a:t>
            </a:r>
            <a:r>
              <a:rPr dirty="0" sz="900" spc="-180">
                <a:solidFill>
                  <a:srgbClr val="080808"/>
                </a:solidFill>
                <a:latin typeface="Arial Black"/>
                <a:cs typeface="Arial Black"/>
              </a:rPr>
              <a:t>the</a:t>
            </a:r>
            <a:r>
              <a:rPr dirty="0" sz="900" spc="-30">
                <a:solidFill>
                  <a:srgbClr val="080808"/>
                </a:solidFill>
                <a:latin typeface="Arial Black"/>
                <a:cs typeface="Arial Black"/>
              </a:rPr>
              <a:t> </a:t>
            </a:r>
            <a:r>
              <a:rPr dirty="0" sz="900" spc="-140">
                <a:solidFill>
                  <a:srgbClr val="050505"/>
                </a:solidFill>
                <a:latin typeface="Arial Black"/>
                <a:cs typeface="Arial Black"/>
              </a:rPr>
              <a:t>foundation</a:t>
            </a:r>
            <a:endParaRPr sz="900">
              <a:latin typeface="Arial Black"/>
              <a:cs typeface="Arial Black"/>
            </a:endParaRPr>
          </a:p>
          <a:p>
            <a:pPr algn="just" marL="134620">
              <a:lnSpc>
                <a:spcPct val="100000"/>
              </a:lnSpc>
              <a:spcBef>
                <a:spcPts val="45"/>
              </a:spcBef>
            </a:pPr>
            <a:r>
              <a:rPr dirty="0" sz="950" spc="-185">
                <a:latin typeface="Arial Black"/>
                <a:cs typeface="Arial Black"/>
              </a:rPr>
              <a:t>for</a:t>
            </a:r>
            <a:r>
              <a:rPr dirty="0" sz="950">
                <a:latin typeface="Arial Black"/>
                <a:cs typeface="Arial Black"/>
              </a:rPr>
              <a:t> </a:t>
            </a:r>
            <a:r>
              <a:rPr dirty="0" sz="950" spc="-235">
                <a:latin typeface="Arial Black"/>
                <a:cs typeface="Arial Black"/>
              </a:rPr>
              <a:t>accurate</a:t>
            </a:r>
            <a:r>
              <a:rPr dirty="0" sz="950" spc="25">
                <a:latin typeface="Arial Black"/>
                <a:cs typeface="Arial Black"/>
              </a:rPr>
              <a:t> </a:t>
            </a:r>
            <a:r>
              <a:rPr dirty="0" sz="950" spc="-170">
                <a:latin typeface="Arial Black"/>
                <a:cs typeface="Arial Black"/>
              </a:rPr>
              <a:t>results.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981987" y="1660144"/>
            <a:ext cx="1061085" cy="458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240" marR="5080" indent="-3175">
              <a:lnSpc>
                <a:spcPct val="109200"/>
              </a:lnSpc>
              <a:spcBef>
                <a:spcPts val="100"/>
              </a:spcBef>
            </a:pPr>
            <a:r>
              <a:rPr dirty="0" sz="1300" spc="-95">
                <a:solidFill>
                  <a:srgbClr val="01CDA5"/>
                </a:solidFill>
                <a:latin typeface="Arial Black"/>
                <a:cs typeface="Arial Black"/>
              </a:rPr>
              <a:t>Tokenizotion </a:t>
            </a:r>
            <a:r>
              <a:rPr dirty="0" sz="1300" spc="-105">
                <a:solidFill>
                  <a:srgbClr val="00CFA3"/>
                </a:solidFill>
                <a:latin typeface="Arial Black"/>
                <a:cs typeface="Arial Black"/>
              </a:rPr>
              <a:t>brea</a:t>
            </a:r>
            <a:r>
              <a:rPr dirty="0" sz="1300" spc="-215">
                <a:solidFill>
                  <a:srgbClr val="00CFA3"/>
                </a:solidFill>
                <a:latin typeface="Arial Black"/>
                <a:cs typeface="Arial Black"/>
              </a:rPr>
              <a:t> </a:t>
            </a:r>
            <a:r>
              <a:rPr dirty="0" sz="1300" spc="-195">
                <a:solidFill>
                  <a:srgbClr val="00CDA0"/>
                </a:solidFill>
                <a:latin typeface="Arial Black"/>
                <a:cs typeface="Arial Black"/>
              </a:rPr>
              <a:t>ks</a:t>
            </a:r>
            <a:r>
              <a:rPr dirty="0" sz="1300">
                <a:solidFill>
                  <a:srgbClr val="00CDA0"/>
                </a:solidFill>
                <a:latin typeface="Arial Black"/>
                <a:cs typeface="Arial Black"/>
              </a:rPr>
              <a:t> </a:t>
            </a:r>
            <a:r>
              <a:rPr dirty="0" sz="1300" spc="-20">
                <a:solidFill>
                  <a:srgbClr val="00CFA3"/>
                </a:solidFill>
                <a:latin typeface="Arial Black"/>
                <a:cs typeface="Arial Black"/>
              </a:rPr>
              <a:t>text</a:t>
            </a:r>
            <a:endParaRPr sz="13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26396" y="1660144"/>
            <a:ext cx="1130935" cy="676910"/>
          </a:xfrm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 marR="5080" indent="5080">
              <a:lnSpc>
                <a:spcPct val="111600"/>
              </a:lnSpc>
              <a:spcBef>
                <a:spcPts val="60"/>
              </a:spcBef>
            </a:pPr>
            <a:r>
              <a:rPr dirty="0" sz="1300" spc="-20">
                <a:solidFill>
                  <a:srgbClr val="0FB5EF"/>
                </a:solidFill>
                <a:latin typeface="Arial Black"/>
                <a:cs typeface="Arial Black"/>
              </a:rPr>
              <a:t>Text </a:t>
            </a:r>
            <a:r>
              <a:rPr dirty="0" sz="1300" spc="-95">
                <a:solidFill>
                  <a:srgbClr val="0AB1F4"/>
                </a:solidFill>
                <a:latin typeface="Arial Black"/>
                <a:cs typeface="Arial Black"/>
              </a:rPr>
              <a:t>Normcllizntioi </a:t>
            </a:r>
            <a:r>
              <a:rPr dirty="0" sz="1250" spc="-10">
                <a:solidFill>
                  <a:srgbClr val="11B5F4"/>
                </a:solidFill>
                <a:latin typeface="Arial Black"/>
                <a:cs typeface="Arial Black"/>
              </a:rPr>
              <a:t>ensures</a:t>
            </a:r>
            <a:endParaRPr sz="1250">
              <a:latin typeface="Arial Black"/>
              <a:cs typeface="Arial Black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626845" y="2495549"/>
            <a:ext cx="1036319" cy="10820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3970" marR="203835" indent="-1905">
              <a:lnSpc>
                <a:spcPct val="123200"/>
              </a:lnSpc>
              <a:spcBef>
                <a:spcPts val="110"/>
              </a:spcBef>
            </a:pPr>
            <a:r>
              <a:rPr dirty="0" sz="950" spc="-35">
                <a:solidFill>
                  <a:srgbClr val="050505"/>
                </a:solidFill>
                <a:latin typeface="Arial Black"/>
                <a:cs typeface="Arial Black"/>
              </a:rPr>
              <a:t>Lowercosing </a:t>
            </a:r>
            <a:r>
              <a:rPr dirty="0" sz="950" spc="-90">
                <a:solidFill>
                  <a:srgbClr val="030303"/>
                </a:solidFill>
                <a:latin typeface="Arial Black"/>
                <a:cs typeface="Arial Black"/>
              </a:rPr>
              <a:t>removes</a:t>
            </a:r>
            <a:r>
              <a:rPr dirty="0" sz="950" spc="30">
                <a:solidFill>
                  <a:srgbClr val="030303"/>
                </a:solidFill>
                <a:latin typeface="Arial Black"/>
                <a:cs typeface="Arial Black"/>
              </a:rPr>
              <a:t> </a:t>
            </a:r>
            <a:r>
              <a:rPr dirty="0" sz="950" spc="-80">
                <a:solidFill>
                  <a:srgbClr val="030303"/>
                </a:solidFill>
                <a:latin typeface="Arial Black"/>
                <a:cs typeface="Arial Black"/>
              </a:rPr>
              <a:t>case </a:t>
            </a:r>
            <a:r>
              <a:rPr dirty="0" sz="950" spc="-10">
                <a:solidFill>
                  <a:srgbClr val="050505"/>
                </a:solidFill>
                <a:latin typeface="Arial Black"/>
                <a:cs typeface="Arial Black"/>
              </a:rPr>
              <a:t>sensitivity.</a:t>
            </a:r>
            <a:endParaRPr sz="950">
              <a:latin typeface="Arial Black"/>
              <a:cs typeface="Arial Black"/>
            </a:endParaRPr>
          </a:p>
          <a:p>
            <a:pPr marL="132715" marR="5080" indent="-1905">
              <a:lnSpc>
                <a:spcPct val="107800"/>
              </a:lnSpc>
              <a:spcBef>
                <a:spcPts val="600"/>
              </a:spcBef>
            </a:pPr>
            <a:r>
              <a:rPr dirty="0" sz="900" spc="-80">
                <a:solidFill>
                  <a:srgbClr val="050505"/>
                </a:solidFill>
                <a:latin typeface="Arial Black"/>
                <a:cs typeface="Arial Black"/>
              </a:rPr>
              <a:t>Removing </a:t>
            </a:r>
            <a:r>
              <a:rPr dirty="0" sz="900" spc="-185">
                <a:latin typeface="Arial Black"/>
                <a:cs typeface="Arial Black"/>
              </a:rPr>
              <a:t>punctuation</a:t>
            </a:r>
            <a:r>
              <a:rPr dirty="0" sz="900" spc="120">
                <a:latin typeface="Arial Black"/>
                <a:cs typeface="Arial Black"/>
              </a:rPr>
              <a:t> </a:t>
            </a:r>
            <a:r>
              <a:rPr dirty="0" sz="900" spc="-175">
                <a:latin typeface="Arial Black"/>
                <a:cs typeface="Arial Black"/>
              </a:rPr>
              <a:t>helps</a:t>
            </a:r>
            <a:r>
              <a:rPr dirty="0" sz="900" spc="-5">
                <a:latin typeface="Arial Black"/>
                <a:cs typeface="Arial Black"/>
              </a:rPr>
              <a:t> </a:t>
            </a:r>
            <a:r>
              <a:rPr dirty="0" sz="900" spc="-150">
                <a:latin typeface="Arial Black"/>
                <a:cs typeface="Arial Black"/>
              </a:rPr>
              <a:t>in</a:t>
            </a:r>
            <a:r>
              <a:rPr dirty="0" sz="900" spc="500">
                <a:latin typeface="Arial Black"/>
                <a:cs typeface="Arial Black"/>
              </a:rPr>
              <a:t> </a:t>
            </a:r>
            <a:r>
              <a:rPr dirty="0" sz="900" spc="-185">
                <a:solidFill>
                  <a:srgbClr val="030303"/>
                </a:solidFill>
                <a:latin typeface="Arial Black"/>
                <a:cs typeface="Arial Black"/>
              </a:rPr>
              <a:t>clean</a:t>
            </a:r>
            <a:r>
              <a:rPr dirty="0" sz="900" spc="-30">
                <a:solidFill>
                  <a:srgbClr val="030303"/>
                </a:solidFill>
                <a:latin typeface="Arial Black"/>
                <a:cs typeface="Arial Black"/>
              </a:rPr>
              <a:t> </a:t>
            </a:r>
            <a:r>
              <a:rPr dirty="0" sz="900" spc="-20">
                <a:solidFill>
                  <a:srgbClr val="050505"/>
                </a:solidFill>
                <a:latin typeface="Arial Black"/>
                <a:cs typeface="Arial Black"/>
              </a:rPr>
              <a:t>text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977646" y="2481967"/>
            <a:ext cx="1011555" cy="77089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380"/>
              </a:spcBef>
            </a:pPr>
            <a:r>
              <a:rPr dirty="0" sz="1050" spc="-155">
                <a:solidFill>
                  <a:srgbClr val="080808"/>
                </a:solidFill>
                <a:latin typeface="Arial Black"/>
                <a:cs typeface="Arial Black"/>
              </a:rPr>
              <a:t>Splits</a:t>
            </a:r>
            <a:r>
              <a:rPr dirty="0" sz="1050" spc="-30">
                <a:solidFill>
                  <a:srgbClr val="080808"/>
                </a:solidFill>
                <a:latin typeface="Arial Black"/>
                <a:cs typeface="Arial Black"/>
              </a:rPr>
              <a:t> </a:t>
            </a:r>
            <a:r>
              <a:rPr dirty="0" sz="1050" spc="-175">
                <a:solidFill>
                  <a:srgbClr val="0A0A0A"/>
                </a:solidFill>
                <a:latin typeface="Arial Black"/>
                <a:cs typeface="Arial Black"/>
              </a:rPr>
              <a:t>text</a:t>
            </a:r>
            <a:r>
              <a:rPr dirty="0" sz="1050" spc="-80">
                <a:solidFill>
                  <a:srgbClr val="0A0A0A"/>
                </a:solidFill>
                <a:latin typeface="Arial Black"/>
                <a:cs typeface="Arial Black"/>
              </a:rPr>
              <a:t> </a:t>
            </a:r>
            <a:r>
              <a:rPr dirty="0" sz="1050" spc="-20">
                <a:solidFill>
                  <a:srgbClr val="0A0A0A"/>
                </a:solidFill>
                <a:latin typeface="Arial Black"/>
                <a:cs typeface="Arial Black"/>
              </a:rPr>
              <a:t>into</a:t>
            </a:r>
            <a:endParaRPr sz="10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950" spc="-55">
                <a:solidFill>
                  <a:srgbClr val="030303"/>
                </a:solidFill>
                <a:latin typeface="Arial Black"/>
                <a:cs typeface="Arial Black"/>
              </a:rPr>
              <a:t>individual</a:t>
            </a:r>
            <a:r>
              <a:rPr dirty="0" sz="950" spc="-20">
                <a:solidFill>
                  <a:srgbClr val="030303"/>
                </a:solidFill>
                <a:latin typeface="Arial Black"/>
                <a:cs typeface="Arial Black"/>
              </a:rPr>
              <a:t> </a:t>
            </a:r>
            <a:r>
              <a:rPr dirty="0" sz="950" spc="-80">
                <a:solidFill>
                  <a:srgbClr val="050505"/>
                </a:solidFill>
                <a:latin typeface="Arial Black"/>
                <a:cs typeface="Arial Black"/>
              </a:rPr>
              <a:t>words.</a:t>
            </a:r>
            <a:endParaRPr sz="950">
              <a:latin typeface="Arial Black"/>
              <a:cs typeface="Arial Black"/>
            </a:endParaRPr>
          </a:p>
          <a:p>
            <a:pPr marL="132080" marR="99060" indent="-109220">
              <a:lnSpc>
                <a:spcPct val="101099"/>
              </a:lnSpc>
              <a:spcBef>
                <a:spcPts val="625"/>
              </a:spcBef>
            </a:pPr>
            <a:r>
              <a:rPr dirty="0" sz="950" spc="-175">
                <a:latin typeface="Arial Black"/>
                <a:cs typeface="Arial Black"/>
              </a:rPr>
              <a:t>1.</a:t>
            </a:r>
            <a:r>
              <a:rPr dirty="0" sz="950" spc="-60">
                <a:latin typeface="Arial Black"/>
                <a:cs typeface="Arial Black"/>
              </a:rPr>
              <a:t> </a:t>
            </a:r>
            <a:r>
              <a:rPr dirty="0" sz="950" spc="-204">
                <a:latin typeface="Arial Black"/>
                <a:cs typeface="Arial Black"/>
              </a:rPr>
              <a:t>Facilitates</a:t>
            </a:r>
            <a:r>
              <a:rPr dirty="0" sz="950" spc="95">
                <a:latin typeface="Arial Black"/>
                <a:cs typeface="Arial Black"/>
              </a:rPr>
              <a:t> </a:t>
            </a:r>
            <a:r>
              <a:rPr dirty="0" sz="950" spc="-180">
                <a:solidFill>
                  <a:srgbClr val="050505"/>
                </a:solidFill>
                <a:latin typeface="Arial Black"/>
                <a:cs typeface="Arial Black"/>
              </a:rPr>
              <a:t>further</a:t>
            </a:r>
            <a:r>
              <a:rPr dirty="0" sz="950" spc="500">
                <a:solidFill>
                  <a:srgbClr val="050505"/>
                </a:solidFill>
                <a:latin typeface="Arial Black"/>
                <a:cs typeface="Arial Black"/>
              </a:rPr>
              <a:t> </a:t>
            </a:r>
            <a:r>
              <a:rPr dirty="0" sz="950" spc="-204">
                <a:solidFill>
                  <a:srgbClr val="050505"/>
                </a:solidFill>
                <a:latin typeface="Arial Black"/>
                <a:cs typeface="Arial Black"/>
              </a:rPr>
              <a:t>processing</a:t>
            </a:r>
            <a:r>
              <a:rPr dirty="0" sz="950" spc="-5">
                <a:solidFill>
                  <a:srgbClr val="050505"/>
                </a:solidFill>
                <a:latin typeface="Arial Black"/>
                <a:cs typeface="Arial Black"/>
              </a:rPr>
              <a:t> </a:t>
            </a:r>
            <a:r>
              <a:rPr dirty="0" sz="950" spc="-165">
                <a:solidFill>
                  <a:srgbClr val="080808"/>
                </a:solidFill>
                <a:latin typeface="Arial Black"/>
                <a:cs typeface="Arial Black"/>
              </a:rPr>
              <a:t>steps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328583" y="2495549"/>
            <a:ext cx="1116965" cy="10795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32384" indent="1270">
              <a:lnSpc>
                <a:spcPct val="123200"/>
              </a:lnSpc>
              <a:spcBef>
                <a:spcPts val="110"/>
              </a:spcBef>
            </a:pPr>
            <a:r>
              <a:rPr dirty="0" sz="950" spc="-125">
                <a:solidFill>
                  <a:srgbClr val="050505"/>
                </a:solidFill>
                <a:latin typeface="Arial Black"/>
                <a:cs typeface="Arial Black"/>
              </a:rPr>
              <a:t>Uses</a:t>
            </a:r>
            <a:r>
              <a:rPr dirty="0" sz="950" spc="-45">
                <a:solidFill>
                  <a:srgbClr val="050505"/>
                </a:solidFill>
                <a:latin typeface="Arial Black"/>
                <a:cs typeface="Arial Black"/>
              </a:rPr>
              <a:t> </a:t>
            </a:r>
            <a:r>
              <a:rPr dirty="0" sz="950" spc="-10">
                <a:solidFill>
                  <a:srgbClr val="050505"/>
                </a:solidFill>
                <a:latin typeface="Arial Black"/>
                <a:cs typeface="Arial Black"/>
              </a:rPr>
              <a:t>techniques </a:t>
            </a:r>
            <a:r>
              <a:rPr dirty="0" sz="950" spc="-110">
                <a:solidFill>
                  <a:srgbClr val="050505"/>
                </a:solidFill>
                <a:latin typeface="Arial Black"/>
                <a:cs typeface="Arial Black"/>
              </a:rPr>
              <a:t>like</a:t>
            </a:r>
            <a:r>
              <a:rPr dirty="0" sz="950" spc="-45">
                <a:solidFill>
                  <a:srgbClr val="050505"/>
                </a:solidFill>
                <a:latin typeface="Arial Black"/>
                <a:cs typeface="Arial Black"/>
              </a:rPr>
              <a:t> </a:t>
            </a:r>
            <a:r>
              <a:rPr dirty="0" sz="950" spc="-95">
                <a:solidFill>
                  <a:srgbClr val="050505"/>
                </a:solidFill>
                <a:latin typeface="Arial Black"/>
                <a:cs typeface="Arial Black"/>
              </a:rPr>
              <a:t>TF-IDF</a:t>
            </a:r>
            <a:r>
              <a:rPr dirty="0" sz="950" spc="-40">
                <a:solidFill>
                  <a:srgbClr val="050505"/>
                </a:solidFill>
                <a:latin typeface="Arial Black"/>
                <a:cs typeface="Arial Black"/>
              </a:rPr>
              <a:t> </a:t>
            </a:r>
            <a:r>
              <a:rPr dirty="0" sz="950" spc="-105">
                <a:solidFill>
                  <a:srgbClr val="030303"/>
                </a:solidFill>
                <a:latin typeface="Arial Black"/>
                <a:cs typeface="Arial Black"/>
              </a:rPr>
              <a:t>or</a:t>
            </a:r>
            <a:r>
              <a:rPr dirty="0" sz="950" spc="-5">
                <a:solidFill>
                  <a:srgbClr val="030303"/>
                </a:solidFill>
                <a:latin typeface="Arial Black"/>
                <a:cs typeface="Arial Black"/>
              </a:rPr>
              <a:t> </a:t>
            </a:r>
            <a:r>
              <a:rPr dirty="0" sz="950" spc="-65">
                <a:solidFill>
                  <a:srgbClr val="030303"/>
                </a:solidFill>
                <a:latin typeface="Arial Black"/>
                <a:cs typeface="Arial Black"/>
              </a:rPr>
              <a:t>word </a:t>
            </a:r>
            <a:r>
              <a:rPr dirty="0" sz="950" spc="-10">
                <a:solidFill>
                  <a:srgbClr val="080808"/>
                </a:solidFill>
                <a:latin typeface="Arial Black"/>
                <a:cs typeface="Arial Black"/>
              </a:rPr>
              <a:t>embeddings.</a:t>
            </a:r>
            <a:endParaRPr sz="950">
              <a:latin typeface="Arial Black"/>
              <a:cs typeface="Arial Black"/>
            </a:endParaRPr>
          </a:p>
          <a:p>
            <a:pPr marL="131445" marR="5080" indent="-107950">
              <a:lnSpc>
                <a:spcPct val="113999"/>
              </a:lnSpc>
              <a:spcBef>
                <a:spcPts val="650"/>
              </a:spcBef>
            </a:pPr>
            <a:r>
              <a:rPr dirty="0" sz="800" spc="-10">
                <a:solidFill>
                  <a:srgbClr val="070707"/>
                </a:solidFill>
                <a:latin typeface="Arial MT"/>
                <a:cs typeface="Arial MT"/>
              </a:rPr>
              <a:t>1.</a:t>
            </a:r>
            <a:r>
              <a:rPr dirty="0" sz="800" spc="-6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dirty="0" sz="800" spc="-25">
                <a:solidFill>
                  <a:srgbClr val="050505"/>
                </a:solidFill>
                <a:latin typeface="Arial MT"/>
                <a:cs typeface="Arial MT"/>
              </a:rPr>
              <a:t>Enables</a:t>
            </a:r>
            <a:r>
              <a:rPr dirty="0" sz="800" spc="2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070707"/>
                </a:solidFill>
                <a:latin typeface="Arial MT"/>
                <a:cs typeface="Arial MT"/>
              </a:rPr>
              <a:t>machine </a:t>
            </a:r>
            <a:r>
              <a:rPr dirty="0" sz="900" spc="-55">
                <a:latin typeface="Arial MT"/>
                <a:cs typeface="Arial MT"/>
              </a:rPr>
              <a:t>learning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0">
                <a:latin typeface="Arial MT"/>
                <a:cs typeface="Arial MT"/>
              </a:rPr>
              <a:t>algorithms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25">
                <a:solidFill>
                  <a:srgbClr val="030303"/>
                </a:solidFill>
                <a:latin typeface="Arial MT"/>
                <a:cs typeface="Arial MT"/>
              </a:rPr>
              <a:t>to </a:t>
            </a:r>
            <a:r>
              <a:rPr dirty="0" sz="800" spc="-10">
                <a:solidFill>
                  <a:srgbClr val="050505"/>
                </a:solidFill>
                <a:latin typeface="Arial MT"/>
                <a:cs typeface="Arial MT"/>
              </a:rPr>
              <a:t>process</a:t>
            </a:r>
            <a:r>
              <a:rPr dirty="0" sz="800" spc="5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070707"/>
                </a:solidFill>
                <a:latin typeface="Arial MT"/>
                <a:cs typeface="Arial MT"/>
              </a:rPr>
              <a:t>text.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679619" y="2495549"/>
            <a:ext cx="1012190" cy="10820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20320" indent="3175">
              <a:lnSpc>
                <a:spcPct val="123200"/>
              </a:lnSpc>
              <a:spcBef>
                <a:spcPts val="110"/>
              </a:spcBef>
            </a:pPr>
            <a:r>
              <a:rPr dirty="0" sz="950" spc="-90">
                <a:solidFill>
                  <a:srgbClr val="050505"/>
                </a:solidFill>
                <a:latin typeface="Arial Black"/>
                <a:cs typeface="Arial Black"/>
              </a:rPr>
              <a:t>Creates</a:t>
            </a:r>
            <a:r>
              <a:rPr dirty="0" sz="950" spc="-15">
                <a:solidFill>
                  <a:srgbClr val="050505"/>
                </a:solidFill>
                <a:latin typeface="Arial Black"/>
                <a:cs typeface="Arial Black"/>
              </a:rPr>
              <a:t> </a:t>
            </a:r>
            <a:r>
              <a:rPr dirty="0" sz="950" spc="-65">
                <a:solidFill>
                  <a:srgbClr val="050505"/>
                </a:solidFill>
                <a:latin typeface="Arial Black"/>
                <a:cs typeface="Arial Black"/>
              </a:rPr>
              <a:t>training, </a:t>
            </a:r>
            <a:r>
              <a:rPr dirty="0" sz="950" spc="-70">
                <a:solidFill>
                  <a:srgbClr val="050505"/>
                </a:solidFill>
                <a:latin typeface="Arial Black"/>
                <a:cs typeface="Arial Black"/>
              </a:rPr>
              <a:t>validation,</a:t>
            </a:r>
            <a:r>
              <a:rPr dirty="0" sz="950" spc="15">
                <a:solidFill>
                  <a:srgbClr val="050505"/>
                </a:solidFill>
                <a:latin typeface="Arial Black"/>
                <a:cs typeface="Arial Black"/>
              </a:rPr>
              <a:t> </a:t>
            </a:r>
            <a:r>
              <a:rPr dirty="0" sz="950" spc="-25">
                <a:solidFill>
                  <a:srgbClr val="050505"/>
                </a:solidFill>
                <a:latin typeface="Arial Black"/>
                <a:cs typeface="Arial Black"/>
              </a:rPr>
              <a:t>and </a:t>
            </a:r>
            <a:r>
              <a:rPr dirty="0" sz="950" spc="-100">
                <a:solidFill>
                  <a:srgbClr val="030303"/>
                </a:solidFill>
                <a:latin typeface="Arial Black"/>
                <a:cs typeface="Arial Black"/>
              </a:rPr>
              <a:t>test</a:t>
            </a:r>
            <a:r>
              <a:rPr dirty="0" sz="950" spc="-55">
                <a:solidFill>
                  <a:srgbClr val="030303"/>
                </a:solidFill>
                <a:latin typeface="Arial Black"/>
                <a:cs typeface="Arial Black"/>
              </a:rPr>
              <a:t> </a:t>
            </a:r>
            <a:r>
              <a:rPr dirty="0" sz="950" spc="-10">
                <a:solidFill>
                  <a:srgbClr val="050505"/>
                </a:solidFill>
                <a:latin typeface="Arial Black"/>
                <a:cs typeface="Arial Black"/>
              </a:rPr>
              <a:t>datasets.</a:t>
            </a:r>
            <a:endParaRPr sz="950">
              <a:latin typeface="Arial Black"/>
              <a:cs typeface="Arial Black"/>
            </a:endParaRPr>
          </a:p>
          <a:p>
            <a:pPr marL="133350" marR="5080" indent="-109220">
              <a:lnSpc>
                <a:spcPct val="104800"/>
              </a:lnSpc>
              <a:spcBef>
                <a:spcPts val="635"/>
              </a:spcBef>
            </a:pPr>
            <a:r>
              <a:rPr dirty="0" sz="900" spc="-165">
                <a:solidFill>
                  <a:srgbClr val="070707"/>
                </a:solidFill>
                <a:latin typeface="Arial Black"/>
                <a:cs typeface="Arial Black"/>
              </a:rPr>
              <a:t>1.</a:t>
            </a:r>
            <a:r>
              <a:rPr dirty="0" sz="900" spc="-45">
                <a:solidFill>
                  <a:srgbClr val="070707"/>
                </a:solidFill>
                <a:latin typeface="Arial Black"/>
                <a:cs typeface="Arial Black"/>
              </a:rPr>
              <a:t> </a:t>
            </a:r>
            <a:r>
              <a:rPr dirty="0" sz="900" spc="-185">
                <a:solidFill>
                  <a:srgbClr val="050505"/>
                </a:solidFill>
                <a:latin typeface="Arial Black"/>
                <a:cs typeface="Arial Black"/>
              </a:rPr>
              <a:t>Ensures</a:t>
            </a:r>
            <a:r>
              <a:rPr dirty="0" sz="900">
                <a:solidFill>
                  <a:srgbClr val="050505"/>
                </a:solidFill>
                <a:latin typeface="Arial Black"/>
                <a:cs typeface="Arial Black"/>
              </a:rPr>
              <a:t> </a:t>
            </a:r>
            <a:r>
              <a:rPr dirty="0" sz="900" spc="-80">
                <a:solidFill>
                  <a:srgbClr val="050505"/>
                </a:solidFill>
                <a:latin typeface="Arial Black"/>
                <a:cs typeface="Arial Black"/>
              </a:rPr>
              <a:t>unbiased </a:t>
            </a:r>
            <a:r>
              <a:rPr dirty="0" sz="950" spc="-215">
                <a:solidFill>
                  <a:srgbClr val="050505"/>
                </a:solidFill>
                <a:latin typeface="Arial Black"/>
                <a:cs typeface="Arial Black"/>
              </a:rPr>
              <a:t>evaluation</a:t>
            </a:r>
            <a:r>
              <a:rPr dirty="0" sz="950" spc="45">
                <a:solidFill>
                  <a:srgbClr val="050505"/>
                </a:solidFill>
                <a:latin typeface="Arial Black"/>
                <a:cs typeface="Arial Black"/>
              </a:rPr>
              <a:t> </a:t>
            </a:r>
            <a:r>
              <a:rPr dirty="0" sz="950" spc="-185">
                <a:solidFill>
                  <a:srgbClr val="070707"/>
                </a:solidFill>
                <a:latin typeface="Arial Black"/>
                <a:cs typeface="Arial Black"/>
              </a:rPr>
              <a:t>of</a:t>
            </a:r>
            <a:r>
              <a:rPr dirty="0" sz="950" spc="-20">
                <a:solidFill>
                  <a:srgbClr val="070707"/>
                </a:solidFill>
                <a:latin typeface="Arial Black"/>
                <a:cs typeface="Arial Black"/>
              </a:rPr>
              <a:t> </a:t>
            </a:r>
            <a:r>
              <a:rPr dirty="0" sz="950" spc="-204">
                <a:solidFill>
                  <a:srgbClr val="070707"/>
                </a:solidFill>
                <a:latin typeface="Arial Black"/>
                <a:cs typeface="Arial Black"/>
              </a:rPr>
              <a:t>model</a:t>
            </a:r>
            <a:r>
              <a:rPr dirty="0" sz="950" spc="-95">
                <a:solidFill>
                  <a:srgbClr val="070707"/>
                </a:solidFill>
                <a:latin typeface="Arial Black"/>
                <a:cs typeface="Arial Black"/>
              </a:rPr>
              <a:t> </a:t>
            </a:r>
            <a:r>
              <a:rPr dirty="0" sz="900" spc="-95">
                <a:solidFill>
                  <a:srgbClr val="030303"/>
                </a:solidFill>
                <a:latin typeface="Arial Black"/>
                <a:cs typeface="Arial Black"/>
              </a:rPr>
              <a:t>performance</a:t>
            </a:r>
            <a:endParaRPr sz="9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04381" y="3870959"/>
            <a:ext cx="332190" cy="12801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04381" y="3279647"/>
            <a:ext cx="332190" cy="12496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11809" y="0"/>
            <a:ext cx="2261332" cy="4572000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353523" y="3497579"/>
            <a:ext cx="4495800" cy="0"/>
          </a:xfrm>
          <a:custGeom>
            <a:avLst/>
            <a:gdLst/>
            <a:ahLst/>
            <a:cxnLst/>
            <a:rect l="l" t="t" r="r" b="b"/>
            <a:pathLst>
              <a:path w="4495800" h="0">
                <a:moveTo>
                  <a:pt x="0" y="0"/>
                </a:moveTo>
                <a:lnTo>
                  <a:pt x="4495238" y="0"/>
                </a:lnTo>
              </a:path>
            </a:pathLst>
          </a:custGeom>
          <a:ln w="9144">
            <a:solidFill>
              <a:srgbClr val="6B6B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029333" y="2659379"/>
            <a:ext cx="2438400" cy="0"/>
          </a:xfrm>
          <a:custGeom>
            <a:avLst/>
            <a:gdLst/>
            <a:ahLst/>
            <a:cxnLst/>
            <a:rect l="l" t="t" r="r" b="b"/>
            <a:pathLst>
              <a:path w="2438400" h="0">
                <a:moveTo>
                  <a:pt x="0" y="0"/>
                </a:moveTo>
                <a:lnTo>
                  <a:pt x="2438095" y="0"/>
                </a:lnTo>
              </a:path>
            </a:pathLst>
          </a:custGeom>
          <a:ln w="9144">
            <a:solidFill>
              <a:srgbClr val="6B6B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53523" y="2516123"/>
            <a:ext cx="2438400" cy="0"/>
          </a:xfrm>
          <a:custGeom>
            <a:avLst/>
            <a:gdLst/>
            <a:ahLst/>
            <a:cxnLst/>
            <a:rect l="l" t="t" r="r" b="b"/>
            <a:pathLst>
              <a:path w="2438400" h="0">
                <a:moveTo>
                  <a:pt x="0" y="0"/>
                </a:moveTo>
                <a:lnTo>
                  <a:pt x="2438095" y="0"/>
                </a:lnTo>
              </a:path>
            </a:pathLst>
          </a:custGeom>
          <a:ln w="9144">
            <a:solidFill>
              <a:srgbClr val="6B6B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353523" y="1872995"/>
            <a:ext cx="2438400" cy="0"/>
          </a:xfrm>
          <a:custGeom>
            <a:avLst/>
            <a:gdLst/>
            <a:ahLst/>
            <a:cxnLst/>
            <a:rect l="l" t="t" r="r" b="b"/>
            <a:pathLst>
              <a:path w="2438400" h="0">
                <a:moveTo>
                  <a:pt x="0" y="0"/>
                </a:moveTo>
                <a:lnTo>
                  <a:pt x="2438095" y="0"/>
                </a:lnTo>
              </a:path>
            </a:pathLst>
          </a:custGeom>
          <a:ln w="9144">
            <a:solidFill>
              <a:srgbClr val="6B6B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3029333" y="1872995"/>
            <a:ext cx="2438400" cy="0"/>
          </a:xfrm>
          <a:custGeom>
            <a:avLst/>
            <a:gdLst/>
            <a:ahLst/>
            <a:cxnLst/>
            <a:rect l="l" t="t" r="r" b="b"/>
            <a:pathLst>
              <a:path w="2438400" h="0">
                <a:moveTo>
                  <a:pt x="0" y="0"/>
                </a:moveTo>
                <a:lnTo>
                  <a:pt x="2438095" y="0"/>
                </a:lnTo>
              </a:path>
            </a:pathLst>
          </a:custGeom>
          <a:ln w="9144">
            <a:solidFill>
              <a:srgbClr val="6B6B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245"/>
              </a:lnSpc>
              <a:spcBef>
                <a:spcPts val="100"/>
              </a:spcBef>
            </a:pPr>
            <a:r>
              <a:rPr dirty="0" sz="1900" spc="-325">
                <a:solidFill>
                  <a:srgbClr val="0A0A0A"/>
                </a:solidFill>
                <a:latin typeface="Arial Black"/>
                <a:cs typeface="Arial Black"/>
              </a:rPr>
              <a:t>Exploring</a:t>
            </a:r>
            <a:r>
              <a:rPr dirty="0" sz="1900" spc="-110">
                <a:solidFill>
                  <a:srgbClr val="0A0A0A"/>
                </a:solidFill>
                <a:latin typeface="Arial Black"/>
                <a:cs typeface="Arial Black"/>
              </a:rPr>
              <a:t> </a:t>
            </a:r>
            <a:r>
              <a:rPr dirty="0" sz="1900" spc="-300">
                <a:solidFill>
                  <a:srgbClr val="0A0A0A"/>
                </a:solidFill>
                <a:latin typeface="Arial Black"/>
                <a:cs typeface="Arial Black"/>
              </a:rPr>
              <a:t>Modeling</a:t>
            </a:r>
            <a:r>
              <a:rPr dirty="0" sz="1900" spc="-50">
                <a:solidFill>
                  <a:srgbClr val="0A0A0A"/>
                </a:solidFill>
                <a:latin typeface="Arial Black"/>
                <a:cs typeface="Arial Black"/>
              </a:rPr>
              <a:t> </a:t>
            </a:r>
            <a:r>
              <a:rPr dirty="0" sz="1900" spc="-330">
                <a:solidFill>
                  <a:srgbClr val="0A0A0A"/>
                </a:solidFill>
                <a:latin typeface="Arial Black"/>
                <a:cs typeface="Arial Black"/>
              </a:rPr>
              <a:t>Techniques</a:t>
            </a:r>
            <a:r>
              <a:rPr dirty="0" sz="1900" spc="-70">
                <a:solidFill>
                  <a:srgbClr val="0A0A0A"/>
                </a:solidFill>
                <a:latin typeface="Arial Black"/>
                <a:cs typeface="Arial Black"/>
              </a:rPr>
              <a:t> </a:t>
            </a:r>
            <a:r>
              <a:rPr dirty="0" sz="1900" spc="-290">
                <a:solidFill>
                  <a:srgbClr val="0C0C0C"/>
                </a:solidFill>
                <a:latin typeface="Arial Black"/>
                <a:cs typeface="Arial Black"/>
              </a:rPr>
              <a:t>for</a:t>
            </a:r>
            <a:r>
              <a:rPr dirty="0" sz="1900" spc="-195">
                <a:solidFill>
                  <a:srgbClr val="0C0C0C"/>
                </a:solidFill>
                <a:latin typeface="Arial Black"/>
                <a:cs typeface="Arial Black"/>
              </a:rPr>
              <a:t> </a:t>
            </a:r>
            <a:r>
              <a:rPr dirty="0" sz="1900" spc="-345">
                <a:solidFill>
                  <a:srgbClr val="0A0A0A"/>
                </a:solidFill>
                <a:latin typeface="Arial Black"/>
                <a:cs typeface="Arial Black"/>
              </a:rPr>
              <a:t>Emotion</a:t>
            </a:r>
            <a:endParaRPr sz="1900">
              <a:latin typeface="Arial Black"/>
              <a:cs typeface="Arial Black"/>
            </a:endParaRPr>
          </a:p>
          <a:p>
            <a:pPr marL="12700">
              <a:lnSpc>
                <a:spcPts val="2185"/>
              </a:lnSpc>
            </a:pPr>
            <a:r>
              <a:rPr dirty="0" sz="1850" spc="-315">
                <a:solidFill>
                  <a:srgbClr val="080808"/>
                </a:solidFill>
                <a:latin typeface="Arial Black"/>
                <a:cs typeface="Arial Black"/>
              </a:rPr>
              <a:t>Detection</a:t>
            </a:r>
            <a:endParaRPr sz="1850">
              <a:latin typeface="Arial Black"/>
              <a:cs typeface="Arial Black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31574" y="888238"/>
            <a:ext cx="4432935" cy="154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110">
                <a:solidFill>
                  <a:srgbClr val="6E6E6E"/>
                </a:solidFill>
                <a:latin typeface="Arial Black"/>
                <a:cs typeface="Arial Black"/>
              </a:rPr>
              <a:t>An</a:t>
            </a:r>
            <a:r>
              <a:rPr dirty="0" sz="850" spc="20">
                <a:solidFill>
                  <a:srgbClr val="6E6E6E"/>
                </a:solidFill>
                <a:latin typeface="Arial Black"/>
                <a:cs typeface="Arial Black"/>
              </a:rPr>
              <a:t> </a:t>
            </a:r>
            <a:r>
              <a:rPr dirty="0" sz="850" spc="-95">
                <a:solidFill>
                  <a:srgbClr val="6D6D6D"/>
                </a:solidFill>
                <a:latin typeface="Arial Black"/>
                <a:cs typeface="Arial Black"/>
              </a:rPr>
              <a:t>overview</a:t>
            </a:r>
            <a:r>
              <a:rPr dirty="0" sz="850" spc="20">
                <a:solidFill>
                  <a:srgbClr val="6D6D6D"/>
                </a:solidFill>
                <a:latin typeface="Arial Black"/>
                <a:cs typeface="Arial Black"/>
              </a:rPr>
              <a:t> </a:t>
            </a:r>
            <a:r>
              <a:rPr dirty="0" sz="850" spc="-75">
                <a:solidFill>
                  <a:srgbClr val="6E6E6E"/>
                </a:solidFill>
                <a:latin typeface="Arial Black"/>
                <a:cs typeface="Arial Black"/>
              </a:rPr>
              <a:t>of</a:t>
            </a:r>
            <a:r>
              <a:rPr dirty="0" sz="850">
                <a:solidFill>
                  <a:srgbClr val="6E6E6E"/>
                </a:solidFill>
                <a:latin typeface="Arial Black"/>
                <a:cs typeface="Arial Black"/>
              </a:rPr>
              <a:t> </a:t>
            </a:r>
            <a:r>
              <a:rPr dirty="0" sz="850" spc="-75">
                <a:solidFill>
                  <a:srgbClr val="6D6D6D"/>
                </a:solidFill>
                <a:latin typeface="Arial Black"/>
                <a:cs typeface="Arial Black"/>
              </a:rPr>
              <a:t>traditional,</a:t>
            </a:r>
            <a:r>
              <a:rPr dirty="0" sz="850" spc="65">
                <a:solidFill>
                  <a:srgbClr val="6D6D6D"/>
                </a:solidFill>
                <a:latin typeface="Arial Black"/>
                <a:cs typeface="Arial Black"/>
              </a:rPr>
              <a:t> </a:t>
            </a:r>
            <a:r>
              <a:rPr dirty="0" sz="850" spc="-95">
                <a:solidFill>
                  <a:srgbClr val="6D6D6D"/>
                </a:solidFill>
                <a:latin typeface="Arial Black"/>
                <a:cs typeface="Arial Black"/>
              </a:rPr>
              <a:t>deep</a:t>
            </a:r>
            <a:r>
              <a:rPr dirty="0" sz="850" spc="15">
                <a:solidFill>
                  <a:srgbClr val="6D6D6D"/>
                </a:solidFill>
                <a:latin typeface="Arial Black"/>
                <a:cs typeface="Arial Black"/>
              </a:rPr>
              <a:t> </a:t>
            </a:r>
            <a:r>
              <a:rPr dirty="0" sz="850" spc="-75">
                <a:solidFill>
                  <a:srgbClr val="6B6B6B"/>
                </a:solidFill>
                <a:latin typeface="Arial Black"/>
                <a:cs typeface="Arial Black"/>
              </a:rPr>
              <a:t>learning,</a:t>
            </a:r>
            <a:r>
              <a:rPr dirty="0" sz="850" spc="65">
                <a:solidFill>
                  <a:srgbClr val="6B6B6B"/>
                </a:solidFill>
                <a:latin typeface="Arial Black"/>
                <a:cs typeface="Arial Black"/>
              </a:rPr>
              <a:t> </a:t>
            </a:r>
            <a:r>
              <a:rPr dirty="0" sz="850" spc="-90">
                <a:solidFill>
                  <a:srgbClr val="707070"/>
                </a:solidFill>
                <a:latin typeface="Arial Black"/>
                <a:cs typeface="Arial Black"/>
              </a:rPr>
              <a:t>and</a:t>
            </a:r>
            <a:r>
              <a:rPr dirty="0" sz="850" spc="10">
                <a:solidFill>
                  <a:srgbClr val="707070"/>
                </a:solidFill>
                <a:latin typeface="Arial Black"/>
                <a:cs typeface="Arial Black"/>
              </a:rPr>
              <a:t> </a:t>
            </a:r>
            <a:r>
              <a:rPr dirty="0" sz="850" spc="-75">
                <a:solidFill>
                  <a:srgbClr val="6E6E6E"/>
                </a:solidFill>
                <a:latin typeface="Arial Black"/>
                <a:cs typeface="Arial Black"/>
              </a:rPr>
              <a:t>hybrid</a:t>
            </a:r>
            <a:r>
              <a:rPr dirty="0" sz="850" spc="15">
                <a:solidFill>
                  <a:srgbClr val="6E6E6E"/>
                </a:solidFill>
                <a:latin typeface="Arial Black"/>
                <a:cs typeface="Arial Black"/>
              </a:rPr>
              <a:t> </a:t>
            </a:r>
            <a:r>
              <a:rPr dirty="0" sz="850" spc="-75">
                <a:solidFill>
                  <a:srgbClr val="6E6E6E"/>
                </a:solidFill>
                <a:latin typeface="Arial Black"/>
                <a:cs typeface="Arial Black"/>
              </a:rPr>
              <a:t>approaches</a:t>
            </a:r>
            <a:r>
              <a:rPr dirty="0" sz="850" spc="75">
                <a:solidFill>
                  <a:srgbClr val="6E6E6E"/>
                </a:solidFill>
                <a:latin typeface="Arial Black"/>
                <a:cs typeface="Arial Black"/>
              </a:rPr>
              <a:t> </a:t>
            </a:r>
            <a:r>
              <a:rPr dirty="0" sz="850" spc="-105">
                <a:solidFill>
                  <a:srgbClr val="707070"/>
                </a:solidFill>
                <a:latin typeface="Arial Black"/>
                <a:cs typeface="Arial Black"/>
              </a:rPr>
              <a:t>in</a:t>
            </a:r>
            <a:r>
              <a:rPr dirty="0" sz="850" spc="5">
                <a:solidFill>
                  <a:srgbClr val="707070"/>
                </a:solidFill>
                <a:latin typeface="Arial Black"/>
                <a:cs typeface="Arial Black"/>
              </a:rPr>
              <a:t> </a:t>
            </a:r>
            <a:r>
              <a:rPr dirty="0" sz="850" spc="-70">
                <a:solidFill>
                  <a:srgbClr val="707070"/>
                </a:solidFill>
                <a:latin typeface="Arial Black"/>
                <a:cs typeface="Arial Black"/>
              </a:rPr>
              <a:t>emotion</a:t>
            </a:r>
            <a:r>
              <a:rPr dirty="0" sz="850" spc="60">
                <a:solidFill>
                  <a:srgbClr val="707070"/>
                </a:solidFill>
                <a:latin typeface="Arial Black"/>
                <a:cs typeface="Arial Black"/>
              </a:rPr>
              <a:t> </a:t>
            </a:r>
            <a:r>
              <a:rPr dirty="0" sz="850" spc="-55">
                <a:solidFill>
                  <a:srgbClr val="6E6E6E"/>
                </a:solidFill>
                <a:latin typeface="Arial Black"/>
                <a:cs typeface="Arial Black"/>
              </a:rPr>
              <a:t>detection.</a:t>
            </a:r>
            <a:endParaRPr sz="850">
              <a:latin typeface="Arial Black"/>
              <a:cs typeface="Arial Black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48728" y="1165860"/>
            <a:ext cx="2199640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" marR="5080" indent="1270">
              <a:lnSpc>
                <a:spcPct val="117500"/>
              </a:lnSpc>
              <a:spcBef>
                <a:spcPts val="100"/>
              </a:spcBef>
            </a:pPr>
            <a:r>
              <a:rPr dirty="0" sz="800">
                <a:solidFill>
                  <a:srgbClr val="2D49B8"/>
                </a:solidFill>
                <a:latin typeface="Arial MT"/>
                <a:cs typeface="Arial MT"/>
              </a:rPr>
              <a:t>Traditional</a:t>
            </a:r>
            <a:r>
              <a:rPr dirty="0" sz="800" spc="40">
                <a:solidFill>
                  <a:srgbClr val="2D49B8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234FCA"/>
                </a:solidFill>
                <a:latin typeface="Arial MT"/>
                <a:cs typeface="Arial MT"/>
              </a:rPr>
              <a:t>Machine </a:t>
            </a:r>
            <a:r>
              <a:rPr dirty="0" sz="800" spc="-10">
                <a:solidFill>
                  <a:srgbClr val="244DBF"/>
                </a:solidFill>
                <a:latin typeface="Arial MT"/>
                <a:cs typeface="Arial MT"/>
              </a:rPr>
              <a:t>Learning</a:t>
            </a:r>
            <a:r>
              <a:rPr dirty="0" sz="800" spc="35">
                <a:solidFill>
                  <a:srgbClr val="244DB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364B9E"/>
                </a:solidFill>
                <a:latin typeface="Arial MT"/>
                <a:cs typeface="Arial MT"/>
              </a:rPr>
              <a:t>methods</a:t>
            </a:r>
            <a:r>
              <a:rPr dirty="0" sz="800" spc="30">
                <a:solidFill>
                  <a:srgbClr val="364B9E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2854AC"/>
                </a:solidFill>
                <a:latin typeface="Arial MT"/>
                <a:cs typeface="Arial MT"/>
              </a:rPr>
              <a:t>like</a:t>
            </a:r>
            <a:r>
              <a:rPr dirty="0" sz="800" spc="-35">
                <a:solidFill>
                  <a:srgbClr val="2854AC"/>
                </a:solidFill>
                <a:latin typeface="Arial MT"/>
                <a:cs typeface="Arial MT"/>
              </a:rPr>
              <a:t> </a:t>
            </a:r>
            <a:r>
              <a:rPr dirty="0" sz="800" spc="-25">
                <a:solidFill>
                  <a:srgbClr val="344DA3"/>
                </a:solidFill>
                <a:latin typeface="Arial MT"/>
                <a:cs typeface="Arial MT"/>
              </a:rPr>
              <a:t>SVM</a:t>
            </a:r>
            <a:r>
              <a:rPr dirty="0" sz="800">
                <a:solidFill>
                  <a:srgbClr val="344DA3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2D4DAF"/>
                </a:solidFill>
                <a:latin typeface="Arial MT"/>
                <a:cs typeface="Arial MT"/>
              </a:rPr>
              <a:t>and</a:t>
            </a:r>
            <a:r>
              <a:rPr dirty="0" sz="800" spc="-95">
                <a:solidFill>
                  <a:srgbClr val="2D4DA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2A4FA8"/>
                </a:solidFill>
                <a:latin typeface="Arial MT"/>
                <a:cs typeface="Arial MT"/>
              </a:rPr>
              <a:t>Random</a:t>
            </a:r>
            <a:r>
              <a:rPr dirty="0" sz="800" spc="55">
                <a:solidFill>
                  <a:srgbClr val="2A4FA8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2A4DAE"/>
                </a:solidFill>
                <a:latin typeface="Arial MT"/>
                <a:cs typeface="Arial MT"/>
              </a:rPr>
              <a:t>Forests.</a:t>
            </a:r>
            <a:endParaRPr sz="800">
              <a:latin typeface="Arial MT"/>
              <a:cs typeface="Arial MT"/>
            </a:endParaRPr>
          </a:p>
          <a:p>
            <a:pPr marL="17145" marR="50800" indent="-5080">
              <a:lnSpc>
                <a:spcPct val="105000"/>
              </a:lnSpc>
              <a:spcBef>
                <a:spcPts val="285"/>
              </a:spcBef>
            </a:pPr>
            <a:r>
              <a:rPr dirty="0" sz="800" spc="-100">
                <a:solidFill>
                  <a:srgbClr val="0F0F0F"/>
                </a:solidFill>
                <a:latin typeface="Arial MT"/>
                <a:cs typeface="Arial MT"/>
              </a:rPr>
              <a:t>These</a:t>
            </a:r>
            <a:r>
              <a:rPr dirty="0" sz="800" spc="-1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800" spc="-80">
                <a:latin typeface="Arial MT"/>
                <a:cs typeface="Arial MT"/>
              </a:rPr>
              <a:t>techniques</a:t>
            </a:r>
            <a:r>
              <a:rPr dirty="0" sz="800" spc="35">
                <a:latin typeface="Arial MT"/>
                <a:cs typeface="Arial MT"/>
              </a:rPr>
              <a:t> </a:t>
            </a:r>
            <a:r>
              <a:rPr dirty="0" sz="800" spc="-60">
                <a:solidFill>
                  <a:srgbClr val="080808"/>
                </a:solidFill>
                <a:latin typeface="Arial MT"/>
                <a:cs typeface="Arial MT"/>
              </a:rPr>
              <a:t>utilize</a:t>
            </a:r>
            <a:r>
              <a:rPr dirty="0" sz="800" spc="-25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800" spc="-55">
                <a:solidFill>
                  <a:srgbClr val="080808"/>
                </a:solidFill>
                <a:latin typeface="Arial MT"/>
                <a:cs typeface="Arial MT"/>
              </a:rPr>
              <a:t>statistical</a:t>
            </a:r>
            <a:r>
              <a:rPr dirty="0" sz="800" spc="6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800" spc="-114">
                <a:solidFill>
                  <a:srgbClr val="080808"/>
                </a:solidFill>
                <a:latin typeface="Arial MT"/>
                <a:cs typeface="Arial MT"/>
              </a:rPr>
              <a:t>apDroaches</a:t>
            </a:r>
            <a:r>
              <a:rPr dirty="0" sz="800" spc="95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800" spc="-60">
                <a:solidFill>
                  <a:srgbClr val="080808"/>
                </a:solidFill>
                <a:latin typeface="Arial MT"/>
                <a:cs typeface="Arial MT"/>
              </a:rPr>
              <a:t>to</a:t>
            </a:r>
            <a:r>
              <a:rPr dirty="0" sz="800" spc="-5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800" spc="-45">
                <a:latin typeface="Arial MT"/>
                <a:cs typeface="Arial MT"/>
              </a:rPr>
              <a:t>classify</a:t>
            </a:r>
            <a:r>
              <a:rPr dirty="0" sz="800" spc="500">
                <a:latin typeface="Arial MT"/>
                <a:cs typeface="Arial MT"/>
              </a:rPr>
              <a:t> </a:t>
            </a:r>
            <a:r>
              <a:rPr dirty="0" sz="800" spc="-85">
                <a:solidFill>
                  <a:srgbClr val="080808"/>
                </a:solidFill>
                <a:latin typeface="Arial MT"/>
                <a:cs typeface="Arial MT"/>
              </a:rPr>
              <a:t>emotions</a:t>
            </a:r>
            <a:r>
              <a:rPr dirty="0" sz="800" spc="45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800" spc="-130">
                <a:solidFill>
                  <a:srgbClr val="1C1C1C"/>
                </a:solidFill>
                <a:latin typeface="Arial MT"/>
                <a:cs typeface="Arial MT"/>
              </a:rPr>
              <a:t>Dased</a:t>
            </a:r>
            <a:r>
              <a:rPr dirty="0" sz="800" spc="25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800" spc="-114">
                <a:solidFill>
                  <a:srgbClr val="0A0A0A"/>
                </a:solidFill>
                <a:latin typeface="Arial MT"/>
                <a:cs typeface="Arial MT"/>
              </a:rPr>
              <a:t>on</a:t>
            </a:r>
            <a:r>
              <a:rPr dirty="0" sz="800" spc="-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800" spc="-80">
                <a:latin typeface="Arial MT"/>
                <a:cs typeface="Arial MT"/>
              </a:rPr>
              <a:t>feature</a:t>
            </a:r>
            <a:r>
              <a:rPr dirty="0" sz="800" spc="25"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080808"/>
                </a:solidFill>
                <a:latin typeface="Arial MT"/>
                <a:cs typeface="Arial MT"/>
              </a:rPr>
              <a:t>extraction.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224879" y="1165860"/>
            <a:ext cx="2044064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" marR="5080" indent="-5080">
              <a:lnSpc>
                <a:spcPct val="117500"/>
              </a:lnSpc>
              <a:spcBef>
                <a:spcPts val="100"/>
              </a:spcBef>
            </a:pPr>
            <a:r>
              <a:rPr dirty="0" sz="800">
                <a:solidFill>
                  <a:srgbClr val="234DC6"/>
                </a:solidFill>
                <a:latin typeface="Arial MT"/>
                <a:cs typeface="Arial MT"/>
              </a:rPr>
              <a:t>Hybrid</a:t>
            </a:r>
            <a:r>
              <a:rPr dirty="0" sz="800" spc="-20">
                <a:solidFill>
                  <a:srgbClr val="234DC6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1D4DC1"/>
                </a:solidFill>
                <a:latin typeface="Arial MT"/>
                <a:cs typeface="Arial MT"/>
              </a:rPr>
              <a:t>Approaches</a:t>
            </a:r>
            <a:r>
              <a:rPr dirty="0" sz="800" spc="90">
                <a:solidFill>
                  <a:srgbClr val="1D4DC1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2D4BB3"/>
                </a:solidFill>
                <a:latin typeface="Arial MT"/>
                <a:cs typeface="Arial MT"/>
              </a:rPr>
              <a:t>that</a:t>
            </a:r>
            <a:r>
              <a:rPr dirty="0" sz="800" spc="70">
                <a:solidFill>
                  <a:srgbClr val="2D4BB3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2D52B3"/>
                </a:solidFill>
                <a:latin typeface="Arial MT"/>
                <a:cs typeface="Arial MT"/>
              </a:rPr>
              <a:t>combine</a:t>
            </a:r>
            <a:r>
              <a:rPr dirty="0" sz="800" spc="50">
                <a:solidFill>
                  <a:srgbClr val="2D52B3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284DB8"/>
                </a:solidFill>
                <a:latin typeface="Arial MT"/>
                <a:cs typeface="Arial MT"/>
              </a:rPr>
              <a:t>traditional </a:t>
            </a:r>
            <a:r>
              <a:rPr dirty="0" sz="800">
                <a:solidFill>
                  <a:srgbClr val="284BB1"/>
                </a:solidFill>
                <a:latin typeface="Arial MT"/>
                <a:cs typeface="Arial MT"/>
              </a:rPr>
              <a:t>and</a:t>
            </a:r>
            <a:r>
              <a:rPr dirty="0" sz="800" spc="-30">
                <a:solidFill>
                  <a:srgbClr val="284BB1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2F52B1"/>
                </a:solidFill>
                <a:latin typeface="Arial MT"/>
                <a:cs typeface="Arial MT"/>
              </a:rPr>
              <a:t>deep</a:t>
            </a:r>
            <a:r>
              <a:rPr dirty="0" sz="800">
                <a:solidFill>
                  <a:srgbClr val="2F52B1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2D49AE"/>
                </a:solidFill>
                <a:latin typeface="Arial MT"/>
                <a:cs typeface="Arial MT"/>
              </a:rPr>
              <a:t>learning.</a:t>
            </a:r>
            <a:endParaRPr sz="800">
              <a:latin typeface="Arial MT"/>
              <a:cs typeface="Arial MT"/>
            </a:endParaRPr>
          </a:p>
          <a:p>
            <a:pPr marL="13970" marR="79375" indent="1270">
              <a:lnSpc>
                <a:spcPct val="105000"/>
              </a:lnSpc>
              <a:spcBef>
                <a:spcPts val="285"/>
              </a:spcBef>
            </a:pPr>
            <a:r>
              <a:rPr dirty="0" sz="800" spc="-110">
                <a:solidFill>
                  <a:srgbClr val="0C0C0C"/>
                </a:solidFill>
                <a:latin typeface="Arial MT"/>
                <a:cs typeface="Arial MT"/>
              </a:rPr>
              <a:t>These</a:t>
            </a:r>
            <a:r>
              <a:rPr dirty="0" sz="800" spc="3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800" spc="-75">
                <a:solidFill>
                  <a:srgbClr val="080808"/>
                </a:solidFill>
                <a:latin typeface="Arial MT"/>
                <a:cs typeface="Arial MT"/>
              </a:rPr>
              <a:t>strategies</a:t>
            </a:r>
            <a:r>
              <a:rPr dirty="0" sz="800" spc="45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800" spc="-80">
                <a:solidFill>
                  <a:srgbClr val="080808"/>
                </a:solidFill>
                <a:latin typeface="Arial MT"/>
                <a:cs typeface="Arial MT"/>
              </a:rPr>
              <a:t>aim</a:t>
            </a:r>
            <a:r>
              <a:rPr dirty="0" sz="800" spc="-1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800" spc="-70">
                <a:solidFill>
                  <a:srgbClr val="080808"/>
                </a:solidFill>
                <a:latin typeface="Arial MT"/>
                <a:cs typeface="Arial MT"/>
              </a:rPr>
              <a:t>to</a:t>
            </a:r>
            <a:r>
              <a:rPr dirty="0" sz="800" spc="-5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800" spc="-95">
                <a:latin typeface="Arial MT"/>
                <a:cs typeface="Arial MT"/>
              </a:rPr>
              <a:t>leverage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75">
                <a:solidFill>
                  <a:srgbClr val="080808"/>
                </a:solidFill>
                <a:latin typeface="Arial MT"/>
                <a:cs typeface="Arial MT"/>
              </a:rPr>
              <a:t>the</a:t>
            </a:r>
            <a:r>
              <a:rPr dirty="0" sz="800" spc="-8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800" spc="-70">
                <a:latin typeface="Arial MT"/>
                <a:cs typeface="Arial MT"/>
              </a:rPr>
              <a:t>benefits</a:t>
            </a:r>
            <a:r>
              <a:rPr dirty="0" sz="800" spc="45">
                <a:latin typeface="Arial MT"/>
                <a:cs typeface="Arial MT"/>
              </a:rPr>
              <a:t> </a:t>
            </a:r>
            <a:r>
              <a:rPr dirty="0" sz="800" spc="-70">
                <a:solidFill>
                  <a:srgbClr val="0A0A0A"/>
                </a:solidFill>
                <a:latin typeface="Arial MT"/>
                <a:cs typeface="Arial MT"/>
              </a:rPr>
              <a:t>of</a:t>
            </a:r>
            <a:r>
              <a:rPr dirty="0" sz="800" spc="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800" spc="-60">
                <a:solidFill>
                  <a:srgbClr val="0A0A0A"/>
                </a:solidFill>
                <a:latin typeface="Arial MT"/>
                <a:cs typeface="Arial MT"/>
              </a:rPr>
              <a:t>both</a:t>
            </a:r>
            <a:r>
              <a:rPr dirty="0" sz="800" spc="50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800" spc="-75">
                <a:latin typeface="Arial MT"/>
                <a:cs typeface="Arial MT"/>
              </a:rPr>
              <a:t>methodologies</a:t>
            </a:r>
            <a:r>
              <a:rPr dirty="0" sz="800" spc="120">
                <a:latin typeface="Arial MT"/>
                <a:cs typeface="Arial MT"/>
              </a:rPr>
              <a:t> </a:t>
            </a:r>
            <a:r>
              <a:rPr dirty="0" sz="800" spc="-75">
                <a:solidFill>
                  <a:srgbClr val="080808"/>
                </a:solidFill>
                <a:latin typeface="Arial MT"/>
                <a:cs typeface="Arial MT"/>
              </a:rPr>
              <a:t>for</a:t>
            </a:r>
            <a:r>
              <a:rPr dirty="0" sz="800" spc="1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800" spc="-100">
                <a:latin typeface="Arial MT"/>
                <a:cs typeface="Arial MT"/>
              </a:rPr>
              <a:t>improved</a:t>
            </a:r>
            <a:r>
              <a:rPr dirty="0" sz="800" spc="55"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080808"/>
                </a:solidFill>
                <a:latin typeface="Arial MT"/>
                <a:cs typeface="Arial MT"/>
              </a:rPr>
              <a:t>accuracy.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48877" y="1918038"/>
            <a:ext cx="2153920" cy="494665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800" spc="-25">
                <a:solidFill>
                  <a:srgbClr val="234FCA"/>
                </a:solidFill>
                <a:latin typeface="Arial MT"/>
                <a:cs typeface="Arial MT"/>
              </a:rPr>
              <a:t>Deep</a:t>
            </a:r>
            <a:r>
              <a:rPr dirty="0" sz="800" spc="-60">
                <a:solidFill>
                  <a:srgbClr val="234FCA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234DC6"/>
                </a:solidFill>
                <a:latin typeface="Arial MT"/>
                <a:cs typeface="Arial MT"/>
              </a:rPr>
              <a:t>Learning</a:t>
            </a:r>
            <a:r>
              <a:rPr dirty="0" sz="800" spc="-70">
                <a:solidFill>
                  <a:srgbClr val="234DC6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1F50D1"/>
                </a:solidFill>
                <a:latin typeface="Arial MT"/>
                <a:cs typeface="Arial MT"/>
              </a:rPr>
              <a:t>Models</a:t>
            </a:r>
            <a:r>
              <a:rPr dirty="0" sz="800" spc="50">
                <a:solidFill>
                  <a:srgbClr val="1F50D1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3D59B1"/>
                </a:solidFill>
                <a:latin typeface="Arial MT"/>
                <a:cs typeface="Arial MT"/>
              </a:rPr>
              <a:t>such</a:t>
            </a:r>
            <a:r>
              <a:rPr dirty="0" sz="800">
                <a:solidFill>
                  <a:srgbClr val="3D59B1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4B64AF"/>
                </a:solidFill>
                <a:latin typeface="Arial MT"/>
                <a:cs typeface="Arial MT"/>
              </a:rPr>
              <a:t>as</a:t>
            </a:r>
            <a:r>
              <a:rPr dirty="0" sz="800" spc="-5">
                <a:solidFill>
                  <a:srgbClr val="4B64AF"/>
                </a:solidFill>
                <a:latin typeface="Arial MT"/>
                <a:cs typeface="Arial MT"/>
              </a:rPr>
              <a:t> </a:t>
            </a:r>
            <a:r>
              <a:rPr dirty="0" sz="800" spc="-105">
                <a:solidFill>
                  <a:srgbClr val="2656C4"/>
                </a:solidFill>
                <a:latin typeface="Arial MT"/>
                <a:cs typeface="Arial MT"/>
              </a:rPr>
              <a:t>LSTM</a:t>
            </a:r>
            <a:r>
              <a:rPr dirty="0" sz="800" spc="10">
                <a:solidFill>
                  <a:srgbClr val="2656C4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6783D6"/>
                </a:solidFill>
                <a:latin typeface="Arial MT"/>
                <a:cs typeface="Arial MT"/>
              </a:rPr>
              <a:t>and</a:t>
            </a:r>
            <a:r>
              <a:rPr dirty="0" sz="800" spc="-95">
                <a:solidFill>
                  <a:srgbClr val="6783D6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264FBF"/>
                </a:solidFill>
                <a:latin typeface="Arial MT"/>
                <a:cs typeface="Arial MT"/>
              </a:rPr>
              <a:t>BERT.</a:t>
            </a:r>
            <a:endParaRPr sz="800">
              <a:latin typeface="Arial MT"/>
              <a:cs typeface="Arial MT"/>
            </a:endParaRPr>
          </a:p>
          <a:p>
            <a:pPr marL="14604" marR="5080" indent="-2540">
              <a:lnSpc>
                <a:spcPct val="109300"/>
              </a:lnSpc>
              <a:spcBef>
                <a:spcPts val="325"/>
              </a:spcBef>
            </a:pPr>
            <a:r>
              <a:rPr dirty="0" sz="750" spc="-75">
                <a:latin typeface="Arial MT"/>
                <a:cs typeface="Arial MT"/>
              </a:rPr>
              <a:t>These</a:t>
            </a:r>
            <a:r>
              <a:rPr dirty="0" sz="750" spc="20">
                <a:latin typeface="Arial MT"/>
                <a:cs typeface="Arial MT"/>
              </a:rPr>
              <a:t> </a:t>
            </a:r>
            <a:r>
              <a:rPr dirty="0" sz="750" spc="-50">
                <a:latin typeface="Arial MT"/>
                <a:cs typeface="Arial MT"/>
              </a:rPr>
              <a:t>models</a:t>
            </a:r>
            <a:r>
              <a:rPr dirty="0" sz="750" spc="35">
                <a:latin typeface="Arial MT"/>
                <a:cs typeface="Arial MT"/>
              </a:rPr>
              <a:t> </a:t>
            </a:r>
            <a:r>
              <a:rPr dirty="0" sz="750" spc="-65">
                <a:latin typeface="Arial MT"/>
                <a:cs typeface="Arial MT"/>
              </a:rPr>
              <a:t>leverage</a:t>
            </a:r>
            <a:r>
              <a:rPr dirty="0" sz="750" spc="10">
                <a:latin typeface="Arial MT"/>
                <a:cs typeface="Arial MT"/>
              </a:rPr>
              <a:t> </a:t>
            </a:r>
            <a:r>
              <a:rPr dirty="0" sz="750" spc="-65">
                <a:solidFill>
                  <a:srgbClr val="050505"/>
                </a:solidFill>
                <a:latin typeface="Arial MT"/>
                <a:cs typeface="Arial MT"/>
              </a:rPr>
              <a:t>neural</a:t>
            </a:r>
            <a:r>
              <a:rPr dirty="0" sz="750" spc="25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750" spc="-45">
                <a:solidFill>
                  <a:srgbClr val="080808"/>
                </a:solidFill>
                <a:latin typeface="Arial MT"/>
                <a:cs typeface="Arial MT"/>
              </a:rPr>
              <a:t>networks</a:t>
            </a:r>
            <a:r>
              <a:rPr dirty="0" sz="750" spc="45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750" spc="-40">
                <a:latin typeface="Arial MT"/>
                <a:cs typeface="Arial MT"/>
              </a:rPr>
              <a:t>for</a:t>
            </a:r>
            <a:r>
              <a:rPr dirty="0" sz="750" spc="25">
                <a:latin typeface="Arial MT"/>
                <a:cs typeface="Arial MT"/>
              </a:rPr>
              <a:t> </a:t>
            </a:r>
            <a:r>
              <a:rPr dirty="0" sz="750" spc="-60">
                <a:latin typeface="Arial MT"/>
                <a:cs typeface="Arial MT"/>
              </a:rPr>
              <a:t>context-</a:t>
            </a:r>
            <a:r>
              <a:rPr dirty="0" sz="750" spc="-30">
                <a:latin typeface="Arial MT"/>
                <a:cs typeface="Arial MT"/>
              </a:rPr>
              <a:t>aware</a:t>
            </a:r>
            <a:r>
              <a:rPr dirty="0" sz="750" spc="500">
                <a:latin typeface="Arial MT"/>
                <a:cs typeface="Arial MT"/>
              </a:rPr>
              <a:t> </a:t>
            </a:r>
            <a:r>
              <a:rPr dirty="0" sz="750" spc="-50">
                <a:latin typeface="Arial MT"/>
                <a:cs typeface="Arial MT"/>
              </a:rPr>
              <a:t>understanding</a:t>
            </a:r>
            <a:r>
              <a:rPr dirty="0" sz="750" spc="45">
                <a:latin typeface="Arial MT"/>
                <a:cs typeface="Arial MT"/>
              </a:rPr>
              <a:t> </a:t>
            </a:r>
            <a:r>
              <a:rPr dirty="0" sz="750" spc="-55">
                <a:solidFill>
                  <a:srgbClr val="0A0A0A"/>
                </a:solidFill>
                <a:latin typeface="Arial MT"/>
                <a:cs typeface="Arial MT"/>
              </a:rPr>
              <a:t>of</a:t>
            </a:r>
            <a:r>
              <a:rPr dirty="0" sz="750" spc="-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750" spc="-40">
                <a:latin typeface="Arial MT"/>
                <a:cs typeface="Arial MT"/>
              </a:rPr>
              <a:t>textual</a:t>
            </a:r>
            <a:r>
              <a:rPr dirty="0" sz="750" spc="-5">
                <a:latin typeface="Arial MT"/>
                <a:cs typeface="Arial MT"/>
              </a:rPr>
              <a:t> </a:t>
            </a:r>
            <a:r>
              <a:rPr dirty="0" sz="750" spc="-10">
                <a:latin typeface="Arial MT"/>
                <a:cs typeface="Arial MT"/>
              </a:rPr>
              <a:t>data.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225003" y="1950465"/>
            <a:ext cx="2238375" cy="607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2900"/>
              </a:lnSpc>
              <a:spcBef>
                <a:spcPts val="100"/>
              </a:spcBef>
            </a:pPr>
            <a:r>
              <a:rPr dirty="0" sz="850" spc="-130">
                <a:solidFill>
                  <a:srgbClr val="080808"/>
                </a:solidFill>
                <a:latin typeface="Arial Black"/>
                <a:cs typeface="Arial Black"/>
              </a:rPr>
              <a:t>Performance</a:t>
            </a:r>
            <a:r>
              <a:rPr dirty="0" sz="850" spc="25">
                <a:solidFill>
                  <a:srgbClr val="080808"/>
                </a:solidFill>
                <a:latin typeface="Arial Black"/>
                <a:cs typeface="Arial Black"/>
              </a:rPr>
              <a:t> </a:t>
            </a:r>
            <a:r>
              <a:rPr dirty="0" sz="850" spc="-114">
                <a:solidFill>
                  <a:srgbClr val="080808"/>
                </a:solidFill>
                <a:latin typeface="Arial Black"/>
                <a:cs typeface="Arial Black"/>
              </a:rPr>
              <a:t>evaluation</a:t>
            </a:r>
            <a:r>
              <a:rPr dirty="0" sz="850" spc="-10">
                <a:solidFill>
                  <a:srgbClr val="080808"/>
                </a:solidFill>
                <a:latin typeface="Arial Black"/>
                <a:cs typeface="Arial Black"/>
              </a:rPr>
              <a:t> </a:t>
            </a:r>
            <a:r>
              <a:rPr dirty="0" sz="850" spc="-125">
                <a:solidFill>
                  <a:srgbClr val="080808"/>
                </a:solidFill>
                <a:latin typeface="Arial Black"/>
                <a:cs typeface="Arial Black"/>
              </a:rPr>
              <a:t>based</a:t>
            </a:r>
            <a:r>
              <a:rPr dirty="0" sz="850" spc="-35">
                <a:solidFill>
                  <a:srgbClr val="080808"/>
                </a:solidFill>
                <a:latin typeface="Arial Black"/>
                <a:cs typeface="Arial Black"/>
              </a:rPr>
              <a:t> </a:t>
            </a:r>
            <a:r>
              <a:rPr dirty="0" sz="850" spc="-114">
                <a:solidFill>
                  <a:srgbClr val="080808"/>
                </a:solidFill>
                <a:latin typeface="Arial Black"/>
                <a:cs typeface="Arial Black"/>
              </a:rPr>
              <a:t>on</a:t>
            </a:r>
            <a:r>
              <a:rPr dirty="0" sz="850" spc="-120">
                <a:solidFill>
                  <a:srgbClr val="080808"/>
                </a:solidFill>
                <a:latin typeface="Arial Black"/>
                <a:cs typeface="Arial Black"/>
              </a:rPr>
              <a:t> </a:t>
            </a:r>
            <a:r>
              <a:rPr dirty="0" sz="850" spc="-130">
                <a:solidFill>
                  <a:srgbClr val="0A0A0A"/>
                </a:solidFill>
                <a:latin typeface="Arial Black"/>
                <a:cs typeface="Arial Black"/>
              </a:rPr>
              <a:t>accuracy</a:t>
            </a:r>
            <a:r>
              <a:rPr dirty="0" sz="850" spc="50">
                <a:solidFill>
                  <a:srgbClr val="0A0A0A"/>
                </a:solidFill>
                <a:latin typeface="Arial Black"/>
                <a:cs typeface="Arial Black"/>
              </a:rPr>
              <a:t> </a:t>
            </a:r>
            <a:r>
              <a:rPr dirty="0" sz="850" spc="-45">
                <a:solidFill>
                  <a:srgbClr val="080808"/>
                </a:solidFill>
                <a:latin typeface="Arial Black"/>
                <a:cs typeface="Arial Black"/>
              </a:rPr>
              <a:t>and </a:t>
            </a:r>
            <a:r>
              <a:rPr dirty="0" sz="850" spc="-90">
                <a:solidFill>
                  <a:srgbClr val="070707"/>
                </a:solidFill>
                <a:latin typeface="Arial Black"/>
                <a:cs typeface="Arial Black"/>
              </a:rPr>
              <a:t>FI-</a:t>
            </a:r>
            <a:r>
              <a:rPr dirty="0" sz="850" spc="-110">
                <a:solidFill>
                  <a:srgbClr val="070707"/>
                </a:solidFill>
                <a:latin typeface="Arial Black"/>
                <a:cs typeface="Arial Black"/>
              </a:rPr>
              <a:t>score</a:t>
            </a:r>
            <a:r>
              <a:rPr dirty="0" sz="850" spc="-25">
                <a:solidFill>
                  <a:srgbClr val="070707"/>
                </a:solidFill>
                <a:latin typeface="Arial Black"/>
                <a:cs typeface="Arial Black"/>
              </a:rPr>
              <a:t> </a:t>
            </a:r>
            <a:r>
              <a:rPr dirty="0" sz="850" spc="-10">
                <a:latin typeface="Arial Black"/>
                <a:cs typeface="Arial Black"/>
              </a:rPr>
              <a:t>metrics.</a:t>
            </a:r>
            <a:endParaRPr sz="850">
              <a:latin typeface="Arial Black"/>
              <a:cs typeface="Arial Black"/>
            </a:endParaRPr>
          </a:p>
          <a:p>
            <a:pPr marL="14604" marR="123825" indent="1270">
              <a:lnSpc>
                <a:spcPct val="120000"/>
              </a:lnSpc>
              <a:spcBef>
                <a:spcPts val="254"/>
              </a:spcBef>
            </a:pPr>
            <a:r>
              <a:rPr dirty="0" sz="700" spc="-60">
                <a:latin typeface="Arial MT"/>
                <a:cs typeface="Arial MT"/>
              </a:rPr>
              <a:t>Each</a:t>
            </a:r>
            <a:r>
              <a:rPr dirty="0" sz="700" spc="-5">
                <a:latin typeface="Arial MT"/>
                <a:cs typeface="Arial MT"/>
              </a:rPr>
              <a:t> </a:t>
            </a:r>
            <a:r>
              <a:rPr dirty="0" sz="700" spc="-25">
                <a:latin typeface="Arial MT"/>
                <a:cs typeface="Arial MT"/>
              </a:rPr>
              <a:t>technique's</a:t>
            </a:r>
            <a:r>
              <a:rPr dirty="0" sz="700" spc="50">
                <a:latin typeface="Arial MT"/>
                <a:cs typeface="Arial MT"/>
              </a:rPr>
              <a:t> </a:t>
            </a:r>
            <a:r>
              <a:rPr dirty="0" sz="700" spc="-25">
                <a:solidFill>
                  <a:srgbClr val="080808"/>
                </a:solidFill>
                <a:latin typeface="Arial MT"/>
                <a:cs typeface="Arial MT"/>
              </a:rPr>
              <a:t>effectiveness</a:t>
            </a:r>
            <a:r>
              <a:rPr dirty="0" sz="700" spc="7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0A0A0A"/>
                </a:solidFill>
                <a:latin typeface="Arial MT"/>
                <a:cs typeface="Arial MT"/>
              </a:rPr>
              <a:t>is</a:t>
            </a:r>
            <a:r>
              <a:rPr dirty="0" sz="700" spc="-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700" spc="-40">
                <a:solidFill>
                  <a:srgbClr val="0A0A0A"/>
                </a:solidFill>
                <a:latin typeface="Arial MT"/>
                <a:cs typeface="Arial MT"/>
              </a:rPr>
              <a:t>assessed,</a:t>
            </a:r>
            <a:r>
              <a:rPr dirty="0" sz="70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700" spc="-30">
                <a:solidFill>
                  <a:srgbClr val="070707"/>
                </a:solidFill>
                <a:latin typeface="Arial MT"/>
                <a:cs typeface="Arial MT"/>
              </a:rPr>
              <a:t>ensuring</a:t>
            </a:r>
            <a:r>
              <a:rPr dirty="0" sz="700" spc="5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dirty="0" sz="700" spc="-25">
                <a:solidFill>
                  <a:srgbClr val="080808"/>
                </a:solidFill>
                <a:latin typeface="Arial MT"/>
                <a:cs typeface="Arial MT"/>
              </a:rPr>
              <a:t>the</a:t>
            </a:r>
            <a:r>
              <a:rPr dirty="0" sz="700" spc="50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700" spc="-20">
                <a:latin typeface="Arial MT"/>
                <a:cs typeface="Arial MT"/>
              </a:rPr>
              <a:t>best</a:t>
            </a:r>
            <a:r>
              <a:rPr dirty="0" sz="700" spc="-10">
                <a:latin typeface="Arial MT"/>
                <a:cs typeface="Arial MT"/>
              </a:rPr>
              <a:t> </a:t>
            </a:r>
            <a:r>
              <a:rPr dirty="0" sz="700" spc="-25">
                <a:latin typeface="Arial MT"/>
                <a:cs typeface="Arial MT"/>
              </a:rPr>
              <a:t>model</a:t>
            </a:r>
            <a:r>
              <a:rPr dirty="0" sz="700" spc="-20"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080808"/>
                </a:solidFill>
                <a:latin typeface="Arial MT"/>
                <a:cs typeface="Arial MT"/>
              </a:rPr>
              <a:t>is </a:t>
            </a:r>
            <a:r>
              <a:rPr dirty="0" sz="700" spc="-30">
                <a:latin typeface="Arial MT"/>
                <a:cs typeface="Arial MT"/>
              </a:rPr>
              <a:t>selected</a:t>
            </a:r>
            <a:r>
              <a:rPr dirty="0" sz="700" spc="35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for</a:t>
            </a:r>
            <a:r>
              <a:rPr dirty="0" sz="700" spc="-35">
                <a:latin typeface="Arial MT"/>
                <a:cs typeface="Arial MT"/>
              </a:rPr>
              <a:t> </a:t>
            </a:r>
            <a:r>
              <a:rPr dirty="0" sz="700" spc="-20">
                <a:latin typeface="Arial MT"/>
                <a:cs typeface="Arial MT"/>
              </a:rPr>
              <a:t>practical</a:t>
            </a:r>
            <a:r>
              <a:rPr dirty="0" sz="700" spc="5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applications.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26822" y="2935731"/>
            <a:ext cx="3754120" cy="451484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670"/>
              </a:spcBef>
            </a:pPr>
            <a:r>
              <a:rPr dirty="0" sz="1100" spc="-35">
                <a:solidFill>
                  <a:srgbClr val="0A0A0A"/>
                </a:solidFill>
                <a:latin typeface="Arial MT"/>
                <a:cs typeface="Arial MT"/>
              </a:rPr>
              <a:t>Accuracy</a:t>
            </a:r>
            <a:r>
              <a:rPr dirty="0" sz="1100" spc="-1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 spc="-40">
                <a:solidFill>
                  <a:srgbClr val="0A0A0A"/>
                </a:solidFill>
                <a:latin typeface="Arial MT"/>
                <a:cs typeface="Arial MT"/>
              </a:rPr>
              <a:t>achieved</a:t>
            </a:r>
            <a:r>
              <a:rPr dirty="0" sz="1100" spc="-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0A0A0A"/>
                </a:solidFill>
                <a:latin typeface="Arial MT"/>
                <a:cs typeface="Arial MT"/>
              </a:rPr>
              <a:t>by</a:t>
            </a:r>
            <a:r>
              <a:rPr dirty="0" sz="1100" spc="-9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 spc="-185">
                <a:solidFill>
                  <a:srgbClr val="0A0A0A"/>
                </a:solidFill>
                <a:latin typeface="Arial MT"/>
                <a:cs typeface="Arial MT"/>
              </a:rPr>
              <a:t>LSTM</a:t>
            </a:r>
            <a:r>
              <a:rPr dirty="0" sz="1100" spc="-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080808"/>
                </a:solidFill>
                <a:latin typeface="Arial MT"/>
                <a:cs typeface="Arial MT"/>
              </a:rPr>
              <a:t>models.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850" spc="-70">
                <a:solidFill>
                  <a:srgbClr val="050505"/>
                </a:solidFill>
                <a:latin typeface="Arial MT"/>
                <a:cs typeface="Arial MT"/>
              </a:rPr>
              <a:t>LSTM</a:t>
            </a:r>
            <a:r>
              <a:rPr dirty="0" sz="850" spc="5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50" spc="-35">
                <a:latin typeface="Arial MT"/>
                <a:cs typeface="Arial MT"/>
              </a:rPr>
              <a:t>models</a:t>
            </a:r>
            <a:r>
              <a:rPr dirty="0" sz="850" spc="-25">
                <a:latin typeface="Arial MT"/>
                <a:cs typeface="Arial MT"/>
              </a:rPr>
              <a:t> </a:t>
            </a:r>
            <a:r>
              <a:rPr dirty="0" sz="850" spc="-60">
                <a:solidFill>
                  <a:srgbClr val="070707"/>
                </a:solidFill>
                <a:latin typeface="Arial MT"/>
                <a:cs typeface="Arial MT"/>
              </a:rPr>
              <a:t>have</a:t>
            </a:r>
            <a:r>
              <a:rPr dirty="0" sz="85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dirty="0" sz="850" spc="-50">
                <a:solidFill>
                  <a:srgbClr val="070707"/>
                </a:solidFill>
                <a:latin typeface="Arial MT"/>
                <a:cs typeface="Arial MT"/>
              </a:rPr>
              <a:t>shown</a:t>
            </a:r>
            <a:r>
              <a:rPr dirty="0" sz="85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dirty="0" sz="850" spc="-95">
                <a:latin typeface="Arial MT"/>
                <a:cs typeface="Arial MT"/>
              </a:rPr>
              <a:t>a</a:t>
            </a:r>
            <a:r>
              <a:rPr dirty="0" sz="850">
                <a:latin typeface="Arial MT"/>
                <a:cs typeface="Arial MT"/>
              </a:rPr>
              <a:t> </a:t>
            </a:r>
            <a:r>
              <a:rPr dirty="0" sz="850" spc="-45">
                <a:latin typeface="Arial MT"/>
                <a:cs typeface="Arial MT"/>
              </a:rPr>
              <a:t>remarkable</a:t>
            </a:r>
            <a:r>
              <a:rPr dirty="0" sz="850" spc="35">
                <a:latin typeface="Arial MT"/>
                <a:cs typeface="Arial MT"/>
              </a:rPr>
              <a:t> </a:t>
            </a:r>
            <a:r>
              <a:rPr dirty="0" sz="850" spc="-30">
                <a:latin typeface="Arial MT"/>
                <a:cs typeface="Arial MT"/>
              </a:rPr>
              <a:t>ability</a:t>
            </a:r>
            <a:r>
              <a:rPr dirty="0" sz="850"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080808"/>
                </a:solidFill>
                <a:latin typeface="Arial MT"/>
                <a:cs typeface="Arial MT"/>
              </a:rPr>
              <a:t>to</a:t>
            </a:r>
            <a:r>
              <a:rPr dirty="0" sz="850" spc="-35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850" spc="-35">
                <a:latin typeface="Arial MT"/>
                <a:cs typeface="Arial MT"/>
              </a:rPr>
              <a:t>accurately</a:t>
            </a:r>
            <a:r>
              <a:rPr dirty="0" sz="850" spc="20">
                <a:latin typeface="Arial MT"/>
                <a:cs typeface="Arial MT"/>
              </a:rPr>
              <a:t> </a:t>
            </a:r>
            <a:r>
              <a:rPr dirty="0" sz="850" spc="-30">
                <a:latin typeface="Arial MT"/>
                <a:cs typeface="Arial MT"/>
              </a:rPr>
              <a:t>detect</a:t>
            </a:r>
            <a:r>
              <a:rPr dirty="0" sz="850">
                <a:latin typeface="Arial MT"/>
                <a:cs typeface="Arial MT"/>
              </a:rPr>
              <a:t> </a:t>
            </a:r>
            <a:r>
              <a:rPr dirty="0" sz="850" spc="-30">
                <a:latin typeface="Arial MT"/>
                <a:cs typeface="Arial MT"/>
              </a:rPr>
              <a:t>emotions</a:t>
            </a:r>
            <a:r>
              <a:rPr dirty="0" sz="850" spc="-5">
                <a:latin typeface="Arial MT"/>
                <a:cs typeface="Arial MT"/>
              </a:rPr>
              <a:t> </a:t>
            </a:r>
            <a:r>
              <a:rPr dirty="0" sz="850" spc="-30">
                <a:solidFill>
                  <a:srgbClr val="070707"/>
                </a:solidFill>
                <a:latin typeface="Arial MT"/>
                <a:cs typeface="Arial MT"/>
              </a:rPr>
              <a:t>in</a:t>
            </a:r>
            <a:r>
              <a:rPr dirty="0" sz="850" spc="-55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latin typeface="Arial MT"/>
                <a:cs typeface="Arial MT"/>
              </a:rPr>
              <a:t>text.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24311" y="3549993"/>
            <a:ext cx="3929379" cy="428625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1000" spc="-20">
                <a:solidFill>
                  <a:srgbClr val="030303"/>
                </a:solidFill>
                <a:latin typeface="Arial MT"/>
                <a:cs typeface="Arial MT"/>
              </a:rPr>
              <a:t>F1-score</a:t>
            </a:r>
            <a:r>
              <a:rPr dirty="0" sz="1000" spc="25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50505"/>
                </a:solidFill>
                <a:latin typeface="Arial MT"/>
                <a:cs typeface="Arial MT"/>
              </a:rPr>
              <a:t>of</a:t>
            </a:r>
            <a:r>
              <a:rPr dirty="0" sz="1000" spc="65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70707"/>
                </a:solidFill>
                <a:latin typeface="Arial MT"/>
                <a:cs typeface="Arial MT"/>
              </a:rPr>
              <a:t>hybrid</a:t>
            </a:r>
            <a:r>
              <a:rPr dirty="0" sz="1000" spc="-1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030303"/>
                </a:solidFill>
                <a:latin typeface="Arial MT"/>
                <a:cs typeface="Arial MT"/>
              </a:rPr>
              <a:t>models.</a:t>
            </a:r>
            <a:endParaRPr sz="1000">
              <a:latin typeface="Arial MT"/>
              <a:cs typeface="Arial MT"/>
            </a:endParaRPr>
          </a:p>
          <a:p>
            <a:pPr marL="17145">
              <a:lnSpc>
                <a:spcPct val="100000"/>
              </a:lnSpc>
              <a:spcBef>
                <a:spcPts val="434"/>
              </a:spcBef>
            </a:pPr>
            <a:r>
              <a:rPr dirty="0" sz="850" spc="-155">
                <a:solidFill>
                  <a:srgbClr val="070707"/>
                </a:solidFill>
                <a:latin typeface="Arial Black"/>
                <a:cs typeface="Arial Black"/>
              </a:rPr>
              <a:t>This</a:t>
            </a:r>
            <a:r>
              <a:rPr dirty="0" sz="850" spc="25">
                <a:solidFill>
                  <a:srgbClr val="070707"/>
                </a:solidFill>
                <a:latin typeface="Arial Black"/>
                <a:cs typeface="Arial Black"/>
              </a:rPr>
              <a:t> </a:t>
            </a:r>
            <a:r>
              <a:rPr dirty="0" sz="850" spc="-150">
                <a:latin typeface="Arial Black"/>
                <a:cs typeface="Arial Black"/>
              </a:rPr>
              <a:t>score</a:t>
            </a:r>
            <a:r>
              <a:rPr dirty="0" sz="850">
                <a:latin typeface="Arial Black"/>
                <a:cs typeface="Arial Black"/>
              </a:rPr>
              <a:t> </a:t>
            </a:r>
            <a:r>
              <a:rPr dirty="0" sz="850" spc="-145">
                <a:latin typeface="Arial Black"/>
                <a:cs typeface="Arial Black"/>
              </a:rPr>
              <a:t>indicates</a:t>
            </a:r>
            <a:r>
              <a:rPr dirty="0" sz="850" spc="80">
                <a:latin typeface="Arial Black"/>
                <a:cs typeface="Arial Black"/>
              </a:rPr>
              <a:t> </a:t>
            </a:r>
            <a:r>
              <a:rPr dirty="0" sz="850" spc="-240">
                <a:solidFill>
                  <a:srgbClr val="0A0A0A"/>
                </a:solidFill>
                <a:latin typeface="Arial Black"/>
                <a:cs typeface="Arial Black"/>
              </a:rPr>
              <a:t>a</a:t>
            </a:r>
            <a:r>
              <a:rPr dirty="0" sz="850" spc="25">
                <a:solidFill>
                  <a:srgbClr val="0A0A0A"/>
                </a:solidFill>
                <a:latin typeface="Arial Black"/>
                <a:cs typeface="Arial Black"/>
              </a:rPr>
              <a:t> </a:t>
            </a:r>
            <a:r>
              <a:rPr dirty="0" sz="850" spc="-140">
                <a:latin typeface="Arial Black"/>
                <a:cs typeface="Arial Black"/>
              </a:rPr>
              <a:t>strong</a:t>
            </a:r>
            <a:r>
              <a:rPr dirty="0" sz="850" spc="-5">
                <a:latin typeface="Arial Black"/>
                <a:cs typeface="Arial Black"/>
              </a:rPr>
              <a:t> </a:t>
            </a:r>
            <a:r>
              <a:rPr dirty="0" sz="850" spc="-155">
                <a:solidFill>
                  <a:srgbClr val="050505"/>
                </a:solidFill>
                <a:latin typeface="Arial Black"/>
                <a:cs typeface="Arial Black"/>
              </a:rPr>
              <a:t>balance</a:t>
            </a:r>
            <a:r>
              <a:rPr dirty="0" sz="850" spc="45">
                <a:solidFill>
                  <a:srgbClr val="050505"/>
                </a:solidFill>
                <a:latin typeface="Arial Black"/>
                <a:cs typeface="Arial Black"/>
              </a:rPr>
              <a:t> </a:t>
            </a:r>
            <a:r>
              <a:rPr dirty="0" sz="850" spc="-170">
                <a:solidFill>
                  <a:srgbClr val="070707"/>
                </a:solidFill>
                <a:latin typeface="Arial Black"/>
                <a:cs typeface="Arial Black"/>
              </a:rPr>
              <a:t>between</a:t>
            </a:r>
            <a:r>
              <a:rPr dirty="0" sz="850" spc="30">
                <a:solidFill>
                  <a:srgbClr val="070707"/>
                </a:solidFill>
                <a:latin typeface="Arial Black"/>
                <a:cs typeface="Arial Black"/>
              </a:rPr>
              <a:t> </a:t>
            </a:r>
            <a:r>
              <a:rPr dirty="0" sz="850" spc="-145">
                <a:latin typeface="Arial Black"/>
                <a:cs typeface="Arial Black"/>
              </a:rPr>
              <a:t>precision</a:t>
            </a:r>
            <a:r>
              <a:rPr dirty="0" sz="850" spc="100">
                <a:latin typeface="Arial Black"/>
                <a:cs typeface="Arial Black"/>
              </a:rPr>
              <a:t> </a:t>
            </a:r>
            <a:r>
              <a:rPr dirty="0" sz="850" spc="-170">
                <a:latin typeface="Arial Black"/>
                <a:cs typeface="Arial Black"/>
              </a:rPr>
              <a:t>and</a:t>
            </a:r>
            <a:r>
              <a:rPr dirty="0" sz="850" spc="-15">
                <a:latin typeface="Arial Black"/>
                <a:cs typeface="Arial Black"/>
              </a:rPr>
              <a:t> </a:t>
            </a:r>
            <a:r>
              <a:rPr dirty="0" sz="850" spc="-145">
                <a:latin typeface="Arial Black"/>
                <a:cs typeface="Arial Black"/>
              </a:rPr>
              <a:t>recall</a:t>
            </a:r>
            <a:r>
              <a:rPr dirty="0" sz="850" spc="35">
                <a:latin typeface="Arial Black"/>
                <a:cs typeface="Arial Black"/>
              </a:rPr>
              <a:t> </a:t>
            </a:r>
            <a:r>
              <a:rPr dirty="0" sz="850" spc="-160">
                <a:solidFill>
                  <a:srgbClr val="030303"/>
                </a:solidFill>
                <a:latin typeface="Arial Black"/>
                <a:cs typeface="Arial Black"/>
              </a:rPr>
              <a:t>in</a:t>
            </a:r>
            <a:r>
              <a:rPr dirty="0" sz="850" spc="5">
                <a:solidFill>
                  <a:srgbClr val="030303"/>
                </a:solidFill>
                <a:latin typeface="Arial Black"/>
                <a:cs typeface="Arial Black"/>
              </a:rPr>
              <a:t> </a:t>
            </a:r>
            <a:r>
              <a:rPr dirty="0" sz="850" spc="-150">
                <a:latin typeface="Arial Black"/>
                <a:cs typeface="Arial Black"/>
              </a:rPr>
              <a:t>emotion</a:t>
            </a:r>
            <a:r>
              <a:rPr dirty="0" sz="850" spc="35">
                <a:latin typeface="Arial Black"/>
                <a:cs typeface="Arial Black"/>
              </a:rPr>
              <a:t> </a:t>
            </a:r>
            <a:r>
              <a:rPr dirty="0" sz="850" spc="-100">
                <a:latin typeface="Arial Black"/>
                <a:cs typeface="Arial Black"/>
              </a:rPr>
              <a:t>detection.</a:t>
            </a:r>
            <a:endParaRPr sz="850">
              <a:latin typeface="Arial Black"/>
              <a:cs typeface="Arial Black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475159" y="3003803"/>
            <a:ext cx="3708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1F4FCF"/>
                </a:solidFill>
                <a:latin typeface="Arial MT"/>
                <a:cs typeface="Arial MT"/>
              </a:rPr>
              <a:t>90%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442245" y="3573017"/>
            <a:ext cx="398780" cy="261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50" spc="-185">
                <a:solidFill>
                  <a:srgbClr val="0AB6F9"/>
                </a:solidFill>
                <a:latin typeface="Courier New"/>
                <a:cs typeface="Courier New"/>
              </a:rPr>
              <a:t>0.85</a:t>
            </a:r>
            <a:endParaRPr sz="15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952" cy="45720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276277" y="1823466"/>
            <a:ext cx="1233170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20">
                <a:solidFill>
                  <a:srgbClr val="050505"/>
                </a:solidFill>
                <a:latin typeface="Arial MT"/>
                <a:cs typeface="Arial MT"/>
              </a:rPr>
              <a:t>Performance</a:t>
            </a:r>
            <a:r>
              <a:rPr dirty="0" sz="950" spc="195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080808"/>
                </a:solidFill>
                <a:latin typeface="Arial MT"/>
                <a:cs typeface="Arial MT"/>
              </a:rPr>
              <a:t>Metrics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273481" y="2332482"/>
            <a:ext cx="1034415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60">
                <a:solidFill>
                  <a:srgbClr val="050505"/>
                </a:solidFill>
                <a:latin typeface="Arial MT"/>
                <a:cs typeface="Arial MT"/>
              </a:rPr>
              <a:t>Cross-</a:t>
            </a:r>
            <a:r>
              <a:rPr dirty="0" sz="950" spc="40">
                <a:solidFill>
                  <a:srgbClr val="050505"/>
                </a:solidFill>
                <a:latin typeface="Arial MT"/>
                <a:cs typeface="Arial MT"/>
              </a:rPr>
              <a:t>Validation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272848" y="2748026"/>
            <a:ext cx="1223645" cy="385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240" marR="5080" indent="-3175">
              <a:lnSpc>
                <a:spcPct val="112400"/>
              </a:lnSpc>
              <a:spcBef>
                <a:spcPts val="100"/>
              </a:spcBef>
            </a:pPr>
            <a:r>
              <a:rPr dirty="0" sz="1050">
                <a:solidFill>
                  <a:srgbClr val="080808"/>
                </a:solidFill>
                <a:latin typeface="Arial MT"/>
                <a:cs typeface="Arial MT"/>
              </a:rPr>
              <a:t>Comparison</a:t>
            </a:r>
            <a:r>
              <a:rPr dirty="0" sz="1050" spc="-55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080808"/>
                </a:solidFill>
                <a:latin typeface="Arial MT"/>
                <a:cs typeface="Arial MT"/>
              </a:rPr>
              <a:t>Against </a:t>
            </a:r>
            <a:r>
              <a:rPr dirty="0" sz="1050" spc="-10">
                <a:solidFill>
                  <a:srgbClr val="030303"/>
                </a:solidFill>
                <a:latin typeface="Arial MT"/>
                <a:cs typeface="Arial MT"/>
              </a:rPr>
              <a:t>Benchmarks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274648" y="3395726"/>
            <a:ext cx="159512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35">
                <a:solidFill>
                  <a:srgbClr val="050505"/>
                </a:solidFill>
                <a:latin typeface="Arial Black"/>
                <a:cs typeface="Arial Black"/>
              </a:rPr>
              <a:t>Identifying</a:t>
            </a:r>
            <a:r>
              <a:rPr dirty="0" sz="1050" spc="15">
                <a:solidFill>
                  <a:srgbClr val="050505"/>
                </a:solidFill>
                <a:latin typeface="Arial Black"/>
                <a:cs typeface="Arial Black"/>
              </a:rPr>
              <a:t> </a:t>
            </a:r>
            <a:r>
              <a:rPr dirty="0" sz="1050" spc="-165">
                <a:solidFill>
                  <a:srgbClr val="050505"/>
                </a:solidFill>
                <a:latin typeface="Arial Black"/>
                <a:cs typeface="Arial Black"/>
              </a:rPr>
              <a:t>Effective</a:t>
            </a:r>
            <a:r>
              <a:rPr dirty="0" sz="1050" spc="-25">
                <a:solidFill>
                  <a:srgbClr val="050505"/>
                </a:solidFill>
                <a:latin typeface="Arial Black"/>
                <a:cs typeface="Arial Black"/>
              </a:rPr>
              <a:t> </a:t>
            </a:r>
            <a:r>
              <a:rPr dirty="0" sz="1050" spc="-114">
                <a:solidFill>
                  <a:srgbClr val="050505"/>
                </a:solidFill>
                <a:latin typeface="Arial Black"/>
                <a:cs typeface="Arial Black"/>
              </a:rPr>
              <a:t>Models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087885" y="1766316"/>
            <a:ext cx="459740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solidFill>
                  <a:srgbClr val="050505"/>
                </a:solidFill>
                <a:latin typeface="Arial MT"/>
                <a:cs typeface="Arial MT"/>
              </a:rPr>
              <a:t>Utilization</a:t>
            </a:r>
            <a:r>
              <a:rPr dirty="0" sz="800" spc="5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50505"/>
                </a:solidFill>
                <a:latin typeface="Arial MT"/>
                <a:cs typeface="Arial MT"/>
              </a:rPr>
              <a:t>of</a:t>
            </a:r>
            <a:r>
              <a:rPr dirty="0" sz="800" spc="-5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50505"/>
                </a:solidFill>
                <a:latin typeface="Arial MT"/>
                <a:cs typeface="Arial MT"/>
              </a:rPr>
              <a:t>metrics</a:t>
            </a:r>
            <a:r>
              <a:rPr dirty="0" sz="800" spc="2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70707"/>
                </a:solidFill>
                <a:latin typeface="Arial MT"/>
                <a:cs typeface="Arial MT"/>
              </a:rPr>
              <a:t>such</a:t>
            </a:r>
            <a:r>
              <a:rPr dirty="0" sz="800" spc="-2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dirty="0" sz="800" spc="-30">
                <a:solidFill>
                  <a:srgbClr val="070707"/>
                </a:solidFill>
                <a:latin typeface="Arial MT"/>
                <a:cs typeface="Arial MT"/>
              </a:rPr>
              <a:t>as</a:t>
            </a:r>
            <a:r>
              <a:rPr dirty="0" sz="800" spc="-35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050505"/>
                </a:solidFill>
                <a:latin typeface="Arial MT"/>
                <a:cs typeface="Arial MT"/>
              </a:rPr>
              <a:t>Precision, </a:t>
            </a:r>
            <a:r>
              <a:rPr dirty="0" sz="800" spc="-30">
                <a:solidFill>
                  <a:srgbClr val="050505"/>
                </a:solidFill>
                <a:latin typeface="Arial MT"/>
                <a:cs typeface="Arial MT"/>
              </a:rPr>
              <a:t>Recall,</a:t>
            </a:r>
            <a:r>
              <a:rPr dirty="0" sz="800" spc="-5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00" spc="-30">
                <a:latin typeface="Arial MT"/>
                <a:cs typeface="Arial MT"/>
              </a:rPr>
              <a:t>F1-</a:t>
            </a:r>
            <a:r>
              <a:rPr dirty="0" sz="800" spc="-10">
                <a:latin typeface="Arial MT"/>
                <a:cs typeface="Arial MT"/>
              </a:rPr>
              <a:t>score,</a:t>
            </a:r>
            <a:r>
              <a:rPr dirty="0" sz="800" spc="55">
                <a:latin typeface="Arial MT"/>
                <a:cs typeface="Arial MT"/>
              </a:rPr>
              <a:t> </a:t>
            </a:r>
            <a:r>
              <a:rPr dirty="0" sz="800" spc="-40">
                <a:solidFill>
                  <a:srgbClr val="050505"/>
                </a:solidFill>
                <a:latin typeface="Arial MT"/>
                <a:cs typeface="Arial MT"/>
              </a:rPr>
              <a:t>and</a:t>
            </a:r>
            <a:r>
              <a:rPr dirty="0" sz="800" spc="-2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030303"/>
                </a:solidFill>
                <a:latin typeface="Arial MT"/>
                <a:cs typeface="Arial MT"/>
              </a:rPr>
              <a:t>Accuracy</a:t>
            </a:r>
            <a:r>
              <a:rPr dirty="0" sz="800" spc="25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50505"/>
                </a:solidFill>
                <a:latin typeface="Arial MT"/>
                <a:cs typeface="Arial MT"/>
              </a:rPr>
              <a:t>to</a:t>
            </a:r>
            <a:r>
              <a:rPr dirty="0" sz="800" spc="5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70707"/>
                </a:solidFill>
                <a:latin typeface="Arial MT"/>
                <a:cs typeface="Arial MT"/>
              </a:rPr>
              <a:t>quantify</a:t>
            </a:r>
            <a:r>
              <a:rPr dirty="0" sz="800" spc="1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70707"/>
                </a:solidFill>
                <a:latin typeface="Arial MT"/>
                <a:cs typeface="Arial MT"/>
              </a:rPr>
              <a:t>model</a:t>
            </a:r>
            <a:r>
              <a:rPr dirty="0" sz="800" spc="5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effectiveness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085804" y="2249169"/>
            <a:ext cx="4382135" cy="318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240" marR="5080" indent="-3175">
              <a:lnSpc>
                <a:spcPct val="112900"/>
              </a:lnSpc>
              <a:spcBef>
                <a:spcPts val="100"/>
              </a:spcBef>
            </a:pPr>
            <a:r>
              <a:rPr dirty="0" sz="850" spc="-35">
                <a:latin typeface="Arial MT"/>
                <a:cs typeface="Arial MT"/>
              </a:rPr>
              <a:t>Implementing</a:t>
            </a:r>
            <a:r>
              <a:rPr dirty="0" sz="850" spc="25">
                <a:latin typeface="Arial MT"/>
                <a:cs typeface="Arial MT"/>
              </a:rPr>
              <a:t> </a:t>
            </a:r>
            <a:r>
              <a:rPr dirty="0" sz="850" spc="-30">
                <a:solidFill>
                  <a:srgbClr val="030303"/>
                </a:solidFill>
                <a:latin typeface="Arial MT"/>
                <a:cs typeface="Arial MT"/>
              </a:rPr>
              <a:t>cross-</a:t>
            </a:r>
            <a:r>
              <a:rPr dirty="0" sz="850" spc="-25">
                <a:solidFill>
                  <a:srgbClr val="030303"/>
                </a:solidFill>
                <a:latin typeface="Arial MT"/>
                <a:cs typeface="Arial MT"/>
              </a:rPr>
              <a:t>validation</a:t>
            </a:r>
            <a:r>
              <a:rPr dirty="0" sz="850" spc="-90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dirty="0" sz="850" spc="-35">
                <a:latin typeface="Arial MT"/>
                <a:cs typeface="Arial MT"/>
              </a:rPr>
              <a:t>techniques</a:t>
            </a:r>
            <a:r>
              <a:rPr dirty="0" sz="850" spc="20">
                <a:latin typeface="Arial MT"/>
                <a:cs typeface="Arial MT"/>
              </a:rPr>
              <a:t> </a:t>
            </a:r>
            <a:r>
              <a:rPr dirty="0" sz="850" spc="-10">
                <a:latin typeface="Arial MT"/>
                <a:cs typeface="Arial MT"/>
              </a:rPr>
              <a:t>to</a:t>
            </a:r>
            <a:r>
              <a:rPr dirty="0" sz="850" spc="-50">
                <a:latin typeface="Arial MT"/>
                <a:cs typeface="Arial MT"/>
              </a:rPr>
              <a:t> </a:t>
            </a:r>
            <a:r>
              <a:rPr dirty="0" sz="850" spc="-60">
                <a:solidFill>
                  <a:srgbClr val="050505"/>
                </a:solidFill>
                <a:latin typeface="Arial MT"/>
                <a:cs typeface="Arial MT"/>
              </a:rPr>
              <a:t>ensure</a:t>
            </a:r>
            <a:r>
              <a:rPr dirty="0" sz="850" spc="-1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50" spc="-35">
                <a:solidFill>
                  <a:srgbClr val="070707"/>
                </a:solidFill>
                <a:latin typeface="Arial MT"/>
                <a:cs typeface="Arial MT"/>
              </a:rPr>
              <a:t>model</a:t>
            </a:r>
            <a:r>
              <a:rPr dirty="0" sz="850" spc="1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latin typeface="Arial MT"/>
                <a:cs typeface="Arial MT"/>
              </a:rPr>
              <a:t>reliability</a:t>
            </a:r>
            <a:r>
              <a:rPr dirty="0" sz="850" spc="90">
                <a:latin typeface="Arial MT"/>
                <a:cs typeface="Arial MT"/>
              </a:rPr>
              <a:t> </a:t>
            </a:r>
            <a:r>
              <a:rPr dirty="0" sz="850" spc="-35">
                <a:latin typeface="Arial MT"/>
                <a:cs typeface="Arial MT"/>
              </a:rPr>
              <a:t>across</a:t>
            </a:r>
            <a:r>
              <a:rPr dirty="0" sz="850" spc="50">
                <a:latin typeface="Arial MT"/>
                <a:cs typeface="Arial MT"/>
              </a:rPr>
              <a:t> </a:t>
            </a:r>
            <a:r>
              <a:rPr dirty="0" sz="850" spc="-25">
                <a:latin typeface="Arial MT"/>
                <a:cs typeface="Arial MT"/>
              </a:rPr>
              <a:t>multiple</a:t>
            </a:r>
            <a:r>
              <a:rPr dirty="0" sz="850" spc="35">
                <a:latin typeface="Arial MT"/>
                <a:cs typeface="Arial MT"/>
              </a:rPr>
              <a:t> </a:t>
            </a:r>
            <a:r>
              <a:rPr dirty="0" sz="850" spc="-35">
                <a:latin typeface="Arial MT"/>
                <a:cs typeface="Arial MT"/>
              </a:rPr>
              <a:t>datasets</a:t>
            </a:r>
            <a:r>
              <a:rPr dirty="0" sz="850" spc="20"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050505"/>
                </a:solidFill>
                <a:latin typeface="Arial MT"/>
                <a:cs typeface="Arial MT"/>
              </a:rPr>
              <a:t>and </a:t>
            </a:r>
            <a:r>
              <a:rPr dirty="0" sz="850" spc="-45">
                <a:solidFill>
                  <a:srgbClr val="030303"/>
                </a:solidFill>
                <a:latin typeface="Arial MT"/>
                <a:cs typeface="Arial MT"/>
              </a:rPr>
              <a:t>prevent</a:t>
            </a:r>
            <a:r>
              <a:rPr dirty="0" sz="850" spc="-5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latin typeface="Arial MT"/>
                <a:cs typeface="Arial MT"/>
              </a:rPr>
              <a:t>overfitting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088855" y="2781300"/>
            <a:ext cx="3975735" cy="324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810">
              <a:lnSpc>
                <a:spcPct val="122500"/>
              </a:lnSpc>
              <a:spcBef>
                <a:spcPts val="100"/>
              </a:spcBef>
            </a:pPr>
            <a:r>
              <a:rPr dirty="0" sz="800" spc="-20">
                <a:latin typeface="Arial MT"/>
                <a:cs typeface="Arial MT"/>
              </a:rPr>
              <a:t>Analyzing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80808"/>
                </a:solidFill>
                <a:latin typeface="Arial MT"/>
                <a:cs typeface="Arial MT"/>
              </a:rPr>
              <a:t>results</a:t>
            </a:r>
            <a:r>
              <a:rPr dirty="0" sz="800" spc="2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800" spc="-20">
                <a:solidFill>
                  <a:srgbClr val="080808"/>
                </a:solidFill>
                <a:latin typeface="Arial MT"/>
                <a:cs typeface="Arial MT"/>
              </a:rPr>
              <a:t>in</a:t>
            </a:r>
            <a:r>
              <a:rPr dirty="0" sz="800" spc="-3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relation</a:t>
            </a:r>
            <a:r>
              <a:rPr dirty="0" sz="800" spc="-25"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C0C0C"/>
                </a:solidFill>
                <a:latin typeface="Arial MT"/>
                <a:cs typeface="Arial MT"/>
              </a:rPr>
              <a:t>to</a:t>
            </a:r>
            <a:r>
              <a:rPr dirty="0" sz="800" spc="-1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800" spc="-20">
                <a:solidFill>
                  <a:srgbClr val="070707"/>
                </a:solidFill>
                <a:latin typeface="Arial MT"/>
                <a:cs typeface="Arial MT"/>
              </a:rPr>
              <a:t>benchmark</a:t>
            </a:r>
            <a:r>
              <a:rPr dirty="0" sz="800" spc="-15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50505"/>
                </a:solidFill>
                <a:latin typeface="Arial MT"/>
                <a:cs typeface="Arial MT"/>
              </a:rPr>
              <a:t>models</a:t>
            </a:r>
            <a:r>
              <a:rPr dirty="0" sz="800" spc="-5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030303"/>
                </a:solidFill>
                <a:latin typeface="Arial MT"/>
                <a:cs typeface="Arial MT"/>
              </a:rPr>
              <a:t>established</a:t>
            </a:r>
            <a:r>
              <a:rPr dirty="0" sz="800" spc="60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070707"/>
                </a:solidFill>
                <a:latin typeface="Arial MT"/>
                <a:cs typeface="Arial MT"/>
              </a:rPr>
              <a:t>during</a:t>
            </a:r>
            <a:r>
              <a:rPr dirty="0" sz="800" spc="-4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dirty="0" sz="800" spc="-35">
                <a:solidFill>
                  <a:srgbClr val="050505"/>
                </a:solidFill>
                <a:latin typeface="Arial MT"/>
                <a:cs typeface="Arial MT"/>
              </a:rPr>
              <a:t>SemEval</a:t>
            </a:r>
            <a:r>
              <a:rPr dirty="0" sz="800" spc="-5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50505"/>
                </a:solidFill>
                <a:latin typeface="Arial MT"/>
                <a:cs typeface="Arial MT"/>
              </a:rPr>
              <a:t>2025</a:t>
            </a:r>
            <a:r>
              <a:rPr dirty="0" sz="800" spc="-2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for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0">
                <a:latin typeface="Arial MT"/>
                <a:cs typeface="Arial MT"/>
              </a:rPr>
              <a:t>a</a:t>
            </a:r>
            <a:r>
              <a:rPr dirty="0" sz="800" spc="-20">
                <a:latin typeface="Arial MT"/>
                <a:cs typeface="Arial MT"/>
              </a:rPr>
              <a:t> comprehensive</a:t>
            </a:r>
            <a:r>
              <a:rPr dirty="0" sz="800" spc="60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comparison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089125" y="3323844"/>
            <a:ext cx="4557395" cy="318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270">
              <a:lnSpc>
                <a:spcPct val="1200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This</a:t>
            </a:r>
            <a:r>
              <a:rPr dirty="0" sz="800" spc="-3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thorough </a:t>
            </a:r>
            <a:r>
              <a:rPr dirty="0" sz="800" spc="-20">
                <a:latin typeface="Arial MT"/>
                <a:cs typeface="Arial MT"/>
              </a:rPr>
              <a:t>evaluation</a:t>
            </a:r>
            <a:r>
              <a:rPr dirty="0" sz="800" spc="2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process</a:t>
            </a:r>
            <a:r>
              <a:rPr dirty="0" sz="800" spc="2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helps</a:t>
            </a:r>
            <a:r>
              <a:rPr dirty="0" sz="800" spc="-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-3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identifying</a:t>
            </a:r>
            <a:r>
              <a:rPr dirty="0" sz="800" spc="-25"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80808"/>
                </a:solidFill>
                <a:latin typeface="Arial MT"/>
                <a:cs typeface="Arial MT"/>
              </a:rPr>
              <a:t>the</a:t>
            </a:r>
            <a:r>
              <a:rPr dirty="0" sz="800" spc="-2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most</a:t>
            </a:r>
            <a:r>
              <a:rPr dirty="0" sz="800" spc="-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effective</a:t>
            </a:r>
            <a:r>
              <a:rPr dirty="0" sz="800" spc="-1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model</a:t>
            </a:r>
            <a:r>
              <a:rPr dirty="0" sz="800" spc="-2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suitable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70707"/>
                </a:solidFill>
                <a:latin typeface="Arial MT"/>
                <a:cs typeface="Arial MT"/>
              </a:rPr>
              <a:t>for</a:t>
            </a:r>
            <a:r>
              <a:rPr dirty="0" sz="800" spc="-2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deployment </a:t>
            </a:r>
            <a:r>
              <a:rPr dirty="0" sz="800">
                <a:solidFill>
                  <a:srgbClr val="050505"/>
                </a:solidFill>
                <a:latin typeface="Arial MT"/>
                <a:cs typeface="Arial MT"/>
              </a:rPr>
              <a:t>in</a:t>
            </a:r>
            <a:r>
              <a:rPr dirty="0" sz="800" spc="-6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00" spc="-25">
                <a:solidFill>
                  <a:srgbClr val="050505"/>
                </a:solidFill>
                <a:latin typeface="Arial MT"/>
                <a:cs typeface="Arial MT"/>
              </a:rPr>
              <a:t>real-</a:t>
            </a:r>
            <a:r>
              <a:rPr dirty="0" sz="800">
                <a:solidFill>
                  <a:srgbClr val="050505"/>
                </a:solidFill>
                <a:latin typeface="Arial MT"/>
                <a:cs typeface="Arial MT"/>
              </a:rPr>
              <a:t>world</a:t>
            </a:r>
            <a:r>
              <a:rPr dirty="0" sz="800" spc="2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applications.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451104"/>
            <a:ext cx="8125459" cy="3663950"/>
            <a:chOff x="0" y="451104"/>
            <a:chExt cx="8125459" cy="366395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1104"/>
              <a:ext cx="8124952" cy="366369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350476" y="1581912"/>
              <a:ext cx="1176655" cy="146685"/>
            </a:xfrm>
            <a:custGeom>
              <a:avLst/>
              <a:gdLst/>
              <a:ahLst/>
              <a:cxnLst/>
              <a:rect l="l" t="t" r="r" b="b"/>
              <a:pathLst>
                <a:path w="1176655" h="146685">
                  <a:moveTo>
                    <a:pt x="1176528" y="146304"/>
                  </a:moveTo>
                  <a:lnTo>
                    <a:pt x="0" y="146304"/>
                  </a:lnTo>
                  <a:lnTo>
                    <a:pt x="0" y="0"/>
                  </a:lnTo>
                  <a:lnTo>
                    <a:pt x="1176528" y="0"/>
                  </a:lnTo>
                  <a:lnTo>
                    <a:pt x="1176528" y="14630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325223" y="1496567"/>
            <a:ext cx="118745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275">
                <a:solidFill>
                  <a:srgbClr val="FFFFFF"/>
                </a:solidFill>
                <a:latin typeface="Arial Black"/>
                <a:cs typeface="Arial Black"/>
              </a:rPr>
              <a:t>Performance</a:t>
            </a:r>
            <a:endParaRPr sz="1700">
              <a:latin typeface="Arial Black"/>
              <a:cs typeface="Arial Black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350469" y="1831847"/>
            <a:ext cx="1176655" cy="405765"/>
          </a:xfrm>
          <a:custGeom>
            <a:avLst/>
            <a:gdLst/>
            <a:ahLst/>
            <a:cxnLst/>
            <a:rect l="l" t="t" r="r" b="b"/>
            <a:pathLst>
              <a:path w="1176655" h="405764">
                <a:moveTo>
                  <a:pt x="1005713" y="262128"/>
                </a:moveTo>
                <a:lnTo>
                  <a:pt x="0" y="262128"/>
                </a:lnTo>
                <a:lnTo>
                  <a:pt x="0" y="405384"/>
                </a:lnTo>
                <a:lnTo>
                  <a:pt x="1005713" y="405384"/>
                </a:lnTo>
                <a:lnTo>
                  <a:pt x="1005713" y="262128"/>
                </a:lnTo>
                <a:close/>
              </a:path>
              <a:path w="1176655" h="405764">
                <a:moveTo>
                  <a:pt x="1176375" y="0"/>
                </a:moveTo>
                <a:lnTo>
                  <a:pt x="0" y="0"/>
                </a:lnTo>
                <a:lnTo>
                  <a:pt x="0" y="201168"/>
                </a:lnTo>
                <a:lnTo>
                  <a:pt x="1176375" y="201168"/>
                </a:lnTo>
                <a:lnTo>
                  <a:pt x="1176375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320690" y="1749551"/>
            <a:ext cx="1223645" cy="542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05"/>
              </a:lnSpc>
              <a:spcBef>
                <a:spcPts val="100"/>
              </a:spcBef>
            </a:pPr>
            <a:r>
              <a:rPr dirty="0" sz="1700" spc="-40">
                <a:solidFill>
                  <a:srgbClr val="FFFFFF"/>
                </a:solidFill>
                <a:latin typeface="Arial MT"/>
                <a:cs typeface="Arial MT"/>
              </a:rPr>
              <a:t>Insights</a:t>
            </a:r>
            <a:r>
              <a:rPr dirty="0" sz="17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endParaRPr sz="1700">
              <a:latin typeface="Arial MT"/>
              <a:cs typeface="Arial MT"/>
            </a:endParaRPr>
          </a:p>
          <a:p>
            <a:pPr marL="15875">
              <a:lnSpc>
                <a:spcPts val="2065"/>
              </a:lnSpc>
            </a:pPr>
            <a:r>
              <a:rPr dirty="0" sz="1750" spc="-520">
                <a:solidFill>
                  <a:srgbClr val="FFFFFF"/>
                </a:solidFill>
                <a:latin typeface="Arial Black"/>
                <a:cs typeface="Arial Black"/>
              </a:rPr>
              <a:t>BERT</a:t>
            </a:r>
            <a:r>
              <a:rPr dirty="0" sz="1750" spc="-1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750" spc="-310">
                <a:solidFill>
                  <a:srgbClr val="FFFFFF"/>
                </a:solidFill>
                <a:latin typeface="Arial Black"/>
                <a:cs typeface="Arial Black"/>
              </a:rPr>
              <a:t>Model</a:t>
            </a:r>
            <a:endParaRPr sz="1750">
              <a:latin typeface="Arial Black"/>
              <a:cs typeface="Arial Black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344380" y="2898648"/>
            <a:ext cx="387350" cy="67310"/>
          </a:xfrm>
          <a:custGeom>
            <a:avLst/>
            <a:gdLst/>
            <a:ahLst/>
            <a:cxnLst/>
            <a:rect l="l" t="t" r="r" b="b"/>
            <a:pathLst>
              <a:path w="387350" h="67310">
                <a:moveTo>
                  <a:pt x="387096" y="67056"/>
                </a:moveTo>
                <a:lnTo>
                  <a:pt x="0" y="67056"/>
                </a:lnTo>
                <a:lnTo>
                  <a:pt x="0" y="0"/>
                </a:lnTo>
                <a:lnTo>
                  <a:pt x="387096" y="0"/>
                </a:lnTo>
                <a:lnTo>
                  <a:pt x="387096" y="67056"/>
                </a:lnTo>
                <a:close/>
              </a:path>
            </a:pathLst>
          </a:custGeom>
          <a:solidFill>
            <a:srgbClr val="6464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326894" y="2829305"/>
            <a:ext cx="414020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20">
                <a:solidFill>
                  <a:srgbClr val="FFFFFF"/>
                </a:solidFill>
                <a:latin typeface="Arial MT"/>
                <a:cs typeface="Arial MT"/>
              </a:rPr>
              <a:t>reviews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2352761" y="1856232"/>
            <a:ext cx="3806825" cy="506095"/>
          </a:xfrm>
          <a:custGeom>
            <a:avLst/>
            <a:gdLst/>
            <a:ahLst/>
            <a:cxnLst/>
            <a:rect l="l" t="t" r="r" b="b"/>
            <a:pathLst>
              <a:path w="3806825" h="506094">
                <a:moveTo>
                  <a:pt x="3806952" y="505968"/>
                </a:moveTo>
                <a:lnTo>
                  <a:pt x="0" y="505968"/>
                </a:lnTo>
                <a:lnTo>
                  <a:pt x="0" y="0"/>
                </a:lnTo>
                <a:lnTo>
                  <a:pt x="3806952" y="0"/>
                </a:lnTo>
                <a:lnTo>
                  <a:pt x="3806952" y="505968"/>
                </a:lnTo>
                <a:close/>
              </a:path>
            </a:pathLst>
          </a:custGeom>
          <a:solidFill>
            <a:srgbClr val="214D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327569" y="1659382"/>
            <a:ext cx="3806825" cy="7035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95"/>
              <a:t>Joy</a:t>
            </a:r>
            <a:r>
              <a:rPr dirty="0" sz="4450" spc="-229"/>
              <a:t> </a:t>
            </a:r>
            <a:r>
              <a:rPr dirty="0" sz="4450" spc="-45"/>
              <a:t>Dominonce</a:t>
            </a:r>
            <a:endParaRPr sz="4450"/>
          </a:p>
        </p:txBody>
      </p:sp>
      <p:sp>
        <p:nvSpPr>
          <p:cNvPr id="12" name="object 12" descr=""/>
          <p:cNvSpPr/>
          <p:nvPr/>
        </p:nvSpPr>
        <p:spPr>
          <a:xfrm>
            <a:off x="2371048" y="3136392"/>
            <a:ext cx="5440045" cy="512445"/>
          </a:xfrm>
          <a:custGeom>
            <a:avLst/>
            <a:gdLst/>
            <a:ahLst/>
            <a:cxnLst/>
            <a:rect l="l" t="t" r="r" b="b"/>
            <a:pathLst>
              <a:path w="5440045" h="512445">
                <a:moveTo>
                  <a:pt x="5440680" y="512064"/>
                </a:moveTo>
                <a:lnTo>
                  <a:pt x="0" y="512064"/>
                </a:lnTo>
                <a:lnTo>
                  <a:pt x="0" y="0"/>
                </a:lnTo>
                <a:lnTo>
                  <a:pt x="5440680" y="0"/>
                </a:lnTo>
                <a:lnTo>
                  <a:pt x="5440680" y="512064"/>
                </a:lnTo>
                <a:close/>
              </a:path>
            </a:pathLst>
          </a:custGeom>
          <a:solidFill>
            <a:srgbClr val="214D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2319926" y="2942844"/>
            <a:ext cx="5482590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>
                <a:solidFill>
                  <a:srgbClr val="FFFFFF"/>
                </a:solidFill>
                <a:latin typeface="Arial MT"/>
                <a:cs typeface="Arial MT"/>
              </a:rPr>
              <a:t>Multi-</a:t>
            </a:r>
            <a:r>
              <a:rPr dirty="0" sz="4400" spc="50">
                <a:solidFill>
                  <a:srgbClr val="FFFFFF"/>
                </a:solidFill>
                <a:latin typeface="Arial MT"/>
                <a:cs typeface="Arial MT"/>
              </a:rPr>
              <a:t>lïnguol</a:t>
            </a:r>
            <a:r>
              <a:rPr dirty="0" sz="4400" spc="3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400" spc="-10">
                <a:solidFill>
                  <a:srgbClr val="FFFFFF"/>
                </a:solidFill>
                <a:latin typeface="Arial MT"/>
                <a:cs typeface="Arial MT"/>
              </a:rPr>
              <a:t>Dotosets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0" y="4224528"/>
            <a:ext cx="8125459" cy="119380"/>
          </a:xfrm>
          <a:custGeom>
            <a:avLst/>
            <a:gdLst/>
            <a:ahLst/>
            <a:cxnLst/>
            <a:rect l="l" t="t" r="r" b="b"/>
            <a:pathLst>
              <a:path w="8125459" h="119379">
                <a:moveTo>
                  <a:pt x="8125968" y="118872"/>
                </a:moveTo>
                <a:lnTo>
                  <a:pt x="0" y="118872"/>
                </a:lnTo>
                <a:lnTo>
                  <a:pt x="0" y="0"/>
                </a:lnTo>
                <a:lnTo>
                  <a:pt x="8125968" y="0"/>
                </a:lnTo>
                <a:lnTo>
                  <a:pt x="8125968" y="118872"/>
                </a:lnTo>
                <a:close/>
              </a:path>
            </a:pathLst>
          </a:custGeom>
          <a:solidFill>
            <a:srgbClr val="214D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6720870" y="4223765"/>
            <a:ext cx="103505" cy="12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30">
                <a:solidFill>
                  <a:srgbClr val="FFFFFF"/>
                </a:solidFill>
                <a:latin typeface="Consolas"/>
                <a:cs typeface="Consolas"/>
                <a:hlinkClick r:id="rId3"/>
              </a:rPr>
              <a:t>ea</a:t>
            </a:r>
            <a:endParaRPr sz="650">
              <a:latin typeface="Consolas"/>
              <a:cs typeface="Consola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038748" y="4223765"/>
            <a:ext cx="57785" cy="12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65">
                <a:solidFill>
                  <a:srgbClr val="FFFFFF"/>
                </a:solidFill>
                <a:latin typeface="Consolas"/>
                <a:cs typeface="Consolas"/>
                <a:hlinkClick r:id="rId3"/>
              </a:rPr>
              <a:t>g</a:t>
            </a:r>
            <a:endParaRPr sz="650">
              <a:latin typeface="Consolas"/>
              <a:cs typeface="Consola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267709" y="4223765"/>
            <a:ext cx="647700" cy="12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10">
                <a:solidFill>
                  <a:srgbClr val="FFFFFF"/>
                </a:solidFill>
                <a:latin typeface="Consolas"/>
                <a:cs typeface="Consolas"/>
                <a:hlinkClick r:id="rId3"/>
              </a:rPr>
              <a:t>proseutotionsœ</a:t>
            </a:r>
            <a:endParaRPr sz="6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2025-05-26T02:29:16Z</dcterms:created>
  <dcterms:modified xsi:type="dcterms:W3CDTF">2025-05-26T02:29:16Z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2025-05-26T00:00:00Z</vt:filetime>
  </property>
  <property fmtid="{D5CDD505-2E9C-101B-9397-08002B2CF9AE}" pid="3" name="Producer">
    <vt:lpwstr>jsPDF 2.5.1</vt:lpwstr>
  </property>
  <property fmtid="{D5CDD505-2E9C-101B-9397-08002B2CF9AE}" pid="4" name="LastSaved">
    <vt:filetime>2025-05-26T00:00:00Z</vt:filetime>
  </property>
</Properties>
</file>