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6858000" cy="9144000"/>
  <p:embeddedFontLst>
    <p:embeddedFont>
      <p:font typeface="Fredoka" charset="1" panose="02000000000000000000"/>
      <p:regular r:id="rId21"/>
    </p:embeddedFont>
    <p:embeddedFont>
      <p:font typeface="Balsamiq Sans" charset="1" panose="02000603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731520"/>
            <a:ext cx="8290560" cy="2374503"/>
            <a:chOff x="0" y="0"/>
            <a:chExt cx="11054080" cy="3166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3166004"/>
            </a:xfrm>
            <a:custGeom>
              <a:avLst/>
              <a:gdLst/>
              <a:ahLst/>
              <a:cxnLst/>
              <a:rect r="r" b="b" t="t" l="l"/>
              <a:pathLst>
                <a:path h="316600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054080" cy="31660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Indian Sign Language Gesture Recognition Using Deep Learning Techniques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18195" y="3247538"/>
            <a:ext cx="5727621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Team Members:</a:t>
            </a:r>
          </a:p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Abhinav Singh – abhinav.2125cse1107@kiet.edu</a:t>
            </a:r>
          </a:p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Disha Goel – disha.2125cse1164@kiet.edu</a:t>
            </a:r>
          </a:p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Akshat Verma – akshat.2125cse1188@kiet.edu</a:t>
            </a:r>
          </a:p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Ayush Kumar – aayush.2125cse1218@kiet.edu</a:t>
            </a:r>
          </a:p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Guide: Mr. Umang Rastogi (Assistant Professor, CSE)</a:t>
            </a:r>
          </a:p>
          <a:p>
            <a:pPr algn="l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Institution: KIET Group of Institutions, Ghaziabad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76800" y="3247538"/>
            <a:ext cx="4860885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PROJECT OUTCOME-</a:t>
            </a:r>
          </a:p>
          <a:p>
            <a:pPr algn="r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Research Paper </a:t>
            </a:r>
          </a:p>
          <a:p>
            <a:pPr algn="r">
              <a:lnSpc>
                <a:spcPts val="2441"/>
              </a:lnSpc>
            </a:pPr>
            <a:r>
              <a:rPr lang="en-US" sz="203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(accepted and submitted)</a:t>
            </a:r>
          </a:p>
          <a:p>
            <a:pPr algn="r">
              <a:lnSpc>
                <a:spcPts val="2441"/>
              </a:lnSpc>
            </a:pPr>
          </a:p>
          <a:p>
            <a:pPr algn="r">
              <a:lnSpc>
                <a:spcPts val="2441"/>
              </a:lnSpc>
            </a:pPr>
          </a:p>
          <a:p>
            <a:pPr algn="r">
              <a:lnSpc>
                <a:spcPts val="2441"/>
              </a:lnSpc>
            </a:pPr>
          </a:p>
          <a:p>
            <a:pPr algn="r">
              <a:lnSpc>
                <a:spcPts val="2441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553921"/>
            <a:chOff x="0" y="0"/>
            <a:chExt cx="11704320" cy="20718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071895"/>
            </a:xfrm>
            <a:custGeom>
              <a:avLst/>
              <a:gdLst/>
              <a:ahLst/>
              <a:cxnLst/>
              <a:rect r="r" b="b" t="t" l="l"/>
              <a:pathLst>
                <a:path h="2071895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071895"/>
                  </a:lnTo>
                  <a:lnTo>
                    <a:pt x="0" y="2071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207189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Model Comparison – Technical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YOLOv9c: 25.3M params, 102.1B FLOPs, 640x640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YOLOv9e: 57.3M params, 189.0B FLOPs, 640x640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YOLOv9c: Lightweight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YOLOv9e: Deeper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Evaluation Metrics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mAP@50-95: Detection+Localization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mAP@0.5: Precision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Precision &amp; Recall metrics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Includes confusion matrix &amp; PR curves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Results Summary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YOLOv9c: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mAP@50-95: 65.56%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Precision: 99.54%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Recall: 100%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YOLOv9e: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mAP@50-95: 64.47%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Precision: 99.56%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Recall: 99.77%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Detection Results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Bounding boxes on gesture images.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YOLOv9c: 100% accuracy, stable recall.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YOLOv9e: 2 misclassifications.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PR/Confidence curve comparisons.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High accuracy &amp; real-time performance.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YOLOv9c: Better localization/recall.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YOLOv9e: Slightly better classification.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Ideal for DHH assistive tools &amp; HCI.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Thank You / Q&amp;A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Thank you for your attention!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We welcome your questions.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Project: ISL Gesture Recognition using Deep Learning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43011" y="0"/>
            <a:ext cx="4267578" cy="1222279"/>
            <a:chOff x="0" y="0"/>
            <a:chExt cx="11054080" cy="31660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3166004"/>
            </a:xfrm>
            <a:custGeom>
              <a:avLst/>
              <a:gdLst/>
              <a:ahLst/>
              <a:cxnLst/>
              <a:rect r="r" b="b" t="t" l="l"/>
              <a:pathLst>
                <a:path h="3166004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3166004"/>
                  </a:lnTo>
                  <a:lnTo>
                    <a:pt x="0" y="31660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054080" cy="31660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SDG MAPPING 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53818" y="1392722"/>
            <a:ext cx="8045963" cy="548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6658" indent="-188329" lvl="1">
              <a:lnSpc>
                <a:spcPts val="2093"/>
              </a:lnSpc>
              <a:buFont typeface="Arial"/>
              <a:buChar char="•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3: Good H</a:t>
            </a: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ealth and Well-being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Enhances emotional well-being of the Deaf and Hard-of-Hearing (DHH) community.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Reduces dependence on interpreters through real-time gesture recognition.</a:t>
            </a:r>
          </a:p>
          <a:p>
            <a:pPr algn="l" marL="376658" indent="-188329" lvl="1">
              <a:lnSpc>
                <a:spcPts val="2093"/>
              </a:lnSpc>
              <a:buFont typeface="Arial"/>
              <a:buChar char="•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4: Quality Education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Supports inclusive learning tools for students with disabilities.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Promotes equal access to education via sign language-based communication aids.</a:t>
            </a:r>
          </a:p>
          <a:p>
            <a:pPr algn="l" marL="376658" indent="-188329" lvl="1">
              <a:lnSpc>
                <a:spcPts val="2093"/>
              </a:lnSpc>
              <a:buFont typeface="Arial"/>
              <a:buChar char="•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9: Industry, Innovation, and Infrastructure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Promotes AI-based innovation in assistive technology.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Demonstrates application of deep learning (YOLOv9) for social impact.</a:t>
            </a:r>
          </a:p>
          <a:p>
            <a:pPr algn="l" marL="376658" indent="-188329" lvl="1">
              <a:lnSpc>
                <a:spcPts val="2093"/>
              </a:lnSpc>
              <a:buFont typeface="Arial"/>
              <a:buChar char="•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10: Reduced Inequalities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Empowers people with hearing impairments by facilitating communication.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Promotes social inclusion and accessibility in digital and physical spaces.</a:t>
            </a:r>
          </a:p>
          <a:p>
            <a:pPr algn="l" marL="376658" indent="-188329" lvl="1">
              <a:lnSpc>
                <a:spcPts val="2093"/>
              </a:lnSpc>
              <a:buFont typeface="Arial"/>
              <a:buChar char="•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SDG 11: Sustainable Cities and Communities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Enables sign recognition systems in public services (e.g., hospitals, banks).</a:t>
            </a:r>
          </a:p>
          <a:p>
            <a:pPr algn="l" marL="753316" indent="-251105" lvl="2">
              <a:lnSpc>
                <a:spcPts val="2093"/>
              </a:lnSpc>
              <a:buFont typeface="Arial"/>
              <a:buChar char="⚬"/>
            </a:pPr>
            <a:r>
              <a:rPr lang="en-US" sz="1744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Contributes to more inclusive and accessible urban environments.</a:t>
            </a:r>
          </a:p>
          <a:p>
            <a:pPr algn="l">
              <a:lnSpc>
                <a:spcPts val="209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Abstract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Bridging the communication gap for individuals with hearing impairments.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Uses YOLOv9 for real-time ISL gesture detection.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Classifies 26 ISL hand gestures using deep learning.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Aim: Seamless sign language-to-text translation.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Problem Statement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- 5% of global population has disabling hearing loss.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No universal sign language.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Limited communication between signers and non-signers.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Need for real-time ISL recognition 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Objective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Real-time recognition of Indian Sign Language.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Use YOLOv9 for advanced object detection.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Detect multiple gestures per image.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Improve DHH accessibility.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Literature Review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 evolution: v1 to v12.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YOLOv5x: 99.4% accuracy on ISL dataset.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YOLOv8: 98.78% recall, 97.54 mAP@0.5.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YOLOv9: Introduces PGI and GELAN.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YOLOv9 Architecture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Backbone: RepNCSP-ELAN, ADown blocks.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Neck: SP-PELAN fusion.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Detection Head: Multi-scale layers with NMS.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Auxiliary Branch: Used only during training.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Dataset Description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- 5178 ISL images (A-Z gestures).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Indoor uniform background.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Train: 3872 | Val: 788 | Test: 518.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Processed via Roboflow at 640x640.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9F4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1704320" cy="16256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2C1D57"/>
                  </a:solidFill>
                  <a:latin typeface="Fredoka"/>
                  <a:ea typeface="Fredoka"/>
                  <a:cs typeface="Fredoka"/>
                  <a:sym typeface="Fredoka"/>
                </a:rPr>
                <a:t>Experimental Setup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52600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Ultralytics YOLOv9 framework.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- 50 epochs, batch size 32.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Models: YOLOv9c &amp; YOLOv9e.</a:t>
            </a:r>
          </a:p>
          <a:p>
            <a:pPr algn="l" marL="439273" indent="-219637" lvl="1">
              <a:lnSpc>
                <a:spcPts val="4095"/>
              </a:lnSpc>
              <a:buFont typeface="Arial"/>
              <a:buChar char="•"/>
            </a:pPr>
            <a:r>
              <a:rPr lang="en-US" sz="3413">
                <a:solidFill>
                  <a:srgbClr val="2C1D57"/>
                </a:solidFill>
                <a:latin typeface="Balsamiq Sans"/>
                <a:ea typeface="Balsamiq Sans"/>
                <a:cs typeface="Balsamiq Sans"/>
                <a:sym typeface="Balsamiq Sans"/>
              </a:rPr>
              <a:t>- Detection on images, videos, real-time.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DAGoeS170Dc</dc:identifier>
  <dcterms:modified xsi:type="dcterms:W3CDTF">2011-08-01T06:04:30Z</dcterms:modified>
  <cp:revision>1</cp:revision>
  <dc:title>ISL_Gesture_Recognition_Presentation.pptx</dc:title>
</cp:coreProperties>
</file>