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8288000" cy="10287000"/>
  <p:notesSz cx="6858000" cy="9144000"/>
  <p:embeddedFontLst>
    <p:embeddedFont>
      <p:font typeface="ABeeZee" panose="020B0604020202020204" charset="0"/>
      <p:regular r:id="rId14"/>
    </p:embeddedFon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Canva Sans Bold" panose="020B0604020202020204" charset="0"/>
      <p:regular r:id="rId20"/>
    </p:embeddedFont>
    <p:embeddedFont>
      <p:font typeface="League Spartan" panose="020B0604020202020204" charset="0"/>
      <p:regular r:id="rId21"/>
    </p:embeddedFont>
    <p:embeddedFont>
      <p:font typeface="Poppins" panose="020B0604020202020204" charset="0"/>
      <p:regular r:id="rId22"/>
    </p:embeddedFont>
    <p:embeddedFont>
      <p:font typeface="Poppins Bold" panose="020B0604020202020204" charset="0"/>
      <p:regular r:id="rId23"/>
    </p:embeddedFont>
    <p:embeddedFont>
      <p:font typeface="TT Hoves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2566558" y="425021"/>
            <a:ext cx="9385484" cy="9436958"/>
          </a:xfrm>
          <a:custGeom>
            <a:avLst/>
            <a:gdLst/>
            <a:ahLst/>
            <a:cxnLst/>
            <a:rect l="l" t="t" r="r" b="b"/>
            <a:pathLst>
              <a:path w="9385484" h="9436958">
                <a:moveTo>
                  <a:pt x="0" y="0"/>
                </a:moveTo>
                <a:lnTo>
                  <a:pt x="9385484" y="0"/>
                </a:lnTo>
                <a:lnTo>
                  <a:pt x="9385484" y="9436958"/>
                </a:lnTo>
                <a:lnTo>
                  <a:pt x="0" y="94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2070" y="1747748"/>
            <a:ext cx="6754459" cy="6791504"/>
          </a:xfrm>
          <a:custGeom>
            <a:avLst/>
            <a:gdLst/>
            <a:ahLst/>
            <a:cxnLst/>
            <a:rect l="l" t="t" r="r" b="b"/>
            <a:pathLst>
              <a:path w="6754459" h="6791504">
                <a:moveTo>
                  <a:pt x="0" y="0"/>
                </a:moveTo>
                <a:lnTo>
                  <a:pt x="6754460" y="0"/>
                </a:lnTo>
                <a:lnTo>
                  <a:pt x="6754460" y="6791504"/>
                </a:lnTo>
                <a:lnTo>
                  <a:pt x="0" y="67915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533194" y="2720073"/>
            <a:ext cx="4820417" cy="4846854"/>
          </a:xfrm>
          <a:custGeom>
            <a:avLst/>
            <a:gdLst/>
            <a:ahLst/>
            <a:cxnLst/>
            <a:rect l="l" t="t" r="r" b="b"/>
            <a:pathLst>
              <a:path w="4820417" h="4846854">
                <a:moveTo>
                  <a:pt x="0" y="0"/>
                </a:moveTo>
                <a:lnTo>
                  <a:pt x="4820416" y="0"/>
                </a:lnTo>
                <a:lnTo>
                  <a:pt x="4820416" y="4846854"/>
                </a:lnTo>
                <a:lnTo>
                  <a:pt x="0" y="48468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42247" y="2734711"/>
            <a:ext cx="11554511" cy="4430946"/>
          </a:xfrm>
          <a:prstGeom prst="rect">
            <a:avLst/>
          </a:prstGeom>
        </p:spPr>
        <p:txBody>
          <a:bodyPr lIns="0" tIns="0" rIns="0" bIns="0" rtlCol="0" anchor="t">
            <a:spAutoFit/>
          </a:bodyPr>
          <a:lstStyle/>
          <a:p>
            <a:pPr algn="l">
              <a:lnSpc>
                <a:spcPts val="8628"/>
              </a:lnSpc>
            </a:pPr>
            <a:r>
              <a:rPr lang="en-US" sz="8264" spc="247">
                <a:solidFill>
                  <a:srgbClr val="FFFFFF"/>
                </a:solidFill>
                <a:latin typeface="ABeeZee"/>
                <a:ea typeface="ABeeZee"/>
                <a:cs typeface="ABeeZee"/>
                <a:sym typeface="ABeeZee"/>
              </a:rPr>
              <a:t>Hand Gesture Recognition for Indian Sign Language using </a:t>
            </a:r>
          </a:p>
        </p:txBody>
      </p:sp>
      <p:sp>
        <p:nvSpPr>
          <p:cNvPr id="6" name="TextBox 6"/>
          <p:cNvSpPr txBox="1"/>
          <p:nvPr/>
        </p:nvSpPr>
        <p:spPr>
          <a:xfrm>
            <a:off x="342247" y="6800346"/>
            <a:ext cx="7214711" cy="1371238"/>
          </a:xfrm>
          <a:prstGeom prst="rect">
            <a:avLst/>
          </a:prstGeom>
        </p:spPr>
        <p:txBody>
          <a:bodyPr lIns="0" tIns="0" rIns="0" bIns="0" rtlCol="0" anchor="t">
            <a:spAutoFit/>
          </a:bodyPr>
          <a:lstStyle/>
          <a:p>
            <a:pPr algn="l">
              <a:lnSpc>
                <a:spcPts val="11150"/>
              </a:lnSpc>
            </a:pPr>
            <a:r>
              <a:rPr lang="en-US" sz="7964" spc="238">
                <a:solidFill>
                  <a:srgbClr val="FFFFFF"/>
                </a:solidFill>
                <a:latin typeface="ABeeZee"/>
                <a:ea typeface="ABeeZee"/>
                <a:cs typeface="ABeeZee"/>
                <a:sym typeface="ABeeZee"/>
              </a:rPr>
              <a:t>Deep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2205878" y="1706643"/>
            <a:ext cx="14381475" cy="6873714"/>
          </a:xfrm>
          <a:custGeom>
            <a:avLst/>
            <a:gdLst/>
            <a:ahLst/>
            <a:cxnLst/>
            <a:rect l="l" t="t" r="r" b="b"/>
            <a:pathLst>
              <a:path w="14381475" h="6873714">
                <a:moveTo>
                  <a:pt x="0" y="0"/>
                </a:moveTo>
                <a:lnTo>
                  <a:pt x="14381475" y="0"/>
                </a:lnTo>
                <a:lnTo>
                  <a:pt x="14381475" y="6873714"/>
                </a:lnTo>
                <a:lnTo>
                  <a:pt x="0" y="6873714"/>
                </a:lnTo>
                <a:lnTo>
                  <a:pt x="0" y="0"/>
                </a:lnTo>
                <a:close/>
              </a:path>
            </a:pathLst>
          </a:custGeom>
          <a:blipFill>
            <a:blip r:embed="rId2"/>
            <a:stretch>
              <a:fillRect l="-6559" t="-20714" r="-7673" b="-13723"/>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1150106"/>
            <a:ext cx="16230600" cy="7986788"/>
          </a:xfrm>
          <a:custGeom>
            <a:avLst/>
            <a:gdLst/>
            <a:ahLst/>
            <a:cxnLst/>
            <a:rect l="l" t="t" r="r" b="b"/>
            <a:pathLst>
              <a:path w="16230600" h="7986788">
                <a:moveTo>
                  <a:pt x="0" y="0"/>
                </a:moveTo>
                <a:lnTo>
                  <a:pt x="16230600" y="0"/>
                </a:lnTo>
                <a:lnTo>
                  <a:pt x="16230600" y="7986788"/>
                </a:lnTo>
                <a:lnTo>
                  <a:pt x="0" y="7986788"/>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5610273" y="4616951"/>
            <a:ext cx="7067454" cy="1012557"/>
          </a:xfrm>
          <a:prstGeom prst="rect">
            <a:avLst/>
          </a:prstGeom>
        </p:spPr>
        <p:txBody>
          <a:bodyPr lIns="0" tIns="0" rIns="0" bIns="0" rtlCol="0" anchor="t">
            <a:spAutoFit/>
          </a:bodyPr>
          <a:lstStyle/>
          <a:p>
            <a:pPr algn="ctr">
              <a:lnSpc>
                <a:spcPts val="7541"/>
              </a:lnSpc>
            </a:pPr>
            <a:r>
              <a:rPr lang="en-US" sz="7938" spc="-396">
                <a:solidFill>
                  <a:srgbClr val="FFFFFF"/>
                </a:solidFill>
                <a:latin typeface="League Spartan"/>
                <a:ea typeface="League Spartan"/>
                <a:cs typeface="League Spartan"/>
                <a:sym typeface="League Spartan"/>
              </a:rPr>
              <a:t>Thank You </a:t>
            </a:r>
          </a:p>
        </p:txBody>
      </p:sp>
      <p:sp>
        <p:nvSpPr>
          <p:cNvPr id="3" name="Freeform 3"/>
          <p:cNvSpPr/>
          <p:nvPr/>
        </p:nvSpPr>
        <p:spPr>
          <a:xfrm>
            <a:off x="13069224" y="2115038"/>
            <a:ext cx="6023886" cy="6056924"/>
          </a:xfrm>
          <a:custGeom>
            <a:avLst/>
            <a:gdLst/>
            <a:ahLst/>
            <a:cxnLst/>
            <a:rect l="l" t="t" r="r" b="b"/>
            <a:pathLst>
              <a:path w="6023886" h="6056924">
                <a:moveTo>
                  <a:pt x="0" y="0"/>
                </a:moveTo>
                <a:lnTo>
                  <a:pt x="6023886" y="0"/>
                </a:lnTo>
                <a:lnTo>
                  <a:pt x="6023886" y="6056924"/>
                </a:lnTo>
                <a:lnTo>
                  <a:pt x="0" y="6056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913559" y="2964004"/>
            <a:ext cx="4335215" cy="4358992"/>
          </a:xfrm>
          <a:custGeom>
            <a:avLst/>
            <a:gdLst/>
            <a:ahLst/>
            <a:cxnLst/>
            <a:rect l="l" t="t" r="r" b="b"/>
            <a:pathLst>
              <a:path w="4335215" h="4358992">
                <a:moveTo>
                  <a:pt x="0" y="0"/>
                </a:moveTo>
                <a:lnTo>
                  <a:pt x="4335216" y="0"/>
                </a:lnTo>
                <a:lnTo>
                  <a:pt x="4335216" y="4358992"/>
                </a:lnTo>
                <a:lnTo>
                  <a:pt x="0" y="43589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4973300" y="3588071"/>
            <a:ext cx="3093889" cy="3110857"/>
          </a:xfrm>
          <a:custGeom>
            <a:avLst/>
            <a:gdLst/>
            <a:ahLst/>
            <a:cxnLst/>
            <a:rect l="l" t="t" r="r" b="b"/>
            <a:pathLst>
              <a:path w="3093889" h="3110857">
                <a:moveTo>
                  <a:pt x="0" y="0"/>
                </a:moveTo>
                <a:lnTo>
                  <a:pt x="3093889" y="0"/>
                </a:lnTo>
                <a:lnTo>
                  <a:pt x="3093889" y="3110858"/>
                </a:lnTo>
                <a:lnTo>
                  <a:pt x="0" y="31108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725943" y="1999518"/>
            <a:ext cx="6023886" cy="6056924"/>
          </a:xfrm>
          <a:custGeom>
            <a:avLst/>
            <a:gdLst/>
            <a:ahLst/>
            <a:cxnLst/>
            <a:rect l="l" t="t" r="r" b="b"/>
            <a:pathLst>
              <a:path w="6023886" h="6056924">
                <a:moveTo>
                  <a:pt x="0" y="0"/>
                </a:moveTo>
                <a:lnTo>
                  <a:pt x="6023886" y="0"/>
                </a:lnTo>
                <a:lnTo>
                  <a:pt x="6023886" y="6056924"/>
                </a:lnTo>
                <a:lnTo>
                  <a:pt x="0" y="6056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18392" y="2848484"/>
            <a:ext cx="4335215" cy="4358992"/>
          </a:xfrm>
          <a:custGeom>
            <a:avLst/>
            <a:gdLst/>
            <a:ahLst/>
            <a:cxnLst/>
            <a:rect l="l" t="t" r="r" b="b"/>
            <a:pathLst>
              <a:path w="4335215" h="4358992">
                <a:moveTo>
                  <a:pt x="0" y="0"/>
                </a:moveTo>
                <a:lnTo>
                  <a:pt x="4335216" y="0"/>
                </a:lnTo>
                <a:lnTo>
                  <a:pt x="4335216" y="4358992"/>
                </a:lnTo>
                <a:lnTo>
                  <a:pt x="0" y="43589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299978" y="3472551"/>
            <a:ext cx="3093889" cy="3110857"/>
          </a:xfrm>
          <a:custGeom>
            <a:avLst/>
            <a:gdLst/>
            <a:ahLst/>
            <a:cxnLst/>
            <a:rect l="l" t="t" r="r" b="b"/>
            <a:pathLst>
              <a:path w="3093889" h="3110857">
                <a:moveTo>
                  <a:pt x="0" y="0"/>
                </a:moveTo>
                <a:lnTo>
                  <a:pt x="3093889" y="0"/>
                </a:lnTo>
                <a:lnTo>
                  <a:pt x="3093889" y="3110857"/>
                </a:lnTo>
                <a:lnTo>
                  <a:pt x="0" y="31108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2819660" y="2540936"/>
            <a:ext cx="6023886" cy="6056924"/>
            <a:chOff x="0" y="0"/>
            <a:chExt cx="8031848" cy="8075899"/>
          </a:xfrm>
        </p:grpSpPr>
        <p:sp>
          <p:nvSpPr>
            <p:cNvPr id="3" name="Freeform 3"/>
            <p:cNvSpPr/>
            <p:nvPr/>
          </p:nvSpPr>
          <p:spPr>
            <a:xfrm rot="-10800000">
              <a:off x="0" y="0"/>
              <a:ext cx="8031848" cy="8075899"/>
            </a:xfrm>
            <a:custGeom>
              <a:avLst/>
              <a:gdLst/>
              <a:ahLst/>
              <a:cxnLst/>
              <a:rect l="l" t="t" r="r" b="b"/>
              <a:pathLst>
                <a:path w="8031848" h="8075899">
                  <a:moveTo>
                    <a:pt x="0" y="0"/>
                  </a:moveTo>
                  <a:lnTo>
                    <a:pt x="8031848" y="0"/>
                  </a:lnTo>
                  <a:lnTo>
                    <a:pt x="8031848" y="8075899"/>
                  </a:lnTo>
                  <a:lnTo>
                    <a:pt x="0" y="8075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0" y="446098"/>
              <a:ext cx="7144519" cy="7183702"/>
            </a:xfrm>
            <a:custGeom>
              <a:avLst/>
              <a:gdLst/>
              <a:ahLst/>
              <a:cxnLst/>
              <a:rect l="l" t="t" r="r" b="b"/>
              <a:pathLst>
                <a:path w="7144519" h="7183702">
                  <a:moveTo>
                    <a:pt x="0" y="0"/>
                  </a:moveTo>
                  <a:lnTo>
                    <a:pt x="7144519" y="0"/>
                  </a:lnTo>
                  <a:lnTo>
                    <a:pt x="7144519" y="7183703"/>
                  </a:lnTo>
                  <a:lnTo>
                    <a:pt x="0" y="71837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5276057" y="2369388"/>
            <a:ext cx="6023886" cy="6056924"/>
            <a:chOff x="0" y="0"/>
            <a:chExt cx="8031848" cy="8075899"/>
          </a:xfrm>
        </p:grpSpPr>
        <p:sp>
          <p:nvSpPr>
            <p:cNvPr id="6" name="Freeform 6"/>
            <p:cNvSpPr/>
            <p:nvPr/>
          </p:nvSpPr>
          <p:spPr>
            <a:xfrm>
              <a:off x="0" y="0"/>
              <a:ext cx="8031848" cy="8075899"/>
            </a:xfrm>
            <a:custGeom>
              <a:avLst/>
              <a:gdLst/>
              <a:ahLst/>
              <a:cxnLst/>
              <a:rect l="l" t="t" r="r" b="b"/>
              <a:pathLst>
                <a:path w="8031848" h="8075899">
                  <a:moveTo>
                    <a:pt x="0" y="0"/>
                  </a:moveTo>
                  <a:lnTo>
                    <a:pt x="8031848" y="0"/>
                  </a:lnTo>
                  <a:lnTo>
                    <a:pt x="8031848" y="8075899"/>
                  </a:lnTo>
                  <a:lnTo>
                    <a:pt x="0" y="8075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87330" y="446098"/>
              <a:ext cx="7144519" cy="7183702"/>
            </a:xfrm>
            <a:custGeom>
              <a:avLst/>
              <a:gdLst/>
              <a:ahLst/>
              <a:cxnLst/>
              <a:rect l="l" t="t" r="r" b="b"/>
              <a:pathLst>
                <a:path w="7144519" h="7183702">
                  <a:moveTo>
                    <a:pt x="0" y="0"/>
                  </a:moveTo>
                  <a:lnTo>
                    <a:pt x="7144518" y="0"/>
                  </a:lnTo>
                  <a:lnTo>
                    <a:pt x="7144518" y="7183703"/>
                  </a:lnTo>
                  <a:lnTo>
                    <a:pt x="0" y="71837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8" name="TextBox 8"/>
          <p:cNvSpPr txBox="1"/>
          <p:nvPr/>
        </p:nvSpPr>
        <p:spPr>
          <a:xfrm>
            <a:off x="5360131" y="1266825"/>
            <a:ext cx="7277113" cy="1276653"/>
          </a:xfrm>
          <a:prstGeom prst="rect">
            <a:avLst/>
          </a:prstGeom>
        </p:spPr>
        <p:txBody>
          <a:bodyPr lIns="0" tIns="0" rIns="0" bIns="0" rtlCol="0" anchor="t">
            <a:spAutoFit/>
          </a:bodyPr>
          <a:lstStyle/>
          <a:p>
            <a:pPr algn="ctr">
              <a:lnSpc>
                <a:spcPts val="9495"/>
              </a:lnSpc>
            </a:pPr>
            <a:r>
              <a:rPr lang="en-US" sz="9995" spc="-499">
                <a:solidFill>
                  <a:srgbClr val="FFFFFF"/>
                </a:solidFill>
                <a:latin typeface="League Spartan"/>
                <a:ea typeface="League Spartan"/>
                <a:cs typeface="League Spartan"/>
                <a:sym typeface="League Spartan"/>
              </a:rPr>
              <a:t>Our Team</a:t>
            </a:r>
          </a:p>
        </p:txBody>
      </p:sp>
      <p:grpSp>
        <p:nvGrpSpPr>
          <p:cNvPr id="9" name="Group 9"/>
          <p:cNvGrpSpPr/>
          <p:nvPr/>
        </p:nvGrpSpPr>
        <p:grpSpPr>
          <a:xfrm>
            <a:off x="3889436" y="4225020"/>
            <a:ext cx="8961951" cy="3995097"/>
            <a:chOff x="0" y="0"/>
            <a:chExt cx="11949268" cy="5326797"/>
          </a:xfrm>
        </p:grpSpPr>
        <p:sp>
          <p:nvSpPr>
            <p:cNvPr id="10" name="TextBox 10"/>
            <p:cNvSpPr txBox="1"/>
            <p:nvPr/>
          </p:nvSpPr>
          <p:spPr>
            <a:xfrm>
              <a:off x="1123625" y="-123825"/>
              <a:ext cx="6265719" cy="982929"/>
            </a:xfrm>
            <a:prstGeom prst="rect">
              <a:avLst/>
            </a:prstGeom>
          </p:spPr>
          <p:txBody>
            <a:bodyPr lIns="0" tIns="0" rIns="0" bIns="0" rtlCol="0" anchor="t">
              <a:spAutoFit/>
            </a:bodyPr>
            <a:lstStyle/>
            <a:p>
              <a:pPr algn="ctr">
                <a:lnSpc>
                  <a:spcPts val="5925"/>
                </a:lnSpc>
              </a:pPr>
              <a:r>
                <a:rPr lang="en-US" sz="4232">
                  <a:solidFill>
                    <a:srgbClr val="FFFFFF"/>
                  </a:solidFill>
                  <a:latin typeface="Poppins"/>
                  <a:ea typeface="Poppins"/>
                  <a:cs typeface="Poppins"/>
                  <a:sym typeface="Poppins"/>
                </a:rPr>
                <a:t>Abhinav Singh                   </a:t>
              </a:r>
            </a:p>
          </p:txBody>
        </p:sp>
        <p:sp>
          <p:nvSpPr>
            <p:cNvPr id="11" name="TextBox 11"/>
            <p:cNvSpPr txBox="1"/>
            <p:nvPr/>
          </p:nvSpPr>
          <p:spPr>
            <a:xfrm>
              <a:off x="0" y="1476294"/>
              <a:ext cx="6265719" cy="982929"/>
            </a:xfrm>
            <a:prstGeom prst="rect">
              <a:avLst/>
            </a:prstGeom>
          </p:spPr>
          <p:txBody>
            <a:bodyPr lIns="0" tIns="0" rIns="0" bIns="0" rtlCol="0" anchor="t">
              <a:spAutoFit/>
            </a:bodyPr>
            <a:lstStyle/>
            <a:p>
              <a:pPr algn="ctr">
                <a:lnSpc>
                  <a:spcPts val="5925"/>
                </a:lnSpc>
              </a:pPr>
              <a:r>
                <a:rPr lang="en-US" sz="4232">
                  <a:solidFill>
                    <a:srgbClr val="FFFFFF"/>
                  </a:solidFill>
                  <a:latin typeface="Poppins"/>
                  <a:ea typeface="Poppins"/>
                  <a:cs typeface="Poppins"/>
                  <a:sym typeface="Poppins"/>
                </a:rPr>
                <a:t>Disha Goel</a:t>
              </a:r>
            </a:p>
          </p:txBody>
        </p:sp>
        <p:sp>
          <p:nvSpPr>
            <p:cNvPr id="12" name="TextBox 12"/>
            <p:cNvSpPr txBox="1"/>
            <p:nvPr/>
          </p:nvSpPr>
          <p:spPr>
            <a:xfrm>
              <a:off x="594860" y="2999063"/>
              <a:ext cx="6265719" cy="982929"/>
            </a:xfrm>
            <a:prstGeom prst="rect">
              <a:avLst/>
            </a:prstGeom>
          </p:spPr>
          <p:txBody>
            <a:bodyPr lIns="0" tIns="0" rIns="0" bIns="0" rtlCol="0" anchor="t">
              <a:spAutoFit/>
            </a:bodyPr>
            <a:lstStyle/>
            <a:p>
              <a:pPr algn="ctr">
                <a:lnSpc>
                  <a:spcPts val="5925"/>
                </a:lnSpc>
              </a:pPr>
              <a:r>
                <a:rPr lang="en-US" sz="4232">
                  <a:solidFill>
                    <a:srgbClr val="FFFFFF"/>
                  </a:solidFill>
                  <a:latin typeface="Poppins"/>
                  <a:ea typeface="Poppins"/>
                  <a:cs typeface="Poppins"/>
                  <a:sym typeface="Poppins"/>
                </a:rPr>
                <a:t>Akshat Verma</a:t>
              </a:r>
            </a:p>
          </p:txBody>
        </p:sp>
        <p:sp>
          <p:nvSpPr>
            <p:cNvPr id="13" name="TextBox 13"/>
            <p:cNvSpPr txBox="1"/>
            <p:nvPr/>
          </p:nvSpPr>
          <p:spPr>
            <a:xfrm>
              <a:off x="10153565" y="103345"/>
              <a:ext cx="1795703" cy="858851"/>
            </a:xfrm>
            <a:prstGeom prst="rect">
              <a:avLst/>
            </a:prstGeom>
          </p:spPr>
          <p:txBody>
            <a:bodyPr lIns="0" tIns="0" rIns="0" bIns="0" rtlCol="0" anchor="t">
              <a:spAutoFit/>
            </a:bodyPr>
            <a:lstStyle/>
            <a:p>
              <a:pPr algn="ctr">
                <a:lnSpc>
                  <a:spcPts val="5402"/>
                </a:lnSpc>
              </a:pPr>
              <a:r>
                <a:rPr lang="en-US" sz="3858">
                  <a:solidFill>
                    <a:srgbClr val="FFFFFF"/>
                  </a:solidFill>
                  <a:latin typeface="Canva Sans"/>
                  <a:ea typeface="Canva Sans"/>
                  <a:cs typeface="Canva Sans"/>
                  <a:sym typeface="Canva Sans"/>
                </a:rPr>
                <a:t>CSE ] </a:t>
              </a:r>
            </a:p>
          </p:txBody>
        </p:sp>
        <p:sp>
          <p:nvSpPr>
            <p:cNvPr id="14" name="TextBox 14"/>
            <p:cNvSpPr txBox="1"/>
            <p:nvPr/>
          </p:nvSpPr>
          <p:spPr>
            <a:xfrm>
              <a:off x="10233708" y="1730671"/>
              <a:ext cx="1635416" cy="858851"/>
            </a:xfrm>
            <a:prstGeom prst="rect">
              <a:avLst/>
            </a:prstGeom>
          </p:spPr>
          <p:txBody>
            <a:bodyPr lIns="0" tIns="0" rIns="0" bIns="0" rtlCol="0" anchor="t">
              <a:spAutoFit/>
            </a:bodyPr>
            <a:lstStyle/>
            <a:p>
              <a:pPr algn="ctr">
                <a:lnSpc>
                  <a:spcPts val="5402"/>
                </a:lnSpc>
              </a:pPr>
              <a:r>
                <a:rPr lang="en-US" sz="3858">
                  <a:solidFill>
                    <a:srgbClr val="FFFFFF"/>
                  </a:solidFill>
                  <a:latin typeface="Canva Sans"/>
                  <a:ea typeface="Canva Sans"/>
                  <a:cs typeface="Canva Sans"/>
                  <a:sym typeface="Canva Sans"/>
                </a:rPr>
                <a:t>CSE ]</a:t>
              </a:r>
            </a:p>
          </p:txBody>
        </p:sp>
        <p:sp>
          <p:nvSpPr>
            <p:cNvPr id="15" name="TextBox 15"/>
            <p:cNvSpPr txBox="1"/>
            <p:nvPr/>
          </p:nvSpPr>
          <p:spPr>
            <a:xfrm>
              <a:off x="10233708" y="3200080"/>
              <a:ext cx="1635416" cy="858851"/>
            </a:xfrm>
            <a:prstGeom prst="rect">
              <a:avLst/>
            </a:prstGeom>
          </p:spPr>
          <p:txBody>
            <a:bodyPr lIns="0" tIns="0" rIns="0" bIns="0" rtlCol="0" anchor="t">
              <a:spAutoFit/>
            </a:bodyPr>
            <a:lstStyle/>
            <a:p>
              <a:pPr algn="ctr">
                <a:lnSpc>
                  <a:spcPts val="5402"/>
                </a:lnSpc>
              </a:pPr>
              <a:r>
                <a:rPr lang="en-US" sz="3858">
                  <a:solidFill>
                    <a:srgbClr val="FFFFFF"/>
                  </a:solidFill>
                  <a:latin typeface="Canva Sans"/>
                  <a:ea typeface="Canva Sans"/>
                  <a:cs typeface="Canva Sans"/>
                  <a:sym typeface="Canva Sans"/>
                </a:rPr>
                <a:t>CSE ]</a:t>
              </a:r>
            </a:p>
          </p:txBody>
        </p:sp>
        <p:sp>
          <p:nvSpPr>
            <p:cNvPr id="16" name="TextBox 16"/>
            <p:cNvSpPr txBox="1"/>
            <p:nvPr/>
          </p:nvSpPr>
          <p:spPr>
            <a:xfrm>
              <a:off x="7802159" y="77747"/>
              <a:ext cx="2079904" cy="858851"/>
            </a:xfrm>
            <a:prstGeom prst="rect">
              <a:avLst/>
            </a:prstGeom>
          </p:spPr>
          <p:txBody>
            <a:bodyPr lIns="0" tIns="0" rIns="0" bIns="0" rtlCol="0" anchor="t">
              <a:spAutoFit/>
            </a:bodyPr>
            <a:lstStyle/>
            <a:p>
              <a:pPr algn="ctr">
                <a:lnSpc>
                  <a:spcPts val="5402"/>
                </a:lnSpc>
              </a:pPr>
              <a:r>
                <a:rPr lang="en-US" sz="3858">
                  <a:solidFill>
                    <a:srgbClr val="FFFFFF"/>
                  </a:solidFill>
                  <a:latin typeface="Canva Sans"/>
                  <a:ea typeface="Canva Sans"/>
                  <a:cs typeface="Canva Sans"/>
                  <a:sym typeface="Canva Sans"/>
                </a:rPr>
                <a:t>[5 sem</a:t>
              </a:r>
            </a:p>
          </p:txBody>
        </p:sp>
        <p:sp>
          <p:nvSpPr>
            <p:cNvPr id="17" name="TextBox 17"/>
            <p:cNvSpPr txBox="1"/>
            <p:nvPr/>
          </p:nvSpPr>
          <p:spPr>
            <a:xfrm>
              <a:off x="7802159" y="1651713"/>
              <a:ext cx="2079904" cy="858851"/>
            </a:xfrm>
            <a:prstGeom prst="rect">
              <a:avLst/>
            </a:prstGeom>
          </p:spPr>
          <p:txBody>
            <a:bodyPr lIns="0" tIns="0" rIns="0" bIns="0" rtlCol="0" anchor="t">
              <a:spAutoFit/>
            </a:bodyPr>
            <a:lstStyle/>
            <a:p>
              <a:pPr algn="ctr">
                <a:lnSpc>
                  <a:spcPts val="5402"/>
                </a:lnSpc>
              </a:pPr>
              <a:r>
                <a:rPr lang="en-US" sz="3858">
                  <a:solidFill>
                    <a:srgbClr val="FFFFFF"/>
                  </a:solidFill>
                  <a:latin typeface="Canva Sans"/>
                  <a:ea typeface="Canva Sans"/>
                  <a:cs typeface="Canva Sans"/>
                  <a:sym typeface="Canva Sans"/>
                </a:rPr>
                <a:t>[5 sem</a:t>
              </a:r>
            </a:p>
          </p:txBody>
        </p:sp>
        <p:sp>
          <p:nvSpPr>
            <p:cNvPr id="18" name="TextBox 18"/>
            <p:cNvSpPr txBox="1"/>
            <p:nvPr/>
          </p:nvSpPr>
          <p:spPr>
            <a:xfrm>
              <a:off x="7802159" y="3227842"/>
              <a:ext cx="2079904" cy="858851"/>
            </a:xfrm>
            <a:prstGeom prst="rect">
              <a:avLst/>
            </a:prstGeom>
          </p:spPr>
          <p:txBody>
            <a:bodyPr lIns="0" tIns="0" rIns="0" bIns="0" rtlCol="0" anchor="t">
              <a:spAutoFit/>
            </a:bodyPr>
            <a:lstStyle/>
            <a:p>
              <a:pPr algn="ctr">
                <a:lnSpc>
                  <a:spcPts val="5402"/>
                </a:lnSpc>
              </a:pPr>
              <a:r>
                <a:rPr lang="en-US" sz="3858">
                  <a:solidFill>
                    <a:srgbClr val="FFFFFF"/>
                  </a:solidFill>
                  <a:latin typeface="Canva Sans"/>
                  <a:ea typeface="Canva Sans"/>
                  <a:cs typeface="Canva Sans"/>
                  <a:sym typeface="Canva Sans"/>
                </a:rPr>
                <a:t>[5 sem</a:t>
              </a:r>
            </a:p>
          </p:txBody>
        </p:sp>
        <p:sp>
          <p:nvSpPr>
            <p:cNvPr id="19" name="TextBox 19"/>
            <p:cNvSpPr txBox="1"/>
            <p:nvPr/>
          </p:nvSpPr>
          <p:spPr>
            <a:xfrm>
              <a:off x="1157915" y="4343868"/>
              <a:ext cx="6265719" cy="982929"/>
            </a:xfrm>
            <a:prstGeom prst="rect">
              <a:avLst/>
            </a:prstGeom>
          </p:spPr>
          <p:txBody>
            <a:bodyPr lIns="0" tIns="0" rIns="0" bIns="0" rtlCol="0" anchor="t">
              <a:spAutoFit/>
            </a:bodyPr>
            <a:lstStyle/>
            <a:p>
              <a:pPr algn="ctr">
                <a:lnSpc>
                  <a:spcPts val="5925"/>
                </a:lnSpc>
              </a:pPr>
              <a:r>
                <a:rPr lang="en-US" sz="4232">
                  <a:solidFill>
                    <a:srgbClr val="FFFFFF"/>
                  </a:solidFill>
                  <a:latin typeface="Poppins"/>
                  <a:ea typeface="Poppins"/>
                  <a:cs typeface="Poppins"/>
                  <a:sym typeface="Poppins"/>
                </a:rPr>
                <a:t>Aayush Kumar                  </a:t>
              </a:r>
            </a:p>
          </p:txBody>
        </p:sp>
        <p:sp>
          <p:nvSpPr>
            <p:cNvPr id="20" name="TextBox 20"/>
            <p:cNvSpPr txBox="1"/>
            <p:nvPr/>
          </p:nvSpPr>
          <p:spPr>
            <a:xfrm>
              <a:off x="10153565" y="4429719"/>
              <a:ext cx="1795703" cy="858851"/>
            </a:xfrm>
            <a:prstGeom prst="rect">
              <a:avLst/>
            </a:prstGeom>
          </p:spPr>
          <p:txBody>
            <a:bodyPr lIns="0" tIns="0" rIns="0" bIns="0" rtlCol="0" anchor="t">
              <a:spAutoFit/>
            </a:bodyPr>
            <a:lstStyle/>
            <a:p>
              <a:pPr algn="ctr">
                <a:lnSpc>
                  <a:spcPts val="5402"/>
                </a:lnSpc>
              </a:pPr>
              <a:r>
                <a:rPr lang="en-US" sz="3858">
                  <a:solidFill>
                    <a:srgbClr val="FFFFFF"/>
                  </a:solidFill>
                  <a:latin typeface="Canva Sans"/>
                  <a:ea typeface="Canva Sans"/>
                  <a:cs typeface="Canva Sans"/>
                  <a:sym typeface="Canva Sans"/>
                </a:rPr>
                <a:t>CSE ] </a:t>
              </a:r>
            </a:p>
          </p:txBody>
        </p:sp>
        <p:sp>
          <p:nvSpPr>
            <p:cNvPr id="21" name="TextBox 21"/>
            <p:cNvSpPr txBox="1"/>
            <p:nvPr/>
          </p:nvSpPr>
          <p:spPr>
            <a:xfrm>
              <a:off x="7748648" y="4467946"/>
              <a:ext cx="2079904" cy="858851"/>
            </a:xfrm>
            <a:prstGeom prst="rect">
              <a:avLst/>
            </a:prstGeom>
          </p:spPr>
          <p:txBody>
            <a:bodyPr lIns="0" tIns="0" rIns="0" bIns="0" rtlCol="0" anchor="t">
              <a:spAutoFit/>
            </a:bodyPr>
            <a:lstStyle/>
            <a:p>
              <a:pPr algn="ctr">
                <a:lnSpc>
                  <a:spcPts val="5402"/>
                </a:lnSpc>
              </a:pPr>
              <a:r>
                <a:rPr lang="en-US" sz="3858">
                  <a:solidFill>
                    <a:srgbClr val="FFFFFF"/>
                  </a:solidFill>
                  <a:latin typeface="Canva Sans"/>
                  <a:ea typeface="Canva Sans"/>
                  <a:cs typeface="Canva Sans"/>
                  <a:sym typeface="Canva Sans"/>
                </a:rPr>
                <a:t>[5 sem</a:t>
              </a:r>
            </a:p>
          </p:txBody>
        </p:sp>
      </p:grpSp>
      <p:sp>
        <p:nvSpPr>
          <p:cNvPr id="22" name="TextBox 22"/>
          <p:cNvSpPr txBox="1"/>
          <p:nvPr/>
        </p:nvSpPr>
        <p:spPr>
          <a:xfrm>
            <a:off x="8652784" y="8846185"/>
            <a:ext cx="9438495" cy="738504"/>
          </a:xfrm>
          <a:prstGeom prst="rect">
            <a:avLst/>
          </a:prstGeom>
        </p:spPr>
        <p:txBody>
          <a:bodyPr lIns="0" tIns="0" rIns="0" bIns="0" rtlCol="0" anchor="t">
            <a:spAutoFit/>
          </a:bodyPr>
          <a:lstStyle/>
          <a:p>
            <a:pPr algn="ctr">
              <a:lnSpc>
                <a:spcPts val="6020"/>
              </a:lnSpc>
            </a:pPr>
            <a:r>
              <a:rPr lang="en-US" sz="4300">
                <a:solidFill>
                  <a:srgbClr val="FFFFFF"/>
                </a:solidFill>
                <a:latin typeface="Canva Sans"/>
                <a:ea typeface="Canva Sans"/>
                <a:cs typeface="Canva Sans"/>
                <a:sym typeface="Canva Sans"/>
              </a:rPr>
              <a:t>Guide: Mr. Umang Rastogi Sir</a:t>
            </a:r>
          </a:p>
        </p:txBody>
      </p:sp>
      <p:sp>
        <p:nvSpPr>
          <p:cNvPr id="23" name="TextBox 23"/>
          <p:cNvSpPr txBox="1"/>
          <p:nvPr/>
        </p:nvSpPr>
        <p:spPr>
          <a:xfrm>
            <a:off x="5789804" y="2749625"/>
            <a:ext cx="6417766" cy="712469"/>
          </a:xfrm>
          <a:prstGeom prst="rect">
            <a:avLst/>
          </a:prstGeom>
        </p:spPr>
        <p:txBody>
          <a:bodyPr lIns="0" tIns="0" rIns="0" bIns="0" rtlCol="0" anchor="t">
            <a:spAutoFit/>
          </a:bodyPr>
          <a:lstStyle/>
          <a:p>
            <a:pPr algn="ctr">
              <a:lnSpc>
                <a:spcPts val="5880"/>
              </a:lnSpc>
            </a:pPr>
            <a:r>
              <a:rPr lang="en-US" sz="4200" b="1" spc="378">
                <a:solidFill>
                  <a:srgbClr val="FFFFFF"/>
                </a:solidFill>
                <a:latin typeface="Canva Sans Bold"/>
                <a:ea typeface="Canva Sans Bold"/>
                <a:cs typeface="Canva Sans Bold"/>
                <a:sym typeface="Canva Sans Bold"/>
              </a:rPr>
              <a:t>Group ID: PCSE25-05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287215" y="-617712"/>
            <a:ext cx="4347558" cy="4347558"/>
          </a:xfrm>
          <a:custGeom>
            <a:avLst/>
            <a:gdLst/>
            <a:ahLst/>
            <a:cxnLst/>
            <a:rect l="l" t="t" r="r" b="b"/>
            <a:pathLst>
              <a:path w="4347558" h="4347558">
                <a:moveTo>
                  <a:pt x="0" y="0"/>
                </a:moveTo>
                <a:lnTo>
                  <a:pt x="4347558" y="0"/>
                </a:lnTo>
                <a:lnTo>
                  <a:pt x="4347558" y="4347558"/>
                </a:lnTo>
                <a:lnTo>
                  <a:pt x="0" y="4347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77300" y="1145038"/>
            <a:ext cx="5779581" cy="1012557"/>
          </a:xfrm>
          <a:prstGeom prst="rect">
            <a:avLst/>
          </a:prstGeom>
        </p:spPr>
        <p:txBody>
          <a:bodyPr lIns="0" tIns="0" rIns="0" bIns="0" rtlCol="0" anchor="t">
            <a:spAutoFit/>
          </a:bodyPr>
          <a:lstStyle/>
          <a:p>
            <a:pPr algn="l">
              <a:lnSpc>
                <a:spcPts val="7541"/>
              </a:lnSpc>
            </a:pPr>
            <a:r>
              <a:rPr lang="en-US" sz="7938" spc="-396">
                <a:solidFill>
                  <a:srgbClr val="FFFFFF"/>
                </a:solidFill>
                <a:latin typeface="League Spartan"/>
                <a:ea typeface="League Spartan"/>
                <a:cs typeface="League Spartan"/>
                <a:sym typeface="League Spartan"/>
              </a:rPr>
              <a:t>Objectives</a:t>
            </a:r>
          </a:p>
        </p:txBody>
      </p:sp>
      <p:sp>
        <p:nvSpPr>
          <p:cNvPr id="4" name="TextBox 4"/>
          <p:cNvSpPr txBox="1"/>
          <p:nvPr/>
        </p:nvSpPr>
        <p:spPr>
          <a:xfrm>
            <a:off x="1648190" y="2649636"/>
            <a:ext cx="15204003" cy="6608664"/>
          </a:xfrm>
          <a:prstGeom prst="rect">
            <a:avLst/>
          </a:prstGeom>
        </p:spPr>
        <p:txBody>
          <a:bodyPr lIns="0" tIns="0" rIns="0" bIns="0" rtlCol="0" anchor="t">
            <a:spAutoFit/>
          </a:bodyPr>
          <a:lstStyle/>
          <a:p>
            <a:pPr marL="684049" lvl="1" indent="-342025" algn="just">
              <a:lnSpc>
                <a:spcPts val="4435"/>
              </a:lnSpc>
              <a:buAutoNum type="arabicPeriod"/>
            </a:pPr>
            <a:r>
              <a:rPr lang="en-US" sz="3168">
                <a:solidFill>
                  <a:srgbClr val="FFFFFF"/>
                </a:solidFill>
                <a:latin typeface="Poppins"/>
                <a:ea typeface="Poppins"/>
                <a:cs typeface="Poppins"/>
                <a:sym typeface="Poppins"/>
              </a:rPr>
              <a:t>Hand Gesture Recognition for Indian Sign Language using Deep Learning" is to create a system that can recognize and interpret hand movements used in Indian Sign Language (ISL). </a:t>
            </a:r>
          </a:p>
          <a:p>
            <a:pPr marL="684049" lvl="1" indent="-342025" algn="just">
              <a:lnSpc>
                <a:spcPts val="4435"/>
              </a:lnSpc>
              <a:buAutoNum type="arabicPeriod"/>
            </a:pPr>
            <a:r>
              <a:rPr lang="en-US" sz="3168">
                <a:solidFill>
                  <a:srgbClr val="FFFFFF"/>
                </a:solidFill>
                <a:latin typeface="Poppins"/>
                <a:ea typeface="Poppins"/>
                <a:cs typeface="Poppins"/>
                <a:sym typeface="Poppins"/>
              </a:rPr>
              <a:t>The goal is to compile a comprehensive dataset specifically for Indian Sign Language, which will be used to train the hand gesture recognition model.</a:t>
            </a:r>
          </a:p>
          <a:p>
            <a:pPr marL="684049" lvl="1" indent="-342025" algn="just">
              <a:lnSpc>
                <a:spcPts val="4435"/>
              </a:lnSpc>
              <a:buAutoNum type="arabicPeriod"/>
            </a:pPr>
            <a:r>
              <a:rPr lang="en-US" sz="3168">
                <a:solidFill>
                  <a:srgbClr val="FFFFFF"/>
                </a:solidFill>
                <a:latin typeface="Poppins"/>
                <a:ea typeface="Poppins"/>
                <a:cs typeface="Poppins"/>
                <a:sym typeface="Poppins"/>
              </a:rPr>
              <a:t>Utilizing natural language processing techniques, the aim is to convert individual words into coherent sentences while considering the grammatical structure and rules of the language.</a:t>
            </a:r>
          </a:p>
          <a:p>
            <a:pPr marL="684049" lvl="1" indent="-342025" algn="just">
              <a:lnSpc>
                <a:spcPts val="4435"/>
              </a:lnSpc>
              <a:buAutoNum type="arabicPeriod"/>
            </a:pPr>
            <a:r>
              <a:rPr lang="en-US" sz="3168">
                <a:solidFill>
                  <a:srgbClr val="FFFFFF"/>
                </a:solidFill>
                <a:latin typeface="Poppins"/>
                <a:ea typeface="Poppins"/>
                <a:cs typeface="Poppins"/>
                <a:sym typeface="Poppins"/>
              </a:rPr>
              <a:t>The objective is to apply sentiment analysis to the generated sentences in order to understand the overall context and sentiment expressed within the text.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287215" y="-617712"/>
            <a:ext cx="4347558" cy="4347558"/>
          </a:xfrm>
          <a:custGeom>
            <a:avLst/>
            <a:gdLst/>
            <a:ahLst/>
            <a:cxnLst/>
            <a:rect l="l" t="t" r="r" b="b"/>
            <a:pathLst>
              <a:path w="4347558" h="4347558">
                <a:moveTo>
                  <a:pt x="0" y="0"/>
                </a:moveTo>
                <a:lnTo>
                  <a:pt x="4347558" y="0"/>
                </a:lnTo>
                <a:lnTo>
                  <a:pt x="4347558" y="4347558"/>
                </a:lnTo>
                <a:lnTo>
                  <a:pt x="0" y="4347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219200"/>
            <a:ext cx="5779581" cy="1963569"/>
          </a:xfrm>
          <a:prstGeom prst="rect">
            <a:avLst/>
          </a:prstGeom>
        </p:spPr>
        <p:txBody>
          <a:bodyPr lIns="0" tIns="0" rIns="0" bIns="0" rtlCol="0" anchor="t">
            <a:spAutoFit/>
          </a:bodyPr>
          <a:lstStyle/>
          <a:p>
            <a:pPr algn="l">
              <a:lnSpc>
                <a:spcPts val="7541"/>
              </a:lnSpc>
            </a:pPr>
            <a:r>
              <a:rPr lang="en-US" sz="7938" spc="-396">
                <a:solidFill>
                  <a:srgbClr val="FFFFFF"/>
                </a:solidFill>
                <a:latin typeface="League Spartan"/>
                <a:ea typeface="League Spartan"/>
                <a:cs typeface="League Spartan"/>
                <a:sym typeface="League Spartan"/>
              </a:rPr>
              <a:t>Literature review</a:t>
            </a:r>
          </a:p>
        </p:txBody>
      </p:sp>
      <p:sp>
        <p:nvSpPr>
          <p:cNvPr id="4" name="TextBox 4"/>
          <p:cNvSpPr txBox="1"/>
          <p:nvPr/>
        </p:nvSpPr>
        <p:spPr>
          <a:xfrm>
            <a:off x="10105863" y="811530"/>
            <a:ext cx="1591121" cy="396240"/>
          </a:xfrm>
          <a:prstGeom prst="rect">
            <a:avLst/>
          </a:prstGeom>
        </p:spPr>
        <p:txBody>
          <a:bodyPr lIns="0" tIns="0" rIns="0" bIns="0" rtlCol="0" anchor="t">
            <a:spAutoFit/>
          </a:bodyPr>
          <a:lstStyle/>
          <a:p>
            <a:pPr algn="ctr">
              <a:lnSpc>
                <a:spcPts val="3359"/>
              </a:lnSpc>
              <a:spcBef>
                <a:spcPct val="0"/>
              </a:spcBef>
            </a:pPr>
            <a:r>
              <a:rPr lang="en-US" sz="2400" b="1">
                <a:solidFill>
                  <a:srgbClr val="FFFFFF"/>
                </a:solidFill>
                <a:latin typeface="Canva Sans Bold"/>
                <a:ea typeface="Canva Sans Bold"/>
                <a:cs typeface="Canva Sans Bold"/>
                <a:sym typeface="Canva Sans Bold"/>
              </a:rPr>
              <a:t>JOURNAL-</a:t>
            </a:r>
          </a:p>
        </p:txBody>
      </p:sp>
      <p:sp>
        <p:nvSpPr>
          <p:cNvPr id="5" name="TextBox 5"/>
          <p:cNvSpPr txBox="1"/>
          <p:nvPr/>
        </p:nvSpPr>
        <p:spPr>
          <a:xfrm>
            <a:off x="10637775" y="2186423"/>
            <a:ext cx="1059210" cy="396240"/>
          </a:xfrm>
          <a:prstGeom prst="rect">
            <a:avLst/>
          </a:prstGeom>
        </p:spPr>
        <p:txBody>
          <a:bodyPr lIns="0" tIns="0" rIns="0" bIns="0" rtlCol="0" anchor="t">
            <a:spAutoFit/>
          </a:bodyPr>
          <a:lstStyle/>
          <a:p>
            <a:pPr algn="ctr">
              <a:lnSpc>
                <a:spcPts val="3359"/>
              </a:lnSpc>
              <a:spcBef>
                <a:spcPct val="0"/>
              </a:spcBef>
            </a:pPr>
            <a:r>
              <a:rPr lang="en-US" sz="2400" b="1">
                <a:solidFill>
                  <a:srgbClr val="FFFFFF"/>
                </a:solidFill>
                <a:latin typeface="Canva Sans Bold"/>
                <a:ea typeface="Canva Sans Bold"/>
                <a:cs typeface="Canva Sans Bold"/>
                <a:sym typeface="Canva Sans Bold"/>
              </a:rPr>
              <a:t>YEAR - </a:t>
            </a:r>
          </a:p>
        </p:txBody>
      </p:sp>
      <p:grpSp>
        <p:nvGrpSpPr>
          <p:cNvPr id="6" name="Group 6"/>
          <p:cNvGrpSpPr/>
          <p:nvPr/>
        </p:nvGrpSpPr>
        <p:grpSpPr>
          <a:xfrm>
            <a:off x="1188548" y="4367280"/>
            <a:ext cx="15910904" cy="586739"/>
            <a:chOff x="0" y="0"/>
            <a:chExt cx="21214539" cy="782319"/>
          </a:xfrm>
        </p:grpSpPr>
        <p:sp>
          <p:nvSpPr>
            <p:cNvPr id="7" name="TextBox 7"/>
            <p:cNvSpPr txBox="1"/>
            <p:nvPr/>
          </p:nvSpPr>
          <p:spPr>
            <a:xfrm>
              <a:off x="0" y="-114300"/>
              <a:ext cx="4174530" cy="896619"/>
            </a:xfrm>
            <a:prstGeom prst="rect">
              <a:avLst/>
            </a:prstGeom>
          </p:spPr>
          <p:txBody>
            <a:bodyPr lIns="0" tIns="0" rIns="0" bIns="0" rtlCol="0" anchor="t">
              <a:spAutoFit/>
            </a:bodyPr>
            <a:lstStyle/>
            <a:p>
              <a:pPr algn="ctr">
                <a:lnSpc>
                  <a:spcPts val="5460"/>
                </a:lnSpc>
                <a:spcBef>
                  <a:spcPct val="0"/>
                </a:spcBef>
              </a:pPr>
              <a:r>
                <a:rPr lang="en-US" sz="3900" b="1">
                  <a:solidFill>
                    <a:srgbClr val="FFFFFF"/>
                  </a:solidFill>
                  <a:latin typeface="Poppins Bold"/>
                  <a:ea typeface="Poppins Bold"/>
                  <a:cs typeface="Poppins Bold"/>
                  <a:sym typeface="Poppins Bold"/>
                </a:rPr>
                <a:t>TECHNIQUES</a:t>
              </a:r>
            </a:p>
          </p:txBody>
        </p:sp>
        <p:sp>
          <p:nvSpPr>
            <p:cNvPr id="8" name="TextBox 8"/>
            <p:cNvSpPr txBox="1"/>
            <p:nvPr/>
          </p:nvSpPr>
          <p:spPr>
            <a:xfrm>
              <a:off x="8393690" y="-114300"/>
              <a:ext cx="3133725" cy="896619"/>
            </a:xfrm>
            <a:prstGeom prst="rect">
              <a:avLst/>
            </a:prstGeom>
          </p:spPr>
          <p:txBody>
            <a:bodyPr lIns="0" tIns="0" rIns="0" bIns="0" rtlCol="0" anchor="t">
              <a:spAutoFit/>
            </a:bodyPr>
            <a:lstStyle/>
            <a:p>
              <a:pPr algn="ctr">
                <a:lnSpc>
                  <a:spcPts val="5460"/>
                </a:lnSpc>
                <a:spcBef>
                  <a:spcPct val="0"/>
                </a:spcBef>
              </a:pPr>
              <a:r>
                <a:rPr lang="en-US" sz="3900" b="1">
                  <a:solidFill>
                    <a:srgbClr val="FFFFFF"/>
                  </a:solidFill>
                  <a:latin typeface="Poppins Bold"/>
                  <a:ea typeface="Poppins Bold"/>
                  <a:cs typeface="Poppins Bold"/>
                  <a:sym typeface="Poppins Bold"/>
                </a:rPr>
                <a:t>FINDINGS</a:t>
              </a:r>
            </a:p>
          </p:txBody>
        </p:sp>
        <p:sp>
          <p:nvSpPr>
            <p:cNvPr id="9" name="TextBox 9"/>
            <p:cNvSpPr txBox="1"/>
            <p:nvPr/>
          </p:nvSpPr>
          <p:spPr>
            <a:xfrm>
              <a:off x="15756317" y="-114300"/>
              <a:ext cx="5458222" cy="896619"/>
            </a:xfrm>
            <a:prstGeom prst="rect">
              <a:avLst/>
            </a:prstGeom>
          </p:spPr>
          <p:txBody>
            <a:bodyPr lIns="0" tIns="0" rIns="0" bIns="0" rtlCol="0" anchor="t">
              <a:spAutoFit/>
            </a:bodyPr>
            <a:lstStyle/>
            <a:p>
              <a:pPr algn="ctr">
                <a:lnSpc>
                  <a:spcPts val="5460"/>
                </a:lnSpc>
                <a:spcBef>
                  <a:spcPct val="0"/>
                </a:spcBef>
              </a:pPr>
              <a:r>
                <a:rPr lang="en-US" sz="3900" b="1">
                  <a:solidFill>
                    <a:srgbClr val="FFFFFF"/>
                  </a:solidFill>
                  <a:latin typeface="Poppins Bold"/>
                  <a:ea typeface="Poppins Bold"/>
                  <a:cs typeface="Poppins Bold"/>
                  <a:sym typeface="Poppins Bold"/>
                </a:rPr>
                <a:t>SHORTCOMINGS</a:t>
              </a:r>
            </a:p>
          </p:txBody>
        </p:sp>
      </p:grpSp>
      <p:sp>
        <p:nvSpPr>
          <p:cNvPr id="10" name="TextBox 10"/>
          <p:cNvSpPr txBox="1"/>
          <p:nvPr/>
        </p:nvSpPr>
        <p:spPr>
          <a:xfrm>
            <a:off x="12661090" y="565134"/>
            <a:ext cx="5463035" cy="1580510"/>
          </a:xfrm>
          <a:prstGeom prst="rect">
            <a:avLst/>
          </a:prstGeom>
        </p:spPr>
        <p:txBody>
          <a:bodyPr lIns="0" tIns="0" rIns="0" bIns="0" rtlCol="0" anchor="t">
            <a:spAutoFit/>
          </a:bodyPr>
          <a:lstStyle/>
          <a:p>
            <a:pPr algn="l">
              <a:lnSpc>
                <a:spcPts val="3185"/>
              </a:lnSpc>
            </a:pPr>
            <a:r>
              <a:rPr lang="en-US" sz="2275">
                <a:solidFill>
                  <a:srgbClr val="FFFFFF"/>
                </a:solidFill>
                <a:latin typeface="Canva Sans"/>
                <a:ea typeface="Canva Sans"/>
                <a:cs typeface="Canva Sans"/>
                <a:sym typeface="Canva Sans"/>
              </a:rPr>
              <a:t>Continuous Sign Language Recognition and Its Translation into Intonation-Colored Speech</a:t>
            </a:r>
          </a:p>
          <a:p>
            <a:pPr algn="l">
              <a:lnSpc>
                <a:spcPts val="3185"/>
              </a:lnSpc>
              <a:spcBef>
                <a:spcPct val="0"/>
              </a:spcBef>
            </a:pPr>
            <a:endParaRPr lang="en-US" sz="2275">
              <a:solidFill>
                <a:srgbClr val="FFFFFF"/>
              </a:solidFill>
              <a:latin typeface="Canva Sans"/>
              <a:ea typeface="Canva Sans"/>
              <a:cs typeface="Canva Sans"/>
              <a:sym typeface="Canva Sans"/>
            </a:endParaRPr>
          </a:p>
        </p:txBody>
      </p:sp>
      <p:sp>
        <p:nvSpPr>
          <p:cNvPr id="11" name="TextBox 11"/>
          <p:cNvSpPr txBox="1"/>
          <p:nvPr/>
        </p:nvSpPr>
        <p:spPr>
          <a:xfrm>
            <a:off x="12661090" y="2159257"/>
            <a:ext cx="758726" cy="431522"/>
          </a:xfrm>
          <a:prstGeom prst="rect">
            <a:avLst/>
          </a:prstGeom>
        </p:spPr>
        <p:txBody>
          <a:bodyPr lIns="0" tIns="0" rIns="0" bIns="0" rtlCol="0" anchor="t">
            <a:spAutoFit/>
          </a:bodyPr>
          <a:lstStyle/>
          <a:p>
            <a:pPr algn="ctr">
              <a:lnSpc>
                <a:spcPts val="3515"/>
              </a:lnSpc>
              <a:spcBef>
                <a:spcPct val="0"/>
              </a:spcBef>
            </a:pPr>
            <a:r>
              <a:rPr lang="en-US" sz="2510">
                <a:solidFill>
                  <a:srgbClr val="FFFFFF"/>
                </a:solidFill>
                <a:latin typeface="Canva Sans"/>
                <a:ea typeface="Canva Sans"/>
                <a:cs typeface="Canva Sans"/>
                <a:sym typeface="Canva Sans"/>
              </a:rPr>
              <a:t>2023</a:t>
            </a:r>
          </a:p>
        </p:txBody>
      </p:sp>
      <p:sp>
        <p:nvSpPr>
          <p:cNvPr id="12" name="TextBox 12"/>
          <p:cNvSpPr txBox="1"/>
          <p:nvPr/>
        </p:nvSpPr>
        <p:spPr>
          <a:xfrm>
            <a:off x="317002" y="5543829"/>
            <a:ext cx="5044093" cy="3247644"/>
          </a:xfrm>
          <a:prstGeom prst="rect">
            <a:avLst/>
          </a:prstGeom>
        </p:spPr>
        <p:txBody>
          <a:bodyPr lIns="0" tIns="0" rIns="0" bIns="0" rtlCol="0" anchor="t">
            <a:spAutoFit/>
          </a:bodyPr>
          <a:lstStyle/>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sign language recognition</a:t>
            </a:r>
          </a:p>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 natural language processing</a:t>
            </a:r>
          </a:p>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 intonational speech synthesis</a:t>
            </a:r>
          </a:p>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 long short-term memory</a:t>
            </a:r>
          </a:p>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 spatiotemporal features</a:t>
            </a:r>
          </a:p>
        </p:txBody>
      </p:sp>
      <p:sp>
        <p:nvSpPr>
          <p:cNvPr id="13" name="TextBox 13"/>
          <p:cNvSpPr txBox="1"/>
          <p:nvPr/>
        </p:nvSpPr>
        <p:spPr>
          <a:xfrm>
            <a:off x="5919143" y="5543829"/>
            <a:ext cx="5509077" cy="3247746"/>
          </a:xfrm>
          <a:prstGeom prst="rect">
            <a:avLst/>
          </a:prstGeom>
        </p:spPr>
        <p:txBody>
          <a:bodyPr lIns="0" tIns="0" rIns="0" bIns="0" rtlCol="0" anchor="t">
            <a:spAutoFit/>
          </a:bodyPr>
          <a:lstStyle/>
          <a:p>
            <a:pPr marL="569108" lvl="1" indent="-284554" algn="just">
              <a:lnSpc>
                <a:spcPts val="3690"/>
              </a:lnSpc>
              <a:buFont typeface="Arial"/>
              <a:buChar char="•"/>
            </a:pPr>
            <a:r>
              <a:rPr lang="en-US" sz="2635">
                <a:solidFill>
                  <a:srgbClr val="FFFFFF"/>
                </a:solidFill>
                <a:latin typeface="Canva Sans"/>
                <a:ea typeface="Canva Sans"/>
                <a:cs typeface="Canva Sans"/>
                <a:sym typeface="Canva Sans"/>
              </a:rPr>
              <a:t>Integrated Approach for Sign Language Recognition:</a:t>
            </a:r>
          </a:p>
          <a:p>
            <a:pPr marL="569108" lvl="1" indent="-284554" algn="just">
              <a:lnSpc>
                <a:spcPts val="3690"/>
              </a:lnSpc>
              <a:buFont typeface="Arial"/>
              <a:buChar char="•"/>
            </a:pPr>
            <a:r>
              <a:rPr lang="en-US" sz="2635">
                <a:solidFill>
                  <a:srgbClr val="FFFFFF"/>
                </a:solidFill>
                <a:latin typeface="Canva Sans"/>
                <a:ea typeface="Canva Sans"/>
                <a:cs typeface="Canva Sans"/>
                <a:sym typeface="Canva Sans"/>
              </a:rPr>
              <a:t>Scientific Novelty in Sign Language Recognition</a:t>
            </a:r>
          </a:p>
          <a:p>
            <a:pPr marL="569108" lvl="1" indent="-284554" algn="just">
              <a:lnSpc>
                <a:spcPts val="3690"/>
              </a:lnSpc>
              <a:buFont typeface="Arial"/>
              <a:buChar char="•"/>
            </a:pPr>
            <a:r>
              <a:rPr lang="en-US" sz="2635">
                <a:solidFill>
                  <a:srgbClr val="FFFFFF"/>
                </a:solidFill>
                <a:latin typeface="Canva Sans"/>
                <a:ea typeface="Canva Sans"/>
                <a:cs typeface="Canva Sans"/>
                <a:sym typeface="Canva Sans"/>
              </a:rPr>
              <a:t>Integration with NLP Processor</a:t>
            </a:r>
          </a:p>
          <a:p>
            <a:pPr marL="569108" lvl="1" indent="-284554" algn="just">
              <a:lnSpc>
                <a:spcPts val="3690"/>
              </a:lnSpc>
              <a:buFont typeface="Arial"/>
              <a:buChar char="•"/>
            </a:pPr>
            <a:r>
              <a:rPr lang="en-US" sz="2635">
                <a:solidFill>
                  <a:srgbClr val="FFFFFF"/>
                </a:solidFill>
                <a:latin typeface="Canva Sans"/>
                <a:ea typeface="Canva Sans"/>
                <a:cs typeface="Canva Sans"/>
                <a:sym typeface="Canva Sans"/>
              </a:rPr>
              <a:t>Intonation Study:</a:t>
            </a:r>
          </a:p>
        </p:txBody>
      </p:sp>
      <p:sp>
        <p:nvSpPr>
          <p:cNvPr id="14" name="TextBox 14"/>
          <p:cNvSpPr txBox="1"/>
          <p:nvPr/>
        </p:nvSpPr>
        <p:spPr>
          <a:xfrm>
            <a:off x="12392325" y="5662816"/>
            <a:ext cx="5895675" cy="2789525"/>
          </a:xfrm>
          <a:prstGeom prst="rect">
            <a:avLst/>
          </a:prstGeom>
        </p:spPr>
        <p:txBody>
          <a:bodyPr lIns="0" tIns="0" rIns="0" bIns="0" rtlCol="0" anchor="t">
            <a:spAutoFit/>
          </a:bodyPr>
          <a:lstStyle/>
          <a:p>
            <a:pPr marL="577791" lvl="1" indent="-288895" algn="l">
              <a:lnSpc>
                <a:spcPts val="3746"/>
              </a:lnSpc>
              <a:buFont typeface="Arial"/>
              <a:buChar char="•"/>
            </a:pPr>
            <a:r>
              <a:rPr lang="en-US" sz="2676">
                <a:solidFill>
                  <a:srgbClr val="FFFFFF"/>
                </a:solidFill>
                <a:latin typeface="Canva Sans"/>
                <a:ea typeface="Canva Sans"/>
                <a:cs typeface="Canva Sans"/>
                <a:sym typeface="Canva Sans"/>
              </a:rPr>
              <a:t>Quality of Gesture Recording</a:t>
            </a:r>
          </a:p>
          <a:p>
            <a:pPr marL="577791" lvl="1" indent="-288895" algn="l">
              <a:lnSpc>
                <a:spcPts val="3746"/>
              </a:lnSpc>
              <a:buFont typeface="Arial"/>
              <a:buChar char="•"/>
            </a:pPr>
            <a:r>
              <a:rPr lang="en-US" sz="2676">
                <a:solidFill>
                  <a:srgbClr val="FFFFFF"/>
                </a:solidFill>
                <a:latin typeface="Canva Sans"/>
                <a:ea typeface="Canva Sans"/>
                <a:cs typeface="Canva Sans"/>
                <a:sym typeface="Canva Sans"/>
              </a:rPr>
              <a:t>Minimum Frame RequirementEthical Considerations </a:t>
            </a:r>
          </a:p>
          <a:p>
            <a:pPr marL="577791" lvl="1" indent="-288895" algn="l">
              <a:lnSpc>
                <a:spcPts val="3746"/>
              </a:lnSpc>
              <a:buFont typeface="Arial"/>
              <a:buChar char="•"/>
            </a:pPr>
            <a:r>
              <a:rPr lang="en-US" sz="2676">
                <a:solidFill>
                  <a:srgbClr val="FFFFFF"/>
                </a:solidFill>
                <a:latin typeface="Canva Sans"/>
                <a:ea typeface="Canva Sans"/>
                <a:cs typeface="Canva Sans"/>
                <a:sym typeface="Canva Sans"/>
              </a:rPr>
              <a:t>Specificity to Kazakh Language </a:t>
            </a:r>
          </a:p>
          <a:p>
            <a:pPr marL="577791" lvl="1" indent="-288895" algn="l">
              <a:lnSpc>
                <a:spcPts val="3746"/>
              </a:lnSpc>
              <a:buFont typeface="Arial"/>
              <a:buChar char="•"/>
            </a:pPr>
            <a:r>
              <a:rPr lang="en-US" sz="2676">
                <a:solidFill>
                  <a:srgbClr val="FFFFFF"/>
                </a:solidFill>
                <a:latin typeface="Canva Sans"/>
                <a:ea typeface="Canva Sans"/>
                <a:cs typeface="Canva Sans"/>
                <a:sym typeface="Canva Sans"/>
              </a:rPr>
              <a:t>Commercialization Potential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287215" y="-617712"/>
            <a:ext cx="4347558" cy="4347558"/>
          </a:xfrm>
          <a:custGeom>
            <a:avLst/>
            <a:gdLst/>
            <a:ahLst/>
            <a:cxnLst/>
            <a:rect l="l" t="t" r="r" b="b"/>
            <a:pathLst>
              <a:path w="4347558" h="4347558">
                <a:moveTo>
                  <a:pt x="0" y="0"/>
                </a:moveTo>
                <a:lnTo>
                  <a:pt x="4347558" y="0"/>
                </a:lnTo>
                <a:lnTo>
                  <a:pt x="4347558" y="4347558"/>
                </a:lnTo>
                <a:lnTo>
                  <a:pt x="0" y="4347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219200"/>
            <a:ext cx="5779581" cy="1963569"/>
          </a:xfrm>
          <a:prstGeom prst="rect">
            <a:avLst/>
          </a:prstGeom>
        </p:spPr>
        <p:txBody>
          <a:bodyPr lIns="0" tIns="0" rIns="0" bIns="0" rtlCol="0" anchor="t">
            <a:spAutoFit/>
          </a:bodyPr>
          <a:lstStyle/>
          <a:p>
            <a:pPr algn="l">
              <a:lnSpc>
                <a:spcPts val="7541"/>
              </a:lnSpc>
            </a:pPr>
            <a:r>
              <a:rPr lang="en-US" sz="7938" spc="-396">
                <a:solidFill>
                  <a:srgbClr val="FFFFFF"/>
                </a:solidFill>
                <a:latin typeface="League Spartan"/>
                <a:ea typeface="League Spartan"/>
                <a:cs typeface="League Spartan"/>
                <a:sym typeface="League Spartan"/>
              </a:rPr>
              <a:t>Literature review</a:t>
            </a:r>
          </a:p>
        </p:txBody>
      </p:sp>
      <p:sp>
        <p:nvSpPr>
          <p:cNvPr id="4" name="TextBox 4"/>
          <p:cNvSpPr txBox="1"/>
          <p:nvPr/>
        </p:nvSpPr>
        <p:spPr>
          <a:xfrm>
            <a:off x="10105863" y="811530"/>
            <a:ext cx="1591121" cy="396240"/>
          </a:xfrm>
          <a:prstGeom prst="rect">
            <a:avLst/>
          </a:prstGeom>
        </p:spPr>
        <p:txBody>
          <a:bodyPr lIns="0" tIns="0" rIns="0" bIns="0" rtlCol="0" anchor="t">
            <a:spAutoFit/>
          </a:bodyPr>
          <a:lstStyle/>
          <a:p>
            <a:pPr algn="ctr">
              <a:lnSpc>
                <a:spcPts val="3359"/>
              </a:lnSpc>
              <a:spcBef>
                <a:spcPct val="0"/>
              </a:spcBef>
            </a:pPr>
            <a:r>
              <a:rPr lang="en-US" sz="2400" b="1">
                <a:solidFill>
                  <a:srgbClr val="FFFFFF"/>
                </a:solidFill>
                <a:latin typeface="Canva Sans Bold"/>
                <a:ea typeface="Canva Sans Bold"/>
                <a:cs typeface="Canva Sans Bold"/>
                <a:sym typeface="Canva Sans Bold"/>
              </a:rPr>
              <a:t>JOURNAL-</a:t>
            </a:r>
          </a:p>
        </p:txBody>
      </p:sp>
      <p:sp>
        <p:nvSpPr>
          <p:cNvPr id="5" name="TextBox 5"/>
          <p:cNvSpPr txBox="1"/>
          <p:nvPr/>
        </p:nvSpPr>
        <p:spPr>
          <a:xfrm>
            <a:off x="10637775" y="2186423"/>
            <a:ext cx="1059210" cy="396240"/>
          </a:xfrm>
          <a:prstGeom prst="rect">
            <a:avLst/>
          </a:prstGeom>
        </p:spPr>
        <p:txBody>
          <a:bodyPr lIns="0" tIns="0" rIns="0" bIns="0" rtlCol="0" anchor="t">
            <a:spAutoFit/>
          </a:bodyPr>
          <a:lstStyle/>
          <a:p>
            <a:pPr algn="ctr">
              <a:lnSpc>
                <a:spcPts val="3359"/>
              </a:lnSpc>
              <a:spcBef>
                <a:spcPct val="0"/>
              </a:spcBef>
            </a:pPr>
            <a:r>
              <a:rPr lang="en-US" sz="2400" b="1">
                <a:solidFill>
                  <a:srgbClr val="FFFFFF"/>
                </a:solidFill>
                <a:latin typeface="Canva Sans Bold"/>
                <a:ea typeface="Canva Sans Bold"/>
                <a:cs typeface="Canva Sans Bold"/>
                <a:sym typeface="Canva Sans Bold"/>
              </a:rPr>
              <a:t>YEAR - </a:t>
            </a:r>
          </a:p>
        </p:txBody>
      </p:sp>
      <p:grpSp>
        <p:nvGrpSpPr>
          <p:cNvPr id="6" name="Group 6"/>
          <p:cNvGrpSpPr/>
          <p:nvPr/>
        </p:nvGrpSpPr>
        <p:grpSpPr>
          <a:xfrm>
            <a:off x="1188548" y="4367280"/>
            <a:ext cx="15910904" cy="586739"/>
            <a:chOff x="0" y="0"/>
            <a:chExt cx="21214539" cy="782319"/>
          </a:xfrm>
        </p:grpSpPr>
        <p:sp>
          <p:nvSpPr>
            <p:cNvPr id="7" name="TextBox 7"/>
            <p:cNvSpPr txBox="1"/>
            <p:nvPr/>
          </p:nvSpPr>
          <p:spPr>
            <a:xfrm>
              <a:off x="0" y="-114300"/>
              <a:ext cx="4174530" cy="896619"/>
            </a:xfrm>
            <a:prstGeom prst="rect">
              <a:avLst/>
            </a:prstGeom>
          </p:spPr>
          <p:txBody>
            <a:bodyPr lIns="0" tIns="0" rIns="0" bIns="0" rtlCol="0" anchor="t">
              <a:spAutoFit/>
            </a:bodyPr>
            <a:lstStyle/>
            <a:p>
              <a:pPr algn="ctr">
                <a:lnSpc>
                  <a:spcPts val="5460"/>
                </a:lnSpc>
                <a:spcBef>
                  <a:spcPct val="0"/>
                </a:spcBef>
              </a:pPr>
              <a:r>
                <a:rPr lang="en-US" sz="3900" b="1">
                  <a:solidFill>
                    <a:srgbClr val="FFFFFF"/>
                  </a:solidFill>
                  <a:latin typeface="Poppins Bold"/>
                  <a:ea typeface="Poppins Bold"/>
                  <a:cs typeface="Poppins Bold"/>
                  <a:sym typeface="Poppins Bold"/>
                </a:rPr>
                <a:t>TECHNIQUES</a:t>
              </a:r>
            </a:p>
          </p:txBody>
        </p:sp>
        <p:sp>
          <p:nvSpPr>
            <p:cNvPr id="8" name="TextBox 8"/>
            <p:cNvSpPr txBox="1"/>
            <p:nvPr/>
          </p:nvSpPr>
          <p:spPr>
            <a:xfrm>
              <a:off x="8393690" y="-114300"/>
              <a:ext cx="3133725" cy="896619"/>
            </a:xfrm>
            <a:prstGeom prst="rect">
              <a:avLst/>
            </a:prstGeom>
          </p:spPr>
          <p:txBody>
            <a:bodyPr lIns="0" tIns="0" rIns="0" bIns="0" rtlCol="0" anchor="t">
              <a:spAutoFit/>
            </a:bodyPr>
            <a:lstStyle/>
            <a:p>
              <a:pPr algn="ctr">
                <a:lnSpc>
                  <a:spcPts val="5460"/>
                </a:lnSpc>
                <a:spcBef>
                  <a:spcPct val="0"/>
                </a:spcBef>
              </a:pPr>
              <a:r>
                <a:rPr lang="en-US" sz="3900" b="1">
                  <a:solidFill>
                    <a:srgbClr val="FFFFFF"/>
                  </a:solidFill>
                  <a:latin typeface="Poppins Bold"/>
                  <a:ea typeface="Poppins Bold"/>
                  <a:cs typeface="Poppins Bold"/>
                  <a:sym typeface="Poppins Bold"/>
                </a:rPr>
                <a:t>FINDINGS</a:t>
              </a:r>
            </a:p>
          </p:txBody>
        </p:sp>
        <p:sp>
          <p:nvSpPr>
            <p:cNvPr id="9" name="TextBox 9"/>
            <p:cNvSpPr txBox="1"/>
            <p:nvPr/>
          </p:nvSpPr>
          <p:spPr>
            <a:xfrm>
              <a:off x="15756317" y="-114300"/>
              <a:ext cx="5458222" cy="896619"/>
            </a:xfrm>
            <a:prstGeom prst="rect">
              <a:avLst/>
            </a:prstGeom>
          </p:spPr>
          <p:txBody>
            <a:bodyPr lIns="0" tIns="0" rIns="0" bIns="0" rtlCol="0" anchor="t">
              <a:spAutoFit/>
            </a:bodyPr>
            <a:lstStyle/>
            <a:p>
              <a:pPr algn="ctr">
                <a:lnSpc>
                  <a:spcPts val="5460"/>
                </a:lnSpc>
                <a:spcBef>
                  <a:spcPct val="0"/>
                </a:spcBef>
              </a:pPr>
              <a:r>
                <a:rPr lang="en-US" sz="3900" b="1">
                  <a:solidFill>
                    <a:srgbClr val="FFFFFF"/>
                  </a:solidFill>
                  <a:latin typeface="Poppins Bold"/>
                  <a:ea typeface="Poppins Bold"/>
                  <a:cs typeface="Poppins Bold"/>
                  <a:sym typeface="Poppins Bold"/>
                </a:rPr>
                <a:t>SHORTCOMINGS</a:t>
              </a:r>
            </a:p>
          </p:txBody>
        </p:sp>
      </p:grpSp>
      <p:sp>
        <p:nvSpPr>
          <p:cNvPr id="10" name="TextBox 10"/>
          <p:cNvSpPr txBox="1"/>
          <p:nvPr/>
        </p:nvSpPr>
        <p:spPr>
          <a:xfrm>
            <a:off x="12661090" y="565134"/>
            <a:ext cx="5463035" cy="1180460"/>
          </a:xfrm>
          <a:prstGeom prst="rect">
            <a:avLst/>
          </a:prstGeom>
        </p:spPr>
        <p:txBody>
          <a:bodyPr lIns="0" tIns="0" rIns="0" bIns="0" rtlCol="0" anchor="t">
            <a:spAutoFit/>
          </a:bodyPr>
          <a:lstStyle/>
          <a:p>
            <a:pPr algn="l">
              <a:lnSpc>
                <a:spcPts val="3185"/>
              </a:lnSpc>
              <a:spcBef>
                <a:spcPct val="0"/>
              </a:spcBef>
            </a:pPr>
            <a:r>
              <a:rPr lang="en-US" sz="2275">
                <a:solidFill>
                  <a:srgbClr val="FFFFFF"/>
                </a:solidFill>
                <a:latin typeface="Canva Sans"/>
                <a:ea typeface="Canva Sans"/>
                <a:cs typeface="Canva Sans"/>
                <a:sym typeface="Canva Sans"/>
              </a:rPr>
              <a:t>Vision-based Hand Gesture Recognition for Indian Sign Language Using Convolution Neural Network</a:t>
            </a:r>
          </a:p>
        </p:txBody>
      </p:sp>
      <p:sp>
        <p:nvSpPr>
          <p:cNvPr id="11" name="TextBox 11"/>
          <p:cNvSpPr txBox="1"/>
          <p:nvPr/>
        </p:nvSpPr>
        <p:spPr>
          <a:xfrm>
            <a:off x="12661090" y="2159257"/>
            <a:ext cx="758726" cy="431522"/>
          </a:xfrm>
          <a:prstGeom prst="rect">
            <a:avLst/>
          </a:prstGeom>
        </p:spPr>
        <p:txBody>
          <a:bodyPr lIns="0" tIns="0" rIns="0" bIns="0" rtlCol="0" anchor="t">
            <a:spAutoFit/>
          </a:bodyPr>
          <a:lstStyle/>
          <a:p>
            <a:pPr algn="ctr">
              <a:lnSpc>
                <a:spcPts val="3515"/>
              </a:lnSpc>
              <a:spcBef>
                <a:spcPct val="0"/>
              </a:spcBef>
            </a:pPr>
            <a:r>
              <a:rPr lang="en-US" sz="2510">
                <a:solidFill>
                  <a:srgbClr val="FFFFFF"/>
                </a:solidFill>
                <a:latin typeface="Canva Sans"/>
                <a:ea typeface="Canva Sans"/>
                <a:cs typeface="Canva Sans"/>
                <a:sym typeface="Canva Sans"/>
              </a:rPr>
              <a:t>2023</a:t>
            </a:r>
          </a:p>
        </p:txBody>
      </p:sp>
      <p:sp>
        <p:nvSpPr>
          <p:cNvPr id="12" name="TextBox 12"/>
          <p:cNvSpPr txBox="1"/>
          <p:nvPr/>
        </p:nvSpPr>
        <p:spPr>
          <a:xfrm>
            <a:off x="317002" y="5543829"/>
            <a:ext cx="5044093" cy="3247644"/>
          </a:xfrm>
          <a:prstGeom prst="rect">
            <a:avLst/>
          </a:prstGeom>
        </p:spPr>
        <p:txBody>
          <a:bodyPr lIns="0" tIns="0" rIns="0" bIns="0" rtlCol="0" anchor="t">
            <a:spAutoFit/>
          </a:bodyPr>
          <a:lstStyle/>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Indian sign language Recognition</a:t>
            </a:r>
          </a:p>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Convolution Neural Network</a:t>
            </a:r>
          </a:p>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Image Processing</a:t>
            </a:r>
          </a:p>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Edge Detection</a:t>
            </a:r>
          </a:p>
          <a:p>
            <a:pPr marL="569976" lvl="1" indent="-284988" algn="l">
              <a:lnSpc>
                <a:spcPts val="3696"/>
              </a:lnSpc>
              <a:buFont typeface="Arial"/>
              <a:buChar char="•"/>
            </a:pPr>
            <a:r>
              <a:rPr lang="en-US" sz="2640">
                <a:solidFill>
                  <a:srgbClr val="FFFFFF"/>
                </a:solidFill>
                <a:latin typeface="Canva Sans"/>
                <a:ea typeface="Canva Sans"/>
                <a:cs typeface="Canva Sans"/>
                <a:sym typeface="Canva Sans"/>
              </a:rPr>
              <a:t>Hand Gesture Recognition</a:t>
            </a:r>
          </a:p>
        </p:txBody>
      </p:sp>
      <p:sp>
        <p:nvSpPr>
          <p:cNvPr id="13" name="TextBox 13"/>
          <p:cNvSpPr txBox="1"/>
          <p:nvPr/>
        </p:nvSpPr>
        <p:spPr>
          <a:xfrm>
            <a:off x="5919143" y="5543829"/>
            <a:ext cx="5509077" cy="2781021"/>
          </a:xfrm>
          <a:prstGeom prst="rect">
            <a:avLst/>
          </a:prstGeom>
        </p:spPr>
        <p:txBody>
          <a:bodyPr lIns="0" tIns="0" rIns="0" bIns="0" rtlCol="0" anchor="t">
            <a:spAutoFit/>
          </a:bodyPr>
          <a:lstStyle/>
          <a:p>
            <a:pPr marL="569108" lvl="1" indent="-284554" algn="just">
              <a:lnSpc>
                <a:spcPts val="3690"/>
              </a:lnSpc>
              <a:buFont typeface="Arial"/>
              <a:buChar char="•"/>
            </a:pPr>
            <a:r>
              <a:rPr lang="en-US" sz="2635">
                <a:solidFill>
                  <a:srgbClr val="FFFFFF"/>
                </a:solidFill>
                <a:latin typeface="Canva Sans"/>
                <a:ea typeface="Canva Sans"/>
                <a:cs typeface="Canva Sans"/>
                <a:sym typeface="Canva Sans"/>
              </a:rPr>
              <a:t>Effectiveness of CNNs for Hand Gesture Recognition</a:t>
            </a:r>
          </a:p>
          <a:p>
            <a:pPr marL="569108" lvl="1" indent="-284554" algn="just">
              <a:lnSpc>
                <a:spcPts val="3690"/>
              </a:lnSpc>
              <a:buFont typeface="Arial"/>
              <a:buChar char="•"/>
            </a:pPr>
            <a:r>
              <a:rPr lang="en-US" sz="2635">
                <a:solidFill>
                  <a:srgbClr val="FFFFFF"/>
                </a:solidFill>
                <a:latin typeface="Canva Sans"/>
                <a:ea typeface="Canva Sans"/>
                <a:cs typeface="Canva Sans"/>
                <a:sym typeface="Canva Sans"/>
              </a:rPr>
              <a:t>Method Choice Depends on Requirements</a:t>
            </a:r>
          </a:p>
          <a:p>
            <a:pPr marL="569108" lvl="1" indent="-284554" algn="just">
              <a:lnSpc>
                <a:spcPts val="3690"/>
              </a:lnSpc>
              <a:buFont typeface="Arial"/>
              <a:buChar char="•"/>
            </a:pPr>
            <a:r>
              <a:rPr lang="en-US" sz="2635">
                <a:solidFill>
                  <a:srgbClr val="FFFFFF"/>
                </a:solidFill>
                <a:latin typeface="Canva Sans"/>
                <a:ea typeface="Canva Sans"/>
                <a:cs typeface="Canva Sans"/>
                <a:sym typeface="Canva Sans"/>
              </a:rPr>
              <a:t>Importance of Large and Diverse Datasets</a:t>
            </a:r>
          </a:p>
        </p:txBody>
      </p:sp>
      <p:sp>
        <p:nvSpPr>
          <p:cNvPr id="14" name="TextBox 14"/>
          <p:cNvSpPr txBox="1"/>
          <p:nvPr/>
        </p:nvSpPr>
        <p:spPr>
          <a:xfrm>
            <a:off x="12392325" y="5662816"/>
            <a:ext cx="5895675" cy="2322800"/>
          </a:xfrm>
          <a:prstGeom prst="rect">
            <a:avLst/>
          </a:prstGeom>
        </p:spPr>
        <p:txBody>
          <a:bodyPr lIns="0" tIns="0" rIns="0" bIns="0" rtlCol="0" anchor="t">
            <a:spAutoFit/>
          </a:bodyPr>
          <a:lstStyle/>
          <a:p>
            <a:pPr marL="577791" lvl="1" indent="-288895" algn="l">
              <a:lnSpc>
                <a:spcPts val="3746"/>
              </a:lnSpc>
              <a:buFont typeface="Arial"/>
              <a:buChar char="•"/>
            </a:pPr>
            <a:r>
              <a:rPr lang="en-US" sz="2676">
                <a:solidFill>
                  <a:srgbClr val="FFFFFF"/>
                </a:solidFill>
                <a:latin typeface="Canva Sans"/>
                <a:ea typeface="Canva Sans"/>
                <a:cs typeface="Canva Sans"/>
                <a:sym typeface="Canva Sans"/>
              </a:rPr>
              <a:t>Recognition Accuracy Improvement</a:t>
            </a:r>
          </a:p>
          <a:p>
            <a:pPr marL="577791" lvl="1" indent="-288895" algn="l">
              <a:lnSpc>
                <a:spcPts val="3746"/>
              </a:lnSpc>
              <a:buFont typeface="Arial"/>
              <a:buChar char="•"/>
            </a:pPr>
            <a:r>
              <a:rPr lang="en-US" sz="2676">
                <a:solidFill>
                  <a:srgbClr val="FFFFFF"/>
                </a:solidFill>
                <a:latin typeface="Canva Sans"/>
                <a:ea typeface="Canva Sans"/>
                <a:cs typeface="Canva Sans"/>
                <a:sym typeface="Canva Sans"/>
              </a:rPr>
              <a:t>Real-time Implementation Challenge</a:t>
            </a:r>
          </a:p>
          <a:p>
            <a:pPr marL="577791" lvl="1" indent="-288895" algn="l">
              <a:lnSpc>
                <a:spcPts val="3746"/>
              </a:lnSpc>
              <a:buFont typeface="Arial"/>
              <a:buChar char="•"/>
            </a:pPr>
            <a:r>
              <a:rPr lang="en-US" sz="2676">
                <a:solidFill>
                  <a:srgbClr val="FFFFFF"/>
                </a:solidFill>
                <a:latin typeface="Canva Sans"/>
                <a:ea typeface="Canva Sans"/>
                <a:cs typeface="Canva Sans"/>
                <a:sym typeface="Canva Sans"/>
              </a:rPr>
              <a:t>Specific to Indian Sign Language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27872" y="-1145079"/>
            <a:ext cx="4347558" cy="4347558"/>
          </a:xfrm>
          <a:custGeom>
            <a:avLst/>
            <a:gdLst/>
            <a:ahLst/>
            <a:cxnLst/>
            <a:rect l="l" t="t" r="r" b="b"/>
            <a:pathLst>
              <a:path w="4347558" h="4347558">
                <a:moveTo>
                  <a:pt x="0" y="0"/>
                </a:moveTo>
                <a:lnTo>
                  <a:pt x="4347558" y="0"/>
                </a:lnTo>
                <a:lnTo>
                  <a:pt x="4347558" y="4347558"/>
                </a:lnTo>
                <a:lnTo>
                  <a:pt x="0" y="4347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48148" y="859134"/>
            <a:ext cx="11988230" cy="1285875"/>
          </a:xfrm>
          <a:prstGeom prst="rect">
            <a:avLst/>
          </a:prstGeom>
        </p:spPr>
        <p:txBody>
          <a:bodyPr lIns="0" tIns="0" rIns="0" bIns="0" rtlCol="0" anchor="t">
            <a:spAutoFit/>
          </a:bodyPr>
          <a:lstStyle/>
          <a:p>
            <a:pPr algn="l">
              <a:lnSpc>
                <a:spcPts val="10199"/>
              </a:lnSpc>
            </a:pPr>
            <a:r>
              <a:rPr lang="en-US" sz="8499" b="1">
                <a:solidFill>
                  <a:srgbClr val="FFFFFF"/>
                </a:solidFill>
                <a:latin typeface="TT Hoves Bold"/>
                <a:ea typeface="TT Hoves Bold"/>
                <a:cs typeface="TT Hoves Bold"/>
                <a:sym typeface="TT Hoves Bold"/>
              </a:rPr>
              <a:t>ISL Dataset</a:t>
            </a:r>
          </a:p>
        </p:txBody>
      </p:sp>
      <p:sp>
        <p:nvSpPr>
          <p:cNvPr id="4" name="TextBox 4"/>
          <p:cNvSpPr txBox="1"/>
          <p:nvPr/>
        </p:nvSpPr>
        <p:spPr>
          <a:xfrm>
            <a:off x="1348148" y="3471636"/>
            <a:ext cx="14455878" cy="5127831"/>
          </a:xfrm>
          <a:prstGeom prst="rect">
            <a:avLst/>
          </a:prstGeom>
        </p:spPr>
        <p:txBody>
          <a:bodyPr lIns="0" tIns="0" rIns="0" bIns="0" rtlCol="0" anchor="t">
            <a:spAutoFit/>
          </a:bodyPr>
          <a:lstStyle/>
          <a:p>
            <a:pPr algn="l">
              <a:lnSpc>
                <a:spcPts val="4538"/>
              </a:lnSpc>
              <a:spcBef>
                <a:spcPct val="0"/>
              </a:spcBef>
            </a:pPr>
            <a:r>
              <a:rPr lang="en-US" sz="3241">
                <a:solidFill>
                  <a:srgbClr val="FFFFFF"/>
                </a:solidFill>
                <a:latin typeface="Canva Sans"/>
                <a:ea typeface="Canva Sans"/>
                <a:cs typeface="Canva Sans"/>
                <a:sym typeface="Canva Sans"/>
              </a:rPr>
              <a:t>Indian Sign Language (ISL) serves as the basis for the dataset used in this study. We have personally built a dataset for all 26 English alphabets in ISL, as there was not a complete and legitimate dataset accessible. They employed a variety of data augmentation techniques and took many photos of each alphabet being finger-spelled. Approximately 150,000 photos total, or 5,500 images per letter, made up the final dataset. The majority of the photos used the same background to keep things consistent, and several lighting settings were employed to guarantee the robustness of the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973708" y="2057269"/>
            <a:ext cx="16285592" cy="6172461"/>
          </a:xfrm>
          <a:custGeom>
            <a:avLst/>
            <a:gdLst/>
            <a:ahLst/>
            <a:cxnLst/>
            <a:rect l="l" t="t" r="r" b="b"/>
            <a:pathLst>
              <a:path w="16285592" h="6172461">
                <a:moveTo>
                  <a:pt x="0" y="0"/>
                </a:moveTo>
                <a:lnTo>
                  <a:pt x="16285592" y="0"/>
                </a:lnTo>
                <a:lnTo>
                  <a:pt x="16285592" y="6172462"/>
                </a:lnTo>
                <a:lnTo>
                  <a:pt x="0" y="6172462"/>
                </a:lnTo>
                <a:lnTo>
                  <a:pt x="0" y="0"/>
                </a:lnTo>
                <a:close/>
              </a:path>
            </a:pathLst>
          </a:custGeom>
          <a:blipFill>
            <a:blip r:embed="rId2"/>
            <a:stretch>
              <a:fillRect l="-12497" t="-22287" r="-13430" b="-26863"/>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210640" y="1028700"/>
            <a:ext cx="9866721" cy="5913998"/>
          </a:xfrm>
          <a:custGeom>
            <a:avLst/>
            <a:gdLst/>
            <a:ahLst/>
            <a:cxnLst/>
            <a:rect l="l" t="t" r="r" b="b"/>
            <a:pathLst>
              <a:path w="9866721" h="5913998">
                <a:moveTo>
                  <a:pt x="0" y="0"/>
                </a:moveTo>
                <a:lnTo>
                  <a:pt x="9866720" y="0"/>
                </a:lnTo>
                <a:lnTo>
                  <a:pt x="9866720" y="5913998"/>
                </a:lnTo>
                <a:lnTo>
                  <a:pt x="0" y="5913998"/>
                </a:lnTo>
                <a:lnTo>
                  <a:pt x="0" y="0"/>
                </a:lnTo>
                <a:close/>
              </a:path>
            </a:pathLst>
          </a:custGeom>
          <a:blipFill>
            <a:blip r:embed="rId2"/>
            <a:stretch>
              <a:fillRect/>
            </a:stretch>
          </a:blipFill>
        </p:spPr>
      </p:sp>
      <p:sp>
        <p:nvSpPr>
          <p:cNvPr id="3" name="Freeform 3"/>
          <p:cNvSpPr/>
          <p:nvPr/>
        </p:nvSpPr>
        <p:spPr>
          <a:xfrm>
            <a:off x="3197482" y="7614363"/>
            <a:ext cx="11893036" cy="2240345"/>
          </a:xfrm>
          <a:custGeom>
            <a:avLst/>
            <a:gdLst/>
            <a:ahLst/>
            <a:cxnLst/>
            <a:rect l="l" t="t" r="r" b="b"/>
            <a:pathLst>
              <a:path w="11893036" h="2240345">
                <a:moveTo>
                  <a:pt x="0" y="0"/>
                </a:moveTo>
                <a:lnTo>
                  <a:pt x="11893036" y="0"/>
                </a:lnTo>
                <a:lnTo>
                  <a:pt x="11893036" y="2240344"/>
                </a:lnTo>
                <a:lnTo>
                  <a:pt x="0" y="2240344"/>
                </a:lnTo>
                <a:lnTo>
                  <a:pt x="0" y="0"/>
                </a:lnTo>
                <a:close/>
              </a:path>
            </a:pathLst>
          </a:custGeom>
          <a:blipFill>
            <a:blip r:embed="rId3"/>
            <a:stretch>
              <a:fillRect t="-12318" b="-12318"/>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27872" y="-1461761"/>
            <a:ext cx="4347558" cy="4347558"/>
          </a:xfrm>
          <a:custGeom>
            <a:avLst/>
            <a:gdLst/>
            <a:ahLst/>
            <a:cxnLst/>
            <a:rect l="l" t="t" r="r" b="b"/>
            <a:pathLst>
              <a:path w="4347558" h="4347558">
                <a:moveTo>
                  <a:pt x="0" y="0"/>
                </a:moveTo>
                <a:lnTo>
                  <a:pt x="4347558" y="0"/>
                </a:lnTo>
                <a:lnTo>
                  <a:pt x="4347558" y="4347557"/>
                </a:lnTo>
                <a:lnTo>
                  <a:pt x="0" y="4347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48148" y="859134"/>
            <a:ext cx="11988230" cy="1285875"/>
          </a:xfrm>
          <a:prstGeom prst="rect">
            <a:avLst/>
          </a:prstGeom>
        </p:spPr>
        <p:txBody>
          <a:bodyPr lIns="0" tIns="0" rIns="0" bIns="0" rtlCol="0" anchor="t">
            <a:spAutoFit/>
          </a:bodyPr>
          <a:lstStyle/>
          <a:p>
            <a:pPr algn="l">
              <a:lnSpc>
                <a:spcPts val="10199"/>
              </a:lnSpc>
            </a:pPr>
            <a:r>
              <a:rPr lang="en-US" sz="8499" b="1">
                <a:solidFill>
                  <a:srgbClr val="FFFFFF"/>
                </a:solidFill>
                <a:latin typeface="TT Hoves Bold"/>
                <a:ea typeface="TT Hoves Bold"/>
                <a:cs typeface="TT Hoves Bold"/>
                <a:sym typeface="TT Hoves Bold"/>
              </a:rPr>
              <a:t>Deep Learning Model</a:t>
            </a:r>
          </a:p>
        </p:txBody>
      </p:sp>
      <p:sp>
        <p:nvSpPr>
          <p:cNvPr id="4" name="TextBox 4"/>
          <p:cNvSpPr txBox="1"/>
          <p:nvPr/>
        </p:nvSpPr>
        <p:spPr>
          <a:xfrm>
            <a:off x="1348148" y="2819121"/>
            <a:ext cx="15706219" cy="6684417"/>
          </a:xfrm>
          <a:prstGeom prst="rect">
            <a:avLst/>
          </a:prstGeom>
        </p:spPr>
        <p:txBody>
          <a:bodyPr lIns="0" tIns="0" rIns="0" bIns="0" rtlCol="0" anchor="t">
            <a:spAutoFit/>
          </a:bodyPr>
          <a:lstStyle/>
          <a:p>
            <a:pPr algn="l">
              <a:lnSpc>
                <a:spcPts val="4842"/>
              </a:lnSpc>
              <a:spcBef>
                <a:spcPct val="0"/>
              </a:spcBef>
            </a:pPr>
            <a:r>
              <a:rPr lang="en-US" sz="3458">
                <a:solidFill>
                  <a:srgbClr val="FFFFFF"/>
                </a:solidFill>
                <a:latin typeface="Canva Sans"/>
                <a:ea typeface="Canva Sans"/>
                <a:cs typeface="Canva Sans"/>
                <a:sym typeface="Canva Sans"/>
              </a:rPr>
              <a:t>Deep learning models, such as Convolutional Neural Networks (CNNs) and Recurrent Neural Networks (RNNs), will be developed and put into use throughout the model development phase in order to detect and comprehend ISL hand movements. To understand the complex patterns and subtleties of sign language, these models will go through a rigorous training process using a wide range of datasets. In order to ensure that the models can accurately translate ISL gestures into text or speech in real-time, hyperparameters will be adjusted to maximize performance. With room for future development and improvement, the resulting models will open doors for hearing-impaired people to communicate in a more inclusive and accessible manner.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Custom</PresentationFormat>
  <Paragraphs>67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Arial</vt:lpstr>
      <vt:lpstr>TT Hoves Bold</vt:lpstr>
      <vt:lpstr>League Spartan</vt:lpstr>
      <vt:lpstr>Poppins Bold</vt:lpstr>
      <vt:lpstr>Canva Sans Bold</vt:lpstr>
      <vt:lpstr>Canva Sans</vt:lpstr>
      <vt:lpstr>ABeeZee</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21-25</dc:title>
  <cp:lastModifiedBy>Dinesh Singh</cp:lastModifiedBy>
  <cp:revision>2</cp:revision>
  <dcterms:created xsi:type="dcterms:W3CDTF">2006-08-16T00:00:00Z</dcterms:created>
  <dcterms:modified xsi:type="dcterms:W3CDTF">2025-05-20T10:37:17Z</dcterms:modified>
  <dc:identifier>DAFj23QDoDM</dc:identifier>
</cp:coreProperties>
</file>