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68" r:id="rId3"/>
    <p:sldId id="262" r:id="rId4"/>
    <p:sldId id="257" r:id="rId5"/>
    <p:sldId id="276" r:id="rId6"/>
    <p:sldId id="258" r:id="rId7"/>
    <p:sldId id="259" r:id="rId8"/>
    <p:sldId id="264" r:id="rId9"/>
    <p:sldId id="271" r:id="rId10"/>
    <p:sldId id="277" r:id="rId11"/>
    <p:sldId id="273" r:id="rId12"/>
    <p:sldId id="274" r:id="rId13"/>
    <p:sldId id="266" r:id="rId14"/>
  </p:sldIdLst>
  <p:sldSz cx="18288000" cy="10287000"/>
  <p:notesSz cx="6858000" cy="9144000"/>
  <p:embeddedFontLst>
    <p:embeddedFont>
      <p:font typeface="Cooper Hewitt"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22" autoAdjust="0"/>
  </p:normalViewPr>
  <p:slideViewPr>
    <p:cSldViewPr>
      <p:cViewPr varScale="1">
        <p:scale>
          <a:sx n="70" d="100"/>
          <a:sy n="70" d="100"/>
        </p:scale>
        <p:origin x="78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440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400000" y="270000"/>
            <a:ext cx="12585780" cy="1717200"/>
          </a:xfrm>
          <a:prstGeom prst="rect">
            <a:avLst/>
          </a:prstGeom>
          <a:noFill/>
          <a:ln w="0">
            <a:noFill/>
          </a:ln>
        </p:spPr>
        <p:txBody>
          <a:bodyPr lIns="0" tIns="0" rIns="0" bIns="0" anchor="ctr">
            <a:noAutofit/>
          </a:bodyPr>
          <a:lstStyle>
            <a:lvl1pPr indent="0" algn="ctr">
              <a:buNone/>
              <a:defRPr/>
            </a:lvl1pPr>
          </a:lstStyle>
          <a:p>
            <a:pPr indent="0" algn="ctr">
              <a:buNone/>
            </a:pPr>
            <a:endParaRPr lang="en-IN" sz="6600" b="0" strike="noStrike" spc="-2">
              <a:solidFill>
                <a:srgbClr val="000000"/>
              </a:solidFill>
              <a:latin typeface="Arial"/>
            </a:endParaRPr>
          </a:p>
        </p:txBody>
      </p:sp>
      <p:sp>
        <p:nvSpPr>
          <p:cNvPr id="4" name="PlaceHolder 2"/>
          <p:cNvSpPr>
            <a:spLocks noGrp="1"/>
          </p:cNvSpPr>
          <p:nvPr>
            <p:ph type="subTitle"/>
          </p:nvPr>
        </p:nvSpPr>
        <p:spPr>
          <a:xfrm>
            <a:off x="1091340" y="2404080"/>
            <a:ext cx="16458660" cy="5965920"/>
          </a:xfrm>
          <a:prstGeom prst="rect">
            <a:avLst/>
          </a:prstGeom>
          <a:noFill/>
          <a:ln w="0">
            <a:noFill/>
          </a:ln>
        </p:spPr>
        <p:txBody>
          <a:bodyPr lIns="0" tIns="0" rIns="0" bIns="0" anchor="ctr">
            <a:noAutofit/>
          </a:bodyPr>
          <a:lstStyle>
            <a:lvl1pPr indent="0" algn="ctr">
              <a:buNone/>
              <a:defRPr/>
            </a:lvl1pPr>
          </a:lstStyle>
          <a:p>
            <a:pPr indent="0" algn="ctr">
              <a:buNone/>
            </a:pPr>
            <a:endParaRPr lang="en-IN" sz="4800" b="0" strike="noStrike" spc="-2">
              <a:solidFill>
                <a:srgbClr val="000000"/>
              </a:solidFill>
              <a:latin typeface="Arial"/>
            </a:endParaRPr>
          </a:p>
        </p:txBody>
      </p:sp>
    </p:spTree>
    <p:extLst>
      <p:ext uri="{BB962C8B-B14F-4D97-AF65-F5344CB8AC3E}">
        <p14:creationId xmlns:p14="http://schemas.microsoft.com/office/powerpoint/2010/main" val="42939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400000" y="270000"/>
            <a:ext cx="12585780" cy="1717200"/>
          </a:xfrm>
          <a:prstGeom prst="rect">
            <a:avLst/>
          </a:prstGeom>
          <a:noFill/>
          <a:ln w="0">
            <a:noFill/>
          </a:ln>
        </p:spPr>
        <p:txBody>
          <a:bodyPr lIns="0" tIns="0" rIns="0" bIns="0" anchor="ctr">
            <a:noAutofit/>
          </a:bodyPr>
          <a:lstStyle>
            <a:lvl1pPr indent="0" algn="ctr">
              <a:buNone/>
              <a:defRPr/>
            </a:lvl1pPr>
          </a:lstStyle>
          <a:p>
            <a:pPr indent="0" algn="ctr">
              <a:buNone/>
            </a:pPr>
            <a:endParaRPr lang="en-IN" sz="6600" b="0" strike="noStrike" spc="-2">
              <a:solidFill>
                <a:srgbClr val="000000"/>
              </a:solidFill>
              <a:latin typeface="Arial"/>
            </a:endParaRPr>
          </a:p>
        </p:txBody>
      </p:sp>
      <p:sp>
        <p:nvSpPr>
          <p:cNvPr id="6" name="PlaceHolder 2"/>
          <p:cNvSpPr>
            <a:spLocks noGrp="1"/>
          </p:cNvSpPr>
          <p:nvPr>
            <p:ph/>
          </p:nvPr>
        </p:nvSpPr>
        <p:spPr>
          <a:xfrm>
            <a:off x="1091340" y="2404080"/>
            <a:ext cx="16458660" cy="596592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Tree>
    <p:extLst>
      <p:ext uri="{BB962C8B-B14F-4D97-AF65-F5344CB8AC3E}">
        <p14:creationId xmlns:p14="http://schemas.microsoft.com/office/powerpoint/2010/main" val="682385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400000" y="270000"/>
            <a:ext cx="12585780" cy="1717200"/>
          </a:xfrm>
          <a:prstGeom prst="rect">
            <a:avLst/>
          </a:prstGeom>
          <a:noFill/>
          <a:ln w="0">
            <a:noFill/>
          </a:ln>
        </p:spPr>
        <p:txBody>
          <a:bodyPr lIns="0" tIns="0" rIns="0" bIns="0" anchor="ctr">
            <a:noAutofit/>
          </a:bodyPr>
          <a:lstStyle>
            <a:lvl1pPr indent="0" algn="ctr">
              <a:buNone/>
              <a:defRPr/>
            </a:lvl1pPr>
          </a:lstStyle>
          <a:p>
            <a:pPr indent="0" algn="ctr">
              <a:buNone/>
            </a:pPr>
            <a:endParaRPr lang="en-IN" sz="6600" b="0" strike="noStrike" spc="-2">
              <a:solidFill>
                <a:srgbClr val="000000"/>
              </a:solidFill>
              <a:latin typeface="Arial"/>
            </a:endParaRPr>
          </a:p>
        </p:txBody>
      </p:sp>
      <p:sp>
        <p:nvSpPr>
          <p:cNvPr id="8" name="PlaceHolder 2"/>
          <p:cNvSpPr>
            <a:spLocks noGrp="1"/>
          </p:cNvSpPr>
          <p:nvPr>
            <p:ph/>
          </p:nvPr>
        </p:nvSpPr>
        <p:spPr>
          <a:xfrm>
            <a:off x="1091340" y="2404080"/>
            <a:ext cx="8031420" cy="596592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9" name="PlaceHolder 3"/>
          <p:cNvSpPr>
            <a:spLocks noGrp="1"/>
          </p:cNvSpPr>
          <p:nvPr>
            <p:ph/>
          </p:nvPr>
        </p:nvSpPr>
        <p:spPr>
          <a:xfrm>
            <a:off x="9525060" y="2404080"/>
            <a:ext cx="8031420" cy="596592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Tree>
    <p:extLst>
      <p:ext uri="{BB962C8B-B14F-4D97-AF65-F5344CB8AC3E}">
        <p14:creationId xmlns:p14="http://schemas.microsoft.com/office/powerpoint/2010/main" val="4242587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0" y="270000"/>
            <a:ext cx="12585780" cy="1717200"/>
          </a:xfrm>
          <a:prstGeom prst="rect">
            <a:avLst/>
          </a:prstGeom>
          <a:noFill/>
          <a:ln w="0">
            <a:noFill/>
          </a:ln>
        </p:spPr>
        <p:txBody>
          <a:bodyPr lIns="0" tIns="0" rIns="0" bIns="0" anchor="ctr">
            <a:noAutofit/>
          </a:bodyPr>
          <a:lstStyle>
            <a:lvl1pPr indent="0" algn="ctr">
              <a:buNone/>
              <a:defRPr/>
            </a:lvl1pPr>
          </a:lstStyle>
          <a:p>
            <a:pPr indent="0" algn="ctr">
              <a:buNone/>
            </a:pPr>
            <a:endParaRPr lang="en-IN" sz="6600" b="0" strike="noStrike" spc="-2">
              <a:solidFill>
                <a:srgbClr val="000000"/>
              </a:solidFill>
              <a:latin typeface="Arial"/>
            </a:endParaRPr>
          </a:p>
        </p:txBody>
      </p:sp>
    </p:spTree>
    <p:extLst>
      <p:ext uri="{BB962C8B-B14F-4D97-AF65-F5344CB8AC3E}">
        <p14:creationId xmlns:p14="http://schemas.microsoft.com/office/powerpoint/2010/main" val="2091837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400000" y="270000"/>
            <a:ext cx="12585780" cy="7961760"/>
          </a:xfrm>
          <a:prstGeom prst="rect">
            <a:avLst/>
          </a:prstGeom>
          <a:noFill/>
          <a:ln w="0">
            <a:noFill/>
          </a:ln>
        </p:spPr>
        <p:txBody>
          <a:bodyPr lIns="0" tIns="0" rIns="0" bIns="0" anchor="ctr">
            <a:noAutofit/>
          </a:bodyPr>
          <a:lstStyle/>
          <a:p>
            <a:pPr algn="ctr"/>
            <a:endParaRPr lang="en-IN" sz="4800" b="0" strike="noStrike" spc="-2">
              <a:solidFill>
                <a:srgbClr val="000000"/>
              </a:solidFill>
              <a:latin typeface="Arial"/>
            </a:endParaRPr>
          </a:p>
        </p:txBody>
      </p:sp>
    </p:spTree>
    <p:extLst>
      <p:ext uri="{BB962C8B-B14F-4D97-AF65-F5344CB8AC3E}">
        <p14:creationId xmlns:p14="http://schemas.microsoft.com/office/powerpoint/2010/main" val="1716657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400000" y="270000"/>
            <a:ext cx="12585780" cy="1717200"/>
          </a:xfrm>
          <a:prstGeom prst="rect">
            <a:avLst/>
          </a:prstGeom>
          <a:noFill/>
          <a:ln w="0">
            <a:noFill/>
          </a:ln>
        </p:spPr>
        <p:txBody>
          <a:bodyPr lIns="0" tIns="0" rIns="0" bIns="0" anchor="ctr">
            <a:noAutofit/>
          </a:bodyPr>
          <a:lstStyle>
            <a:lvl1pPr indent="0" algn="ctr">
              <a:buNone/>
              <a:defRPr/>
            </a:lvl1pPr>
          </a:lstStyle>
          <a:p>
            <a:pPr indent="0" algn="ctr">
              <a:buNone/>
            </a:pPr>
            <a:endParaRPr lang="en-IN" sz="6600" b="0" strike="noStrike" spc="-2">
              <a:solidFill>
                <a:srgbClr val="000000"/>
              </a:solidFill>
              <a:latin typeface="Arial"/>
            </a:endParaRPr>
          </a:p>
        </p:txBody>
      </p:sp>
      <p:sp>
        <p:nvSpPr>
          <p:cNvPr id="13" name="PlaceHolder 2"/>
          <p:cNvSpPr>
            <a:spLocks noGrp="1"/>
          </p:cNvSpPr>
          <p:nvPr>
            <p:ph/>
          </p:nvPr>
        </p:nvSpPr>
        <p:spPr>
          <a:xfrm>
            <a:off x="1091340" y="2404080"/>
            <a:ext cx="803142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14" name="PlaceHolder 3"/>
          <p:cNvSpPr>
            <a:spLocks noGrp="1"/>
          </p:cNvSpPr>
          <p:nvPr>
            <p:ph/>
          </p:nvPr>
        </p:nvSpPr>
        <p:spPr>
          <a:xfrm>
            <a:off x="9525060" y="2404080"/>
            <a:ext cx="8031420" cy="596592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15" name="PlaceHolder 4"/>
          <p:cNvSpPr>
            <a:spLocks noGrp="1"/>
          </p:cNvSpPr>
          <p:nvPr>
            <p:ph/>
          </p:nvPr>
        </p:nvSpPr>
        <p:spPr>
          <a:xfrm>
            <a:off x="1091340" y="5520420"/>
            <a:ext cx="803142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Tree>
    <p:extLst>
      <p:ext uri="{BB962C8B-B14F-4D97-AF65-F5344CB8AC3E}">
        <p14:creationId xmlns:p14="http://schemas.microsoft.com/office/powerpoint/2010/main" val="1454735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400000" y="270000"/>
            <a:ext cx="12585780" cy="1717200"/>
          </a:xfrm>
          <a:prstGeom prst="rect">
            <a:avLst/>
          </a:prstGeom>
          <a:noFill/>
          <a:ln w="0">
            <a:noFill/>
          </a:ln>
        </p:spPr>
        <p:txBody>
          <a:bodyPr lIns="0" tIns="0" rIns="0" bIns="0" anchor="ctr">
            <a:noAutofit/>
          </a:bodyPr>
          <a:lstStyle>
            <a:lvl1pPr indent="0" algn="ctr">
              <a:buNone/>
              <a:defRPr/>
            </a:lvl1pPr>
          </a:lstStyle>
          <a:p>
            <a:pPr indent="0" algn="ctr">
              <a:buNone/>
            </a:pPr>
            <a:endParaRPr lang="en-IN" sz="6600" b="0" strike="noStrike" spc="-2">
              <a:solidFill>
                <a:srgbClr val="000000"/>
              </a:solidFill>
              <a:latin typeface="Arial"/>
            </a:endParaRPr>
          </a:p>
        </p:txBody>
      </p:sp>
      <p:sp>
        <p:nvSpPr>
          <p:cNvPr id="17" name="PlaceHolder 2"/>
          <p:cNvSpPr>
            <a:spLocks noGrp="1"/>
          </p:cNvSpPr>
          <p:nvPr>
            <p:ph/>
          </p:nvPr>
        </p:nvSpPr>
        <p:spPr>
          <a:xfrm>
            <a:off x="1091340" y="2404080"/>
            <a:ext cx="8031420" cy="596592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18" name="PlaceHolder 3"/>
          <p:cNvSpPr>
            <a:spLocks noGrp="1"/>
          </p:cNvSpPr>
          <p:nvPr>
            <p:ph/>
          </p:nvPr>
        </p:nvSpPr>
        <p:spPr>
          <a:xfrm>
            <a:off x="9525060" y="2404080"/>
            <a:ext cx="803142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19" name="PlaceHolder 4"/>
          <p:cNvSpPr>
            <a:spLocks noGrp="1"/>
          </p:cNvSpPr>
          <p:nvPr>
            <p:ph/>
          </p:nvPr>
        </p:nvSpPr>
        <p:spPr>
          <a:xfrm>
            <a:off x="9525060" y="5520420"/>
            <a:ext cx="803142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Tree>
    <p:extLst>
      <p:ext uri="{BB962C8B-B14F-4D97-AF65-F5344CB8AC3E}">
        <p14:creationId xmlns:p14="http://schemas.microsoft.com/office/powerpoint/2010/main" val="6096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400000" y="270000"/>
            <a:ext cx="12585780" cy="1717200"/>
          </a:xfrm>
          <a:prstGeom prst="rect">
            <a:avLst/>
          </a:prstGeom>
          <a:noFill/>
          <a:ln w="0">
            <a:noFill/>
          </a:ln>
        </p:spPr>
        <p:txBody>
          <a:bodyPr lIns="0" tIns="0" rIns="0" bIns="0" anchor="ctr">
            <a:noAutofit/>
          </a:bodyPr>
          <a:lstStyle>
            <a:lvl1pPr indent="0" algn="ctr">
              <a:buNone/>
              <a:defRPr/>
            </a:lvl1pPr>
          </a:lstStyle>
          <a:p>
            <a:pPr indent="0" algn="ctr">
              <a:buNone/>
            </a:pPr>
            <a:endParaRPr lang="en-IN" sz="6600" b="0" strike="noStrike" spc="-2">
              <a:solidFill>
                <a:srgbClr val="000000"/>
              </a:solidFill>
              <a:latin typeface="Arial"/>
            </a:endParaRPr>
          </a:p>
        </p:txBody>
      </p:sp>
      <p:sp>
        <p:nvSpPr>
          <p:cNvPr id="21" name="PlaceHolder 2"/>
          <p:cNvSpPr>
            <a:spLocks noGrp="1"/>
          </p:cNvSpPr>
          <p:nvPr>
            <p:ph/>
          </p:nvPr>
        </p:nvSpPr>
        <p:spPr>
          <a:xfrm>
            <a:off x="1091340" y="2404080"/>
            <a:ext cx="803142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22" name="PlaceHolder 3"/>
          <p:cNvSpPr>
            <a:spLocks noGrp="1"/>
          </p:cNvSpPr>
          <p:nvPr>
            <p:ph/>
          </p:nvPr>
        </p:nvSpPr>
        <p:spPr>
          <a:xfrm>
            <a:off x="9525060" y="2404080"/>
            <a:ext cx="803142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23" name="PlaceHolder 4"/>
          <p:cNvSpPr>
            <a:spLocks noGrp="1"/>
          </p:cNvSpPr>
          <p:nvPr>
            <p:ph/>
          </p:nvPr>
        </p:nvSpPr>
        <p:spPr>
          <a:xfrm>
            <a:off x="1091340" y="5520420"/>
            <a:ext cx="1645866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Tree>
    <p:extLst>
      <p:ext uri="{BB962C8B-B14F-4D97-AF65-F5344CB8AC3E}">
        <p14:creationId xmlns:p14="http://schemas.microsoft.com/office/powerpoint/2010/main" val="385723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0" y="270000"/>
            <a:ext cx="12585780" cy="1717200"/>
          </a:xfrm>
          <a:prstGeom prst="rect">
            <a:avLst/>
          </a:prstGeom>
          <a:noFill/>
          <a:ln w="0">
            <a:noFill/>
          </a:ln>
        </p:spPr>
        <p:txBody>
          <a:bodyPr lIns="0" tIns="0" rIns="0" bIns="0" anchor="ctr">
            <a:noAutofit/>
          </a:bodyPr>
          <a:lstStyle>
            <a:lvl1pPr indent="0" algn="ctr">
              <a:buNone/>
              <a:defRPr/>
            </a:lvl1pPr>
          </a:lstStyle>
          <a:p>
            <a:pPr indent="0" algn="ctr">
              <a:buNone/>
            </a:pPr>
            <a:endParaRPr lang="en-IN" sz="6600" b="0" strike="noStrike" spc="-2">
              <a:solidFill>
                <a:srgbClr val="000000"/>
              </a:solidFill>
              <a:latin typeface="Arial"/>
            </a:endParaRPr>
          </a:p>
        </p:txBody>
      </p:sp>
      <p:sp>
        <p:nvSpPr>
          <p:cNvPr id="25" name="PlaceHolder 2"/>
          <p:cNvSpPr>
            <a:spLocks noGrp="1"/>
          </p:cNvSpPr>
          <p:nvPr>
            <p:ph/>
          </p:nvPr>
        </p:nvSpPr>
        <p:spPr>
          <a:xfrm>
            <a:off x="1091340" y="2404080"/>
            <a:ext cx="1645866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26" name="PlaceHolder 3"/>
          <p:cNvSpPr>
            <a:spLocks noGrp="1"/>
          </p:cNvSpPr>
          <p:nvPr>
            <p:ph/>
          </p:nvPr>
        </p:nvSpPr>
        <p:spPr>
          <a:xfrm>
            <a:off x="1091340" y="5520420"/>
            <a:ext cx="1645866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Tree>
    <p:extLst>
      <p:ext uri="{BB962C8B-B14F-4D97-AF65-F5344CB8AC3E}">
        <p14:creationId xmlns:p14="http://schemas.microsoft.com/office/powerpoint/2010/main" val="964900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0" y="270000"/>
            <a:ext cx="12585780" cy="1717200"/>
          </a:xfrm>
          <a:prstGeom prst="rect">
            <a:avLst/>
          </a:prstGeom>
          <a:noFill/>
          <a:ln w="0">
            <a:noFill/>
          </a:ln>
        </p:spPr>
        <p:txBody>
          <a:bodyPr lIns="0" tIns="0" rIns="0" bIns="0" anchor="ctr">
            <a:noAutofit/>
          </a:bodyPr>
          <a:lstStyle>
            <a:lvl1pPr indent="0" algn="ctr">
              <a:buNone/>
              <a:defRPr/>
            </a:lvl1pPr>
          </a:lstStyle>
          <a:p>
            <a:pPr indent="0" algn="ctr">
              <a:buNone/>
            </a:pPr>
            <a:endParaRPr lang="en-IN" sz="6600" b="0" strike="noStrike" spc="-2">
              <a:solidFill>
                <a:srgbClr val="000000"/>
              </a:solidFill>
              <a:latin typeface="Arial"/>
            </a:endParaRPr>
          </a:p>
        </p:txBody>
      </p:sp>
      <p:sp>
        <p:nvSpPr>
          <p:cNvPr id="28" name="PlaceHolder 2"/>
          <p:cNvSpPr>
            <a:spLocks noGrp="1"/>
          </p:cNvSpPr>
          <p:nvPr>
            <p:ph/>
          </p:nvPr>
        </p:nvSpPr>
        <p:spPr>
          <a:xfrm>
            <a:off x="1091340" y="2404080"/>
            <a:ext cx="803142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29" name="PlaceHolder 3"/>
          <p:cNvSpPr>
            <a:spLocks noGrp="1"/>
          </p:cNvSpPr>
          <p:nvPr>
            <p:ph/>
          </p:nvPr>
        </p:nvSpPr>
        <p:spPr>
          <a:xfrm>
            <a:off x="9525060" y="2404080"/>
            <a:ext cx="803142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30" name="PlaceHolder 4"/>
          <p:cNvSpPr>
            <a:spLocks noGrp="1"/>
          </p:cNvSpPr>
          <p:nvPr>
            <p:ph/>
          </p:nvPr>
        </p:nvSpPr>
        <p:spPr>
          <a:xfrm>
            <a:off x="1091340" y="5520420"/>
            <a:ext cx="803142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31" name="PlaceHolder 5"/>
          <p:cNvSpPr>
            <a:spLocks noGrp="1"/>
          </p:cNvSpPr>
          <p:nvPr>
            <p:ph/>
          </p:nvPr>
        </p:nvSpPr>
        <p:spPr>
          <a:xfrm>
            <a:off x="9525060" y="5520420"/>
            <a:ext cx="803142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Tree>
    <p:extLst>
      <p:ext uri="{BB962C8B-B14F-4D97-AF65-F5344CB8AC3E}">
        <p14:creationId xmlns:p14="http://schemas.microsoft.com/office/powerpoint/2010/main" val="1233714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400000" y="270000"/>
            <a:ext cx="12585780" cy="1717200"/>
          </a:xfrm>
          <a:prstGeom prst="rect">
            <a:avLst/>
          </a:prstGeom>
          <a:noFill/>
          <a:ln w="0">
            <a:noFill/>
          </a:ln>
        </p:spPr>
        <p:txBody>
          <a:bodyPr lIns="0" tIns="0" rIns="0" bIns="0" anchor="ctr">
            <a:noAutofit/>
          </a:bodyPr>
          <a:lstStyle>
            <a:lvl1pPr indent="0" algn="ctr">
              <a:buNone/>
              <a:defRPr/>
            </a:lvl1pPr>
          </a:lstStyle>
          <a:p>
            <a:pPr indent="0" algn="ctr">
              <a:buNone/>
            </a:pPr>
            <a:endParaRPr lang="en-IN" sz="6600" b="0" strike="noStrike" spc="-2">
              <a:solidFill>
                <a:srgbClr val="000000"/>
              </a:solidFill>
              <a:latin typeface="Arial"/>
            </a:endParaRPr>
          </a:p>
        </p:txBody>
      </p:sp>
      <p:sp>
        <p:nvSpPr>
          <p:cNvPr id="33" name="PlaceHolder 2"/>
          <p:cNvSpPr>
            <a:spLocks noGrp="1"/>
          </p:cNvSpPr>
          <p:nvPr>
            <p:ph/>
          </p:nvPr>
        </p:nvSpPr>
        <p:spPr>
          <a:xfrm>
            <a:off x="1091340" y="2404080"/>
            <a:ext cx="529956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34" name="PlaceHolder 3"/>
          <p:cNvSpPr>
            <a:spLocks noGrp="1"/>
          </p:cNvSpPr>
          <p:nvPr>
            <p:ph/>
          </p:nvPr>
        </p:nvSpPr>
        <p:spPr>
          <a:xfrm>
            <a:off x="6656580" y="2404080"/>
            <a:ext cx="529956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35" name="PlaceHolder 4"/>
          <p:cNvSpPr>
            <a:spLocks noGrp="1"/>
          </p:cNvSpPr>
          <p:nvPr>
            <p:ph/>
          </p:nvPr>
        </p:nvSpPr>
        <p:spPr>
          <a:xfrm>
            <a:off x="12221820" y="2404080"/>
            <a:ext cx="529956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36" name="PlaceHolder 5"/>
          <p:cNvSpPr>
            <a:spLocks noGrp="1"/>
          </p:cNvSpPr>
          <p:nvPr>
            <p:ph/>
          </p:nvPr>
        </p:nvSpPr>
        <p:spPr>
          <a:xfrm>
            <a:off x="1091340" y="5520420"/>
            <a:ext cx="529956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37" name="PlaceHolder 6"/>
          <p:cNvSpPr>
            <a:spLocks noGrp="1"/>
          </p:cNvSpPr>
          <p:nvPr>
            <p:ph/>
          </p:nvPr>
        </p:nvSpPr>
        <p:spPr>
          <a:xfrm>
            <a:off x="6656580" y="5520420"/>
            <a:ext cx="529956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
        <p:nvSpPr>
          <p:cNvPr id="38" name="PlaceHolder 7"/>
          <p:cNvSpPr>
            <a:spLocks noGrp="1"/>
          </p:cNvSpPr>
          <p:nvPr>
            <p:ph/>
          </p:nvPr>
        </p:nvSpPr>
        <p:spPr>
          <a:xfrm>
            <a:off x="12221820" y="5520420"/>
            <a:ext cx="5299560" cy="2845260"/>
          </a:xfrm>
          <a:prstGeom prst="rect">
            <a:avLst/>
          </a:prstGeom>
          <a:noFill/>
          <a:ln w="0">
            <a:noFill/>
          </a:ln>
        </p:spPr>
        <p:txBody>
          <a:bodyPr lIns="0" tIns="0" rIns="0" bIns="0" anchor="t">
            <a:normAutofit/>
          </a:bodyPr>
          <a:lstStyle>
            <a:lvl1pPr indent="0">
              <a:spcBef>
                <a:spcPts val="2126"/>
              </a:spcBef>
              <a:buNone/>
              <a:defRPr/>
            </a:lvl1pPr>
          </a:lstStyle>
          <a:p>
            <a:pPr indent="0">
              <a:spcBef>
                <a:spcPts val="1417"/>
              </a:spcBef>
              <a:buNone/>
            </a:pPr>
            <a:endParaRPr lang="en-IN" sz="4800" b="0" strike="noStrike" spc="-2">
              <a:solidFill>
                <a:srgbClr val="000000"/>
              </a:solidFill>
              <a:latin typeface="Arial"/>
            </a:endParaRPr>
          </a:p>
        </p:txBody>
      </p:sp>
    </p:spTree>
    <p:extLst>
      <p:ext uri="{BB962C8B-B14F-4D97-AF65-F5344CB8AC3E}">
        <p14:creationId xmlns:p14="http://schemas.microsoft.com/office/powerpoint/2010/main" val="396257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860000" y="237600"/>
            <a:ext cx="13428180" cy="1717200"/>
          </a:xfrm>
          <a:prstGeom prst="rect">
            <a:avLst/>
          </a:prstGeom>
          <a:noFill/>
          <a:ln w="0">
            <a:noFill/>
          </a:ln>
        </p:spPr>
        <p:txBody>
          <a:bodyPr lIns="0" tIns="0" rIns="0" bIns="0" anchor="ctr">
            <a:noAutofit/>
          </a:bodyPr>
          <a:lstStyle/>
          <a:p>
            <a:pPr indent="0" algn="ctr">
              <a:buNone/>
            </a:pPr>
            <a:r>
              <a:rPr lang="en-IN" sz="6600" b="0" strike="noStrike" spc="-2">
                <a:solidFill>
                  <a:srgbClr val="000000"/>
                </a:solidFill>
                <a:latin typeface="Arial"/>
              </a:rPr>
              <a:t>Click to edit the title text format</a:t>
            </a:r>
          </a:p>
        </p:txBody>
      </p:sp>
      <p:sp>
        <p:nvSpPr>
          <p:cNvPr id="4" name="PlaceHolder 2"/>
          <p:cNvSpPr>
            <a:spLocks noGrp="1"/>
          </p:cNvSpPr>
          <p:nvPr>
            <p:ph type="body"/>
          </p:nvPr>
        </p:nvSpPr>
        <p:spPr>
          <a:xfrm>
            <a:off x="914220" y="2406780"/>
            <a:ext cx="1645866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4800" b="0" strike="noStrike" spc="-2">
                <a:solidFill>
                  <a:srgbClr val="000000"/>
                </a:solidFill>
                <a:latin typeface="Arial"/>
              </a:rPr>
              <a:t>Click to edit the outline text format</a:t>
            </a:r>
          </a:p>
          <a:p>
            <a:pPr marL="1296000" lvl="1" indent="-486000">
              <a:spcBef>
                <a:spcPts val="1701"/>
              </a:spcBef>
              <a:buClr>
                <a:srgbClr val="000000"/>
              </a:buClr>
              <a:buSzPct val="75000"/>
              <a:buFont typeface="Symbol" charset="2"/>
              <a:buChar char=""/>
            </a:pPr>
            <a:r>
              <a:rPr lang="en-IN" sz="4200" b="0" strike="noStrike" spc="-2">
                <a:solidFill>
                  <a:srgbClr val="000000"/>
                </a:solidFill>
                <a:latin typeface="Arial"/>
              </a:rPr>
              <a:t>Second Outline Level</a:t>
            </a:r>
          </a:p>
          <a:p>
            <a:pPr marL="1944000" lvl="2" indent="-432000">
              <a:spcBef>
                <a:spcPts val="1275"/>
              </a:spcBef>
              <a:buClr>
                <a:srgbClr val="000000"/>
              </a:buClr>
              <a:buSzPct val="45000"/>
              <a:buFont typeface="Wingdings" charset="2"/>
              <a:buChar char=""/>
            </a:pPr>
            <a:r>
              <a:rPr lang="en-IN" sz="3600" b="0" strike="noStrike" spc="-2">
                <a:solidFill>
                  <a:srgbClr val="000000"/>
                </a:solidFill>
                <a:latin typeface="Arial"/>
              </a:rPr>
              <a:t>Third Outline Level</a:t>
            </a:r>
          </a:p>
          <a:p>
            <a:pPr marL="2592000" lvl="3" indent="-324000">
              <a:spcBef>
                <a:spcPts val="851"/>
              </a:spcBef>
              <a:buClr>
                <a:srgbClr val="000000"/>
              </a:buClr>
              <a:buSzPct val="75000"/>
              <a:buFont typeface="Symbol" charset="2"/>
              <a:buChar char=""/>
            </a:pPr>
            <a:r>
              <a:rPr lang="en-IN" sz="3000" b="0" strike="noStrike" spc="-2">
                <a:solidFill>
                  <a:srgbClr val="000000"/>
                </a:solidFill>
                <a:latin typeface="Arial"/>
              </a:rPr>
              <a:t>Fourth Outline Level</a:t>
            </a:r>
          </a:p>
          <a:p>
            <a:pPr marL="3240000" lvl="4" indent="-324000">
              <a:spcBef>
                <a:spcPts val="425"/>
              </a:spcBef>
              <a:buClr>
                <a:srgbClr val="000000"/>
              </a:buClr>
              <a:buSzPct val="45000"/>
              <a:buFont typeface="Wingdings" charset="2"/>
              <a:buChar char=""/>
            </a:pPr>
            <a:r>
              <a:rPr lang="en-IN" sz="3000" b="0" strike="noStrike" spc="-2">
                <a:solidFill>
                  <a:srgbClr val="000000"/>
                </a:solidFill>
                <a:latin typeface="Arial"/>
              </a:rPr>
              <a:t>Fifth Outline Level</a:t>
            </a:r>
          </a:p>
          <a:p>
            <a:pPr marL="3888000" lvl="5" indent="-324000">
              <a:spcBef>
                <a:spcPts val="425"/>
              </a:spcBef>
              <a:buClr>
                <a:srgbClr val="000000"/>
              </a:buClr>
              <a:buSzPct val="45000"/>
              <a:buFont typeface="Wingdings" charset="2"/>
              <a:buChar char=""/>
            </a:pPr>
            <a:r>
              <a:rPr lang="en-IN" sz="3000" b="0" strike="noStrike" spc="-2">
                <a:solidFill>
                  <a:srgbClr val="000000"/>
                </a:solidFill>
                <a:latin typeface="Arial"/>
              </a:rPr>
              <a:t>Sixth Outline Level</a:t>
            </a:r>
          </a:p>
          <a:p>
            <a:pPr marL="4536000" lvl="6" indent="-324000">
              <a:spcBef>
                <a:spcPts val="425"/>
              </a:spcBef>
              <a:buClr>
                <a:srgbClr val="000000"/>
              </a:buClr>
              <a:buSzPct val="45000"/>
              <a:buFont typeface="Wingdings" charset="2"/>
              <a:buChar char=""/>
            </a:pPr>
            <a:r>
              <a:rPr lang="en-IN" sz="3000" b="0" strike="noStrike" spc="-2">
                <a:solidFill>
                  <a:srgbClr val="000000"/>
                </a:solidFill>
                <a:latin typeface="Arial"/>
              </a:rPr>
              <a:t>Seventh Outline Level</a:t>
            </a:r>
          </a:p>
        </p:txBody>
      </p:sp>
      <p:pic>
        <p:nvPicPr>
          <p:cNvPr id="2" name="Picture 1"/>
          <p:cNvPicPr/>
          <p:nvPr/>
        </p:nvPicPr>
        <p:blipFill>
          <a:blip r:embed="rId14"/>
          <a:stretch/>
        </p:blipFill>
        <p:spPr>
          <a:xfrm>
            <a:off x="270000" y="270000"/>
            <a:ext cx="4371300" cy="1253340"/>
          </a:xfrm>
          <a:prstGeom prst="rect">
            <a:avLst/>
          </a:prstGeom>
          <a:ln w="0">
            <a:noFill/>
          </a:ln>
        </p:spPr>
      </p:pic>
    </p:spTree>
    <p:extLst>
      <p:ext uri="{BB962C8B-B14F-4D97-AF65-F5344CB8AC3E}">
        <p14:creationId xmlns:p14="http://schemas.microsoft.com/office/powerpoint/2010/main" val="1985648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indent="0" algn="ctr"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648000" indent="-486000" algn="l" defTabSz="1371600" rtl="0" eaLnBrk="1" latinLnBrk="0" hangingPunct="1">
        <a:lnSpc>
          <a:spcPct val="90000"/>
        </a:lnSpc>
        <a:spcBef>
          <a:spcPts val="2126"/>
        </a:spcBef>
        <a:buClr>
          <a:srgbClr val="000000"/>
        </a:buClr>
        <a:buSzPct val="45000"/>
        <a:buFont typeface="Wingdings" charset="2"/>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371600" y="1578960"/>
            <a:ext cx="15526080" cy="1066500"/>
          </a:xfrm>
          <a:prstGeom prst="rect">
            <a:avLst/>
          </a:prstGeom>
          <a:noFill/>
          <a:ln w="0">
            <a:noFill/>
          </a:ln>
        </p:spPr>
        <p:style>
          <a:lnRef idx="0">
            <a:scrgbClr r="0" g="0" b="0"/>
          </a:lnRef>
          <a:fillRef idx="0">
            <a:scrgbClr r="0" g="0" b="0"/>
          </a:fillRef>
          <a:effectRef idx="0">
            <a:scrgbClr r="0" g="0" b="0"/>
          </a:effectRef>
          <a:fontRef idx="minor"/>
        </p:style>
        <p:txBody>
          <a:bodyPr lIns="135000" tIns="67500" rIns="135000" bIns="67500" anchor="t">
            <a:normAutofit/>
          </a:bodyPr>
          <a:lstStyle/>
          <a:p>
            <a:pPr algn="ctr">
              <a:lnSpc>
                <a:spcPct val="90000"/>
              </a:lnSpc>
              <a:spcBef>
                <a:spcPts val="1502"/>
              </a:spcBef>
              <a:tabLst>
                <a:tab pos="0" algn="l"/>
              </a:tabLst>
            </a:pPr>
            <a:r>
              <a:rPr lang="en-IN" sz="4200" b="1" spc="-2" dirty="0">
                <a:solidFill>
                  <a:srgbClr val="000000"/>
                </a:solidFill>
              </a:rPr>
              <a:t>VIDEO FORGERY DETECTION SYSTEM</a:t>
            </a:r>
          </a:p>
        </p:txBody>
      </p:sp>
      <p:sp>
        <p:nvSpPr>
          <p:cNvPr id="118" name="CustomShape 2"/>
          <p:cNvSpPr/>
          <p:nvPr/>
        </p:nvSpPr>
        <p:spPr>
          <a:xfrm>
            <a:off x="4767660" y="594000"/>
            <a:ext cx="13322340" cy="712260"/>
          </a:xfrm>
          <a:prstGeom prst="rect">
            <a:avLst/>
          </a:prstGeom>
          <a:noFill/>
          <a:ln w="0">
            <a:noFill/>
          </a:ln>
        </p:spPr>
        <p:style>
          <a:lnRef idx="0">
            <a:scrgbClr r="0" g="0" b="0"/>
          </a:lnRef>
          <a:fillRef idx="0">
            <a:scrgbClr r="0" g="0" b="0"/>
          </a:fillRef>
          <a:effectRef idx="0">
            <a:scrgbClr r="0" g="0" b="0"/>
          </a:effectRef>
          <a:fontRef idx="minor"/>
        </p:style>
        <p:txBody>
          <a:bodyPr lIns="135000" tIns="67500" rIns="135000" bIns="67500" anchor="t">
            <a:noAutofit/>
          </a:bodyPr>
          <a:lstStyle/>
          <a:p>
            <a:pPr algn="r">
              <a:tabLst>
                <a:tab pos="0" algn="l"/>
              </a:tabLst>
            </a:pPr>
            <a:r>
              <a:rPr lang="en-US" sz="2700" b="1" spc="-2">
                <a:solidFill>
                  <a:srgbClr val="1C4587"/>
                </a:solidFill>
                <a:ea typeface="Arial"/>
              </a:rPr>
              <a:t>KIET Group of Institutions, Ghaziabad</a:t>
            </a:r>
            <a:endParaRPr lang="en-IN" sz="2700" spc="-2">
              <a:solidFill>
                <a:srgbClr val="000000"/>
              </a:solidFill>
            </a:endParaRPr>
          </a:p>
        </p:txBody>
      </p:sp>
      <p:sp>
        <p:nvSpPr>
          <p:cNvPr id="119" name="CustomShape 3"/>
          <p:cNvSpPr/>
          <p:nvPr/>
        </p:nvSpPr>
        <p:spPr>
          <a:xfrm>
            <a:off x="540000" y="3820500"/>
            <a:ext cx="16740000" cy="5074380"/>
          </a:xfrm>
          <a:prstGeom prst="rect">
            <a:avLst/>
          </a:prstGeom>
          <a:noFill/>
          <a:ln w="0">
            <a:noFill/>
          </a:ln>
        </p:spPr>
        <p:style>
          <a:lnRef idx="0">
            <a:scrgbClr r="0" g="0" b="0"/>
          </a:lnRef>
          <a:fillRef idx="0">
            <a:scrgbClr r="0" g="0" b="0"/>
          </a:fillRef>
          <a:effectRef idx="0">
            <a:scrgbClr r="0" g="0" b="0"/>
          </a:effectRef>
          <a:fontRef idx="minor"/>
        </p:style>
        <p:txBody>
          <a:bodyPr lIns="135000" tIns="67500" rIns="135000" bIns="67500" anchor="t">
            <a:noAutofit/>
          </a:bodyPr>
          <a:lstStyle/>
          <a:p>
            <a:pPr>
              <a:spcBef>
                <a:spcPts val="540"/>
              </a:spcBef>
              <a:tabLst>
                <a:tab pos="0" algn="l"/>
              </a:tabLst>
            </a:pPr>
            <a:r>
              <a:rPr lang="en-US" sz="2700" b="1" spc="-2" dirty="0">
                <a:solidFill>
                  <a:srgbClr val="000000"/>
                </a:solidFill>
                <a:latin typeface="Calibri"/>
                <a:ea typeface="Calibri"/>
              </a:rPr>
              <a:t>Group ID</a:t>
            </a:r>
            <a:r>
              <a:rPr lang="en-US" sz="2700" spc="-2" dirty="0">
                <a:solidFill>
                  <a:srgbClr val="000000"/>
                </a:solidFill>
                <a:latin typeface="Calibri"/>
                <a:ea typeface="Calibri"/>
              </a:rPr>
              <a:t>:	</a:t>
            </a:r>
            <a:r>
              <a:rPr lang="en-US" sz="2700" spc="-2" dirty="0">
                <a:solidFill>
                  <a:srgbClr val="000000"/>
                </a:solidFill>
                <a:latin typeface="Calibri"/>
              </a:rPr>
              <a:t>PCSE25-06</a:t>
            </a:r>
            <a:endParaRPr lang="en-IN" sz="2700" spc="-2" dirty="0">
              <a:solidFill>
                <a:srgbClr val="000000"/>
              </a:solidFill>
            </a:endParaRPr>
          </a:p>
          <a:p>
            <a:pPr>
              <a:lnSpc>
                <a:spcPct val="90000"/>
              </a:lnSpc>
              <a:spcBef>
                <a:spcPts val="540"/>
              </a:spcBef>
              <a:tabLst>
                <a:tab pos="0" algn="l"/>
              </a:tabLst>
            </a:pPr>
            <a:endParaRPr lang="en-IN" sz="2700" spc="-2" dirty="0">
              <a:solidFill>
                <a:srgbClr val="000000"/>
              </a:solidFill>
            </a:endParaRPr>
          </a:p>
          <a:p>
            <a:pPr>
              <a:lnSpc>
                <a:spcPct val="90000"/>
              </a:lnSpc>
              <a:spcBef>
                <a:spcPts val="540"/>
              </a:spcBef>
              <a:tabLst>
                <a:tab pos="0" algn="l"/>
              </a:tabLst>
            </a:pPr>
            <a:r>
              <a:rPr lang="en-US" sz="2700" b="1" spc="-2" dirty="0">
                <a:solidFill>
                  <a:srgbClr val="000000"/>
                </a:solidFill>
                <a:latin typeface="Calibri"/>
              </a:rPr>
              <a:t>Team Leader: Abhishek Dubey			</a:t>
            </a:r>
            <a:r>
              <a:rPr lang="en-US" sz="2700" b="1" spc="-2" dirty="0">
                <a:solidFill>
                  <a:srgbClr val="000000"/>
                </a:solidFill>
                <a:latin typeface="Calibri"/>
                <a:ea typeface="Calibri"/>
              </a:rPr>
              <a:t>Semester	: 8		Department: CSE</a:t>
            </a:r>
            <a:endParaRPr lang="en-IN" sz="2700" spc="-2" dirty="0">
              <a:solidFill>
                <a:srgbClr val="000000"/>
              </a:solidFill>
            </a:endParaRPr>
          </a:p>
          <a:p>
            <a:pPr>
              <a:lnSpc>
                <a:spcPct val="90000"/>
              </a:lnSpc>
              <a:spcBef>
                <a:spcPts val="540"/>
              </a:spcBef>
              <a:tabLst>
                <a:tab pos="0" algn="l"/>
              </a:tabLst>
            </a:pPr>
            <a:r>
              <a:rPr lang="en-US" sz="2700" b="1" spc="-2" dirty="0">
                <a:solidFill>
                  <a:srgbClr val="000000"/>
                </a:solidFill>
                <a:latin typeface="Calibri"/>
              </a:rPr>
              <a:t>Group Member: Abhishek Dubey		</a:t>
            </a:r>
            <a:r>
              <a:rPr lang="en-US" sz="2700" b="1" spc="-2" dirty="0">
                <a:solidFill>
                  <a:srgbClr val="000000"/>
                </a:solidFill>
                <a:latin typeface="Calibri"/>
                <a:ea typeface="Calibri"/>
              </a:rPr>
              <a:t>Semester	: 8		Department: CSE</a:t>
            </a:r>
            <a:endParaRPr lang="en-IN" sz="2700" spc="-2" dirty="0">
              <a:solidFill>
                <a:srgbClr val="000000"/>
              </a:solidFill>
            </a:endParaRPr>
          </a:p>
          <a:p>
            <a:pPr>
              <a:lnSpc>
                <a:spcPct val="90000"/>
              </a:lnSpc>
              <a:spcBef>
                <a:spcPts val="540"/>
              </a:spcBef>
              <a:tabLst>
                <a:tab pos="0" algn="l"/>
              </a:tabLst>
            </a:pPr>
            <a:r>
              <a:rPr lang="en-US" sz="2700" b="1" spc="-2" dirty="0">
                <a:solidFill>
                  <a:srgbClr val="000000"/>
                </a:solidFill>
                <a:latin typeface="Calibri"/>
              </a:rPr>
              <a:t>Group Member: Ayush Kumar			</a:t>
            </a:r>
            <a:r>
              <a:rPr lang="en-US" sz="2700" b="1" spc="-2" dirty="0">
                <a:solidFill>
                  <a:srgbClr val="000000"/>
                </a:solidFill>
                <a:latin typeface="Calibri"/>
                <a:ea typeface="Calibri"/>
              </a:rPr>
              <a:t>Semester	: 8		Department: CSE</a:t>
            </a:r>
            <a:endParaRPr lang="en-IN" sz="2700" spc="-2" dirty="0">
              <a:solidFill>
                <a:srgbClr val="000000"/>
              </a:solidFill>
            </a:endParaRPr>
          </a:p>
          <a:p>
            <a:pPr>
              <a:lnSpc>
                <a:spcPct val="90000"/>
              </a:lnSpc>
              <a:spcBef>
                <a:spcPts val="540"/>
              </a:spcBef>
              <a:tabLst>
                <a:tab pos="0" algn="l"/>
              </a:tabLst>
            </a:pPr>
            <a:r>
              <a:rPr lang="en-US" sz="2700" b="1" spc="-2" dirty="0">
                <a:solidFill>
                  <a:srgbClr val="000000"/>
                </a:solidFill>
                <a:latin typeface="Calibri"/>
              </a:rPr>
              <a:t>Group Member: Ayush Yadav		            </a:t>
            </a:r>
            <a:r>
              <a:rPr lang="en-US" sz="2700" b="1" spc="-2" dirty="0">
                <a:solidFill>
                  <a:srgbClr val="000000"/>
                </a:solidFill>
                <a:latin typeface="Calibri"/>
                <a:ea typeface="Calibri"/>
              </a:rPr>
              <a:t>Semester	: 8		Department: CSE</a:t>
            </a:r>
            <a:endParaRPr lang="en-IN" sz="2700" spc="-2" dirty="0">
              <a:solidFill>
                <a:srgbClr val="000000"/>
              </a:solidFill>
            </a:endParaRPr>
          </a:p>
          <a:p>
            <a:pPr>
              <a:lnSpc>
                <a:spcPct val="90000"/>
              </a:lnSpc>
              <a:spcBef>
                <a:spcPts val="540"/>
              </a:spcBef>
              <a:tabLst>
                <a:tab pos="0" algn="l"/>
              </a:tabLst>
            </a:pPr>
            <a:endParaRPr lang="en-IN" sz="2700" spc="-2" dirty="0">
              <a:solidFill>
                <a:srgbClr val="000000"/>
              </a:solidFill>
            </a:endParaRPr>
          </a:p>
          <a:p>
            <a:pPr>
              <a:lnSpc>
                <a:spcPct val="90000"/>
              </a:lnSpc>
              <a:spcBef>
                <a:spcPts val="540"/>
              </a:spcBef>
              <a:tabLst>
                <a:tab pos="0" algn="l"/>
              </a:tabLst>
            </a:pPr>
            <a:r>
              <a:rPr lang="en-US" sz="2700" b="1" spc="-2" dirty="0">
                <a:solidFill>
                  <a:srgbClr val="000000"/>
                </a:solidFill>
                <a:latin typeface="Calibri"/>
                <a:ea typeface="Calibri"/>
              </a:rPr>
              <a:t>Name of Guide		: Dr. </a:t>
            </a:r>
            <a:r>
              <a:rPr lang="en-US" sz="2700" b="1" spc="-2" dirty="0" err="1">
                <a:solidFill>
                  <a:srgbClr val="000000"/>
                </a:solidFill>
                <a:latin typeface="Calibri"/>
                <a:ea typeface="Calibri"/>
              </a:rPr>
              <a:t>Dilkeshwar</a:t>
            </a:r>
            <a:r>
              <a:rPr lang="en-US" sz="2700" b="1" spc="-2" dirty="0">
                <a:solidFill>
                  <a:srgbClr val="000000"/>
                </a:solidFill>
                <a:latin typeface="Calibri"/>
                <a:ea typeface="Calibri"/>
              </a:rPr>
              <a:t> Pandey</a:t>
            </a:r>
            <a:endParaRPr lang="en-IN" sz="2700" spc="-2" dirty="0">
              <a:solidFill>
                <a:srgbClr val="000000"/>
              </a:solidFill>
            </a:endParaRPr>
          </a:p>
          <a:p>
            <a:pPr>
              <a:lnSpc>
                <a:spcPct val="90000"/>
              </a:lnSpc>
              <a:spcBef>
                <a:spcPts val="540"/>
              </a:spcBef>
              <a:tabLst>
                <a:tab pos="0" algn="l"/>
              </a:tabLst>
            </a:pPr>
            <a:r>
              <a:rPr lang="en-US" sz="2700" b="1" spc="-2" dirty="0">
                <a:solidFill>
                  <a:srgbClr val="000000"/>
                </a:solidFill>
                <a:latin typeface="Calibri"/>
                <a:ea typeface="Calibri"/>
              </a:rPr>
              <a:t> </a:t>
            </a:r>
            <a:endParaRPr lang="en-IN" sz="2700" spc="-2" dirty="0">
              <a:solidFill>
                <a:srgbClr val="000000"/>
              </a:solidFill>
            </a:endParaRPr>
          </a:p>
          <a:p>
            <a:pPr>
              <a:lnSpc>
                <a:spcPct val="90000"/>
              </a:lnSpc>
              <a:spcBef>
                <a:spcPts val="540"/>
              </a:spcBef>
              <a:tabLst>
                <a:tab pos="0" algn="l"/>
              </a:tabLst>
            </a:pPr>
            <a:r>
              <a:rPr lang="en-US" sz="2700" b="1" spc="-2" dirty="0">
                <a:solidFill>
                  <a:srgbClr val="000000"/>
                </a:solidFill>
                <a:latin typeface="Calibri"/>
                <a:ea typeface="Calibri"/>
              </a:rPr>
              <a:t>Date of Presentation	: 26 May 2025</a:t>
            </a:r>
            <a:endParaRPr lang="en-IN" sz="2700" spc="-2" dirty="0">
              <a:solidFill>
                <a:srgbClr val="000000"/>
              </a:solidFill>
            </a:endParaRPr>
          </a:p>
        </p:txBody>
      </p:sp>
      <p:sp>
        <p:nvSpPr>
          <p:cNvPr id="121" name="CustomShape 5"/>
          <p:cNvSpPr/>
          <p:nvPr/>
        </p:nvSpPr>
        <p:spPr>
          <a:xfrm>
            <a:off x="16491060" y="9534780"/>
            <a:ext cx="520560" cy="528660"/>
          </a:xfrm>
          <a:prstGeom prst="rect">
            <a:avLst/>
          </a:prstGeom>
          <a:noFill/>
          <a:ln w="0">
            <a:noFill/>
          </a:ln>
        </p:spPr>
        <p:style>
          <a:lnRef idx="0">
            <a:scrgbClr r="0" g="0" b="0"/>
          </a:lnRef>
          <a:fillRef idx="0">
            <a:scrgbClr r="0" g="0" b="0"/>
          </a:fillRef>
          <a:effectRef idx="0">
            <a:scrgbClr r="0" g="0" b="0"/>
          </a:effectRef>
          <a:fontRef idx="minor"/>
        </p:style>
        <p:txBody>
          <a:bodyPr lIns="135000" tIns="67500" rIns="135000" bIns="67500" anchor="ctr">
            <a:noAutofit/>
          </a:bodyPr>
          <a:lstStyle/>
          <a:p>
            <a:pPr algn="r">
              <a:tabLst>
                <a:tab pos="0" algn="l"/>
              </a:tabLst>
            </a:pPr>
            <a:fld id="{51D2646A-3058-4677-AD42-FB53A28AC298}" type="slidenum">
              <a:rPr lang="en-US" spc="-2">
                <a:solidFill>
                  <a:srgbClr val="888888"/>
                </a:solidFill>
                <a:ea typeface="Arial"/>
              </a:rPr>
              <a:pPr algn="r">
                <a:tabLst>
                  <a:tab pos="0" algn="l"/>
                </a:tabLst>
              </a:pPr>
              <a:t>1</a:t>
            </a:fld>
            <a:endParaRPr lang="en-IN" spc="-2">
              <a:solidFill>
                <a:srgbClr val="000000"/>
              </a:solidFill>
            </a:endParaRPr>
          </a:p>
        </p:txBody>
      </p:sp>
    </p:spTree>
    <p:extLst>
      <p:ext uri="{BB962C8B-B14F-4D97-AF65-F5344CB8AC3E}">
        <p14:creationId xmlns:p14="http://schemas.microsoft.com/office/powerpoint/2010/main" val="3177530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a:extLst>
            <a:ext uri="{FF2B5EF4-FFF2-40B4-BE49-F238E27FC236}">
              <a16:creationId xmlns:a16="http://schemas.microsoft.com/office/drawing/2014/main" id="{3C54F519-7238-2B46-C68C-67A223E83F9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7C65784-47E8-90CC-BA1B-C1ADFCEFA8A8}"/>
              </a:ext>
            </a:extLst>
          </p:cNvPr>
          <p:cNvSpPr/>
          <p:nvPr/>
        </p:nvSpPr>
        <p:spPr>
          <a:xfrm>
            <a:off x="16032541" y="0"/>
            <a:ext cx="2648132" cy="1478139"/>
          </a:xfrm>
          <a:custGeom>
            <a:avLst/>
            <a:gdLst/>
            <a:ahLst/>
            <a:cxnLst/>
            <a:rect l="l" t="t" r="r" b="b"/>
            <a:pathLst>
              <a:path w="2648132" h="1478139">
                <a:moveTo>
                  <a:pt x="0" y="0"/>
                </a:moveTo>
                <a:lnTo>
                  <a:pt x="2648132" y="0"/>
                </a:lnTo>
                <a:lnTo>
                  <a:pt x="2648132" y="1478139"/>
                </a:lnTo>
                <a:lnTo>
                  <a:pt x="0" y="14781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a:extLst>
              <a:ext uri="{FF2B5EF4-FFF2-40B4-BE49-F238E27FC236}">
                <a16:creationId xmlns:a16="http://schemas.microsoft.com/office/drawing/2014/main" id="{05A08373-A7CF-0374-1646-DE5E31AA342C}"/>
              </a:ext>
            </a:extLst>
          </p:cNvPr>
          <p:cNvSpPr txBox="1"/>
          <p:nvPr/>
        </p:nvSpPr>
        <p:spPr>
          <a:xfrm>
            <a:off x="1676400" y="955606"/>
            <a:ext cx="12950994" cy="954364"/>
          </a:xfrm>
          <a:prstGeom prst="rect">
            <a:avLst/>
          </a:prstGeom>
        </p:spPr>
        <p:txBody>
          <a:bodyPr wrap="square" lIns="0" tIns="0" rIns="0" bIns="0" rtlCol="0" anchor="t">
            <a:spAutoFit/>
          </a:bodyPr>
          <a:lstStyle/>
          <a:p>
            <a:pPr algn="ctr">
              <a:lnSpc>
                <a:spcPts val="7295"/>
              </a:lnSpc>
            </a:pPr>
            <a:r>
              <a:rPr lang="en-US" sz="7599" dirty="0">
                <a:solidFill>
                  <a:srgbClr val="695853"/>
                </a:solidFill>
                <a:latin typeface="Abril Fatface Bold"/>
              </a:rPr>
              <a:t>Conclusion</a:t>
            </a:r>
          </a:p>
        </p:txBody>
      </p:sp>
      <p:sp>
        <p:nvSpPr>
          <p:cNvPr id="4" name="TextBox 4">
            <a:extLst>
              <a:ext uri="{FF2B5EF4-FFF2-40B4-BE49-F238E27FC236}">
                <a16:creationId xmlns:a16="http://schemas.microsoft.com/office/drawing/2014/main" id="{CA1B3C60-E960-24DE-5AC3-5A3F4BF0E558}"/>
              </a:ext>
            </a:extLst>
          </p:cNvPr>
          <p:cNvSpPr txBox="1"/>
          <p:nvPr/>
        </p:nvSpPr>
        <p:spPr>
          <a:xfrm>
            <a:off x="1519975" y="3842094"/>
            <a:ext cx="14232812" cy="1373133"/>
          </a:xfrm>
          <a:prstGeom prst="rect">
            <a:avLst/>
          </a:prstGeom>
        </p:spPr>
        <p:txBody>
          <a:bodyPr lIns="0" tIns="0" rIns="0" bIns="0" rtlCol="0" anchor="t">
            <a:spAutoFit/>
          </a:bodyPr>
          <a:lstStyle/>
          <a:p>
            <a:pPr algn="just">
              <a:lnSpc>
                <a:spcPts val="5472"/>
              </a:lnSpc>
            </a:pPr>
            <a:r>
              <a:rPr lang="en-US" sz="3908" dirty="0">
                <a:solidFill>
                  <a:srgbClr val="695853"/>
                </a:solidFill>
                <a:latin typeface="Cooper Hewitt"/>
              </a:rPr>
              <a:t>.</a:t>
            </a:r>
          </a:p>
          <a:p>
            <a:pPr marL="0" lvl="0" indent="0" algn="just">
              <a:lnSpc>
                <a:spcPts val="5472"/>
              </a:lnSpc>
            </a:pPr>
            <a:endParaRPr lang="en-US" sz="3908" dirty="0">
              <a:solidFill>
                <a:srgbClr val="695853"/>
              </a:solidFill>
              <a:latin typeface="Cooper Hewitt"/>
            </a:endParaRPr>
          </a:p>
        </p:txBody>
      </p:sp>
      <p:sp>
        <p:nvSpPr>
          <p:cNvPr id="5" name="Freeform 5">
            <a:extLst>
              <a:ext uri="{FF2B5EF4-FFF2-40B4-BE49-F238E27FC236}">
                <a16:creationId xmlns:a16="http://schemas.microsoft.com/office/drawing/2014/main" id="{8B02CC4F-E31D-3C71-5FD8-7CD5869BF69C}"/>
              </a:ext>
            </a:extLst>
          </p:cNvPr>
          <p:cNvSpPr/>
          <p:nvPr/>
        </p:nvSpPr>
        <p:spPr>
          <a:xfrm flipH="1">
            <a:off x="-1120719" y="7539915"/>
            <a:ext cx="5246977" cy="3436770"/>
          </a:xfrm>
          <a:custGeom>
            <a:avLst/>
            <a:gdLst/>
            <a:ahLst/>
            <a:cxnLst/>
            <a:rect l="l" t="t" r="r" b="b"/>
            <a:pathLst>
              <a:path w="5246977" h="3436770">
                <a:moveTo>
                  <a:pt x="5246977" y="0"/>
                </a:moveTo>
                <a:lnTo>
                  <a:pt x="0" y="0"/>
                </a:lnTo>
                <a:lnTo>
                  <a:pt x="0" y="3436770"/>
                </a:lnTo>
                <a:lnTo>
                  <a:pt x="5246977" y="3436770"/>
                </a:lnTo>
                <a:lnTo>
                  <a:pt x="524697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030E48EC-8518-154B-0957-AEF59349BD8C}"/>
              </a:ext>
            </a:extLst>
          </p:cNvPr>
          <p:cNvSpPr/>
          <p:nvPr/>
        </p:nvSpPr>
        <p:spPr>
          <a:xfrm rot="-5400000">
            <a:off x="-1588847" y="6253963"/>
            <a:ext cx="2458094" cy="6008674"/>
          </a:xfrm>
          <a:custGeom>
            <a:avLst/>
            <a:gdLst/>
            <a:ahLst/>
            <a:cxnLst/>
            <a:rect l="l" t="t" r="r" b="b"/>
            <a:pathLst>
              <a:path w="2458094" h="6008674">
                <a:moveTo>
                  <a:pt x="0" y="0"/>
                </a:moveTo>
                <a:lnTo>
                  <a:pt x="2458094" y="0"/>
                </a:lnTo>
                <a:lnTo>
                  <a:pt x="2458094" y="6008674"/>
                </a:lnTo>
                <a:lnTo>
                  <a:pt x="0" y="60086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6011C061-9743-46C9-80F1-4F48A4FB4E74}"/>
              </a:ext>
            </a:extLst>
          </p:cNvPr>
          <p:cNvSpPr/>
          <p:nvPr/>
        </p:nvSpPr>
        <p:spPr>
          <a:xfrm rot="154432" flipV="1">
            <a:off x="13953509" y="-467551"/>
            <a:ext cx="5246977" cy="3436770"/>
          </a:xfrm>
          <a:custGeom>
            <a:avLst/>
            <a:gdLst/>
            <a:ahLst/>
            <a:cxnLst/>
            <a:rect l="l" t="t" r="r" b="b"/>
            <a:pathLst>
              <a:path w="5246977" h="3436770">
                <a:moveTo>
                  <a:pt x="0" y="3436770"/>
                </a:moveTo>
                <a:lnTo>
                  <a:pt x="5246978" y="3436770"/>
                </a:lnTo>
                <a:lnTo>
                  <a:pt x="5246978" y="0"/>
                </a:lnTo>
                <a:lnTo>
                  <a:pt x="0" y="0"/>
                </a:lnTo>
                <a:lnTo>
                  <a:pt x="0" y="343677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B37D2418-E077-0359-A248-45E9F55FD8FE}"/>
              </a:ext>
            </a:extLst>
          </p:cNvPr>
          <p:cNvSpPr/>
          <p:nvPr/>
        </p:nvSpPr>
        <p:spPr>
          <a:xfrm rot="-5245567" flipH="1">
            <a:off x="16131168" y="-2018587"/>
            <a:ext cx="2256264" cy="5515313"/>
          </a:xfrm>
          <a:custGeom>
            <a:avLst/>
            <a:gdLst/>
            <a:ahLst/>
            <a:cxnLst/>
            <a:rect l="l" t="t" r="r" b="b"/>
            <a:pathLst>
              <a:path w="2256264" h="5515313">
                <a:moveTo>
                  <a:pt x="2256264" y="0"/>
                </a:moveTo>
                <a:lnTo>
                  <a:pt x="0" y="0"/>
                </a:lnTo>
                <a:lnTo>
                  <a:pt x="0" y="5515313"/>
                </a:lnTo>
                <a:lnTo>
                  <a:pt x="2256264" y="5515313"/>
                </a:lnTo>
                <a:lnTo>
                  <a:pt x="2256264"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a:extLst>
              <a:ext uri="{FF2B5EF4-FFF2-40B4-BE49-F238E27FC236}">
                <a16:creationId xmlns:a16="http://schemas.microsoft.com/office/drawing/2014/main" id="{AA018190-4891-0482-E5C1-9FF2B7269319}"/>
              </a:ext>
            </a:extLst>
          </p:cNvPr>
          <p:cNvGrpSpPr/>
          <p:nvPr/>
        </p:nvGrpSpPr>
        <p:grpSpPr>
          <a:xfrm>
            <a:off x="0" y="1977874"/>
            <a:ext cx="710544" cy="3165626"/>
            <a:chOff x="0" y="0"/>
            <a:chExt cx="240357" cy="1070841"/>
          </a:xfrm>
        </p:grpSpPr>
        <p:sp>
          <p:nvSpPr>
            <p:cNvPr id="10" name="Freeform 10">
              <a:extLst>
                <a:ext uri="{FF2B5EF4-FFF2-40B4-BE49-F238E27FC236}">
                  <a16:creationId xmlns:a16="http://schemas.microsoft.com/office/drawing/2014/main" id="{347F93CE-A310-313D-0617-B53B74030B4A}"/>
                </a:ext>
              </a:extLst>
            </p:cNvPr>
            <p:cNvSpPr/>
            <p:nvPr/>
          </p:nvSpPr>
          <p:spPr>
            <a:xfrm>
              <a:off x="0" y="0"/>
              <a:ext cx="240357" cy="1070841"/>
            </a:xfrm>
            <a:custGeom>
              <a:avLst/>
              <a:gdLst/>
              <a:ahLst/>
              <a:cxnLst/>
              <a:rect l="l" t="t" r="r" b="b"/>
              <a:pathLst>
                <a:path w="240357" h="1070841">
                  <a:moveTo>
                    <a:pt x="0" y="0"/>
                  </a:moveTo>
                  <a:lnTo>
                    <a:pt x="240357" y="0"/>
                  </a:lnTo>
                  <a:lnTo>
                    <a:pt x="240357" y="1070841"/>
                  </a:lnTo>
                  <a:lnTo>
                    <a:pt x="0" y="1070841"/>
                  </a:lnTo>
                  <a:close/>
                </a:path>
              </a:pathLst>
            </a:custGeom>
            <a:solidFill>
              <a:srgbClr val="EFA92A"/>
            </a:solidFill>
          </p:spPr>
        </p:sp>
      </p:grpSp>
      <p:sp>
        <p:nvSpPr>
          <p:cNvPr id="11" name="TextBox 10">
            <a:extLst>
              <a:ext uri="{FF2B5EF4-FFF2-40B4-BE49-F238E27FC236}">
                <a16:creationId xmlns:a16="http://schemas.microsoft.com/office/drawing/2014/main" id="{9ABA4FC5-8C19-93BD-2794-B9CCEFD0F08D}"/>
              </a:ext>
            </a:extLst>
          </p:cNvPr>
          <p:cNvSpPr txBox="1"/>
          <p:nvPr/>
        </p:nvSpPr>
        <p:spPr>
          <a:xfrm>
            <a:off x="2093535" y="1478139"/>
            <a:ext cx="11717592"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6DEC69CD-EC9E-7B5E-E79F-5B9287241F90}"/>
              </a:ext>
            </a:extLst>
          </p:cNvPr>
          <p:cNvSpPr>
            <a:spLocks noChangeArrowheads="1"/>
          </p:cNvSpPr>
          <p:nvPr/>
        </p:nvSpPr>
        <p:spPr bwMode="auto">
          <a:xfrm>
            <a:off x="1519975" y="2683838"/>
            <a:ext cx="14863025" cy="457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297815" algn="l">
              <a:spcBef>
                <a:spcPts val="395"/>
              </a:spcBef>
              <a:buNone/>
              <a:tabLst>
                <a:tab pos="1770380" algn="l"/>
                <a:tab pos="3165475" algn="ctr"/>
              </a:tabLst>
            </a:pPr>
            <a:r>
              <a:rPr lang="en-US" sz="2400" b="0" dirty="0">
                <a:effectLst/>
                <a:latin typeface="Times New Roman" panose="02020603050405020304" pitchFamily="18" charset="0"/>
                <a:ea typeface="Times New Roman" panose="02020603050405020304" pitchFamily="18" charset="0"/>
              </a:rPr>
              <a:t>The primary objective of this research was to design and implement a deep learning-based system capable of detecting forgery in video content, particularly at the frame level. The proposed architecture utilizes the ResNet50 convolutional neural network, pre-trained on ImageNet, and fine-tuned on a custom dataset comprising original and forged video frames. This approach was chosen due to ResNet50’s proven performance in image recognition tasks and its ability to extract deep spatial features, which are crucial for identifying subtle artifacts introduced by manipulation techniques.</a:t>
            </a:r>
            <a:endParaRPr lang="en-US" sz="2400" b="1" dirty="0">
              <a:effectLst/>
              <a:latin typeface="Times New Roman" panose="02020603050405020304" pitchFamily="18" charset="0"/>
              <a:ea typeface="Times New Roman" panose="02020603050405020304" pitchFamily="18" charset="0"/>
            </a:endParaRPr>
          </a:p>
          <a:p>
            <a:pPr marL="0" marR="297815" algn="just">
              <a:spcBef>
                <a:spcPts val="395"/>
              </a:spcBef>
              <a:buNone/>
              <a:tabLst>
                <a:tab pos="1770380" algn="l"/>
                <a:tab pos="3165475" algn="ctr"/>
              </a:tabLst>
            </a:pPr>
            <a:r>
              <a:rPr lang="en-US" sz="2400" b="0" dirty="0">
                <a:effectLst/>
                <a:latin typeface="Times New Roman" panose="02020603050405020304" pitchFamily="18" charset="0"/>
                <a:ea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endParaRPr>
          </a:p>
          <a:p>
            <a:pPr>
              <a:buNone/>
            </a:pPr>
            <a:r>
              <a:rPr lang="en-US" sz="2400" dirty="0">
                <a:effectLst/>
                <a:latin typeface="Times New Roman" panose="02020603050405020304" pitchFamily="18" charset="0"/>
                <a:ea typeface="Times New Roman" panose="02020603050405020304" pitchFamily="18" charset="0"/>
              </a:rPr>
              <a:t>Throughout the development and evaluation process, the model demonstrated a solid capacity for detecting forged content. It achieved a validation accuracy of 78.33% and a test accuracy of 79.5%, which is a significant improvement over traditional forgery detection approaches based on handcrafted features or shallow learning algorithms. Furthermore, the model maintained a respectable recall rate for forged frames at 69.6%, indicating its ability to correctly identify a substantial portion of manipulated content.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622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a:extLst>
            <a:ext uri="{FF2B5EF4-FFF2-40B4-BE49-F238E27FC236}">
              <a16:creationId xmlns:a16="http://schemas.microsoft.com/office/drawing/2014/main" id="{C05742C9-EE9A-10A6-3F66-5C331919B88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0E632D2-F08B-D295-D513-4EF99CEDC309}"/>
              </a:ext>
            </a:extLst>
          </p:cNvPr>
          <p:cNvSpPr/>
          <p:nvPr/>
        </p:nvSpPr>
        <p:spPr>
          <a:xfrm>
            <a:off x="16032541" y="0"/>
            <a:ext cx="2648132" cy="1478139"/>
          </a:xfrm>
          <a:custGeom>
            <a:avLst/>
            <a:gdLst/>
            <a:ahLst/>
            <a:cxnLst/>
            <a:rect l="l" t="t" r="r" b="b"/>
            <a:pathLst>
              <a:path w="2648132" h="1478139">
                <a:moveTo>
                  <a:pt x="0" y="0"/>
                </a:moveTo>
                <a:lnTo>
                  <a:pt x="2648132" y="0"/>
                </a:lnTo>
                <a:lnTo>
                  <a:pt x="2648132" y="1478139"/>
                </a:lnTo>
                <a:lnTo>
                  <a:pt x="0" y="14781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a:extLst>
              <a:ext uri="{FF2B5EF4-FFF2-40B4-BE49-F238E27FC236}">
                <a16:creationId xmlns:a16="http://schemas.microsoft.com/office/drawing/2014/main" id="{878581D3-1EBF-7258-6CC8-800D7BA5A840}"/>
              </a:ext>
            </a:extLst>
          </p:cNvPr>
          <p:cNvSpPr txBox="1"/>
          <p:nvPr/>
        </p:nvSpPr>
        <p:spPr>
          <a:xfrm>
            <a:off x="1752600" y="1114659"/>
            <a:ext cx="12950994" cy="954364"/>
          </a:xfrm>
          <a:prstGeom prst="rect">
            <a:avLst/>
          </a:prstGeom>
        </p:spPr>
        <p:txBody>
          <a:bodyPr wrap="square" lIns="0" tIns="0" rIns="0" bIns="0" rtlCol="0" anchor="t">
            <a:spAutoFit/>
          </a:bodyPr>
          <a:lstStyle/>
          <a:p>
            <a:pPr algn="ctr">
              <a:lnSpc>
                <a:spcPts val="7295"/>
              </a:lnSpc>
            </a:pPr>
            <a:r>
              <a:rPr lang="en-US" sz="7599" dirty="0">
                <a:solidFill>
                  <a:srgbClr val="695853"/>
                </a:solidFill>
                <a:latin typeface="Abril Fatface Bold"/>
              </a:rPr>
              <a:t>Future Scope</a:t>
            </a:r>
          </a:p>
        </p:txBody>
      </p:sp>
      <p:sp>
        <p:nvSpPr>
          <p:cNvPr id="4" name="TextBox 4">
            <a:extLst>
              <a:ext uri="{FF2B5EF4-FFF2-40B4-BE49-F238E27FC236}">
                <a16:creationId xmlns:a16="http://schemas.microsoft.com/office/drawing/2014/main" id="{99E73727-5EBB-D859-212C-F58D85A43F36}"/>
              </a:ext>
            </a:extLst>
          </p:cNvPr>
          <p:cNvSpPr txBox="1"/>
          <p:nvPr/>
        </p:nvSpPr>
        <p:spPr>
          <a:xfrm>
            <a:off x="1519975" y="3842094"/>
            <a:ext cx="14232812" cy="1373133"/>
          </a:xfrm>
          <a:prstGeom prst="rect">
            <a:avLst/>
          </a:prstGeom>
        </p:spPr>
        <p:txBody>
          <a:bodyPr lIns="0" tIns="0" rIns="0" bIns="0" rtlCol="0" anchor="t">
            <a:spAutoFit/>
          </a:bodyPr>
          <a:lstStyle/>
          <a:p>
            <a:pPr algn="just">
              <a:lnSpc>
                <a:spcPts val="5472"/>
              </a:lnSpc>
            </a:pPr>
            <a:r>
              <a:rPr lang="en-US" sz="3908" dirty="0">
                <a:solidFill>
                  <a:srgbClr val="695853"/>
                </a:solidFill>
                <a:latin typeface="Cooper Hewitt"/>
              </a:rPr>
              <a:t>.</a:t>
            </a:r>
          </a:p>
          <a:p>
            <a:pPr marL="0" lvl="0" indent="0" algn="just">
              <a:lnSpc>
                <a:spcPts val="5472"/>
              </a:lnSpc>
            </a:pPr>
            <a:endParaRPr lang="en-US" sz="3908" dirty="0">
              <a:solidFill>
                <a:srgbClr val="695853"/>
              </a:solidFill>
              <a:latin typeface="Cooper Hewitt"/>
            </a:endParaRPr>
          </a:p>
        </p:txBody>
      </p:sp>
      <p:sp>
        <p:nvSpPr>
          <p:cNvPr id="5" name="Freeform 5">
            <a:extLst>
              <a:ext uri="{FF2B5EF4-FFF2-40B4-BE49-F238E27FC236}">
                <a16:creationId xmlns:a16="http://schemas.microsoft.com/office/drawing/2014/main" id="{635CF2F7-DD46-ACBB-E540-2FA2CEC49761}"/>
              </a:ext>
            </a:extLst>
          </p:cNvPr>
          <p:cNvSpPr/>
          <p:nvPr/>
        </p:nvSpPr>
        <p:spPr>
          <a:xfrm flipH="1">
            <a:off x="-1120719" y="7539915"/>
            <a:ext cx="5246977" cy="3436770"/>
          </a:xfrm>
          <a:custGeom>
            <a:avLst/>
            <a:gdLst/>
            <a:ahLst/>
            <a:cxnLst/>
            <a:rect l="l" t="t" r="r" b="b"/>
            <a:pathLst>
              <a:path w="5246977" h="3436770">
                <a:moveTo>
                  <a:pt x="5246977" y="0"/>
                </a:moveTo>
                <a:lnTo>
                  <a:pt x="0" y="0"/>
                </a:lnTo>
                <a:lnTo>
                  <a:pt x="0" y="3436770"/>
                </a:lnTo>
                <a:lnTo>
                  <a:pt x="5246977" y="3436770"/>
                </a:lnTo>
                <a:lnTo>
                  <a:pt x="524697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0B47477E-FC1A-2E07-1A0A-D703963505C4}"/>
              </a:ext>
            </a:extLst>
          </p:cNvPr>
          <p:cNvSpPr/>
          <p:nvPr/>
        </p:nvSpPr>
        <p:spPr>
          <a:xfrm rot="-5400000">
            <a:off x="-1588847" y="6253963"/>
            <a:ext cx="2458094" cy="6008674"/>
          </a:xfrm>
          <a:custGeom>
            <a:avLst/>
            <a:gdLst/>
            <a:ahLst/>
            <a:cxnLst/>
            <a:rect l="l" t="t" r="r" b="b"/>
            <a:pathLst>
              <a:path w="2458094" h="6008674">
                <a:moveTo>
                  <a:pt x="0" y="0"/>
                </a:moveTo>
                <a:lnTo>
                  <a:pt x="2458094" y="0"/>
                </a:lnTo>
                <a:lnTo>
                  <a:pt x="2458094" y="6008674"/>
                </a:lnTo>
                <a:lnTo>
                  <a:pt x="0" y="60086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858496FD-62EB-93FF-454E-5F3C644E0412}"/>
              </a:ext>
            </a:extLst>
          </p:cNvPr>
          <p:cNvSpPr/>
          <p:nvPr/>
        </p:nvSpPr>
        <p:spPr>
          <a:xfrm rot="154432" flipV="1">
            <a:off x="13953509" y="-467551"/>
            <a:ext cx="5246977" cy="3436770"/>
          </a:xfrm>
          <a:custGeom>
            <a:avLst/>
            <a:gdLst/>
            <a:ahLst/>
            <a:cxnLst/>
            <a:rect l="l" t="t" r="r" b="b"/>
            <a:pathLst>
              <a:path w="5246977" h="3436770">
                <a:moveTo>
                  <a:pt x="0" y="3436770"/>
                </a:moveTo>
                <a:lnTo>
                  <a:pt x="5246978" y="3436770"/>
                </a:lnTo>
                <a:lnTo>
                  <a:pt x="5246978" y="0"/>
                </a:lnTo>
                <a:lnTo>
                  <a:pt x="0" y="0"/>
                </a:lnTo>
                <a:lnTo>
                  <a:pt x="0" y="343677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3C67FAE1-5C5A-B617-69E1-0381106C59A2}"/>
              </a:ext>
            </a:extLst>
          </p:cNvPr>
          <p:cNvSpPr/>
          <p:nvPr/>
        </p:nvSpPr>
        <p:spPr>
          <a:xfrm rot="-5245567" flipH="1">
            <a:off x="16131168" y="-2018587"/>
            <a:ext cx="2256264" cy="5515313"/>
          </a:xfrm>
          <a:custGeom>
            <a:avLst/>
            <a:gdLst/>
            <a:ahLst/>
            <a:cxnLst/>
            <a:rect l="l" t="t" r="r" b="b"/>
            <a:pathLst>
              <a:path w="2256264" h="5515313">
                <a:moveTo>
                  <a:pt x="2256264" y="0"/>
                </a:moveTo>
                <a:lnTo>
                  <a:pt x="0" y="0"/>
                </a:lnTo>
                <a:lnTo>
                  <a:pt x="0" y="5515313"/>
                </a:lnTo>
                <a:lnTo>
                  <a:pt x="2256264" y="5515313"/>
                </a:lnTo>
                <a:lnTo>
                  <a:pt x="2256264"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a:extLst>
              <a:ext uri="{FF2B5EF4-FFF2-40B4-BE49-F238E27FC236}">
                <a16:creationId xmlns:a16="http://schemas.microsoft.com/office/drawing/2014/main" id="{31A4333A-976F-BA8A-5AC9-0206BB4AD10B}"/>
              </a:ext>
            </a:extLst>
          </p:cNvPr>
          <p:cNvGrpSpPr/>
          <p:nvPr/>
        </p:nvGrpSpPr>
        <p:grpSpPr>
          <a:xfrm>
            <a:off x="0" y="1977874"/>
            <a:ext cx="710544" cy="3165626"/>
            <a:chOff x="0" y="0"/>
            <a:chExt cx="240357" cy="1070841"/>
          </a:xfrm>
        </p:grpSpPr>
        <p:sp>
          <p:nvSpPr>
            <p:cNvPr id="10" name="Freeform 10">
              <a:extLst>
                <a:ext uri="{FF2B5EF4-FFF2-40B4-BE49-F238E27FC236}">
                  <a16:creationId xmlns:a16="http://schemas.microsoft.com/office/drawing/2014/main" id="{7BCEA7EB-8E44-766F-0965-B10FC219A96A}"/>
                </a:ext>
              </a:extLst>
            </p:cNvPr>
            <p:cNvSpPr/>
            <p:nvPr/>
          </p:nvSpPr>
          <p:spPr>
            <a:xfrm>
              <a:off x="0" y="0"/>
              <a:ext cx="240357" cy="1070841"/>
            </a:xfrm>
            <a:custGeom>
              <a:avLst/>
              <a:gdLst/>
              <a:ahLst/>
              <a:cxnLst/>
              <a:rect l="l" t="t" r="r" b="b"/>
              <a:pathLst>
                <a:path w="240357" h="1070841">
                  <a:moveTo>
                    <a:pt x="0" y="0"/>
                  </a:moveTo>
                  <a:lnTo>
                    <a:pt x="240357" y="0"/>
                  </a:lnTo>
                  <a:lnTo>
                    <a:pt x="240357" y="1070841"/>
                  </a:lnTo>
                  <a:lnTo>
                    <a:pt x="0" y="1070841"/>
                  </a:lnTo>
                  <a:close/>
                </a:path>
              </a:pathLst>
            </a:custGeom>
            <a:solidFill>
              <a:srgbClr val="EFA92A"/>
            </a:solidFill>
          </p:spPr>
        </p:sp>
      </p:grpSp>
      <p:sp>
        <p:nvSpPr>
          <p:cNvPr id="11" name="TextBox 10">
            <a:extLst>
              <a:ext uri="{FF2B5EF4-FFF2-40B4-BE49-F238E27FC236}">
                <a16:creationId xmlns:a16="http://schemas.microsoft.com/office/drawing/2014/main" id="{2163F262-943C-3D8D-1217-DA6177714D8B}"/>
              </a:ext>
            </a:extLst>
          </p:cNvPr>
          <p:cNvSpPr txBox="1"/>
          <p:nvPr/>
        </p:nvSpPr>
        <p:spPr>
          <a:xfrm>
            <a:off x="2093535" y="1769800"/>
            <a:ext cx="11717592"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1B1E5D64-9354-1DEA-0A43-EF26DE7D7306}"/>
              </a:ext>
            </a:extLst>
          </p:cNvPr>
          <p:cNvSpPr>
            <a:spLocks noChangeArrowheads="1"/>
          </p:cNvSpPr>
          <p:nvPr/>
        </p:nvSpPr>
        <p:spPr bwMode="auto">
          <a:xfrm>
            <a:off x="1147314" y="2747085"/>
            <a:ext cx="1543661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Real-time detection:</a:t>
            </a:r>
            <a:r>
              <a:rPr kumimoji="0" lang="en-US" altLang="en-US" sz="2400" b="0" i="0" u="none" strike="noStrike" cap="none" normalizeH="0" baseline="0" dirty="0">
                <a:ln>
                  <a:noFill/>
                </a:ln>
                <a:solidFill>
                  <a:schemeClr val="tx1"/>
                </a:solidFill>
                <a:effectLst/>
                <a:latin typeface="Arial" panose="020B0604020202020204" pitchFamily="34" charset="0"/>
              </a:rPr>
              <a:t> Developing systems capable of identifying forgeries as they happen,</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crucial for live broadcasts and surveillance.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Explainable AI (XAI):</a:t>
            </a:r>
            <a:r>
              <a:rPr kumimoji="0" lang="en-US" altLang="en-US" sz="2400" b="0" i="0" u="none" strike="noStrike" cap="none" normalizeH="0" baseline="0" dirty="0">
                <a:ln>
                  <a:noFill/>
                </a:ln>
                <a:solidFill>
                  <a:schemeClr val="tx1"/>
                </a:solidFill>
                <a:effectLst/>
                <a:latin typeface="Arial" panose="020B0604020202020204" pitchFamily="34" charset="0"/>
              </a:rPr>
              <a:t> Making detection models more transparent, allowing users to understand </a:t>
            </a:r>
            <a:r>
              <a:rPr kumimoji="0" lang="en-US" altLang="en-US" sz="2400" b="0" i="1" u="none" strike="noStrike" cap="none" normalizeH="0" baseline="0" dirty="0">
                <a:ln>
                  <a:noFill/>
                </a:ln>
                <a:solidFill>
                  <a:schemeClr val="tx1"/>
                </a:solidFill>
                <a:effectLst/>
                <a:latin typeface="Arial" panose="020B0604020202020204" pitchFamily="34" charset="0"/>
              </a:rPr>
              <a:t>why</a:t>
            </a:r>
            <a:r>
              <a:rPr kumimoji="0" lang="en-US" altLang="en-US" sz="2400" b="0" i="0" u="none" strike="noStrike" cap="none" normalizeH="0" baseline="0" dirty="0">
                <a:ln>
                  <a:noFill/>
                </a:ln>
                <a:solidFill>
                  <a:schemeClr val="tx1"/>
                </a:solidFill>
                <a:effectLst/>
                <a:latin typeface="Arial" panose="020B0604020202020204" pitchFamily="34" charset="0"/>
              </a:rPr>
              <a:t> a video is flagged as fake, which is vital for legal and journalistic applications.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Robustness against adversarial attacks:</a:t>
            </a:r>
            <a:r>
              <a:rPr kumimoji="0" lang="en-US" altLang="en-US" sz="2400" b="0" i="0" u="none" strike="noStrike" cap="none" normalizeH="0" baseline="0" dirty="0">
                <a:ln>
                  <a:noFill/>
                </a:ln>
                <a:solidFill>
                  <a:schemeClr val="tx1"/>
                </a:solidFill>
                <a:effectLst/>
                <a:latin typeface="Arial" panose="020B0604020202020204" pitchFamily="34" charset="0"/>
              </a:rPr>
              <a:t> Creating systems that can withstand sophisticated anti-forensic techniques designed to evade detection.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Cross-modal forgery detection:</a:t>
            </a:r>
            <a:r>
              <a:rPr kumimoji="0" lang="en-US" altLang="en-US" sz="2400" b="0" i="0" u="none" strike="noStrike" cap="none" normalizeH="0" baseline="0" dirty="0">
                <a:ln>
                  <a:noFill/>
                </a:ln>
                <a:solidFill>
                  <a:schemeClr val="tx1"/>
                </a:solidFill>
                <a:effectLst/>
                <a:latin typeface="Arial" panose="020B0604020202020204" pitchFamily="34" charset="0"/>
              </a:rPr>
              <a:t> Integrating audio and other sensor data to identify inconsistencies that might indicate manipulation across different media types.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Standardization and collaboration:</a:t>
            </a:r>
            <a:r>
              <a:rPr kumimoji="0" lang="en-US" altLang="en-US" sz="2400" b="0" i="0" u="none" strike="noStrike" cap="none" normalizeH="0" baseline="0" dirty="0">
                <a:ln>
                  <a:noFill/>
                </a:ln>
                <a:solidFill>
                  <a:schemeClr val="tx1"/>
                </a:solidFill>
                <a:effectLst/>
                <a:latin typeface="Arial" panose="020B0604020202020204" pitchFamily="34" charset="0"/>
              </a:rPr>
              <a:t> Promoting universal standards for video authenticity and fostering international collaboration among researchers, industry, and law enforcement to combat global disinformation.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Integration with blockchain:</a:t>
            </a:r>
            <a:r>
              <a:rPr kumimoji="0" lang="en-US" altLang="en-US" sz="2400" b="0" i="0" u="none" strike="noStrike" cap="none" normalizeH="0" baseline="0" dirty="0">
                <a:ln>
                  <a:noFill/>
                </a:ln>
                <a:solidFill>
                  <a:schemeClr val="tx1"/>
                </a:solidFill>
                <a:effectLst/>
                <a:latin typeface="Arial" panose="020B0604020202020204" pitchFamily="34" charset="0"/>
              </a:rPr>
              <a:t> Exploring blockchain for immutable video provenance and authentication. </a:t>
            </a:r>
          </a:p>
        </p:txBody>
      </p:sp>
    </p:spTree>
    <p:extLst>
      <p:ext uri="{BB962C8B-B14F-4D97-AF65-F5344CB8AC3E}">
        <p14:creationId xmlns:p14="http://schemas.microsoft.com/office/powerpoint/2010/main" val="219814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p:cNvGrpSpPr/>
        <p:nvPr/>
      </p:nvGrpSpPr>
      <p:grpSpPr>
        <a:xfrm>
          <a:off x="0" y="0"/>
          <a:ext cx="0" cy="0"/>
          <a:chOff x="0" y="0"/>
          <a:chExt cx="0" cy="0"/>
        </a:xfrm>
      </p:grpSpPr>
      <p:sp>
        <p:nvSpPr>
          <p:cNvPr id="2" name="Freeform 2"/>
          <p:cNvSpPr/>
          <p:nvPr/>
        </p:nvSpPr>
        <p:spPr>
          <a:xfrm>
            <a:off x="5677093" y="4348510"/>
            <a:ext cx="7369605" cy="4515558"/>
          </a:xfrm>
          <a:custGeom>
            <a:avLst/>
            <a:gdLst/>
            <a:ahLst/>
            <a:cxnLst/>
            <a:rect l="l" t="t" r="r" b="b"/>
            <a:pathLst>
              <a:path w="7369605" h="4515558">
                <a:moveTo>
                  <a:pt x="0" y="0"/>
                </a:moveTo>
                <a:lnTo>
                  <a:pt x="7369605" y="0"/>
                </a:lnTo>
                <a:lnTo>
                  <a:pt x="7369605" y="4515557"/>
                </a:lnTo>
                <a:lnTo>
                  <a:pt x="0" y="4515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432606" y="2586151"/>
            <a:ext cx="9469654" cy="1337192"/>
          </a:xfrm>
          <a:prstGeom prst="rect">
            <a:avLst/>
          </a:prstGeom>
        </p:spPr>
        <p:txBody>
          <a:bodyPr lIns="0" tIns="0" rIns="0" bIns="0" rtlCol="0" anchor="t">
            <a:spAutoFit/>
          </a:bodyPr>
          <a:lstStyle/>
          <a:p>
            <a:pPr algn="ctr">
              <a:lnSpc>
                <a:spcPts val="9984"/>
              </a:lnSpc>
            </a:pPr>
            <a:r>
              <a:rPr lang="en-US" sz="10400">
                <a:solidFill>
                  <a:srgbClr val="695853"/>
                </a:solidFill>
                <a:latin typeface="Abril Fatface Bold"/>
              </a:rPr>
              <a:t>Thank You!</a:t>
            </a:r>
          </a:p>
        </p:txBody>
      </p:sp>
      <p:sp>
        <p:nvSpPr>
          <p:cNvPr id="4" name="Freeform 4"/>
          <p:cNvSpPr/>
          <p:nvPr/>
        </p:nvSpPr>
        <p:spPr>
          <a:xfrm rot="138663">
            <a:off x="14352731" y="6616185"/>
            <a:ext cx="6744841" cy="4417871"/>
          </a:xfrm>
          <a:custGeom>
            <a:avLst/>
            <a:gdLst/>
            <a:ahLst/>
            <a:cxnLst/>
            <a:rect l="l" t="t" r="r" b="b"/>
            <a:pathLst>
              <a:path w="6744841" h="4417871">
                <a:moveTo>
                  <a:pt x="0" y="0"/>
                </a:moveTo>
                <a:lnTo>
                  <a:pt x="6744841" y="0"/>
                </a:lnTo>
                <a:lnTo>
                  <a:pt x="6744841" y="4417871"/>
                </a:lnTo>
                <a:lnTo>
                  <a:pt x="0" y="44178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261336" flipH="1">
            <a:off x="15197000" y="5319178"/>
            <a:ext cx="2900364" cy="7089778"/>
          </a:xfrm>
          <a:custGeom>
            <a:avLst/>
            <a:gdLst/>
            <a:ahLst/>
            <a:cxnLst/>
            <a:rect l="l" t="t" r="r" b="b"/>
            <a:pathLst>
              <a:path w="2900364" h="7089778">
                <a:moveTo>
                  <a:pt x="2900364" y="0"/>
                </a:moveTo>
                <a:lnTo>
                  <a:pt x="0" y="0"/>
                </a:lnTo>
                <a:lnTo>
                  <a:pt x="0" y="7089778"/>
                </a:lnTo>
                <a:lnTo>
                  <a:pt x="2900364" y="7089778"/>
                </a:lnTo>
                <a:lnTo>
                  <a:pt x="2900364"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7084430" y="-2342894"/>
            <a:ext cx="4554931" cy="3563322"/>
            <a:chOff x="0" y="0"/>
            <a:chExt cx="1540804" cy="1205371"/>
          </a:xfrm>
        </p:grpSpPr>
        <p:sp>
          <p:nvSpPr>
            <p:cNvPr id="7" name="Freeform 7"/>
            <p:cNvSpPr/>
            <p:nvPr/>
          </p:nvSpPr>
          <p:spPr>
            <a:xfrm>
              <a:off x="0" y="0"/>
              <a:ext cx="1540804" cy="1205370"/>
            </a:xfrm>
            <a:custGeom>
              <a:avLst/>
              <a:gdLst/>
              <a:ahLst/>
              <a:cxnLst/>
              <a:rect l="l" t="t" r="r" b="b"/>
              <a:pathLst>
                <a:path w="1540804" h="1205370">
                  <a:moveTo>
                    <a:pt x="0" y="0"/>
                  </a:moveTo>
                  <a:lnTo>
                    <a:pt x="1540804" y="0"/>
                  </a:lnTo>
                  <a:lnTo>
                    <a:pt x="1540804" y="1205370"/>
                  </a:lnTo>
                  <a:lnTo>
                    <a:pt x="0" y="1205370"/>
                  </a:lnTo>
                  <a:close/>
                </a:path>
              </a:pathLst>
            </a:custGeom>
            <a:solidFill>
              <a:srgbClr val="EFA92A"/>
            </a:solidFill>
          </p:spPr>
        </p:sp>
      </p:grpSp>
      <p:sp>
        <p:nvSpPr>
          <p:cNvPr id="8" name="Freeform 8"/>
          <p:cNvSpPr/>
          <p:nvPr/>
        </p:nvSpPr>
        <p:spPr>
          <a:xfrm rot="138663" flipH="1">
            <a:off x="-1656223" y="7025932"/>
            <a:ext cx="6744841" cy="4417871"/>
          </a:xfrm>
          <a:custGeom>
            <a:avLst/>
            <a:gdLst/>
            <a:ahLst/>
            <a:cxnLst/>
            <a:rect l="l" t="t" r="r" b="b"/>
            <a:pathLst>
              <a:path w="6744841" h="4417871">
                <a:moveTo>
                  <a:pt x="6744841" y="0"/>
                </a:moveTo>
                <a:lnTo>
                  <a:pt x="0" y="0"/>
                </a:lnTo>
                <a:lnTo>
                  <a:pt x="0" y="4417870"/>
                </a:lnTo>
                <a:lnTo>
                  <a:pt x="6744841" y="4417870"/>
                </a:lnTo>
                <a:lnTo>
                  <a:pt x="674484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5261336" flipH="1">
            <a:off x="124283" y="5319178"/>
            <a:ext cx="2900364" cy="7089778"/>
          </a:xfrm>
          <a:custGeom>
            <a:avLst/>
            <a:gdLst/>
            <a:ahLst/>
            <a:cxnLst/>
            <a:rect l="l" t="t" r="r" b="b"/>
            <a:pathLst>
              <a:path w="2900364" h="7089778">
                <a:moveTo>
                  <a:pt x="2900364" y="0"/>
                </a:moveTo>
                <a:lnTo>
                  <a:pt x="0" y="0"/>
                </a:lnTo>
                <a:lnTo>
                  <a:pt x="0" y="7089778"/>
                </a:lnTo>
                <a:lnTo>
                  <a:pt x="2900364" y="7089778"/>
                </a:lnTo>
                <a:lnTo>
                  <a:pt x="2900364"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p:cNvGrpSpPr/>
        <p:nvPr/>
      </p:nvGrpSpPr>
      <p:grpSpPr>
        <a:xfrm>
          <a:off x="0" y="0"/>
          <a:ext cx="0" cy="0"/>
          <a:chOff x="0" y="0"/>
          <a:chExt cx="0" cy="0"/>
        </a:xfrm>
      </p:grpSpPr>
      <p:sp>
        <p:nvSpPr>
          <p:cNvPr id="2" name="Freeform 2"/>
          <p:cNvSpPr/>
          <p:nvPr/>
        </p:nvSpPr>
        <p:spPr>
          <a:xfrm rot="138663">
            <a:off x="15030639" y="7953492"/>
            <a:ext cx="4483784" cy="2936879"/>
          </a:xfrm>
          <a:custGeom>
            <a:avLst/>
            <a:gdLst/>
            <a:ahLst/>
            <a:cxnLst/>
            <a:rect l="l" t="t" r="r" b="b"/>
            <a:pathLst>
              <a:path w="4483784" h="2936879">
                <a:moveTo>
                  <a:pt x="0" y="0"/>
                </a:moveTo>
                <a:lnTo>
                  <a:pt x="4483784" y="0"/>
                </a:lnTo>
                <a:lnTo>
                  <a:pt x="4483784" y="2936878"/>
                </a:lnTo>
                <a:lnTo>
                  <a:pt x="0" y="29368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46915" y="5221675"/>
            <a:ext cx="1028700" cy="4226147"/>
            <a:chOff x="0" y="0"/>
            <a:chExt cx="347980" cy="1429586"/>
          </a:xfrm>
        </p:grpSpPr>
        <p:sp>
          <p:nvSpPr>
            <p:cNvPr id="4" name="Freeform 4"/>
            <p:cNvSpPr/>
            <p:nvPr/>
          </p:nvSpPr>
          <p:spPr>
            <a:xfrm>
              <a:off x="0" y="0"/>
              <a:ext cx="347980" cy="1429586"/>
            </a:xfrm>
            <a:custGeom>
              <a:avLst/>
              <a:gdLst/>
              <a:ahLst/>
              <a:cxnLst/>
              <a:rect l="l" t="t" r="r" b="b"/>
              <a:pathLst>
                <a:path w="347980" h="1429586">
                  <a:moveTo>
                    <a:pt x="0" y="0"/>
                  </a:moveTo>
                  <a:lnTo>
                    <a:pt x="347980" y="0"/>
                  </a:lnTo>
                  <a:lnTo>
                    <a:pt x="347980" y="1429586"/>
                  </a:lnTo>
                  <a:lnTo>
                    <a:pt x="0" y="1429586"/>
                  </a:lnTo>
                  <a:close/>
                </a:path>
              </a:pathLst>
            </a:custGeom>
            <a:solidFill>
              <a:srgbClr val="EFA92A"/>
            </a:solidFill>
          </p:spPr>
        </p:sp>
      </p:grpSp>
      <p:sp>
        <p:nvSpPr>
          <p:cNvPr id="5" name="Freeform 5"/>
          <p:cNvSpPr/>
          <p:nvPr/>
        </p:nvSpPr>
        <p:spPr>
          <a:xfrm rot="138663" flipV="1">
            <a:off x="15422820" y="-328184"/>
            <a:ext cx="4483784" cy="2936879"/>
          </a:xfrm>
          <a:custGeom>
            <a:avLst/>
            <a:gdLst/>
            <a:ahLst/>
            <a:cxnLst/>
            <a:rect l="l" t="t" r="r" b="b"/>
            <a:pathLst>
              <a:path w="4483784" h="2936879">
                <a:moveTo>
                  <a:pt x="0" y="2936879"/>
                </a:moveTo>
                <a:lnTo>
                  <a:pt x="4483784" y="2936879"/>
                </a:lnTo>
                <a:lnTo>
                  <a:pt x="4483784" y="0"/>
                </a:lnTo>
                <a:lnTo>
                  <a:pt x="0" y="0"/>
                </a:lnTo>
                <a:lnTo>
                  <a:pt x="0" y="293687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261336" flipH="1">
            <a:off x="15984067" y="-1190398"/>
            <a:ext cx="1928082" cy="4713089"/>
          </a:xfrm>
          <a:custGeom>
            <a:avLst/>
            <a:gdLst/>
            <a:ahLst/>
            <a:cxnLst/>
            <a:rect l="l" t="t" r="r" b="b"/>
            <a:pathLst>
              <a:path w="1928082" h="4713089">
                <a:moveTo>
                  <a:pt x="1928082" y="0"/>
                </a:moveTo>
                <a:lnTo>
                  <a:pt x="0" y="0"/>
                </a:lnTo>
                <a:lnTo>
                  <a:pt x="0" y="4713089"/>
                </a:lnTo>
                <a:lnTo>
                  <a:pt x="1928082" y="4713089"/>
                </a:lnTo>
                <a:lnTo>
                  <a:pt x="192808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10" name="TextBox 10"/>
          <p:cNvSpPr txBox="1"/>
          <p:nvPr/>
        </p:nvSpPr>
        <p:spPr>
          <a:xfrm>
            <a:off x="1748754" y="8560200"/>
            <a:ext cx="17592857" cy="2419380"/>
          </a:xfrm>
          <a:prstGeom prst="rect">
            <a:avLst/>
          </a:prstGeom>
        </p:spPr>
        <p:txBody>
          <a:bodyPr lIns="0" tIns="0" rIns="0" bIns="0" rtlCol="0" anchor="t">
            <a:spAutoFit/>
          </a:bodyPr>
          <a:lstStyle/>
          <a:p>
            <a:pPr>
              <a:lnSpc>
                <a:spcPts val="6400"/>
              </a:lnSpc>
              <a:spcBef>
                <a:spcPct val="0"/>
              </a:spcBef>
            </a:pPr>
            <a:endParaRPr lang="en-US" sz="4571" b="1" u="sng" dirty="0">
              <a:solidFill>
                <a:srgbClr val="695853"/>
              </a:solidFill>
              <a:latin typeface="Cooper Hewitt"/>
            </a:endParaRPr>
          </a:p>
          <a:p>
            <a:pPr>
              <a:lnSpc>
                <a:spcPts val="6400"/>
              </a:lnSpc>
              <a:spcBef>
                <a:spcPct val="0"/>
              </a:spcBef>
            </a:pPr>
            <a:endParaRPr lang="en-US" sz="4571" dirty="0">
              <a:solidFill>
                <a:srgbClr val="695853"/>
              </a:solidFill>
              <a:latin typeface="Cooper Hewitt"/>
            </a:endParaRPr>
          </a:p>
          <a:p>
            <a:pPr>
              <a:lnSpc>
                <a:spcPts val="6400"/>
              </a:lnSpc>
              <a:spcBef>
                <a:spcPct val="0"/>
              </a:spcBef>
            </a:pPr>
            <a:endParaRPr lang="en-US" sz="4571" dirty="0">
              <a:solidFill>
                <a:srgbClr val="695853"/>
              </a:solidFill>
              <a:latin typeface="Cooper Hewitt"/>
            </a:endParaRPr>
          </a:p>
        </p:txBody>
      </p:sp>
      <p:sp>
        <p:nvSpPr>
          <p:cNvPr id="7" name="TextBox 3">
            <a:extLst>
              <a:ext uri="{FF2B5EF4-FFF2-40B4-BE49-F238E27FC236}">
                <a16:creationId xmlns:a16="http://schemas.microsoft.com/office/drawing/2014/main" id="{9B8CF683-AC16-B909-23FB-449DEC16AAFB}"/>
              </a:ext>
            </a:extLst>
          </p:cNvPr>
          <p:cNvSpPr txBox="1"/>
          <p:nvPr/>
        </p:nvSpPr>
        <p:spPr>
          <a:xfrm>
            <a:off x="1981200" y="800100"/>
            <a:ext cx="9469654" cy="2828467"/>
          </a:xfrm>
          <a:prstGeom prst="rect">
            <a:avLst/>
          </a:prstGeom>
        </p:spPr>
        <p:txBody>
          <a:bodyPr lIns="0" tIns="0" rIns="0" bIns="0" rtlCol="0" anchor="t">
            <a:spAutoFit/>
          </a:bodyPr>
          <a:lstStyle/>
          <a:p>
            <a:pPr algn="ctr">
              <a:lnSpc>
                <a:spcPts val="7346"/>
              </a:lnSpc>
            </a:pPr>
            <a:r>
              <a:rPr lang="en-US" sz="7652" dirty="0">
                <a:solidFill>
                  <a:srgbClr val="695853"/>
                </a:solidFill>
                <a:latin typeface="Abril Fatface Bold"/>
              </a:rPr>
              <a:t>VIDEO FORGERY DETECTION USING ML</a:t>
            </a:r>
          </a:p>
        </p:txBody>
      </p:sp>
      <p:sp>
        <p:nvSpPr>
          <p:cNvPr id="8" name="Rectangle 1">
            <a:extLst>
              <a:ext uri="{FF2B5EF4-FFF2-40B4-BE49-F238E27FC236}">
                <a16:creationId xmlns:a16="http://schemas.microsoft.com/office/drawing/2014/main" id="{B0BB446D-2696-F926-D7B7-00A63E640753}"/>
              </a:ext>
            </a:extLst>
          </p:cNvPr>
          <p:cNvSpPr>
            <a:spLocks noChangeArrowheads="1"/>
          </p:cNvSpPr>
          <p:nvPr/>
        </p:nvSpPr>
        <p:spPr bwMode="auto">
          <a:xfrm>
            <a:off x="589531" y="3865163"/>
            <a:ext cx="18455786"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sng" strike="noStrike" cap="none" normalizeH="0" baseline="0" dirty="0">
                <a:ln>
                  <a:noFill/>
                </a:ln>
                <a:solidFill>
                  <a:schemeClr val="tx1"/>
                </a:solidFill>
                <a:effectLst/>
                <a:latin typeface="Arial" panose="020B0604020202020204" pitchFamily="34" charset="0"/>
              </a:rPr>
              <a:t>CO’s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1" i="0" u="sng"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sz="2800" dirty="0"/>
              <a:t>1.  To analyze common video forgery techniques and their characteristics.</a:t>
            </a:r>
            <a:endParaRPr lang="en-US" altLang="en-US" sz="2800" dirty="0">
              <a:latin typeface="Arial" panose="020B0604020202020204" pitchFamily="34" charset="0"/>
            </a:endParaRPr>
          </a:p>
          <a:p>
            <a:pPr lvl="0" eaLnBrk="0" fontAlgn="base" hangingPunct="0">
              <a:spcBef>
                <a:spcPct val="0"/>
              </a:spcBef>
              <a:spcAft>
                <a:spcPct val="0"/>
              </a:spcAft>
            </a:pPr>
            <a:r>
              <a:rPr lang="en-US" altLang="en-US" sz="2800" dirty="0">
                <a:latin typeface="Arial" panose="020B0604020202020204" pitchFamily="34" charset="0"/>
              </a:rPr>
              <a:t>2. T</a:t>
            </a:r>
            <a:r>
              <a:rPr lang="en-US" sz="2800" dirty="0"/>
              <a:t>o design and implement algorithms for detecting various types </a:t>
            </a:r>
          </a:p>
          <a:p>
            <a:pPr lvl="0" eaLnBrk="0" fontAlgn="base" hangingPunct="0">
              <a:spcBef>
                <a:spcPct val="0"/>
              </a:spcBef>
              <a:spcAft>
                <a:spcPct val="0"/>
              </a:spcAft>
            </a:pPr>
            <a:r>
              <a:rPr lang="en-US" sz="2800" dirty="0"/>
              <a:t>     of video manipulations. </a:t>
            </a:r>
          </a:p>
          <a:p>
            <a:pPr lvl="0" eaLnBrk="0" fontAlgn="base" hangingPunct="0">
              <a:spcBef>
                <a:spcPct val="0"/>
              </a:spcBef>
              <a:spcAft>
                <a:spcPct val="0"/>
              </a:spcAft>
            </a:pPr>
            <a:r>
              <a:rPr lang="en-US" altLang="en-US" sz="2800" dirty="0">
                <a:latin typeface="Arial" panose="020B0604020202020204" pitchFamily="34" charset="0"/>
              </a:rPr>
              <a:t>3. T</a:t>
            </a:r>
            <a:r>
              <a:rPr lang="en-US" sz="2800" dirty="0"/>
              <a:t>o evaluate the performance of video forgery detection systems</a:t>
            </a:r>
          </a:p>
          <a:p>
            <a:pPr lvl="0" eaLnBrk="0" fontAlgn="base" hangingPunct="0">
              <a:spcBef>
                <a:spcPct val="0"/>
              </a:spcBef>
              <a:spcAft>
                <a:spcPct val="0"/>
              </a:spcAft>
            </a:pPr>
            <a:r>
              <a:rPr lang="en-US" sz="2800" dirty="0"/>
              <a:t>     using relevant metrics.</a:t>
            </a:r>
            <a:endParaRPr lang="en-US" altLang="en-US" sz="2800" dirty="0">
              <a:latin typeface="Arial" panose="020B0604020202020204" pitchFamily="34" charset="0"/>
            </a:endParaRPr>
          </a:p>
          <a:p>
            <a:pPr lvl="0" eaLnBrk="0" fontAlgn="base" hangingPunct="0">
              <a:spcBef>
                <a:spcPct val="0"/>
              </a:spcBef>
              <a:spcAft>
                <a:spcPct val="0"/>
              </a:spcAft>
            </a:pPr>
            <a:r>
              <a:rPr lang="en-US" altLang="en-US" sz="2800" dirty="0">
                <a:latin typeface="Arial" panose="020B0604020202020204" pitchFamily="34" charset="0"/>
              </a:rPr>
              <a:t>4. T</a:t>
            </a:r>
            <a:r>
              <a:rPr lang="en-US" sz="2800" dirty="0"/>
              <a:t>o apply machine learning and deep learning techniques to enhance </a:t>
            </a:r>
          </a:p>
          <a:p>
            <a:pPr lvl="0" eaLnBrk="0" fontAlgn="base" hangingPunct="0">
              <a:spcBef>
                <a:spcPct val="0"/>
              </a:spcBef>
              <a:spcAft>
                <a:spcPct val="0"/>
              </a:spcAft>
            </a:pPr>
            <a:r>
              <a:rPr lang="en-US" sz="2800" dirty="0"/>
              <a:t>     forgery detection capabilities.</a:t>
            </a:r>
            <a:endParaRPr lang="en-US" altLang="en-US" sz="2800" dirty="0">
              <a:latin typeface="Arial" panose="020B0604020202020204" pitchFamily="34" charset="0"/>
            </a:endParaRPr>
          </a:p>
          <a:p>
            <a:pPr lvl="0" eaLnBrk="0" fontAlgn="base" hangingPunct="0">
              <a:spcBef>
                <a:spcPct val="0"/>
              </a:spcBef>
              <a:spcAft>
                <a:spcPct val="0"/>
              </a:spcAft>
            </a:pPr>
            <a:r>
              <a:rPr lang="en-US" altLang="en-US" sz="2800" dirty="0">
                <a:latin typeface="Arial" panose="020B0604020202020204" pitchFamily="34" charset="0"/>
              </a:rPr>
              <a:t>5. T</a:t>
            </a:r>
            <a:r>
              <a:rPr lang="en-US" sz="2800" dirty="0"/>
              <a:t>o understand the ethical implications and societal impact of </a:t>
            </a:r>
          </a:p>
          <a:p>
            <a:pPr lvl="0" eaLnBrk="0" fontAlgn="base" hangingPunct="0">
              <a:spcBef>
                <a:spcPct val="0"/>
              </a:spcBef>
              <a:spcAft>
                <a:spcPct val="0"/>
              </a:spcAft>
            </a:pPr>
            <a:r>
              <a:rPr lang="en-US" sz="2800" dirty="0"/>
              <a:t>     video forgery and its detection.</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IN" sz="3200" b="0" i="0" dirty="0">
                <a:solidFill>
                  <a:srgbClr val="1A1A1A"/>
                </a:solidFill>
                <a:effectLst/>
                <a:latin typeface="Arial" panose="020B0604020202020204" pitchFamily="34" charset="0"/>
                <a:cs typeface="Arial" panose="020B0604020202020204" pitchFamily="34" charset="0"/>
              </a:rPr>
              <a:t>Outcome of the Project- Research Paper</a:t>
            </a:r>
            <a:endParaRPr kumimoji="0" lang="en-US" altLang="en-US" sz="3200" b="1" i="0" u="sng"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4" name="Rectangle 3">
            <a:extLst>
              <a:ext uri="{FF2B5EF4-FFF2-40B4-BE49-F238E27FC236}">
                <a16:creationId xmlns:a16="http://schemas.microsoft.com/office/drawing/2014/main" id="{6D1ADAF9-D942-1FC1-372C-78E97987FA0F}"/>
              </a:ext>
            </a:extLst>
          </p:cNvPr>
          <p:cNvSpPr>
            <a:spLocks noChangeArrowheads="1"/>
          </p:cNvSpPr>
          <p:nvPr/>
        </p:nvSpPr>
        <p:spPr bwMode="auto">
          <a:xfrm>
            <a:off x="11658600" y="3865163"/>
            <a:ext cx="804678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sng" strike="noStrike" cap="none" normalizeH="0" baseline="0" dirty="0">
                <a:ln>
                  <a:noFill/>
                </a:ln>
                <a:solidFill>
                  <a:schemeClr val="tx1"/>
                </a:solidFill>
                <a:effectLst/>
                <a:latin typeface="Arial" panose="020B0604020202020204" pitchFamily="34" charset="0"/>
              </a:rPr>
              <a:t>SDG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1" i="0" u="sng"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SDG 9</a:t>
            </a:r>
            <a:r>
              <a:rPr lang="en-US" sz="2800" b="1" dirty="0"/>
              <a:t>: </a:t>
            </a:r>
            <a:r>
              <a:rPr lang="en-US" sz="2800" dirty="0"/>
              <a:t>Fostering technological </a:t>
            </a:r>
          </a:p>
          <a:p>
            <a:pPr marR="0" lvl="0" algn="l" defTabSz="914400" rtl="0" eaLnBrk="0" fontAlgn="base" latinLnBrk="0" hangingPunct="0">
              <a:lnSpc>
                <a:spcPct val="100000"/>
              </a:lnSpc>
              <a:spcBef>
                <a:spcPct val="0"/>
              </a:spcBef>
              <a:spcAft>
                <a:spcPct val="0"/>
              </a:spcAft>
              <a:buClrTx/>
              <a:buSzTx/>
              <a:tabLst/>
            </a:pPr>
            <a:r>
              <a:rPr lang="en-US" sz="2800" dirty="0"/>
              <a:t>    innovation in digital security.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SDG </a:t>
            </a:r>
            <a:r>
              <a:rPr lang="en-US" altLang="en-US" sz="2800" dirty="0">
                <a:latin typeface="Arial" panose="020B0604020202020204" pitchFamily="34" charset="0"/>
              </a:rPr>
              <a:t>16</a:t>
            </a:r>
            <a:r>
              <a:rPr kumimoji="0" lang="en-US" altLang="en-US" sz="2800" b="0" i="0" u="none" strike="noStrike" cap="none" normalizeH="0" baseline="0" dirty="0">
                <a:ln>
                  <a:noFill/>
                </a:ln>
                <a:solidFill>
                  <a:schemeClr val="tx1"/>
                </a:solidFill>
                <a:effectLst/>
                <a:latin typeface="Arial" panose="020B0604020202020204" pitchFamily="34" charset="0"/>
              </a:rPr>
              <a:t>: </a:t>
            </a:r>
            <a:r>
              <a:rPr lang="en-US" sz="2800" dirty="0"/>
              <a:t>Supporting forensic analysis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dirty="0"/>
              <a:t>for legal proceedings and combating misinformation.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SDG 11: </a:t>
            </a:r>
            <a:r>
              <a:rPr lang="en-US" sz="2800" dirty="0"/>
              <a:t>Contributing to a safer digital</a:t>
            </a:r>
          </a:p>
          <a:p>
            <a:pPr marR="0" lvl="0" algn="l" defTabSz="914400" rtl="0" eaLnBrk="0" fontAlgn="base" latinLnBrk="0" hangingPunct="0">
              <a:lnSpc>
                <a:spcPct val="100000"/>
              </a:lnSpc>
              <a:spcBef>
                <a:spcPct val="0"/>
              </a:spcBef>
              <a:spcAft>
                <a:spcPct val="0"/>
              </a:spcAft>
              <a:buClrTx/>
              <a:buSzTx/>
              <a:tabLst/>
            </a:pPr>
            <a:r>
              <a:rPr lang="en-US" sz="2800" dirty="0"/>
              <a:t>    environment within smart cities.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p:cNvGrpSpPr/>
        <p:nvPr/>
      </p:nvGrpSpPr>
      <p:grpSpPr>
        <a:xfrm>
          <a:off x="0" y="0"/>
          <a:ext cx="0" cy="0"/>
          <a:chOff x="0" y="0"/>
          <a:chExt cx="0" cy="0"/>
        </a:xfrm>
      </p:grpSpPr>
      <p:sp>
        <p:nvSpPr>
          <p:cNvPr id="3" name="TextBox 3"/>
          <p:cNvSpPr txBox="1"/>
          <p:nvPr/>
        </p:nvSpPr>
        <p:spPr>
          <a:xfrm>
            <a:off x="1981200" y="800100"/>
            <a:ext cx="9469654" cy="956159"/>
          </a:xfrm>
          <a:prstGeom prst="rect">
            <a:avLst/>
          </a:prstGeom>
        </p:spPr>
        <p:txBody>
          <a:bodyPr lIns="0" tIns="0" rIns="0" bIns="0" rtlCol="0" anchor="t">
            <a:spAutoFit/>
          </a:bodyPr>
          <a:lstStyle/>
          <a:p>
            <a:pPr algn="ctr">
              <a:lnSpc>
                <a:spcPts val="7346"/>
              </a:lnSpc>
            </a:pPr>
            <a:r>
              <a:rPr lang="en-US" sz="7652" dirty="0">
                <a:solidFill>
                  <a:srgbClr val="695853"/>
                </a:solidFill>
                <a:latin typeface="Abril Fatface Bold"/>
              </a:rPr>
              <a:t>Introduction</a:t>
            </a:r>
          </a:p>
        </p:txBody>
      </p:sp>
      <p:sp>
        <p:nvSpPr>
          <p:cNvPr id="4" name="TextBox 4"/>
          <p:cNvSpPr txBox="1"/>
          <p:nvPr/>
        </p:nvSpPr>
        <p:spPr>
          <a:xfrm>
            <a:off x="1224817" y="2790126"/>
            <a:ext cx="11929719" cy="4684167"/>
          </a:xfrm>
          <a:prstGeom prst="rect">
            <a:avLst/>
          </a:prstGeom>
        </p:spPr>
        <p:txBody>
          <a:bodyPr lIns="0" tIns="0" rIns="0" bIns="0" rtlCol="0" anchor="t">
            <a:spAutoFit/>
          </a:bodyPr>
          <a:lstStyle/>
          <a:p>
            <a:pPr marL="0" lvl="0" indent="0" algn="just">
              <a:lnSpc>
                <a:spcPts val="4570"/>
              </a:lnSpc>
            </a:pPr>
            <a:r>
              <a:rPr lang="en-US" sz="3200" dirty="0"/>
              <a:t>Video forgery, a growing threat in the digital age, undermines trust in visual information by manipulating or fabricating content. This project focuses on developing a robust video forgery detection system. It aims to identify various manipulation techniques, from simple edits to sophisticated deepfakes, using advanced computational methods. By improving the authenticity of video content, this system will contribute significantly to combating misinformation and ensuring digital integrity in diverse applications..</a:t>
            </a:r>
            <a:endParaRPr lang="en-US" sz="3200" dirty="0">
              <a:solidFill>
                <a:srgbClr val="695853"/>
              </a:solidFill>
              <a:latin typeface="Cooper Hewitt"/>
            </a:endParaRPr>
          </a:p>
        </p:txBody>
      </p:sp>
      <p:grpSp>
        <p:nvGrpSpPr>
          <p:cNvPr id="5" name="Group 5"/>
          <p:cNvGrpSpPr/>
          <p:nvPr/>
        </p:nvGrpSpPr>
        <p:grpSpPr>
          <a:xfrm>
            <a:off x="0" y="3239997"/>
            <a:ext cx="816596" cy="4246238"/>
            <a:chOff x="0" y="0"/>
            <a:chExt cx="276231" cy="1436382"/>
          </a:xfrm>
        </p:grpSpPr>
        <p:sp>
          <p:nvSpPr>
            <p:cNvPr id="6" name="Freeform 6"/>
            <p:cNvSpPr/>
            <p:nvPr/>
          </p:nvSpPr>
          <p:spPr>
            <a:xfrm>
              <a:off x="0" y="0"/>
              <a:ext cx="276231" cy="1436382"/>
            </a:xfrm>
            <a:custGeom>
              <a:avLst/>
              <a:gdLst/>
              <a:ahLst/>
              <a:cxnLst/>
              <a:rect l="l" t="t" r="r" b="b"/>
              <a:pathLst>
                <a:path w="276231" h="1436382">
                  <a:moveTo>
                    <a:pt x="0" y="0"/>
                  </a:moveTo>
                  <a:lnTo>
                    <a:pt x="276231" y="0"/>
                  </a:lnTo>
                  <a:lnTo>
                    <a:pt x="276231" y="1436382"/>
                  </a:lnTo>
                  <a:lnTo>
                    <a:pt x="0" y="1436382"/>
                  </a:lnTo>
                  <a:close/>
                </a:path>
              </a:pathLst>
            </a:custGeom>
            <a:solidFill>
              <a:srgbClr val="EFA92A"/>
            </a:solidFill>
          </p:spPr>
        </p:sp>
      </p:grpSp>
      <p:sp>
        <p:nvSpPr>
          <p:cNvPr id="7" name="Freeform 7"/>
          <p:cNvSpPr/>
          <p:nvPr/>
        </p:nvSpPr>
        <p:spPr>
          <a:xfrm rot="138663">
            <a:off x="14204651" y="7516222"/>
            <a:ext cx="5246977" cy="3436770"/>
          </a:xfrm>
          <a:custGeom>
            <a:avLst/>
            <a:gdLst/>
            <a:ahLst/>
            <a:cxnLst/>
            <a:rect l="l" t="t" r="r" b="b"/>
            <a:pathLst>
              <a:path w="5246977" h="3436770">
                <a:moveTo>
                  <a:pt x="0" y="0"/>
                </a:moveTo>
                <a:lnTo>
                  <a:pt x="5246978" y="0"/>
                </a:lnTo>
                <a:lnTo>
                  <a:pt x="5246978" y="3436771"/>
                </a:lnTo>
                <a:lnTo>
                  <a:pt x="0" y="3436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5261336" flipH="1">
            <a:off x="14861429" y="6507249"/>
            <a:ext cx="2256264" cy="5515313"/>
          </a:xfrm>
          <a:custGeom>
            <a:avLst/>
            <a:gdLst/>
            <a:ahLst/>
            <a:cxnLst/>
            <a:rect l="l" t="t" r="r" b="b"/>
            <a:pathLst>
              <a:path w="2256264" h="5515313">
                <a:moveTo>
                  <a:pt x="2256264" y="0"/>
                </a:moveTo>
                <a:lnTo>
                  <a:pt x="0" y="0"/>
                </a:lnTo>
                <a:lnTo>
                  <a:pt x="0" y="5515313"/>
                </a:lnTo>
                <a:lnTo>
                  <a:pt x="2256264" y="5515313"/>
                </a:lnTo>
                <a:lnTo>
                  <a:pt x="2256264"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a:extLst>
            <a:ext uri="{FF2B5EF4-FFF2-40B4-BE49-F238E27FC236}">
              <a16:creationId xmlns:a16="http://schemas.microsoft.com/office/drawing/2014/main" id="{FFF578FF-5400-81BF-FDBF-D643A468D12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FE6AA43-731F-BC08-3848-13F223626B1D}"/>
              </a:ext>
            </a:extLst>
          </p:cNvPr>
          <p:cNvSpPr/>
          <p:nvPr/>
        </p:nvSpPr>
        <p:spPr>
          <a:xfrm rot="138663">
            <a:off x="15030639" y="7953492"/>
            <a:ext cx="4483784" cy="2936879"/>
          </a:xfrm>
          <a:custGeom>
            <a:avLst/>
            <a:gdLst/>
            <a:ahLst/>
            <a:cxnLst/>
            <a:rect l="l" t="t" r="r" b="b"/>
            <a:pathLst>
              <a:path w="4483784" h="2936879">
                <a:moveTo>
                  <a:pt x="0" y="0"/>
                </a:moveTo>
                <a:lnTo>
                  <a:pt x="4483784" y="0"/>
                </a:lnTo>
                <a:lnTo>
                  <a:pt x="4483784" y="2936878"/>
                </a:lnTo>
                <a:lnTo>
                  <a:pt x="0" y="29368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a:extLst>
              <a:ext uri="{FF2B5EF4-FFF2-40B4-BE49-F238E27FC236}">
                <a16:creationId xmlns:a16="http://schemas.microsoft.com/office/drawing/2014/main" id="{6113DADB-C7D9-5D84-85D5-3CE975051D6A}"/>
              </a:ext>
            </a:extLst>
          </p:cNvPr>
          <p:cNvGrpSpPr/>
          <p:nvPr/>
        </p:nvGrpSpPr>
        <p:grpSpPr>
          <a:xfrm>
            <a:off x="-646915" y="5221675"/>
            <a:ext cx="1028700" cy="4226147"/>
            <a:chOff x="0" y="0"/>
            <a:chExt cx="347980" cy="1429586"/>
          </a:xfrm>
        </p:grpSpPr>
        <p:sp>
          <p:nvSpPr>
            <p:cNvPr id="4" name="Freeform 4">
              <a:extLst>
                <a:ext uri="{FF2B5EF4-FFF2-40B4-BE49-F238E27FC236}">
                  <a16:creationId xmlns:a16="http://schemas.microsoft.com/office/drawing/2014/main" id="{2CF723D7-80DD-01C7-0AA8-52BB006B3087}"/>
                </a:ext>
              </a:extLst>
            </p:cNvPr>
            <p:cNvSpPr/>
            <p:nvPr/>
          </p:nvSpPr>
          <p:spPr>
            <a:xfrm>
              <a:off x="0" y="0"/>
              <a:ext cx="347980" cy="1429586"/>
            </a:xfrm>
            <a:custGeom>
              <a:avLst/>
              <a:gdLst/>
              <a:ahLst/>
              <a:cxnLst/>
              <a:rect l="l" t="t" r="r" b="b"/>
              <a:pathLst>
                <a:path w="347980" h="1429586">
                  <a:moveTo>
                    <a:pt x="0" y="0"/>
                  </a:moveTo>
                  <a:lnTo>
                    <a:pt x="347980" y="0"/>
                  </a:lnTo>
                  <a:lnTo>
                    <a:pt x="347980" y="1429586"/>
                  </a:lnTo>
                  <a:lnTo>
                    <a:pt x="0" y="1429586"/>
                  </a:lnTo>
                  <a:close/>
                </a:path>
              </a:pathLst>
            </a:custGeom>
            <a:solidFill>
              <a:srgbClr val="EFA92A"/>
            </a:solidFill>
          </p:spPr>
        </p:sp>
      </p:grpSp>
      <p:sp>
        <p:nvSpPr>
          <p:cNvPr id="5" name="Freeform 5">
            <a:extLst>
              <a:ext uri="{FF2B5EF4-FFF2-40B4-BE49-F238E27FC236}">
                <a16:creationId xmlns:a16="http://schemas.microsoft.com/office/drawing/2014/main" id="{E92FF3CE-E494-93E1-F236-62900CCF7E72}"/>
              </a:ext>
            </a:extLst>
          </p:cNvPr>
          <p:cNvSpPr/>
          <p:nvPr/>
        </p:nvSpPr>
        <p:spPr>
          <a:xfrm rot="138663" flipV="1">
            <a:off x="15422820" y="-328184"/>
            <a:ext cx="4483784" cy="2936879"/>
          </a:xfrm>
          <a:custGeom>
            <a:avLst/>
            <a:gdLst/>
            <a:ahLst/>
            <a:cxnLst/>
            <a:rect l="l" t="t" r="r" b="b"/>
            <a:pathLst>
              <a:path w="4483784" h="2936879">
                <a:moveTo>
                  <a:pt x="0" y="2936879"/>
                </a:moveTo>
                <a:lnTo>
                  <a:pt x="4483784" y="2936879"/>
                </a:lnTo>
                <a:lnTo>
                  <a:pt x="4483784" y="0"/>
                </a:lnTo>
                <a:lnTo>
                  <a:pt x="0" y="0"/>
                </a:lnTo>
                <a:lnTo>
                  <a:pt x="0" y="293687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EEC46C68-5A37-1331-91E3-0E403875F35B}"/>
              </a:ext>
            </a:extLst>
          </p:cNvPr>
          <p:cNvSpPr/>
          <p:nvPr/>
        </p:nvSpPr>
        <p:spPr>
          <a:xfrm rot="-5261336" flipH="1">
            <a:off x="15984067" y="-1190398"/>
            <a:ext cx="1928082" cy="4713089"/>
          </a:xfrm>
          <a:custGeom>
            <a:avLst/>
            <a:gdLst/>
            <a:ahLst/>
            <a:cxnLst/>
            <a:rect l="l" t="t" r="r" b="b"/>
            <a:pathLst>
              <a:path w="1928082" h="4713089">
                <a:moveTo>
                  <a:pt x="1928082" y="0"/>
                </a:moveTo>
                <a:lnTo>
                  <a:pt x="0" y="0"/>
                </a:lnTo>
                <a:lnTo>
                  <a:pt x="0" y="4713089"/>
                </a:lnTo>
                <a:lnTo>
                  <a:pt x="1928082" y="4713089"/>
                </a:lnTo>
                <a:lnTo>
                  <a:pt x="192808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a:extLst>
              <a:ext uri="{FF2B5EF4-FFF2-40B4-BE49-F238E27FC236}">
                <a16:creationId xmlns:a16="http://schemas.microsoft.com/office/drawing/2014/main" id="{5CDBAB2E-B142-D0CE-DE49-0B2164C37A73}"/>
              </a:ext>
            </a:extLst>
          </p:cNvPr>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10" name="TextBox 10">
            <a:extLst>
              <a:ext uri="{FF2B5EF4-FFF2-40B4-BE49-F238E27FC236}">
                <a16:creationId xmlns:a16="http://schemas.microsoft.com/office/drawing/2014/main" id="{30F76F31-3F8E-F5CD-18AB-3363F1181594}"/>
              </a:ext>
            </a:extLst>
          </p:cNvPr>
          <p:cNvSpPr txBox="1"/>
          <p:nvPr/>
        </p:nvSpPr>
        <p:spPr>
          <a:xfrm>
            <a:off x="1066800" y="2462775"/>
            <a:ext cx="14401800" cy="2856038"/>
          </a:xfrm>
          <a:prstGeom prst="rect">
            <a:avLst/>
          </a:prstGeom>
        </p:spPr>
        <p:txBody>
          <a:bodyPr wrap="square" lIns="0" tIns="0" rIns="0" bIns="0" rtlCol="0" anchor="t">
            <a:spAutoFit/>
          </a:bodyPr>
          <a:lstStyle/>
          <a:p>
            <a:pPr algn="just"/>
            <a:endParaRPr lang="en-US" sz="4571" dirty="0">
              <a:solidFill>
                <a:srgbClr val="695853"/>
              </a:solidFill>
              <a:latin typeface="Cooper Hewitt"/>
            </a:endParaRPr>
          </a:p>
          <a:p>
            <a:pPr algn="just"/>
            <a:endParaRPr lang="en-US" sz="3600" dirty="0"/>
          </a:p>
          <a:p>
            <a:pPr>
              <a:lnSpc>
                <a:spcPts val="6400"/>
              </a:lnSpc>
              <a:spcBef>
                <a:spcPct val="0"/>
              </a:spcBef>
            </a:pPr>
            <a:endParaRPr lang="en-US" sz="4571" dirty="0">
              <a:solidFill>
                <a:srgbClr val="695853"/>
              </a:solidFill>
              <a:latin typeface="Cooper Hewitt"/>
            </a:endParaRPr>
          </a:p>
          <a:p>
            <a:pPr>
              <a:lnSpc>
                <a:spcPts val="6400"/>
              </a:lnSpc>
              <a:spcBef>
                <a:spcPct val="0"/>
              </a:spcBef>
            </a:pPr>
            <a:endParaRPr lang="en-US" sz="4571" dirty="0">
              <a:solidFill>
                <a:srgbClr val="695853"/>
              </a:solidFill>
              <a:latin typeface="Cooper Hewitt"/>
            </a:endParaRPr>
          </a:p>
        </p:txBody>
      </p:sp>
      <p:sp>
        <p:nvSpPr>
          <p:cNvPr id="7" name="TextBox 3">
            <a:extLst>
              <a:ext uri="{FF2B5EF4-FFF2-40B4-BE49-F238E27FC236}">
                <a16:creationId xmlns:a16="http://schemas.microsoft.com/office/drawing/2014/main" id="{D8D9D8D0-4C36-2982-5587-CA0B4C3792BE}"/>
              </a:ext>
            </a:extLst>
          </p:cNvPr>
          <p:cNvSpPr txBox="1"/>
          <p:nvPr/>
        </p:nvSpPr>
        <p:spPr>
          <a:xfrm>
            <a:off x="2286000" y="1527510"/>
            <a:ext cx="9469654" cy="956159"/>
          </a:xfrm>
          <a:prstGeom prst="rect">
            <a:avLst/>
          </a:prstGeom>
        </p:spPr>
        <p:txBody>
          <a:bodyPr lIns="0" tIns="0" rIns="0" bIns="0" rtlCol="0" anchor="t">
            <a:spAutoFit/>
          </a:bodyPr>
          <a:lstStyle/>
          <a:p>
            <a:pPr algn="ctr">
              <a:lnSpc>
                <a:spcPts val="7346"/>
              </a:lnSpc>
            </a:pPr>
            <a:r>
              <a:rPr lang="en-US" sz="7652" dirty="0">
                <a:solidFill>
                  <a:srgbClr val="695853"/>
                </a:solidFill>
                <a:latin typeface="Abril Fatface Bold"/>
              </a:rPr>
              <a:t>Problem Statement</a:t>
            </a:r>
          </a:p>
        </p:txBody>
      </p:sp>
      <p:sp>
        <p:nvSpPr>
          <p:cNvPr id="11" name="Rectangle 2">
            <a:extLst>
              <a:ext uri="{FF2B5EF4-FFF2-40B4-BE49-F238E27FC236}">
                <a16:creationId xmlns:a16="http://schemas.microsoft.com/office/drawing/2014/main" id="{8023E47E-C846-1305-C73C-4C01301C873F}"/>
              </a:ext>
            </a:extLst>
          </p:cNvPr>
          <p:cNvSpPr>
            <a:spLocks noChangeArrowheads="1"/>
          </p:cNvSpPr>
          <p:nvPr/>
        </p:nvSpPr>
        <p:spPr bwMode="auto">
          <a:xfrm>
            <a:off x="708084" y="3814887"/>
            <a:ext cx="1686230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Detection Gaps:</a:t>
            </a:r>
            <a:r>
              <a:rPr kumimoji="0" lang="en-US" altLang="en-US" sz="2800" b="0" i="0" u="none" strike="noStrike" cap="none" normalizeH="0" baseline="0" dirty="0">
                <a:ln>
                  <a:noFill/>
                </a:ln>
                <a:solidFill>
                  <a:schemeClr val="tx1"/>
                </a:solidFill>
                <a:effectLst/>
                <a:latin typeface="Arial" panose="020B0604020202020204" pitchFamily="34" charset="0"/>
              </a:rPr>
              <a:t> Current detection methods often fail against new or subtle video manipulations.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Easy Forgery Creation:</a:t>
            </a:r>
            <a:r>
              <a:rPr kumimoji="0" lang="en-US" altLang="en-US" sz="2800" b="0" i="0" u="none" strike="noStrike" cap="none" normalizeH="0" baseline="0" dirty="0">
                <a:ln>
                  <a:noFill/>
                </a:ln>
                <a:solidFill>
                  <a:schemeClr val="tx1"/>
                </a:solidFill>
                <a:effectLst/>
                <a:latin typeface="Arial" panose="020B0604020202020204" pitchFamily="34" charset="0"/>
              </a:rPr>
              <a:t> Modern tools make creating convincing fake videos simple, even for amateurs.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Societal Impact:</a:t>
            </a:r>
            <a:r>
              <a:rPr kumimoji="0" lang="en-US" altLang="en-US" sz="2800" b="0" i="0" u="none" strike="noStrike" cap="none" normalizeH="0" baseline="0" dirty="0">
                <a:ln>
                  <a:noFill/>
                </a:ln>
                <a:solidFill>
                  <a:schemeClr val="tx1"/>
                </a:solidFill>
                <a:effectLst/>
                <a:latin typeface="Arial" panose="020B0604020202020204" pitchFamily="34" charset="0"/>
              </a:rPr>
              <a:t> Forged videos fuel misinformation, threaten trust, and can cause real-world harm.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Lack of Data:</a:t>
            </a:r>
            <a:r>
              <a:rPr kumimoji="0" lang="en-US" altLang="en-US" sz="2800" b="0" i="0" u="none" strike="noStrike" cap="none" normalizeH="0" baseline="0" dirty="0">
                <a:ln>
                  <a:noFill/>
                </a:ln>
                <a:solidFill>
                  <a:schemeClr val="tx1"/>
                </a:solidFill>
                <a:effectLst/>
                <a:latin typeface="Arial" panose="020B0604020202020204" pitchFamily="34" charset="0"/>
              </a:rPr>
              <a:t> Insufficient diverse datasets hinder the development of robust detection systems. </a:t>
            </a:r>
          </a:p>
        </p:txBody>
      </p:sp>
    </p:spTree>
    <p:extLst>
      <p:ext uri="{BB962C8B-B14F-4D97-AF65-F5344CB8AC3E}">
        <p14:creationId xmlns:p14="http://schemas.microsoft.com/office/powerpoint/2010/main" val="937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p:cNvGrpSpPr/>
        <p:nvPr/>
      </p:nvGrpSpPr>
      <p:grpSpPr>
        <a:xfrm>
          <a:off x="0" y="0"/>
          <a:ext cx="0" cy="0"/>
          <a:chOff x="0" y="0"/>
          <a:chExt cx="0" cy="0"/>
        </a:xfrm>
      </p:grpSpPr>
      <p:sp>
        <p:nvSpPr>
          <p:cNvPr id="3" name="Freeform 3"/>
          <p:cNvSpPr/>
          <p:nvPr/>
        </p:nvSpPr>
        <p:spPr>
          <a:xfrm flipH="1">
            <a:off x="-1517185" y="7516355"/>
            <a:ext cx="6282137" cy="4114800"/>
          </a:xfrm>
          <a:custGeom>
            <a:avLst/>
            <a:gdLst/>
            <a:ahLst/>
            <a:cxnLst/>
            <a:rect l="l" t="t" r="r" b="b"/>
            <a:pathLst>
              <a:path w="6282137" h="4114800">
                <a:moveTo>
                  <a:pt x="6282138" y="0"/>
                </a:moveTo>
                <a:lnTo>
                  <a:pt x="0" y="0"/>
                </a:lnTo>
                <a:lnTo>
                  <a:pt x="0" y="4114800"/>
                </a:lnTo>
                <a:lnTo>
                  <a:pt x="6282138" y="4114800"/>
                </a:lnTo>
                <a:lnTo>
                  <a:pt x="628213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2361812" y="5976701"/>
            <a:ext cx="2943043" cy="7194106"/>
          </a:xfrm>
          <a:custGeom>
            <a:avLst/>
            <a:gdLst/>
            <a:ahLst/>
            <a:cxnLst/>
            <a:rect l="l" t="t" r="r" b="b"/>
            <a:pathLst>
              <a:path w="2943043" h="7194106">
                <a:moveTo>
                  <a:pt x="0" y="0"/>
                </a:moveTo>
                <a:lnTo>
                  <a:pt x="2943044" y="0"/>
                </a:lnTo>
                <a:lnTo>
                  <a:pt x="2943044" y="7194107"/>
                </a:lnTo>
                <a:lnTo>
                  <a:pt x="0" y="71941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528716" flipH="1">
            <a:off x="13370635" y="-1102943"/>
            <a:ext cx="6282137" cy="4114800"/>
          </a:xfrm>
          <a:custGeom>
            <a:avLst/>
            <a:gdLst/>
            <a:ahLst/>
            <a:cxnLst/>
            <a:rect l="l" t="t" r="r" b="b"/>
            <a:pathLst>
              <a:path w="6282137" h="4114800">
                <a:moveTo>
                  <a:pt x="6282137" y="0"/>
                </a:moveTo>
                <a:lnTo>
                  <a:pt x="0" y="0"/>
                </a:lnTo>
                <a:lnTo>
                  <a:pt x="0" y="4114800"/>
                </a:lnTo>
                <a:lnTo>
                  <a:pt x="6282137" y="4114800"/>
                </a:lnTo>
                <a:lnTo>
                  <a:pt x="628213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128716">
            <a:off x="14585616" y="-2606650"/>
            <a:ext cx="2943043" cy="7194106"/>
          </a:xfrm>
          <a:custGeom>
            <a:avLst/>
            <a:gdLst/>
            <a:ahLst/>
            <a:cxnLst/>
            <a:rect l="l" t="t" r="r" b="b"/>
            <a:pathLst>
              <a:path w="2943043" h="7194106">
                <a:moveTo>
                  <a:pt x="0" y="0"/>
                </a:moveTo>
                <a:lnTo>
                  <a:pt x="2943044" y="0"/>
                </a:lnTo>
                <a:lnTo>
                  <a:pt x="2943044" y="7194106"/>
                </a:lnTo>
                <a:lnTo>
                  <a:pt x="0" y="7194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272197" y="2326564"/>
            <a:ext cx="763570" cy="3165626"/>
            <a:chOff x="0" y="0"/>
            <a:chExt cx="258294" cy="1070841"/>
          </a:xfrm>
        </p:grpSpPr>
        <p:sp>
          <p:nvSpPr>
            <p:cNvPr id="8" name="Freeform 8"/>
            <p:cNvSpPr/>
            <p:nvPr/>
          </p:nvSpPr>
          <p:spPr>
            <a:xfrm>
              <a:off x="0" y="0"/>
              <a:ext cx="258294" cy="1070841"/>
            </a:xfrm>
            <a:custGeom>
              <a:avLst/>
              <a:gdLst/>
              <a:ahLst/>
              <a:cxnLst/>
              <a:rect l="l" t="t" r="r" b="b"/>
              <a:pathLst>
                <a:path w="258294" h="1070841">
                  <a:moveTo>
                    <a:pt x="0" y="0"/>
                  </a:moveTo>
                  <a:lnTo>
                    <a:pt x="258294" y="0"/>
                  </a:lnTo>
                  <a:lnTo>
                    <a:pt x="258294" y="1070841"/>
                  </a:lnTo>
                  <a:lnTo>
                    <a:pt x="0" y="1070841"/>
                  </a:lnTo>
                  <a:close/>
                </a:path>
              </a:pathLst>
            </a:custGeom>
            <a:solidFill>
              <a:srgbClr val="EFA92A"/>
            </a:solidFill>
          </p:spPr>
        </p:sp>
      </p:grpSp>
      <p:sp>
        <p:nvSpPr>
          <p:cNvPr id="10" name="TextBox 3">
            <a:extLst>
              <a:ext uri="{FF2B5EF4-FFF2-40B4-BE49-F238E27FC236}">
                <a16:creationId xmlns:a16="http://schemas.microsoft.com/office/drawing/2014/main" id="{1188707C-F418-A7C2-364A-B736B6FA6A45}"/>
              </a:ext>
            </a:extLst>
          </p:cNvPr>
          <p:cNvSpPr txBox="1"/>
          <p:nvPr/>
        </p:nvSpPr>
        <p:spPr>
          <a:xfrm>
            <a:off x="1905000" y="1147188"/>
            <a:ext cx="9469654" cy="956159"/>
          </a:xfrm>
          <a:prstGeom prst="rect">
            <a:avLst/>
          </a:prstGeom>
        </p:spPr>
        <p:txBody>
          <a:bodyPr lIns="0" tIns="0" rIns="0" bIns="0" rtlCol="0" anchor="t">
            <a:spAutoFit/>
          </a:bodyPr>
          <a:lstStyle/>
          <a:p>
            <a:pPr algn="ctr">
              <a:lnSpc>
                <a:spcPts val="7346"/>
              </a:lnSpc>
            </a:pPr>
            <a:r>
              <a:rPr lang="en-US" sz="7652" dirty="0">
                <a:solidFill>
                  <a:srgbClr val="695853"/>
                </a:solidFill>
                <a:latin typeface="Abril Fatface Bold"/>
              </a:rPr>
              <a:t>Project Objectives</a:t>
            </a:r>
          </a:p>
        </p:txBody>
      </p:sp>
      <p:sp>
        <p:nvSpPr>
          <p:cNvPr id="13" name="Oval 12">
            <a:extLst>
              <a:ext uri="{FF2B5EF4-FFF2-40B4-BE49-F238E27FC236}">
                <a16:creationId xmlns:a16="http://schemas.microsoft.com/office/drawing/2014/main" id="{676EF94C-27DE-CDF1-80A4-34AE62767F5C}"/>
              </a:ext>
            </a:extLst>
          </p:cNvPr>
          <p:cNvSpPr/>
          <p:nvPr/>
        </p:nvSpPr>
        <p:spPr>
          <a:xfrm>
            <a:off x="1371600" y="3638003"/>
            <a:ext cx="3027155" cy="31656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Detect forgeries</a:t>
            </a:r>
            <a:r>
              <a:rPr lang="en-US" sz="2800" b="1" dirty="0"/>
              <a:t>.</a:t>
            </a:r>
            <a:endParaRPr lang="en-IN" sz="2800" b="1" dirty="0">
              <a:ln w="0"/>
              <a:solidFill>
                <a:schemeClr val="tx1"/>
              </a:solidFill>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6532F1B2-0DF4-3D11-68C2-687FDB68066D}"/>
              </a:ext>
            </a:extLst>
          </p:cNvPr>
          <p:cNvSpPr/>
          <p:nvPr/>
        </p:nvSpPr>
        <p:spPr>
          <a:xfrm>
            <a:off x="11582400" y="3710365"/>
            <a:ext cx="3027155" cy="2866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Analyze manipulations</a:t>
            </a:r>
            <a:endParaRPr lang="en-IN" sz="2400" b="1" dirty="0">
              <a:ln w="0"/>
              <a:solidFill>
                <a:schemeClr val="tx1"/>
              </a:solidFill>
              <a:effectLst>
                <a:outerShdw blurRad="38100" dist="19050" dir="2700000" algn="tl" rotWithShape="0">
                  <a:schemeClr val="dk1">
                    <a:alpha val="40000"/>
                  </a:schemeClr>
                </a:outerShdw>
              </a:effectLst>
            </a:endParaRPr>
          </a:p>
        </p:txBody>
      </p:sp>
      <p:sp>
        <p:nvSpPr>
          <p:cNvPr id="15" name="Oval 14">
            <a:extLst>
              <a:ext uri="{FF2B5EF4-FFF2-40B4-BE49-F238E27FC236}">
                <a16:creationId xmlns:a16="http://schemas.microsoft.com/office/drawing/2014/main" id="{774F7E07-0014-F430-C278-545B131278CC}"/>
              </a:ext>
            </a:extLst>
          </p:cNvPr>
          <p:cNvSpPr/>
          <p:nvPr/>
        </p:nvSpPr>
        <p:spPr>
          <a:xfrm>
            <a:off x="6651664" y="3638003"/>
            <a:ext cx="3027155" cy="3048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Enhance authenticity</a:t>
            </a:r>
            <a:r>
              <a:rPr lang="en-US" sz="2800" b="1" dirty="0"/>
              <a:t>.</a:t>
            </a:r>
            <a:endParaRPr lang="en-IN" sz="2800" b="1"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p:cNvGrpSpPr/>
        <p:nvPr/>
      </p:nvGrpSpPr>
      <p:grpSpPr>
        <a:xfrm>
          <a:off x="0" y="0"/>
          <a:ext cx="0" cy="0"/>
          <a:chOff x="0" y="0"/>
          <a:chExt cx="0" cy="0"/>
        </a:xfrm>
      </p:grpSpPr>
      <p:sp>
        <p:nvSpPr>
          <p:cNvPr id="4" name="Freeform 4"/>
          <p:cNvSpPr/>
          <p:nvPr/>
        </p:nvSpPr>
        <p:spPr>
          <a:xfrm flipH="1">
            <a:off x="-1975637" y="8294582"/>
            <a:ext cx="4415369" cy="2892067"/>
          </a:xfrm>
          <a:custGeom>
            <a:avLst/>
            <a:gdLst/>
            <a:ahLst/>
            <a:cxnLst/>
            <a:rect l="l" t="t" r="r" b="b"/>
            <a:pathLst>
              <a:path w="4415369" h="2892067">
                <a:moveTo>
                  <a:pt x="4415369" y="0"/>
                </a:moveTo>
                <a:lnTo>
                  <a:pt x="0" y="0"/>
                </a:lnTo>
                <a:lnTo>
                  <a:pt x="0" y="2892067"/>
                </a:lnTo>
                <a:lnTo>
                  <a:pt x="4415369" y="2892067"/>
                </a:lnTo>
                <a:lnTo>
                  <a:pt x="441536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481718" y="7212445"/>
            <a:ext cx="2068504" cy="5056342"/>
          </a:xfrm>
          <a:custGeom>
            <a:avLst/>
            <a:gdLst/>
            <a:ahLst/>
            <a:cxnLst/>
            <a:rect l="l" t="t" r="r" b="b"/>
            <a:pathLst>
              <a:path w="2068504" h="5056342">
                <a:moveTo>
                  <a:pt x="0" y="0"/>
                </a:moveTo>
                <a:lnTo>
                  <a:pt x="2068504" y="0"/>
                </a:lnTo>
                <a:lnTo>
                  <a:pt x="2068504" y="5056342"/>
                </a:lnTo>
                <a:lnTo>
                  <a:pt x="0" y="50563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207851">
            <a:off x="15454299" y="8163826"/>
            <a:ext cx="4415369" cy="2892067"/>
          </a:xfrm>
          <a:custGeom>
            <a:avLst/>
            <a:gdLst/>
            <a:ahLst/>
            <a:cxnLst/>
            <a:rect l="l" t="t" r="r" b="b"/>
            <a:pathLst>
              <a:path w="4415369" h="2892067">
                <a:moveTo>
                  <a:pt x="0" y="0"/>
                </a:moveTo>
                <a:lnTo>
                  <a:pt x="4415369" y="0"/>
                </a:lnTo>
                <a:lnTo>
                  <a:pt x="4415369" y="2892067"/>
                </a:lnTo>
                <a:lnTo>
                  <a:pt x="0" y="28920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607851" flipH="1">
            <a:off x="16013130" y="7385647"/>
            <a:ext cx="1898663" cy="4641175"/>
          </a:xfrm>
          <a:custGeom>
            <a:avLst/>
            <a:gdLst/>
            <a:ahLst/>
            <a:cxnLst/>
            <a:rect l="l" t="t" r="r" b="b"/>
            <a:pathLst>
              <a:path w="1898663" h="4641175">
                <a:moveTo>
                  <a:pt x="1898662" y="0"/>
                </a:moveTo>
                <a:lnTo>
                  <a:pt x="0" y="0"/>
                </a:lnTo>
                <a:lnTo>
                  <a:pt x="0" y="4641175"/>
                </a:lnTo>
                <a:lnTo>
                  <a:pt x="1898662" y="4641175"/>
                </a:lnTo>
                <a:lnTo>
                  <a:pt x="1898662"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0" y="1472715"/>
            <a:ext cx="1028700" cy="3165626"/>
            <a:chOff x="0" y="0"/>
            <a:chExt cx="347980" cy="1070841"/>
          </a:xfrm>
        </p:grpSpPr>
        <p:sp>
          <p:nvSpPr>
            <p:cNvPr id="9" name="Freeform 9"/>
            <p:cNvSpPr/>
            <p:nvPr/>
          </p:nvSpPr>
          <p:spPr>
            <a:xfrm>
              <a:off x="0" y="0"/>
              <a:ext cx="347980" cy="1070841"/>
            </a:xfrm>
            <a:custGeom>
              <a:avLst/>
              <a:gdLst/>
              <a:ahLst/>
              <a:cxnLst/>
              <a:rect l="l" t="t" r="r" b="b"/>
              <a:pathLst>
                <a:path w="347980" h="1070841">
                  <a:moveTo>
                    <a:pt x="0" y="0"/>
                  </a:moveTo>
                  <a:lnTo>
                    <a:pt x="347980" y="0"/>
                  </a:lnTo>
                  <a:lnTo>
                    <a:pt x="347980" y="1070841"/>
                  </a:lnTo>
                  <a:lnTo>
                    <a:pt x="0" y="1070841"/>
                  </a:lnTo>
                  <a:close/>
                </a:path>
              </a:pathLst>
            </a:custGeom>
            <a:solidFill>
              <a:srgbClr val="EFA92A"/>
            </a:solidFill>
          </p:spPr>
        </p:sp>
      </p:grpSp>
      <p:sp>
        <p:nvSpPr>
          <p:cNvPr id="10" name="TextBox 10"/>
          <p:cNvSpPr txBox="1"/>
          <p:nvPr/>
        </p:nvSpPr>
        <p:spPr>
          <a:xfrm>
            <a:off x="1822219" y="782212"/>
            <a:ext cx="10537457" cy="2807692"/>
          </a:xfrm>
          <a:prstGeom prst="rect">
            <a:avLst/>
          </a:prstGeom>
        </p:spPr>
        <p:txBody>
          <a:bodyPr lIns="0" tIns="0" rIns="0" bIns="0" rtlCol="0" anchor="t">
            <a:spAutoFit/>
          </a:bodyPr>
          <a:lstStyle/>
          <a:p>
            <a:pPr>
              <a:lnSpc>
                <a:spcPts val="10889"/>
              </a:lnSpc>
            </a:pPr>
            <a:r>
              <a:rPr lang="en-US" sz="10889" dirty="0">
                <a:solidFill>
                  <a:srgbClr val="695853"/>
                </a:solidFill>
                <a:latin typeface="Abril Fatface Bold"/>
              </a:rPr>
              <a:t>Forgery Detection</a:t>
            </a:r>
          </a:p>
        </p:txBody>
      </p:sp>
      <p:sp>
        <p:nvSpPr>
          <p:cNvPr id="11" name="Rectangle 1">
            <a:extLst>
              <a:ext uri="{FF2B5EF4-FFF2-40B4-BE49-F238E27FC236}">
                <a16:creationId xmlns:a16="http://schemas.microsoft.com/office/drawing/2014/main" id="{483CB6A8-8788-C6B6-BB7F-84030D79BD55}"/>
              </a:ext>
            </a:extLst>
          </p:cNvPr>
          <p:cNvSpPr>
            <a:spLocks noChangeArrowheads="1"/>
          </p:cNvSpPr>
          <p:nvPr/>
        </p:nvSpPr>
        <p:spPr bwMode="auto">
          <a:xfrm rot="10800000" flipV="1">
            <a:off x="1317083" y="3589904"/>
            <a:ext cx="163449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Video to Frames:</a:t>
            </a:r>
            <a:r>
              <a:rPr kumimoji="0" lang="en-US" altLang="en-US" sz="2400" b="0" i="0" u="none" strike="noStrike" cap="none" normalizeH="0" baseline="0" dirty="0">
                <a:ln>
                  <a:noFill/>
                </a:ln>
                <a:solidFill>
                  <a:schemeClr val="tx1"/>
                </a:solidFill>
                <a:effectLst/>
                <a:latin typeface="Arial" panose="020B0604020202020204" pitchFamily="34" charset="0"/>
              </a:rPr>
              <a:t> The input video is first broken down into individual image frames.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Feature Extraction:</a:t>
            </a:r>
            <a:r>
              <a:rPr kumimoji="0" lang="en-US" altLang="en-US" sz="2400" b="0" i="0" u="none" strike="noStrike" cap="none" normalizeH="0" baseline="0" dirty="0">
                <a:ln>
                  <a:noFill/>
                </a:ln>
                <a:solidFill>
                  <a:schemeClr val="tx1"/>
                </a:solidFill>
                <a:effectLst/>
                <a:latin typeface="Arial" panose="020B0604020202020204" pitchFamily="34" charset="0"/>
              </a:rPr>
              <a:t> Each frame (or sequences of frames for temporal consistency) is fed into the ResNet50 model. ResNet50, a powerful Convolutional Neural Network (CNN), is designed to extract intricate, subtle features from these frames that might indicate manipulation. This includes inconsistencies in noise patterns, lighting, compression artifacts, or even unnatural repetitions.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Classification/Detection:</a:t>
            </a:r>
            <a:r>
              <a:rPr kumimoji="0" lang="en-US" altLang="en-US" sz="2400" b="0" i="0" u="none" strike="noStrike" cap="none" normalizeH="0" baseline="0" dirty="0">
                <a:ln>
                  <a:noFill/>
                </a:ln>
                <a:solidFill>
                  <a:schemeClr val="tx1"/>
                </a:solidFill>
                <a:effectLst/>
                <a:latin typeface="Arial" panose="020B0604020202020204" pitchFamily="34" charset="0"/>
              </a:rPr>
              <a:t> The extracted features are then processed by the network to classify each frame or segment as either "original" or "forged." This is done by identifying learned patterns that distinguish authentic content from various types of forgeries.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Frame-Level Output:</a:t>
            </a:r>
            <a:r>
              <a:rPr kumimoji="0" lang="en-US" altLang="en-US" sz="2400" b="0" i="0" u="none" strike="noStrike" cap="none" normalizeH="0" baseline="0" dirty="0">
                <a:ln>
                  <a:noFill/>
                </a:ln>
                <a:solidFill>
                  <a:schemeClr val="tx1"/>
                </a:solidFill>
                <a:effectLst/>
                <a:latin typeface="Arial" panose="020B0604020202020204" pitchFamily="34" charset="0"/>
              </a:rPr>
              <a:t> A key aspect of this project is its ability to provide frame-level detection, pinpointing precisely where tampering has occurred within the video. This is crucial for forensic analysis.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Performance Evaluation:</a:t>
            </a:r>
            <a:r>
              <a:rPr kumimoji="0" lang="en-US" altLang="en-US" sz="2400" b="0" i="0" u="none" strike="noStrike" cap="none" normalizeH="0" baseline="0" dirty="0">
                <a:ln>
                  <a:noFill/>
                </a:ln>
                <a:solidFill>
                  <a:schemeClr val="tx1"/>
                </a:solidFill>
                <a:effectLst/>
                <a:latin typeface="Arial" panose="020B0604020202020204" pitchFamily="34" charset="0"/>
              </a:rPr>
              <a:t> The system's effectiveness is measured using metrics like detection accuracy, precision, and recall, comparing its performance against traditional methods to demonstrate its superiority.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p:cNvGrpSpPr/>
        <p:nvPr/>
      </p:nvGrpSpPr>
      <p:grpSpPr>
        <a:xfrm>
          <a:off x="0" y="0"/>
          <a:ext cx="0" cy="0"/>
          <a:chOff x="0" y="0"/>
          <a:chExt cx="0" cy="0"/>
        </a:xfrm>
      </p:grpSpPr>
      <p:sp>
        <p:nvSpPr>
          <p:cNvPr id="2" name="Freeform 2"/>
          <p:cNvSpPr/>
          <p:nvPr/>
        </p:nvSpPr>
        <p:spPr>
          <a:xfrm>
            <a:off x="16032541" y="0"/>
            <a:ext cx="2648132" cy="1478139"/>
          </a:xfrm>
          <a:custGeom>
            <a:avLst/>
            <a:gdLst/>
            <a:ahLst/>
            <a:cxnLst/>
            <a:rect l="l" t="t" r="r" b="b"/>
            <a:pathLst>
              <a:path w="2648132" h="1478139">
                <a:moveTo>
                  <a:pt x="0" y="0"/>
                </a:moveTo>
                <a:lnTo>
                  <a:pt x="2648132" y="0"/>
                </a:lnTo>
                <a:lnTo>
                  <a:pt x="2648132" y="1478139"/>
                </a:lnTo>
                <a:lnTo>
                  <a:pt x="0" y="14781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33261" y="709222"/>
            <a:ext cx="12950994" cy="954364"/>
          </a:xfrm>
          <a:prstGeom prst="rect">
            <a:avLst/>
          </a:prstGeom>
        </p:spPr>
        <p:txBody>
          <a:bodyPr wrap="square" lIns="0" tIns="0" rIns="0" bIns="0" rtlCol="0" anchor="t">
            <a:spAutoFit/>
          </a:bodyPr>
          <a:lstStyle/>
          <a:p>
            <a:pPr>
              <a:lnSpc>
                <a:spcPts val="7295"/>
              </a:lnSpc>
            </a:pPr>
            <a:r>
              <a:rPr lang="en-US" sz="7599" dirty="0">
                <a:solidFill>
                  <a:srgbClr val="695853"/>
                </a:solidFill>
                <a:latin typeface="Abril Fatface Bold"/>
              </a:rPr>
              <a:t>Key Components- </a:t>
            </a:r>
          </a:p>
        </p:txBody>
      </p:sp>
      <p:sp>
        <p:nvSpPr>
          <p:cNvPr id="4" name="TextBox 4"/>
          <p:cNvSpPr txBox="1"/>
          <p:nvPr/>
        </p:nvSpPr>
        <p:spPr>
          <a:xfrm>
            <a:off x="1519975" y="3842094"/>
            <a:ext cx="14232812" cy="1373133"/>
          </a:xfrm>
          <a:prstGeom prst="rect">
            <a:avLst/>
          </a:prstGeom>
        </p:spPr>
        <p:txBody>
          <a:bodyPr lIns="0" tIns="0" rIns="0" bIns="0" rtlCol="0" anchor="t">
            <a:spAutoFit/>
          </a:bodyPr>
          <a:lstStyle/>
          <a:p>
            <a:pPr algn="just">
              <a:lnSpc>
                <a:spcPts val="5472"/>
              </a:lnSpc>
            </a:pPr>
            <a:r>
              <a:rPr lang="en-US" sz="3908" dirty="0">
                <a:solidFill>
                  <a:srgbClr val="695853"/>
                </a:solidFill>
                <a:latin typeface="Cooper Hewitt"/>
              </a:rPr>
              <a:t>.</a:t>
            </a:r>
          </a:p>
          <a:p>
            <a:pPr marL="0" lvl="0" indent="0" algn="just">
              <a:lnSpc>
                <a:spcPts val="5472"/>
              </a:lnSpc>
            </a:pPr>
            <a:endParaRPr lang="en-US" sz="3908" dirty="0">
              <a:solidFill>
                <a:srgbClr val="695853"/>
              </a:solidFill>
              <a:latin typeface="Cooper Hewitt"/>
            </a:endParaRPr>
          </a:p>
        </p:txBody>
      </p:sp>
      <p:sp>
        <p:nvSpPr>
          <p:cNvPr id="5" name="Freeform 5"/>
          <p:cNvSpPr/>
          <p:nvPr/>
        </p:nvSpPr>
        <p:spPr>
          <a:xfrm flipH="1">
            <a:off x="-1120719" y="7539915"/>
            <a:ext cx="5246977" cy="3436770"/>
          </a:xfrm>
          <a:custGeom>
            <a:avLst/>
            <a:gdLst/>
            <a:ahLst/>
            <a:cxnLst/>
            <a:rect l="l" t="t" r="r" b="b"/>
            <a:pathLst>
              <a:path w="5246977" h="3436770">
                <a:moveTo>
                  <a:pt x="5246977" y="0"/>
                </a:moveTo>
                <a:lnTo>
                  <a:pt x="0" y="0"/>
                </a:lnTo>
                <a:lnTo>
                  <a:pt x="0" y="3436770"/>
                </a:lnTo>
                <a:lnTo>
                  <a:pt x="5246977" y="3436770"/>
                </a:lnTo>
                <a:lnTo>
                  <a:pt x="524697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a:off x="-1588847" y="6253963"/>
            <a:ext cx="2458094" cy="6008674"/>
          </a:xfrm>
          <a:custGeom>
            <a:avLst/>
            <a:gdLst/>
            <a:ahLst/>
            <a:cxnLst/>
            <a:rect l="l" t="t" r="r" b="b"/>
            <a:pathLst>
              <a:path w="2458094" h="6008674">
                <a:moveTo>
                  <a:pt x="0" y="0"/>
                </a:moveTo>
                <a:lnTo>
                  <a:pt x="2458094" y="0"/>
                </a:lnTo>
                <a:lnTo>
                  <a:pt x="2458094" y="6008674"/>
                </a:lnTo>
                <a:lnTo>
                  <a:pt x="0" y="60086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54432" flipV="1">
            <a:off x="13953509" y="-467551"/>
            <a:ext cx="5246977" cy="3436770"/>
          </a:xfrm>
          <a:custGeom>
            <a:avLst/>
            <a:gdLst/>
            <a:ahLst/>
            <a:cxnLst/>
            <a:rect l="l" t="t" r="r" b="b"/>
            <a:pathLst>
              <a:path w="5246977" h="3436770">
                <a:moveTo>
                  <a:pt x="0" y="3436770"/>
                </a:moveTo>
                <a:lnTo>
                  <a:pt x="5246978" y="3436770"/>
                </a:lnTo>
                <a:lnTo>
                  <a:pt x="5246978" y="0"/>
                </a:lnTo>
                <a:lnTo>
                  <a:pt x="0" y="0"/>
                </a:lnTo>
                <a:lnTo>
                  <a:pt x="0" y="343677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245567" flipH="1">
            <a:off x="16131168" y="-2018587"/>
            <a:ext cx="2256264" cy="5515313"/>
          </a:xfrm>
          <a:custGeom>
            <a:avLst/>
            <a:gdLst/>
            <a:ahLst/>
            <a:cxnLst/>
            <a:rect l="l" t="t" r="r" b="b"/>
            <a:pathLst>
              <a:path w="2256264" h="5515313">
                <a:moveTo>
                  <a:pt x="2256264" y="0"/>
                </a:moveTo>
                <a:lnTo>
                  <a:pt x="0" y="0"/>
                </a:lnTo>
                <a:lnTo>
                  <a:pt x="0" y="5515313"/>
                </a:lnTo>
                <a:lnTo>
                  <a:pt x="2256264" y="5515313"/>
                </a:lnTo>
                <a:lnTo>
                  <a:pt x="2256264"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0" y="1977874"/>
            <a:ext cx="710544" cy="3165626"/>
            <a:chOff x="0" y="0"/>
            <a:chExt cx="240357" cy="1070841"/>
          </a:xfrm>
        </p:grpSpPr>
        <p:sp>
          <p:nvSpPr>
            <p:cNvPr id="10" name="Freeform 10"/>
            <p:cNvSpPr/>
            <p:nvPr/>
          </p:nvSpPr>
          <p:spPr>
            <a:xfrm>
              <a:off x="0" y="0"/>
              <a:ext cx="240357" cy="1070841"/>
            </a:xfrm>
            <a:custGeom>
              <a:avLst/>
              <a:gdLst/>
              <a:ahLst/>
              <a:cxnLst/>
              <a:rect l="l" t="t" r="r" b="b"/>
              <a:pathLst>
                <a:path w="240357" h="1070841">
                  <a:moveTo>
                    <a:pt x="0" y="0"/>
                  </a:moveTo>
                  <a:lnTo>
                    <a:pt x="240357" y="0"/>
                  </a:lnTo>
                  <a:lnTo>
                    <a:pt x="240357" y="1070841"/>
                  </a:lnTo>
                  <a:lnTo>
                    <a:pt x="0" y="1070841"/>
                  </a:lnTo>
                  <a:close/>
                </a:path>
              </a:pathLst>
            </a:custGeom>
            <a:solidFill>
              <a:srgbClr val="EFA92A"/>
            </a:solidFill>
          </p:spPr>
        </p:sp>
      </p:grpSp>
      <p:sp>
        <p:nvSpPr>
          <p:cNvPr id="11" name="Rectangle 1">
            <a:extLst>
              <a:ext uri="{FF2B5EF4-FFF2-40B4-BE49-F238E27FC236}">
                <a16:creationId xmlns:a16="http://schemas.microsoft.com/office/drawing/2014/main" id="{5DB271FF-8245-3F94-8F42-78BF501BBEAD}"/>
              </a:ext>
            </a:extLst>
          </p:cNvPr>
          <p:cNvSpPr>
            <a:spLocks noChangeArrowheads="1"/>
          </p:cNvSpPr>
          <p:nvPr/>
        </p:nvSpPr>
        <p:spPr bwMode="auto">
          <a:xfrm>
            <a:off x="1005620" y="2215463"/>
            <a:ext cx="12653369"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ResNet50-based Architecture:</a:t>
            </a:r>
            <a:r>
              <a:rPr kumimoji="0" lang="en-US" altLang="en-US" sz="2800" b="0" i="0" u="none" strike="noStrike" cap="none" normalizeH="0" baseline="0" dirty="0">
                <a:ln>
                  <a:noFill/>
                </a:ln>
                <a:solidFill>
                  <a:schemeClr val="tx1"/>
                </a:solidFill>
                <a:effectLst/>
                <a:latin typeface="Arial" panose="020B0604020202020204" pitchFamily="34" charset="0"/>
              </a:rPr>
              <a:t> This is the core machine learning model used for detection, leveraging the strengths of the ResNet50 deep learning architecture.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Quantitative Metrics:</a:t>
            </a:r>
            <a:r>
              <a:rPr kumimoji="0" lang="en-US" altLang="en-US" sz="2800" b="0" i="0" u="none" strike="noStrike" cap="none" normalizeH="0" baseline="0" dirty="0">
                <a:ln>
                  <a:noFill/>
                </a:ln>
                <a:solidFill>
                  <a:schemeClr val="tx1"/>
                </a:solidFill>
                <a:effectLst/>
                <a:latin typeface="Arial" panose="020B0604020202020204" pitchFamily="34" charset="0"/>
              </a:rPr>
              <a:t> The system relies on quantifiable metrics like Detection Accuracy, Precision (Forged), and Recall (Forged Frames) to evaluate its performance.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Frame-Level Detection Capability:</a:t>
            </a:r>
            <a:r>
              <a:rPr kumimoji="0" lang="en-US" altLang="en-US" sz="2800" b="0" i="0" u="none" strike="noStrike" cap="none" normalizeH="0" baseline="0" dirty="0">
                <a:ln>
                  <a:noFill/>
                </a:ln>
                <a:solidFill>
                  <a:schemeClr val="tx1"/>
                </a:solidFill>
                <a:effectLst/>
                <a:latin typeface="Arial" panose="020B0604020202020204" pitchFamily="34" charset="0"/>
              </a:rPr>
              <a:t> A crucial functional component that allows the system to pinpoint specific tampered segments within a video, rather than just classifying the entire video.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Balance of Complexity and Performance:</a:t>
            </a:r>
            <a:r>
              <a:rPr kumimoji="0" lang="en-US" altLang="en-US" sz="2800" b="0" i="0" u="none" strike="noStrike" cap="none" normalizeH="0" baseline="0" dirty="0">
                <a:ln>
                  <a:noFill/>
                </a:ln>
                <a:solidFill>
                  <a:schemeClr val="tx1"/>
                </a:solidFill>
                <a:effectLst/>
                <a:latin typeface="Arial" panose="020B0604020202020204" pitchFamily="34" charset="0"/>
              </a:rPr>
              <a:t> The design prioritizes achieving high performance while maintaining relatively lower computational costs compared to heavier models.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a:extLst>
            <a:ext uri="{FF2B5EF4-FFF2-40B4-BE49-F238E27FC236}">
              <a16:creationId xmlns:a16="http://schemas.microsoft.com/office/drawing/2014/main" id="{133AF805-E89A-463D-4302-84443DFFB04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D00AB3A-09C6-E828-D5C1-FF445E9A1879}"/>
              </a:ext>
            </a:extLst>
          </p:cNvPr>
          <p:cNvSpPr/>
          <p:nvPr/>
        </p:nvSpPr>
        <p:spPr>
          <a:xfrm>
            <a:off x="16032541" y="0"/>
            <a:ext cx="2648132" cy="1478139"/>
          </a:xfrm>
          <a:custGeom>
            <a:avLst/>
            <a:gdLst/>
            <a:ahLst/>
            <a:cxnLst/>
            <a:rect l="l" t="t" r="r" b="b"/>
            <a:pathLst>
              <a:path w="2648132" h="1478139">
                <a:moveTo>
                  <a:pt x="0" y="0"/>
                </a:moveTo>
                <a:lnTo>
                  <a:pt x="2648132" y="0"/>
                </a:lnTo>
                <a:lnTo>
                  <a:pt x="2648132" y="1478139"/>
                </a:lnTo>
                <a:lnTo>
                  <a:pt x="0" y="14781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a:extLst>
              <a:ext uri="{FF2B5EF4-FFF2-40B4-BE49-F238E27FC236}">
                <a16:creationId xmlns:a16="http://schemas.microsoft.com/office/drawing/2014/main" id="{6C0D3DF1-6F01-4640-303D-017429121F0B}"/>
              </a:ext>
            </a:extLst>
          </p:cNvPr>
          <p:cNvSpPr txBox="1"/>
          <p:nvPr/>
        </p:nvSpPr>
        <p:spPr>
          <a:xfrm>
            <a:off x="1676400" y="803027"/>
            <a:ext cx="12950994" cy="954364"/>
          </a:xfrm>
          <a:prstGeom prst="rect">
            <a:avLst/>
          </a:prstGeom>
        </p:spPr>
        <p:txBody>
          <a:bodyPr wrap="square" lIns="0" tIns="0" rIns="0" bIns="0" rtlCol="0" anchor="t">
            <a:spAutoFit/>
          </a:bodyPr>
          <a:lstStyle/>
          <a:p>
            <a:pPr>
              <a:lnSpc>
                <a:spcPts val="7295"/>
              </a:lnSpc>
            </a:pPr>
            <a:r>
              <a:rPr lang="en-US" sz="7599" dirty="0">
                <a:solidFill>
                  <a:srgbClr val="695853"/>
                </a:solidFill>
                <a:latin typeface="Abril Fatface Bold"/>
              </a:rPr>
              <a:t>RESULT AND DISCUSSION</a:t>
            </a:r>
          </a:p>
        </p:txBody>
      </p:sp>
      <p:sp>
        <p:nvSpPr>
          <p:cNvPr id="4" name="TextBox 4">
            <a:extLst>
              <a:ext uri="{FF2B5EF4-FFF2-40B4-BE49-F238E27FC236}">
                <a16:creationId xmlns:a16="http://schemas.microsoft.com/office/drawing/2014/main" id="{8995C6C0-38D5-6AC8-80CF-9F32671229C4}"/>
              </a:ext>
            </a:extLst>
          </p:cNvPr>
          <p:cNvSpPr txBox="1"/>
          <p:nvPr/>
        </p:nvSpPr>
        <p:spPr>
          <a:xfrm>
            <a:off x="1519975" y="3842094"/>
            <a:ext cx="14232812" cy="1373133"/>
          </a:xfrm>
          <a:prstGeom prst="rect">
            <a:avLst/>
          </a:prstGeom>
        </p:spPr>
        <p:txBody>
          <a:bodyPr lIns="0" tIns="0" rIns="0" bIns="0" rtlCol="0" anchor="t">
            <a:spAutoFit/>
          </a:bodyPr>
          <a:lstStyle/>
          <a:p>
            <a:pPr algn="just">
              <a:lnSpc>
                <a:spcPts val="5472"/>
              </a:lnSpc>
            </a:pPr>
            <a:r>
              <a:rPr lang="en-US" sz="3908" dirty="0">
                <a:solidFill>
                  <a:srgbClr val="695853"/>
                </a:solidFill>
                <a:latin typeface="Cooper Hewitt"/>
              </a:rPr>
              <a:t>.</a:t>
            </a:r>
          </a:p>
          <a:p>
            <a:pPr marL="0" lvl="0" indent="0" algn="just">
              <a:lnSpc>
                <a:spcPts val="5472"/>
              </a:lnSpc>
            </a:pPr>
            <a:endParaRPr lang="en-US" sz="3908" dirty="0">
              <a:solidFill>
                <a:srgbClr val="695853"/>
              </a:solidFill>
              <a:latin typeface="Cooper Hewitt"/>
            </a:endParaRPr>
          </a:p>
        </p:txBody>
      </p:sp>
      <p:sp>
        <p:nvSpPr>
          <p:cNvPr id="5" name="Freeform 5">
            <a:extLst>
              <a:ext uri="{FF2B5EF4-FFF2-40B4-BE49-F238E27FC236}">
                <a16:creationId xmlns:a16="http://schemas.microsoft.com/office/drawing/2014/main" id="{CF4F13EB-77A0-265C-9880-C16CA171CC05}"/>
              </a:ext>
            </a:extLst>
          </p:cNvPr>
          <p:cNvSpPr/>
          <p:nvPr/>
        </p:nvSpPr>
        <p:spPr>
          <a:xfrm flipH="1">
            <a:off x="-1120719" y="7539915"/>
            <a:ext cx="5246977" cy="3436770"/>
          </a:xfrm>
          <a:custGeom>
            <a:avLst/>
            <a:gdLst/>
            <a:ahLst/>
            <a:cxnLst/>
            <a:rect l="l" t="t" r="r" b="b"/>
            <a:pathLst>
              <a:path w="5246977" h="3436770">
                <a:moveTo>
                  <a:pt x="5246977" y="0"/>
                </a:moveTo>
                <a:lnTo>
                  <a:pt x="0" y="0"/>
                </a:lnTo>
                <a:lnTo>
                  <a:pt x="0" y="3436770"/>
                </a:lnTo>
                <a:lnTo>
                  <a:pt x="5246977" y="3436770"/>
                </a:lnTo>
                <a:lnTo>
                  <a:pt x="524697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5795A6FF-3180-C578-6128-0FA2981A54A0}"/>
              </a:ext>
            </a:extLst>
          </p:cNvPr>
          <p:cNvSpPr/>
          <p:nvPr/>
        </p:nvSpPr>
        <p:spPr>
          <a:xfrm rot="-5400000">
            <a:off x="-1588847" y="6253963"/>
            <a:ext cx="2458094" cy="6008674"/>
          </a:xfrm>
          <a:custGeom>
            <a:avLst/>
            <a:gdLst/>
            <a:ahLst/>
            <a:cxnLst/>
            <a:rect l="l" t="t" r="r" b="b"/>
            <a:pathLst>
              <a:path w="2458094" h="6008674">
                <a:moveTo>
                  <a:pt x="0" y="0"/>
                </a:moveTo>
                <a:lnTo>
                  <a:pt x="2458094" y="0"/>
                </a:lnTo>
                <a:lnTo>
                  <a:pt x="2458094" y="6008674"/>
                </a:lnTo>
                <a:lnTo>
                  <a:pt x="0" y="60086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990C9BA5-8C57-D9E8-79B6-958DB542217E}"/>
              </a:ext>
            </a:extLst>
          </p:cNvPr>
          <p:cNvSpPr/>
          <p:nvPr/>
        </p:nvSpPr>
        <p:spPr>
          <a:xfrm rot="154432" flipV="1">
            <a:off x="13953509" y="-467551"/>
            <a:ext cx="5246977" cy="3436770"/>
          </a:xfrm>
          <a:custGeom>
            <a:avLst/>
            <a:gdLst/>
            <a:ahLst/>
            <a:cxnLst/>
            <a:rect l="l" t="t" r="r" b="b"/>
            <a:pathLst>
              <a:path w="5246977" h="3436770">
                <a:moveTo>
                  <a:pt x="0" y="3436770"/>
                </a:moveTo>
                <a:lnTo>
                  <a:pt x="5246978" y="3436770"/>
                </a:lnTo>
                <a:lnTo>
                  <a:pt x="5246978" y="0"/>
                </a:lnTo>
                <a:lnTo>
                  <a:pt x="0" y="0"/>
                </a:lnTo>
                <a:lnTo>
                  <a:pt x="0" y="343677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A3A38D23-855A-74F1-637B-4C449C503428}"/>
              </a:ext>
            </a:extLst>
          </p:cNvPr>
          <p:cNvSpPr/>
          <p:nvPr/>
        </p:nvSpPr>
        <p:spPr>
          <a:xfrm rot="-5245567" flipH="1">
            <a:off x="16131168" y="-2018587"/>
            <a:ext cx="2256264" cy="5515313"/>
          </a:xfrm>
          <a:custGeom>
            <a:avLst/>
            <a:gdLst/>
            <a:ahLst/>
            <a:cxnLst/>
            <a:rect l="l" t="t" r="r" b="b"/>
            <a:pathLst>
              <a:path w="2256264" h="5515313">
                <a:moveTo>
                  <a:pt x="2256264" y="0"/>
                </a:moveTo>
                <a:lnTo>
                  <a:pt x="0" y="0"/>
                </a:lnTo>
                <a:lnTo>
                  <a:pt x="0" y="5515313"/>
                </a:lnTo>
                <a:lnTo>
                  <a:pt x="2256264" y="5515313"/>
                </a:lnTo>
                <a:lnTo>
                  <a:pt x="2256264"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a:extLst>
              <a:ext uri="{FF2B5EF4-FFF2-40B4-BE49-F238E27FC236}">
                <a16:creationId xmlns:a16="http://schemas.microsoft.com/office/drawing/2014/main" id="{E1E35890-C95D-093D-FB69-ED8D95B360DA}"/>
              </a:ext>
            </a:extLst>
          </p:cNvPr>
          <p:cNvGrpSpPr/>
          <p:nvPr/>
        </p:nvGrpSpPr>
        <p:grpSpPr>
          <a:xfrm>
            <a:off x="0" y="1977874"/>
            <a:ext cx="710544" cy="3165626"/>
            <a:chOff x="0" y="0"/>
            <a:chExt cx="240357" cy="1070841"/>
          </a:xfrm>
        </p:grpSpPr>
        <p:sp>
          <p:nvSpPr>
            <p:cNvPr id="10" name="Freeform 10">
              <a:extLst>
                <a:ext uri="{FF2B5EF4-FFF2-40B4-BE49-F238E27FC236}">
                  <a16:creationId xmlns:a16="http://schemas.microsoft.com/office/drawing/2014/main" id="{1303E632-79EE-4504-BFAA-0A9AFD27928D}"/>
                </a:ext>
              </a:extLst>
            </p:cNvPr>
            <p:cNvSpPr/>
            <p:nvPr/>
          </p:nvSpPr>
          <p:spPr>
            <a:xfrm>
              <a:off x="0" y="0"/>
              <a:ext cx="240357" cy="1070841"/>
            </a:xfrm>
            <a:custGeom>
              <a:avLst/>
              <a:gdLst/>
              <a:ahLst/>
              <a:cxnLst/>
              <a:rect l="l" t="t" r="r" b="b"/>
              <a:pathLst>
                <a:path w="240357" h="1070841">
                  <a:moveTo>
                    <a:pt x="0" y="0"/>
                  </a:moveTo>
                  <a:lnTo>
                    <a:pt x="240357" y="0"/>
                  </a:lnTo>
                  <a:lnTo>
                    <a:pt x="240357" y="1070841"/>
                  </a:lnTo>
                  <a:lnTo>
                    <a:pt x="0" y="1070841"/>
                  </a:lnTo>
                  <a:close/>
                </a:path>
              </a:pathLst>
            </a:custGeom>
            <a:solidFill>
              <a:srgbClr val="EFA92A"/>
            </a:solidFill>
          </p:spPr>
        </p:sp>
      </p:grpSp>
      <p:sp>
        <p:nvSpPr>
          <p:cNvPr id="39" name="Rectangle 26">
            <a:extLst>
              <a:ext uri="{FF2B5EF4-FFF2-40B4-BE49-F238E27FC236}">
                <a16:creationId xmlns:a16="http://schemas.microsoft.com/office/drawing/2014/main" id="{DBF35841-D5FE-8AB5-1BB9-188F45953CFC}"/>
              </a:ext>
            </a:extLst>
          </p:cNvPr>
          <p:cNvSpPr>
            <a:spLocks noChangeArrowheads="1"/>
          </p:cNvSpPr>
          <p:nvPr/>
        </p:nvSpPr>
        <p:spPr bwMode="auto">
          <a:xfrm>
            <a:off x="2722286" y="8925047"/>
            <a:ext cx="12194517" cy="443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1D2385AA-CC4C-AA99-5396-94D0D4D9D12F}"/>
              </a:ext>
            </a:extLst>
          </p:cNvPr>
          <p:cNvSpPr>
            <a:spLocks noChangeArrowheads="1"/>
          </p:cNvSpPr>
          <p:nvPr/>
        </p:nvSpPr>
        <p:spPr bwMode="auto">
          <a:xfrm>
            <a:off x="838067" y="2097057"/>
            <a:ext cx="15215256"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Detection Accuracy: 79.5%</a:t>
            </a:r>
            <a:r>
              <a:rPr kumimoji="0" lang="en-US" altLang="en-US" sz="2400" b="0" i="0" u="none" strike="noStrike" cap="none" normalizeH="0" baseline="0" dirty="0">
                <a:ln>
                  <a:noFill/>
                </a:ln>
                <a:solidFill>
                  <a:schemeClr val="tx1"/>
                </a:solidFill>
                <a:effectLst/>
                <a:latin typeface="Arial" panose="020B0604020202020204" pitchFamily="34" charset="0"/>
              </a:rPr>
              <a:t> - The proposed ResNet50 model significantly outperforms traditional SVM (65-70%) and basic CNNs (~74%) in overall accuracy, indicating its superior ability to correctly classify videos as authentic or forged.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Precision (Forged): 0.309</a:t>
            </a:r>
            <a:r>
              <a:rPr kumimoji="0" lang="en-US" altLang="en-US" sz="2400" b="0" i="0" u="none" strike="noStrike" cap="none" normalizeH="0" baseline="0" dirty="0">
                <a:ln>
                  <a:noFill/>
                </a:ln>
                <a:solidFill>
                  <a:schemeClr val="tx1"/>
                </a:solidFill>
                <a:effectLst/>
                <a:latin typeface="Arial" panose="020B0604020202020204" pitchFamily="34" charset="0"/>
              </a:rPr>
              <a:t> - The model shows an improvement in precision for forged videos compared to SVM (~0.22) and basic CNNs (~0.26), meaning a higher proportion of frames identified as forged are indeed forged.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Frame-Level Detection: Fully Supported</a:t>
            </a:r>
            <a:r>
              <a:rPr kumimoji="0" lang="en-US" altLang="en-US" sz="2400" b="0" i="0" u="none" strike="noStrike" cap="none" normalizeH="0" baseline="0" dirty="0">
                <a:ln>
                  <a:noFill/>
                </a:ln>
                <a:solidFill>
                  <a:schemeClr val="tx1"/>
                </a:solidFill>
                <a:effectLst/>
                <a:latin typeface="Arial" panose="020B0604020202020204" pitchFamily="34" charset="0"/>
              </a:rPr>
              <a:t> - Unlike traditional methods with limited or partial capabilities, the proposed model can identify tampered segments at the individual frame level, which is crucial for detailed forensic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Recall (Forged Frames): 69.6%</a:t>
            </a:r>
            <a:r>
              <a:rPr kumimoji="0" lang="en-US" altLang="en-US" sz="2400" b="0" i="0" u="none" strike="noStrike" cap="none" normalizeH="0" baseline="0" dirty="0">
                <a:ln>
                  <a:noFill/>
                </a:ln>
                <a:solidFill>
                  <a:schemeClr val="tx1"/>
                </a:solidFill>
                <a:effectLst/>
                <a:latin typeface="Arial" panose="020B0604020202020204" pitchFamily="34" charset="0"/>
              </a:rPr>
              <a:t> - This metric, though not explicitly compared in the table, is mentioned in the conclusion, indicating the model's effectiveness in identifying a high percentage of actual forged frames.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Balanced Complexity and Performance:</a:t>
            </a:r>
            <a:r>
              <a:rPr kumimoji="0" lang="en-US" altLang="en-US" sz="2400" b="0" i="0" u="none" strike="noStrike" cap="none" normalizeH="0" baseline="0" dirty="0">
                <a:ln>
                  <a:noFill/>
                </a:ln>
                <a:solidFill>
                  <a:schemeClr val="tx1"/>
                </a:solidFill>
                <a:effectLst/>
                <a:latin typeface="Arial" panose="020B0604020202020204" pitchFamily="34" charset="0"/>
              </a:rPr>
              <a:t> The ResNet50-based model achieves high performance without the heavy computational costs associated with more complex architectures like 3D CNNs or transformer-based models.</a:t>
            </a:r>
          </a:p>
        </p:txBody>
      </p:sp>
    </p:spTree>
    <p:extLst>
      <p:ext uri="{BB962C8B-B14F-4D97-AF65-F5344CB8AC3E}">
        <p14:creationId xmlns:p14="http://schemas.microsoft.com/office/powerpoint/2010/main" val="33885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FDE"/>
        </a:solidFill>
        <a:effectLst/>
      </p:bgPr>
    </p:bg>
    <p:spTree>
      <p:nvGrpSpPr>
        <p:cNvPr id="1" name="">
          <a:extLst>
            <a:ext uri="{FF2B5EF4-FFF2-40B4-BE49-F238E27FC236}">
              <a16:creationId xmlns:a16="http://schemas.microsoft.com/office/drawing/2014/main" id="{26454739-B2A7-6E8F-76A5-6651F523E8C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5975DD9-5AAD-4109-497F-05383F54201D}"/>
              </a:ext>
            </a:extLst>
          </p:cNvPr>
          <p:cNvSpPr/>
          <p:nvPr/>
        </p:nvSpPr>
        <p:spPr>
          <a:xfrm>
            <a:off x="16032541" y="0"/>
            <a:ext cx="2648132" cy="1478139"/>
          </a:xfrm>
          <a:custGeom>
            <a:avLst/>
            <a:gdLst/>
            <a:ahLst/>
            <a:cxnLst/>
            <a:rect l="l" t="t" r="r" b="b"/>
            <a:pathLst>
              <a:path w="2648132" h="1478139">
                <a:moveTo>
                  <a:pt x="0" y="0"/>
                </a:moveTo>
                <a:lnTo>
                  <a:pt x="2648132" y="0"/>
                </a:lnTo>
                <a:lnTo>
                  <a:pt x="2648132" y="1478139"/>
                </a:lnTo>
                <a:lnTo>
                  <a:pt x="0" y="14781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a:extLst>
              <a:ext uri="{FF2B5EF4-FFF2-40B4-BE49-F238E27FC236}">
                <a16:creationId xmlns:a16="http://schemas.microsoft.com/office/drawing/2014/main" id="{CDC1CCDA-B1BF-4D09-79AB-5C0AC40A96A6}"/>
              </a:ext>
            </a:extLst>
          </p:cNvPr>
          <p:cNvSpPr txBox="1"/>
          <p:nvPr/>
        </p:nvSpPr>
        <p:spPr>
          <a:xfrm>
            <a:off x="1519975" y="3842094"/>
            <a:ext cx="14232812" cy="1373133"/>
          </a:xfrm>
          <a:prstGeom prst="rect">
            <a:avLst/>
          </a:prstGeom>
        </p:spPr>
        <p:txBody>
          <a:bodyPr lIns="0" tIns="0" rIns="0" bIns="0" rtlCol="0" anchor="t">
            <a:spAutoFit/>
          </a:bodyPr>
          <a:lstStyle/>
          <a:p>
            <a:pPr algn="just">
              <a:lnSpc>
                <a:spcPts val="5472"/>
              </a:lnSpc>
            </a:pPr>
            <a:r>
              <a:rPr lang="en-US" sz="3908" dirty="0">
                <a:solidFill>
                  <a:srgbClr val="695853"/>
                </a:solidFill>
                <a:latin typeface="Cooper Hewitt"/>
              </a:rPr>
              <a:t>.</a:t>
            </a:r>
          </a:p>
          <a:p>
            <a:pPr marL="0" lvl="0" indent="0" algn="just">
              <a:lnSpc>
                <a:spcPts val="5472"/>
              </a:lnSpc>
            </a:pPr>
            <a:endParaRPr lang="en-US" sz="3908" dirty="0">
              <a:solidFill>
                <a:srgbClr val="695853"/>
              </a:solidFill>
              <a:latin typeface="Cooper Hewitt"/>
            </a:endParaRPr>
          </a:p>
        </p:txBody>
      </p:sp>
      <p:sp>
        <p:nvSpPr>
          <p:cNvPr id="5" name="Freeform 5">
            <a:extLst>
              <a:ext uri="{FF2B5EF4-FFF2-40B4-BE49-F238E27FC236}">
                <a16:creationId xmlns:a16="http://schemas.microsoft.com/office/drawing/2014/main" id="{1D051A8F-E54D-E8E3-D93D-2A522EBB42C0}"/>
              </a:ext>
            </a:extLst>
          </p:cNvPr>
          <p:cNvSpPr/>
          <p:nvPr/>
        </p:nvSpPr>
        <p:spPr>
          <a:xfrm flipH="1">
            <a:off x="-1120719" y="7539915"/>
            <a:ext cx="5246977" cy="3436770"/>
          </a:xfrm>
          <a:custGeom>
            <a:avLst/>
            <a:gdLst/>
            <a:ahLst/>
            <a:cxnLst/>
            <a:rect l="l" t="t" r="r" b="b"/>
            <a:pathLst>
              <a:path w="5246977" h="3436770">
                <a:moveTo>
                  <a:pt x="5246977" y="0"/>
                </a:moveTo>
                <a:lnTo>
                  <a:pt x="0" y="0"/>
                </a:lnTo>
                <a:lnTo>
                  <a:pt x="0" y="3436770"/>
                </a:lnTo>
                <a:lnTo>
                  <a:pt x="5246977" y="3436770"/>
                </a:lnTo>
                <a:lnTo>
                  <a:pt x="524697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57CF6C5A-9536-8548-C7A8-4C742EB80C94}"/>
              </a:ext>
            </a:extLst>
          </p:cNvPr>
          <p:cNvSpPr/>
          <p:nvPr/>
        </p:nvSpPr>
        <p:spPr>
          <a:xfrm rot="-5400000">
            <a:off x="-1588847" y="6253963"/>
            <a:ext cx="2458094" cy="6008674"/>
          </a:xfrm>
          <a:custGeom>
            <a:avLst/>
            <a:gdLst/>
            <a:ahLst/>
            <a:cxnLst/>
            <a:rect l="l" t="t" r="r" b="b"/>
            <a:pathLst>
              <a:path w="2458094" h="6008674">
                <a:moveTo>
                  <a:pt x="0" y="0"/>
                </a:moveTo>
                <a:lnTo>
                  <a:pt x="2458094" y="0"/>
                </a:lnTo>
                <a:lnTo>
                  <a:pt x="2458094" y="6008674"/>
                </a:lnTo>
                <a:lnTo>
                  <a:pt x="0" y="60086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B36450BE-ED48-341C-4B48-BFD44E28E5D7}"/>
              </a:ext>
            </a:extLst>
          </p:cNvPr>
          <p:cNvSpPr/>
          <p:nvPr/>
        </p:nvSpPr>
        <p:spPr>
          <a:xfrm rot="154432" flipV="1">
            <a:off x="13953509" y="-467551"/>
            <a:ext cx="5246977" cy="3436770"/>
          </a:xfrm>
          <a:custGeom>
            <a:avLst/>
            <a:gdLst/>
            <a:ahLst/>
            <a:cxnLst/>
            <a:rect l="l" t="t" r="r" b="b"/>
            <a:pathLst>
              <a:path w="5246977" h="3436770">
                <a:moveTo>
                  <a:pt x="0" y="3436770"/>
                </a:moveTo>
                <a:lnTo>
                  <a:pt x="5246978" y="3436770"/>
                </a:lnTo>
                <a:lnTo>
                  <a:pt x="5246978" y="0"/>
                </a:lnTo>
                <a:lnTo>
                  <a:pt x="0" y="0"/>
                </a:lnTo>
                <a:lnTo>
                  <a:pt x="0" y="343677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575E4A05-C083-002D-812F-2E967FFF17BF}"/>
              </a:ext>
            </a:extLst>
          </p:cNvPr>
          <p:cNvSpPr/>
          <p:nvPr/>
        </p:nvSpPr>
        <p:spPr>
          <a:xfrm rot="-5245567" flipH="1">
            <a:off x="16131168" y="-2018587"/>
            <a:ext cx="2256264" cy="5515313"/>
          </a:xfrm>
          <a:custGeom>
            <a:avLst/>
            <a:gdLst/>
            <a:ahLst/>
            <a:cxnLst/>
            <a:rect l="l" t="t" r="r" b="b"/>
            <a:pathLst>
              <a:path w="2256264" h="5515313">
                <a:moveTo>
                  <a:pt x="2256264" y="0"/>
                </a:moveTo>
                <a:lnTo>
                  <a:pt x="0" y="0"/>
                </a:lnTo>
                <a:lnTo>
                  <a:pt x="0" y="5515313"/>
                </a:lnTo>
                <a:lnTo>
                  <a:pt x="2256264" y="5515313"/>
                </a:lnTo>
                <a:lnTo>
                  <a:pt x="2256264"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a:extLst>
              <a:ext uri="{FF2B5EF4-FFF2-40B4-BE49-F238E27FC236}">
                <a16:creationId xmlns:a16="http://schemas.microsoft.com/office/drawing/2014/main" id="{1C3AC1BC-056E-E330-CF90-1FE02EFF02F9}"/>
              </a:ext>
            </a:extLst>
          </p:cNvPr>
          <p:cNvGrpSpPr/>
          <p:nvPr/>
        </p:nvGrpSpPr>
        <p:grpSpPr>
          <a:xfrm>
            <a:off x="0" y="1977874"/>
            <a:ext cx="710544" cy="3165626"/>
            <a:chOff x="0" y="0"/>
            <a:chExt cx="240357" cy="1070841"/>
          </a:xfrm>
        </p:grpSpPr>
        <p:sp>
          <p:nvSpPr>
            <p:cNvPr id="10" name="Freeform 10">
              <a:extLst>
                <a:ext uri="{FF2B5EF4-FFF2-40B4-BE49-F238E27FC236}">
                  <a16:creationId xmlns:a16="http://schemas.microsoft.com/office/drawing/2014/main" id="{A9DEED7D-1D2F-884F-9D71-4F591517747D}"/>
                </a:ext>
              </a:extLst>
            </p:cNvPr>
            <p:cNvSpPr/>
            <p:nvPr/>
          </p:nvSpPr>
          <p:spPr>
            <a:xfrm>
              <a:off x="0" y="0"/>
              <a:ext cx="240357" cy="1070841"/>
            </a:xfrm>
            <a:custGeom>
              <a:avLst/>
              <a:gdLst/>
              <a:ahLst/>
              <a:cxnLst/>
              <a:rect l="l" t="t" r="r" b="b"/>
              <a:pathLst>
                <a:path w="240357" h="1070841">
                  <a:moveTo>
                    <a:pt x="0" y="0"/>
                  </a:moveTo>
                  <a:lnTo>
                    <a:pt x="240357" y="0"/>
                  </a:lnTo>
                  <a:lnTo>
                    <a:pt x="240357" y="1070841"/>
                  </a:lnTo>
                  <a:lnTo>
                    <a:pt x="0" y="1070841"/>
                  </a:lnTo>
                  <a:close/>
                </a:path>
              </a:pathLst>
            </a:custGeom>
            <a:solidFill>
              <a:srgbClr val="EFA92A"/>
            </a:solidFill>
          </p:spPr>
        </p:sp>
      </p:grpSp>
      <p:sp>
        <p:nvSpPr>
          <p:cNvPr id="13" name="TextBox 12">
            <a:extLst>
              <a:ext uri="{FF2B5EF4-FFF2-40B4-BE49-F238E27FC236}">
                <a16:creationId xmlns:a16="http://schemas.microsoft.com/office/drawing/2014/main" id="{0317432C-D78D-5D24-0A7E-CA5E0F90D33D}"/>
              </a:ext>
            </a:extLst>
          </p:cNvPr>
          <p:cNvSpPr txBox="1"/>
          <p:nvPr/>
        </p:nvSpPr>
        <p:spPr>
          <a:xfrm>
            <a:off x="3681370" y="7533913"/>
            <a:ext cx="11717592"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
        <p:nvSpPr>
          <p:cNvPr id="3" name="TextBox 3">
            <a:extLst>
              <a:ext uri="{FF2B5EF4-FFF2-40B4-BE49-F238E27FC236}">
                <a16:creationId xmlns:a16="http://schemas.microsoft.com/office/drawing/2014/main" id="{BCBC0D63-B520-191A-2EED-1663ACCBA4D7}"/>
              </a:ext>
            </a:extLst>
          </p:cNvPr>
          <p:cNvSpPr txBox="1"/>
          <p:nvPr/>
        </p:nvSpPr>
        <p:spPr>
          <a:xfrm>
            <a:off x="1676400" y="955606"/>
            <a:ext cx="12950994" cy="954364"/>
          </a:xfrm>
          <a:prstGeom prst="rect">
            <a:avLst/>
          </a:prstGeom>
        </p:spPr>
        <p:txBody>
          <a:bodyPr wrap="square" lIns="0" tIns="0" rIns="0" bIns="0" rtlCol="0" anchor="t">
            <a:spAutoFit/>
          </a:bodyPr>
          <a:lstStyle/>
          <a:p>
            <a:pPr algn="ctr">
              <a:lnSpc>
                <a:spcPts val="7295"/>
              </a:lnSpc>
            </a:pPr>
            <a:r>
              <a:rPr lang="en-US" sz="7599" dirty="0">
                <a:solidFill>
                  <a:srgbClr val="695853"/>
                </a:solidFill>
                <a:latin typeface="Abril Fatface Bold"/>
              </a:rPr>
              <a:t>Ethical Considerations</a:t>
            </a:r>
          </a:p>
        </p:txBody>
      </p:sp>
      <p:sp>
        <p:nvSpPr>
          <p:cNvPr id="12" name="Rectangle 1">
            <a:extLst>
              <a:ext uri="{FF2B5EF4-FFF2-40B4-BE49-F238E27FC236}">
                <a16:creationId xmlns:a16="http://schemas.microsoft.com/office/drawing/2014/main" id="{8F30BA30-2D40-5EEF-41B4-910C48AFDF61}"/>
              </a:ext>
            </a:extLst>
          </p:cNvPr>
          <p:cNvSpPr>
            <a:spLocks noChangeArrowheads="1"/>
          </p:cNvSpPr>
          <p:nvPr/>
        </p:nvSpPr>
        <p:spPr bwMode="auto">
          <a:xfrm>
            <a:off x="838200" y="3017377"/>
            <a:ext cx="166116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False Positives:</a:t>
            </a:r>
            <a:r>
              <a:rPr kumimoji="0" lang="en-US" altLang="en-US" sz="3200" b="0" i="0" u="none" strike="noStrike" cap="none" normalizeH="0" baseline="0" dirty="0">
                <a:ln>
                  <a:noFill/>
                </a:ln>
                <a:solidFill>
                  <a:schemeClr val="tx1"/>
                </a:solidFill>
                <a:effectLst/>
                <a:latin typeface="Arial" panose="020B0604020202020204" pitchFamily="34" charset="0"/>
              </a:rPr>
              <a:t> Risk of incorrectly labeling authentic videos as forgeries, leading to reputational damage or legal repercussions for innocent parties.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Misuse by Authoritarian Regimes:</a:t>
            </a:r>
            <a:r>
              <a:rPr kumimoji="0" lang="en-US" altLang="en-US" sz="3200" b="0" i="0" u="none" strike="noStrike" cap="none" normalizeH="0" baseline="0" dirty="0">
                <a:ln>
                  <a:noFill/>
                </a:ln>
                <a:solidFill>
                  <a:schemeClr val="tx1"/>
                </a:solidFill>
                <a:effectLst/>
                <a:latin typeface="Arial" panose="020B0604020202020204" pitchFamily="34" charset="0"/>
              </a:rPr>
              <a:t> Potential for governments or powerful entities to exploit detection technology to suppress legitimate dissent or silence critical voices by discrediting genuine content.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Privacy Violations:</a:t>
            </a:r>
            <a:r>
              <a:rPr kumimoji="0" lang="en-US" altLang="en-US" sz="3200" b="0" i="0" u="none" strike="noStrike" cap="none" normalizeH="0" baseline="0" dirty="0">
                <a:ln>
                  <a:noFill/>
                </a:ln>
                <a:solidFill>
                  <a:schemeClr val="tx1"/>
                </a:solidFill>
                <a:effectLst/>
                <a:latin typeface="Arial" panose="020B0604020202020204" pitchFamily="34" charset="0"/>
              </a:rPr>
              <a:t> Analyzing personal or sensitive video content for manipulation raises concerns about data collection, storage, and consent, potentially infringing on individual privacy rights. </a:t>
            </a:r>
          </a:p>
        </p:txBody>
      </p:sp>
    </p:spTree>
    <p:extLst>
      <p:ext uri="{BB962C8B-B14F-4D97-AF65-F5344CB8AC3E}">
        <p14:creationId xmlns:p14="http://schemas.microsoft.com/office/powerpoint/2010/main" val="2445271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1268</Words>
  <Application>Microsoft Office PowerPoint</Application>
  <PresentationFormat>Custom</PresentationFormat>
  <Paragraphs>109</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Calibri</vt:lpstr>
      <vt:lpstr>Cooper Hewitt</vt:lpstr>
      <vt:lpstr>Wingdings</vt:lpstr>
      <vt:lpstr>Symbol</vt:lpstr>
      <vt:lpstr>Arial</vt:lpstr>
      <vt:lpstr>Times New Roman</vt:lpstr>
      <vt:lpstr>Abril Fatface Bold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Illustrative Mental Health Presentation</dc:title>
  <dc:creator>asus</dc:creator>
  <cp:lastModifiedBy>Ayush Yadav</cp:lastModifiedBy>
  <cp:revision>6</cp:revision>
  <dcterms:created xsi:type="dcterms:W3CDTF">2006-08-16T00:00:00Z</dcterms:created>
  <dcterms:modified xsi:type="dcterms:W3CDTF">2025-05-25T19:15:57Z</dcterms:modified>
  <dc:identifier>DAFxtzzxEl8</dc:identifier>
</cp:coreProperties>
</file>