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52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218015"/>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Investigating Ethnicity's Impact on Lung Disorders Prevalence</a:t>
            </a:r>
            <a:endParaRPr lang="en-US" sz="5249" dirty="0"/>
          </a:p>
        </p:txBody>
      </p:sp>
      <p:sp>
        <p:nvSpPr>
          <p:cNvPr id="6" name="Text 3"/>
          <p:cNvSpPr/>
          <p:nvPr/>
        </p:nvSpPr>
        <p:spPr>
          <a:xfrm>
            <a:off x="833199" y="5050869"/>
            <a:ext cx="7477601" cy="355402"/>
          </a:xfrm>
          <a:prstGeom prst="rect">
            <a:avLst/>
          </a:prstGeom>
          <a:noFill/>
          <a:ln/>
        </p:spPr>
        <p:txBody>
          <a:bodyPr wrap="none" rtlCol="0" anchor="t"/>
          <a:lstStyle/>
          <a:p>
            <a:pPr marL="0" indent="0">
              <a:lnSpc>
                <a:spcPts val="2799"/>
              </a:lnSpc>
              <a:buNone/>
            </a:pPr>
            <a:r>
              <a:rPr lang="en-US" sz="1750" b="1" kern="0" spc="-35" dirty="0">
                <a:solidFill>
                  <a:srgbClr val="272525"/>
                </a:solidFill>
                <a:latin typeface="Inter" pitchFamily="34" charset="0"/>
                <a:ea typeface="Inter" pitchFamily="34" charset="-122"/>
                <a:cs typeface="Inter" pitchFamily="34" charset="-120"/>
              </a:rPr>
              <a:t>A Research Endeavor by KIET Group of Institutions,</a:t>
            </a:r>
            <a:endParaRPr lang="en-US" sz="1750" b="1" dirty="0"/>
          </a:p>
        </p:txBody>
      </p:sp>
      <p:sp>
        <p:nvSpPr>
          <p:cNvPr id="7" name="Text 4"/>
          <p:cNvSpPr/>
          <p:nvPr/>
        </p:nvSpPr>
        <p:spPr>
          <a:xfrm>
            <a:off x="833199" y="5656183"/>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a:t>
            </a:r>
            <a:r>
              <a:rPr lang="en-US" sz="1750" b="1" kern="0" spc="-35" dirty="0">
                <a:solidFill>
                  <a:srgbClr val="272525"/>
                </a:solidFill>
                <a:latin typeface="Inter" pitchFamily="34" charset="0"/>
                <a:ea typeface="Inter" pitchFamily="34" charset="-122"/>
                <a:cs typeface="Inter" pitchFamily="34" charset="-120"/>
              </a:rPr>
              <a:t>Delhi-NCR, Ghaziabad</a:t>
            </a:r>
            <a:endParaRPr lang="en-US" sz="1750" b="1" dirty="0"/>
          </a:p>
        </p:txBody>
      </p:sp>
      <p:sp>
        <p:nvSpPr>
          <p:cNvPr id="10" name="TextBox 9">
            <a:extLst>
              <a:ext uri="{FF2B5EF4-FFF2-40B4-BE49-F238E27FC236}">
                <a16:creationId xmlns:a16="http://schemas.microsoft.com/office/drawing/2014/main" id="{990E31F4-48D9-3492-3516-6686EEC40870}"/>
              </a:ext>
            </a:extLst>
          </p:cNvPr>
          <p:cNvSpPr txBox="1"/>
          <p:nvPr/>
        </p:nvSpPr>
        <p:spPr>
          <a:xfrm>
            <a:off x="833198" y="6918836"/>
            <a:ext cx="8079447" cy="369332"/>
          </a:xfrm>
          <a:prstGeom prst="rect">
            <a:avLst/>
          </a:prstGeom>
          <a:noFill/>
        </p:spPr>
        <p:txBody>
          <a:bodyPr wrap="square" rtlCol="0">
            <a:spAutoFit/>
          </a:bodyPr>
          <a:lstStyle/>
          <a:p>
            <a:r>
              <a:rPr lang="en-US" dirty="0"/>
              <a:t>Presenter's Name: ALOK SINGH || DEVASNH VERMA || DHRUV GUPTA</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839039"/>
            <a:ext cx="5554980" cy="694373"/>
          </a:xfrm>
          <a:prstGeom prst="rect">
            <a:avLst/>
          </a:prstGeom>
          <a:noFill/>
          <a:ln/>
        </p:spPr>
        <p:txBody>
          <a:bodyPr wrap="none" rtlCol="0" anchor="t"/>
          <a:lstStyle/>
          <a:p>
            <a:pPr marL="0" indent="0">
              <a:lnSpc>
                <a:spcPts val="5468"/>
              </a:lnSpc>
              <a:buNone/>
            </a:pPr>
            <a:r>
              <a:rPr lang="en-US" sz="2400" b="1" dirty="0"/>
              <a:t>Impact Of Ethnicity On Prevalence Of Lung Disorders</a:t>
            </a:r>
          </a:p>
        </p:txBody>
      </p:sp>
      <p:sp>
        <p:nvSpPr>
          <p:cNvPr id="6" name="Shape 3"/>
          <p:cNvSpPr/>
          <p:nvPr/>
        </p:nvSpPr>
        <p:spPr>
          <a:xfrm>
            <a:off x="833199" y="2866668"/>
            <a:ext cx="4542115" cy="2006203"/>
          </a:xfrm>
          <a:prstGeom prst="roundRect">
            <a:avLst>
              <a:gd name="adj" fmla="val 4984"/>
            </a:avLst>
          </a:prstGeom>
          <a:solidFill>
            <a:srgbClr val="DADBF1"/>
          </a:solidFill>
          <a:ln w="7620">
            <a:solidFill>
              <a:srgbClr val="C0C1D7"/>
            </a:solidFill>
            <a:prstDash val="solid"/>
          </a:ln>
        </p:spPr>
        <p:txBody>
          <a:bodyPr/>
          <a:lstStyle/>
          <a:p>
            <a:endParaRPr lang="en-IN"/>
          </a:p>
        </p:txBody>
      </p:sp>
      <p:sp>
        <p:nvSpPr>
          <p:cNvPr id="7" name="Text 4"/>
          <p:cNvSpPr/>
          <p:nvPr/>
        </p:nvSpPr>
        <p:spPr>
          <a:xfrm>
            <a:off x="1062990" y="309645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Problem Statement</a:t>
            </a:r>
            <a:endParaRPr lang="en-US" sz="2187" dirty="0"/>
          </a:p>
        </p:txBody>
      </p:sp>
      <p:sp>
        <p:nvSpPr>
          <p:cNvPr id="8" name="Text 5"/>
          <p:cNvSpPr/>
          <p:nvPr/>
        </p:nvSpPr>
        <p:spPr>
          <a:xfrm>
            <a:off x="1062990" y="3576876"/>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Lung disorders affect different ethnic groups disproportionately, requiring dedicated research.</a:t>
            </a:r>
            <a:endParaRPr lang="en-US" sz="1750" dirty="0"/>
          </a:p>
        </p:txBody>
      </p:sp>
      <p:sp>
        <p:nvSpPr>
          <p:cNvPr id="9" name="Shape 6"/>
          <p:cNvSpPr/>
          <p:nvPr/>
        </p:nvSpPr>
        <p:spPr>
          <a:xfrm>
            <a:off x="5597485" y="2866668"/>
            <a:ext cx="4542115" cy="2006203"/>
          </a:xfrm>
          <a:prstGeom prst="roundRect">
            <a:avLst>
              <a:gd name="adj" fmla="val 4984"/>
            </a:avLst>
          </a:prstGeom>
          <a:solidFill>
            <a:srgbClr val="DADBF1"/>
          </a:solidFill>
          <a:ln w="7620">
            <a:solidFill>
              <a:srgbClr val="C0C1D7"/>
            </a:solidFill>
            <a:prstDash val="solid"/>
          </a:ln>
        </p:spPr>
        <p:txBody>
          <a:bodyPr/>
          <a:lstStyle/>
          <a:p>
            <a:endParaRPr lang="en-IN"/>
          </a:p>
        </p:txBody>
      </p:sp>
      <p:sp>
        <p:nvSpPr>
          <p:cNvPr id="10" name="Text 7"/>
          <p:cNvSpPr/>
          <p:nvPr/>
        </p:nvSpPr>
        <p:spPr>
          <a:xfrm>
            <a:off x="5827276" y="309645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Solution</a:t>
            </a:r>
            <a:endParaRPr lang="en-US" sz="2187" dirty="0"/>
          </a:p>
        </p:txBody>
      </p:sp>
      <p:sp>
        <p:nvSpPr>
          <p:cNvPr id="11" name="Text 8"/>
          <p:cNvSpPr/>
          <p:nvPr/>
        </p:nvSpPr>
        <p:spPr>
          <a:xfrm>
            <a:off x="5827276" y="3576876"/>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This project aims to understand how ethnicity influences the prevalence of lung disorders.</a:t>
            </a:r>
            <a:endParaRPr lang="en-US" sz="1750" dirty="0"/>
          </a:p>
        </p:txBody>
      </p:sp>
      <p:sp>
        <p:nvSpPr>
          <p:cNvPr id="12" name="Shape 9"/>
          <p:cNvSpPr/>
          <p:nvPr/>
        </p:nvSpPr>
        <p:spPr>
          <a:xfrm>
            <a:off x="833199" y="5095042"/>
            <a:ext cx="9306401" cy="1295400"/>
          </a:xfrm>
          <a:prstGeom prst="roundRect">
            <a:avLst>
              <a:gd name="adj" fmla="val 7719"/>
            </a:avLst>
          </a:prstGeom>
          <a:solidFill>
            <a:srgbClr val="DADBF1"/>
          </a:solidFill>
          <a:ln w="7620">
            <a:solidFill>
              <a:srgbClr val="C0C1D7"/>
            </a:solidFill>
            <a:prstDash val="solid"/>
          </a:ln>
        </p:spPr>
        <p:txBody>
          <a:bodyPr/>
          <a:lstStyle/>
          <a:p>
            <a:endParaRPr lang="en-IN"/>
          </a:p>
        </p:txBody>
      </p:sp>
      <p:sp>
        <p:nvSpPr>
          <p:cNvPr id="13" name="Text 10"/>
          <p:cNvSpPr/>
          <p:nvPr/>
        </p:nvSpPr>
        <p:spPr>
          <a:xfrm>
            <a:off x="1062990" y="5324832"/>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Objectives</a:t>
            </a:r>
            <a:endParaRPr lang="en-US" sz="2187" dirty="0"/>
          </a:p>
        </p:txBody>
      </p:sp>
      <p:sp>
        <p:nvSpPr>
          <p:cNvPr id="14" name="Text 11"/>
          <p:cNvSpPr/>
          <p:nvPr/>
        </p:nvSpPr>
        <p:spPr>
          <a:xfrm>
            <a:off x="1062990" y="5805249"/>
            <a:ext cx="8846820"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To explore factors contributing to ethnic disparities in lung disorders prevalence.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037993" y="1998702"/>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Technical Feasibility</a:t>
            </a:r>
            <a:endParaRPr lang="en-US" sz="4374" dirty="0"/>
          </a:p>
        </p:txBody>
      </p:sp>
      <p:sp>
        <p:nvSpPr>
          <p:cNvPr id="5" name="Text 3"/>
          <p:cNvSpPr/>
          <p:nvPr/>
        </p:nvSpPr>
        <p:spPr>
          <a:xfrm>
            <a:off x="2037993" y="3248501"/>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Data Sources</a:t>
            </a:r>
            <a:endParaRPr lang="en-US" sz="2187" dirty="0"/>
          </a:p>
        </p:txBody>
      </p:sp>
      <p:sp>
        <p:nvSpPr>
          <p:cNvPr id="6" name="Text 4"/>
          <p:cNvSpPr/>
          <p:nvPr/>
        </p:nvSpPr>
        <p:spPr>
          <a:xfrm>
            <a:off x="2037993" y="3817858"/>
            <a:ext cx="5006221"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Access to electronic health records, medical databases, and genetic data.</a:t>
            </a:r>
            <a:endParaRPr lang="en-US" sz="1750" dirty="0"/>
          </a:p>
        </p:txBody>
      </p:sp>
      <p:sp>
        <p:nvSpPr>
          <p:cNvPr id="7" name="Text 5"/>
          <p:cNvSpPr/>
          <p:nvPr/>
        </p:nvSpPr>
        <p:spPr>
          <a:xfrm>
            <a:off x="2037993" y="4750832"/>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Research Personnel</a:t>
            </a:r>
            <a:endParaRPr lang="en-US" sz="2187" dirty="0"/>
          </a:p>
        </p:txBody>
      </p:sp>
      <p:sp>
        <p:nvSpPr>
          <p:cNvPr id="8" name="Text 6"/>
          <p:cNvSpPr/>
          <p:nvPr/>
        </p:nvSpPr>
        <p:spPr>
          <a:xfrm>
            <a:off x="2037993" y="5320189"/>
            <a:ext cx="5006221"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Qualified researchers with expertise in epidemiology, genetics, and statistical analysis.</a:t>
            </a:r>
            <a:endParaRPr lang="en-US" sz="1750" dirty="0"/>
          </a:p>
        </p:txBody>
      </p:sp>
      <p:sp>
        <p:nvSpPr>
          <p:cNvPr id="9" name="Text 7"/>
          <p:cNvSpPr/>
          <p:nvPr/>
        </p:nvSpPr>
        <p:spPr>
          <a:xfrm>
            <a:off x="7593806" y="3248501"/>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Analytical Methods</a:t>
            </a:r>
            <a:endParaRPr lang="en-US" sz="2187" dirty="0"/>
          </a:p>
        </p:txBody>
      </p:sp>
      <p:sp>
        <p:nvSpPr>
          <p:cNvPr id="10" name="Text 8"/>
          <p:cNvSpPr/>
          <p:nvPr/>
        </p:nvSpPr>
        <p:spPr>
          <a:xfrm>
            <a:off x="7593806" y="3817858"/>
            <a:ext cx="5006221"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Utilization of statistical analysis, machine learning algorithms, and genetic studies.</a:t>
            </a:r>
            <a:endParaRPr lang="en-US" sz="1750" dirty="0"/>
          </a:p>
        </p:txBody>
      </p:sp>
      <p:sp>
        <p:nvSpPr>
          <p:cNvPr id="11" name="Text 9"/>
          <p:cNvSpPr/>
          <p:nvPr/>
        </p:nvSpPr>
        <p:spPr>
          <a:xfrm>
            <a:off x="7593806" y="4750832"/>
            <a:ext cx="28892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Ethical Considerations</a:t>
            </a:r>
            <a:endParaRPr lang="en-US" sz="2187" dirty="0"/>
          </a:p>
        </p:txBody>
      </p:sp>
      <p:sp>
        <p:nvSpPr>
          <p:cNvPr id="12" name="Text 10"/>
          <p:cNvSpPr/>
          <p:nvPr/>
        </p:nvSpPr>
        <p:spPr>
          <a:xfrm>
            <a:off x="7593806" y="5320189"/>
            <a:ext cx="5006221"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Compliance with ethical guidelines, ensuring data privacy and confidentiality.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871067"/>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Societal Impact</a:t>
            </a:r>
            <a:endParaRPr lang="en-US" sz="4374" dirty="0"/>
          </a:p>
        </p:txBody>
      </p:sp>
      <p:sp>
        <p:nvSpPr>
          <p:cNvPr id="6" name="Shape 3"/>
          <p:cNvSpPr/>
          <p:nvPr/>
        </p:nvSpPr>
        <p:spPr>
          <a:xfrm>
            <a:off x="833199" y="3072289"/>
            <a:ext cx="499943" cy="499943"/>
          </a:xfrm>
          <a:prstGeom prst="roundRect">
            <a:avLst>
              <a:gd name="adj" fmla="val 20000"/>
            </a:avLst>
          </a:prstGeom>
          <a:solidFill>
            <a:srgbClr val="DADBF1"/>
          </a:solidFill>
          <a:ln w="7620">
            <a:solidFill>
              <a:srgbClr val="C0C1D7"/>
            </a:solidFill>
            <a:prstDash val="solid"/>
          </a:ln>
        </p:spPr>
        <p:txBody>
          <a:bodyPr/>
          <a:lstStyle/>
          <a:p>
            <a:endParaRPr lang="en-IN"/>
          </a:p>
        </p:txBody>
      </p:sp>
      <p:sp>
        <p:nvSpPr>
          <p:cNvPr id="7" name="Text 4"/>
          <p:cNvSpPr/>
          <p:nvPr/>
        </p:nvSpPr>
        <p:spPr>
          <a:xfrm>
            <a:off x="1003816" y="3113961"/>
            <a:ext cx="158710"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3148608"/>
            <a:ext cx="2907268"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Addressing Disparities</a:t>
            </a:r>
            <a:endParaRPr lang="en-US" sz="2187" dirty="0"/>
          </a:p>
        </p:txBody>
      </p:sp>
      <p:sp>
        <p:nvSpPr>
          <p:cNvPr id="9" name="Text 6"/>
          <p:cNvSpPr/>
          <p:nvPr/>
        </p:nvSpPr>
        <p:spPr>
          <a:xfrm>
            <a:off x="1555313" y="3629025"/>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Contribution to the broader goal of achieving healthcare equity by identifying disparities.</a:t>
            </a:r>
            <a:endParaRPr lang="en-US" sz="1750" dirty="0"/>
          </a:p>
        </p:txBody>
      </p:sp>
      <p:sp>
        <p:nvSpPr>
          <p:cNvPr id="10" name="Shape 7"/>
          <p:cNvSpPr/>
          <p:nvPr/>
        </p:nvSpPr>
        <p:spPr>
          <a:xfrm>
            <a:off x="5597485" y="3072289"/>
            <a:ext cx="499943" cy="499943"/>
          </a:xfrm>
          <a:prstGeom prst="roundRect">
            <a:avLst>
              <a:gd name="adj" fmla="val 20000"/>
            </a:avLst>
          </a:prstGeom>
          <a:solidFill>
            <a:srgbClr val="DADBF1"/>
          </a:solidFill>
          <a:ln w="7620">
            <a:solidFill>
              <a:srgbClr val="C0C1D7"/>
            </a:solidFill>
            <a:prstDash val="solid"/>
          </a:ln>
        </p:spPr>
        <p:txBody>
          <a:bodyPr/>
          <a:lstStyle/>
          <a:p>
            <a:endParaRPr lang="en-IN"/>
          </a:p>
        </p:txBody>
      </p:sp>
      <p:sp>
        <p:nvSpPr>
          <p:cNvPr id="11" name="Text 8"/>
          <p:cNvSpPr/>
          <p:nvPr/>
        </p:nvSpPr>
        <p:spPr>
          <a:xfrm>
            <a:off x="5744647" y="3113961"/>
            <a:ext cx="205502"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6319599" y="3148608"/>
            <a:ext cx="367712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Informed Healthcare Policies</a:t>
            </a:r>
            <a:endParaRPr lang="en-US" sz="2187" dirty="0"/>
          </a:p>
        </p:txBody>
      </p:sp>
      <p:sp>
        <p:nvSpPr>
          <p:cNvPr id="13" name="Text 10"/>
          <p:cNvSpPr/>
          <p:nvPr/>
        </p:nvSpPr>
        <p:spPr>
          <a:xfrm>
            <a:off x="6319599" y="3629025"/>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Providing evidence-based insights to policymakers for developing targeted interventions.</a:t>
            </a:r>
            <a:endParaRPr lang="en-US" sz="1750" dirty="0"/>
          </a:p>
        </p:txBody>
      </p:sp>
      <p:sp>
        <p:nvSpPr>
          <p:cNvPr id="14" name="Shape 11"/>
          <p:cNvSpPr/>
          <p:nvPr/>
        </p:nvSpPr>
        <p:spPr>
          <a:xfrm>
            <a:off x="833199" y="5090993"/>
            <a:ext cx="499943" cy="499943"/>
          </a:xfrm>
          <a:prstGeom prst="roundRect">
            <a:avLst>
              <a:gd name="adj" fmla="val 20000"/>
            </a:avLst>
          </a:prstGeom>
          <a:solidFill>
            <a:srgbClr val="DADBF1"/>
          </a:solidFill>
          <a:ln w="7620">
            <a:solidFill>
              <a:srgbClr val="C0C1D7"/>
            </a:solidFill>
            <a:prstDash val="solid"/>
          </a:ln>
        </p:spPr>
        <p:txBody>
          <a:bodyPr/>
          <a:lstStyle/>
          <a:p>
            <a:endParaRPr lang="en-IN"/>
          </a:p>
        </p:txBody>
      </p:sp>
      <p:sp>
        <p:nvSpPr>
          <p:cNvPr id="15" name="Text 12"/>
          <p:cNvSpPr/>
          <p:nvPr/>
        </p:nvSpPr>
        <p:spPr>
          <a:xfrm>
            <a:off x="975479" y="5132665"/>
            <a:ext cx="215384"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1555313" y="5167313"/>
            <a:ext cx="3582829"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Enhanced Health Outcomes</a:t>
            </a:r>
            <a:endParaRPr lang="en-US" sz="2187" dirty="0"/>
          </a:p>
        </p:txBody>
      </p:sp>
      <p:sp>
        <p:nvSpPr>
          <p:cNvPr id="17" name="Text 14"/>
          <p:cNvSpPr/>
          <p:nvPr/>
        </p:nvSpPr>
        <p:spPr>
          <a:xfrm>
            <a:off x="1555313" y="5647730"/>
            <a:ext cx="858428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Improving healthcare access and outcomes for diverse populations through informed strategies.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597825"/>
            <a:ext cx="731055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Environmental Sustainability</a:t>
            </a:r>
            <a:endParaRPr lang="en-US" sz="4374" dirty="0"/>
          </a:p>
        </p:txBody>
      </p:sp>
      <p:sp>
        <p:nvSpPr>
          <p:cNvPr id="6" name="Shape 3"/>
          <p:cNvSpPr/>
          <p:nvPr/>
        </p:nvSpPr>
        <p:spPr>
          <a:xfrm>
            <a:off x="833199" y="3625453"/>
            <a:ext cx="4542115" cy="2006203"/>
          </a:xfrm>
          <a:prstGeom prst="roundRect">
            <a:avLst>
              <a:gd name="adj" fmla="val 4984"/>
            </a:avLst>
          </a:prstGeom>
          <a:solidFill>
            <a:srgbClr val="DADBF1"/>
          </a:solidFill>
          <a:ln w="7620">
            <a:solidFill>
              <a:srgbClr val="C0C1D7"/>
            </a:solidFill>
            <a:prstDash val="solid"/>
          </a:ln>
        </p:spPr>
        <p:txBody>
          <a:bodyPr/>
          <a:lstStyle/>
          <a:p>
            <a:endParaRPr lang="en-IN"/>
          </a:p>
        </p:txBody>
      </p:sp>
      <p:sp>
        <p:nvSpPr>
          <p:cNvPr id="7" name="Text 4"/>
          <p:cNvSpPr/>
          <p:nvPr/>
        </p:nvSpPr>
        <p:spPr>
          <a:xfrm>
            <a:off x="1062990" y="385524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Focus on Healthcare</a:t>
            </a:r>
            <a:endParaRPr lang="en-US" sz="2187" dirty="0"/>
          </a:p>
        </p:txBody>
      </p:sp>
      <p:sp>
        <p:nvSpPr>
          <p:cNvPr id="8" name="Text 5"/>
          <p:cNvSpPr/>
          <p:nvPr/>
        </p:nvSpPr>
        <p:spPr>
          <a:xfrm>
            <a:off x="1062990" y="4335661"/>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Minimal environmental implications due to the project's focus on healthcare research.</a:t>
            </a:r>
            <a:endParaRPr lang="en-US" sz="1750" dirty="0"/>
          </a:p>
        </p:txBody>
      </p:sp>
      <p:sp>
        <p:nvSpPr>
          <p:cNvPr id="9" name="Shape 6"/>
          <p:cNvSpPr/>
          <p:nvPr/>
        </p:nvSpPr>
        <p:spPr>
          <a:xfrm>
            <a:off x="5597485" y="3625453"/>
            <a:ext cx="4542115" cy="2006203"/>
          </a:xfrm>
          <a:prstGeom prst="roundRect">
            <a:avLst>
              <a:gd name="adj" fmla="val 4984"/>
            </a:avLst>
          </a:prstGeom>
          <a:solidFill>
            <a:srgbClr val="DADBF1"/>
          </a:solidFill>
          <a:ln w="7620">
            <a:solidFill>
              <a:srgbClr val="C0C1D7"/>
            </a:solidFill>
            <a:prstDash val="solid"/>
          </a:ln>
        </p:spPr>
        <p:txBody>
          <a:bodyPr/>
          <a:lstStyle/>
          <a:p>
            <a:endParaRPr lang="en-IN"/>
          </a:p>
        </p:txBody>
      </p:sp>
      <p:sp>
        <p:nvSpPr>
          <p:cNvPr id="10" name="Text 7"/>
          <p:cNvSpPr/>
          <p:nvPr/>
        </p:nvSpPr>
        <p:spPr>
          <a:xfrm>
            <a:off x="5827276" y="3855244"/>
            <a:ext cx="3394948"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Ethical Research Practices</a:t>
            </a:r>
            <a:endParaRPr lang="en-US" sz="2187" dirty="0"/>
          </a:p>
        </p:txBody>
      </p:sp>
      <p:sp>
        <p:nvSpPr>
          <p:cNvPr id="11" name="Text 8"/>
          <p:cNvSpPr/>
          <p:nvPr/>
        </p:nvSpPr>
        <p:spPr>
          <a:xfrm>
            <a:off x="5827276" y="4335661"/>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Responsible data management and disposal to minimize environmental impact.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11017"/>
            <a:ext cx="14630400" cy="8229600"/>
          </a:xfrm>
          <a:prstGeom prst="rect">
            <a:avLst/>
          </a:prstGeom>
          <a:solidFill>
            <a:srgbClr val="FFFFFF"/>
          </a:solidFill>
          <a:ln/>
        </p:spPr>
        <p:txBody>
          <a:bodyPr/>
          <a:lstStyle/>
          <a:p>
            <a:endParaRPr lang="en-IN"/>
          </a:p>
        </p:txBody>
      </p:sp>
      <p:sp>
        <p:nvSpPr>
          <p:cNvPr id="4" name="Text 2"/>
          <p:cNvSpPr/>
          <p:nvPr/>
        </p:nvSpPr>
        <p:spPr>
          <a:xfrm>
            <a:off x="841177" y="3420426"/>
            <a:ext cx="647402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Flowchart/Block Diagram</a:t>
            </a:r>
            <a:endParaRPr lang="en-US" sz="4374" dirty="0"/>
          </a:p>
        </p:txBody>
      </p:sp>
      <p:sp>
        <p:nvSpPr>
          <p:cNvPr id="6" name="Text 3"/>
          <p:cNvSpPr/>
          <p:nvPr/>
        </p:nvSpPr>
        <p:spPr>
          <a:xfrm>
            <a:off x="2037993" y="6400681"/>
            <a:ext cx="2777490" cy="347186"/>
          </a:xfrm>
          <a:prstGeom prst="rect">
            <a:avLst/>
          </a:prstGeom>
          <a:noFill/>
          <a:ln/>
        </p:spPr>
        <p:txBody>
          <a:bodyPr wrap="none" rtlCol="0" anchor="t"/>
          <a:lstStyle/>
          <a:p>
            <a:pPr marL="0" indent="0" algn="l">
              <a:lnSpc>
                <a:spcPts val="2734"/>
              </a:lnSpc>
              <a:buNone/>
            </a:pPr>
            <a:endParaRPr lang="en-US" sz="2187" dirty="0"/>
          </a:p>
        </p:txBody>
      </p:sp>
      <p:pic>
        <p:nvPicPr>
          <p:cNvPr id="9" name="Picture 8" descr="A diagram of a flowchart&#10;&#10;Description automatically generated">
            <a:extLst>
              <a:ext uri="{FF2B5EF4-FFF2-40B4-BE49-F238E27FC236}">
                <a16:creationId xmlns:a16="http://schemas.microsoft.com/office/drawing/2014/main" id="{C7AD9747-8682-7FD5-6E39-B95D5D689C8D}"/>
              </a:ext>
            </a:extLst>
          </p:cNvPr>
          <p:cNvPicPr>
            <a:picLocks noChangeAspect="1"/>
          </p:cNvPicPr>
          <p:nvPr/>
        </p:nvPicPr>
        <p:blipFill>
          <a:blip r:embed="rId3"/>
          <a:stretch>
            <a:fillRect/>
          </a:stretch>
        </p:blipFill>
        <p:spPr>
          <a:xfrm>
            <a:off x="8924741" y="-11722"/>
            <a:ext cx="4581939"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22034"/>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702719"/>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6" name="Shape 3"/>
          <p:cNvSpPr/>
          <p:nvPr/>
        </p:nvSpPr>
        <p:spPr>
          <a:xfrm>
            <a:off x="833199" y="3903940"/>
            <a:ext cx="499943" cy="499943"/>
          </a:xfrm>
          <a:prstGeom prst="roundRect">
            <a:avLst>
              <a:gd name="adj" fmla="val 20000"/>
            </a:avLst>
          </a:prstGeom>
          <a:solidFill>
            <a:srgbClr val="DADBF1"/>
          </a:solidFill>
          <a:ln w="7620">
            <a:solidFill>
              <a:srgbClr val="C0C1D7"/>
            </a:solidFill>
            <a:prstDash val="solid"/>
          </a:ln>
        </p:spPr>
        <p:txBody>
          <a:bodyPr/>
          <a:lstStyle/>
          <a:p>
            <a:endParaRPr lang="en-IN"/>
          </a:p>
        </p:txBody>
      </p:sp>
      <p:sp>
        <p:nvSpPr>
          <p:cNvPr id="7" name="Text 4"/>
          <p:cNvSpPr/>
          <p:nvPr/>
        </p:nvSpPr>
        <p:spPr>
          <a:xfrm>
            <a:off x="1003816" y="3945612"/>
            <a:ext cx="158710"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3980259"/>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Summary</a:t>
            </a:r>
            <a:endParaRPr lang="en-US" sz="2187" dirty="0"/>
          </a:p>
        </p:txBody>
      </p:sp>
      <p:sp>
        <p:nvSpPr>
          <p:cNvPr id="9" name="Text 6"/>
          <p:cNvSpPr/>
          <p:nvPr/>
        </p:nvSpPr>
        <p:spPr>
          <a:xfrm>
            <a:off x="1555313" y="4460677"/>
            <a:ext cx="3820001" cy="3041810"/>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This research explores how ethnicity affects lung disorders prevalence, aiming to reduce healthcare disparities. Using advanced tools and ethical practices, it contributes to healthcare equity and encourages collaboration for better outcomes.</a:t>
            </a:r>
            <a:endParaRPr lang="en-US" sz="1750" dirty="0"/>
          </a:p>
        </p:txBody>
      </p:sp>
      <p:sp>
        <p:nvSpPr>
          <p:cNvPr id="10" name="Shape 7"/>
          <p:cNvSpPr/>
          <p:nvPr/>
        </p:nvSpPr>
        <p:spPr>
          <a:xfrm>
            <a:off x="5597485" y="3903940"/>
            <a:ext cx="499943" cy="499943"/>
          </a:xfrm>
          <a:prstGeom prst="roundRect">
            <a:avLst>
              <a:gd name="adj" fmla="val 20000"/>
            </a:avLst>
          </a:prstGeom>
          <a:solidFill>
            <a:srgbClr val="DADBF1"/>
          </a:solidFill>
          <a:ln w="7620">
            <a:solidFill>
              <a:srgbClr val="C0C1D7"/>
            </a:solidFill>
            <a:prstDash val="solid"/>
          </a:ln>
        </p:spPr>
        <p:txBody>
          <a:bodyPr/>
          <a:lstStyle/>
          <a:p>
            <a:endParaRPr lang="en-IN"/>
          </a:p>
        </p:txBody>
      </p:sp>
      <p:sp>
        <p:nvSpPr>
          <p:cNvPr id="11" name="Text 8"/>
          <p:cNvSpPr/>
          <p:nvPr/>
        </p:nvSpPr>
        <p:spPr>
          <a:xfrm>
            <a:off x="5744647" y="3945612"/>
            <a:ext cx="205502"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6319599" y="3980259"/>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Call to Action</a:t>
            </a:r>
            <a:endParaRPr lang="en-US" sz="2187" dirty="0"/>
          </a:p>
        </p:txBody>
      </p:sp>
      <p:sp>
        <p:nvSpPr>
          <p:cNvPr id="13" name="Text 10"/>
          <p:cNvSpPr/>
          <p:nvPr/>
        </p:nvSpPr>
        <p:spPr>
          <a:xfrm>
            <a:off x="6319599" y="4460677"/>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Encouraging further collaboration, engagement, and support for the research project.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285</Words>
  <Application>Microsoft Office PowerPoint</Application>
  <PresentationFormat>Custom</PresentationFormat>
  <Paragraphs>50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ALOK SINGH</cp:lastModifiedBy>
  <cp:revision>2</cp:revision>
  <dcterms:created xsi:type="dcterms:W3CDTF">2024-03-09T11:02:10Z</dcterms:created>
  <dcterms:modified xsi:type="dcterms:W3CDTF">2024-03-09T11:14:31Z</dcterms:modified>
</cp:coreProperties>
</file>