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F085-F9B4-D4C8-9EBA-B389C943C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E8586-2B49-AC55-0D0F-D24B18E5D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28FD-9B42-907A-35F0-98AC0A3B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5426-42BB-A6E1-D368-0AB7EC1A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A6D1-DE02-D8D4-945F-FF92F29E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955-FED6-4BDA-59BC-AAC2207B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49C1-334C-A798-6C38-8EE1D7E4B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DD7B-AFDD-70A3-6844-F29AE583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B4B59-B2CA-050F-99ED-6F09AA9B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64A6-5BA1-5EB5-7DA9-B57A844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0E80E-CC7A-09F4-5973-E6C6F2A2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A5E51-9E87-2333-51EE-DEE1ED920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6E6A-FB07-B527-7E13-6D7F3777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FC30-45C3-8151-EED7-0248DB65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D9F-FDF0-124A-2E46-EFD1B68E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C38D-7C80-647C-5DBF-8D314286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B277-3C98-3A6E-E597-BF9683C7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8B8AE-FD71-9736-67AC-C4328BD4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6130-EFEE-AB82-20A7-ABE1F283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3355-3661-BC67-14CF-1AC785D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D04C-C3B1-504A-A00A-1331EE4D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175F-D6CC-48E5-DD37-B49B4835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0D21-BDFB-ABB4-5508-98B9ED8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E423-1A0C-B197-F421-D4DEF04C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B11C-A59F-02A2-765F-FEF0C802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8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7424-DF52-5764-3EC2-0D22FBA3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93B4-5781-B2CF-647B-909986E16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0D9C-78DD-7074-9B94-96C694C4F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AED7-7A0F-D039-8FFD-730E6525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5946-5388-67D2-8B77-0BE7BE3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84D7-2B01-E82F-CCEE-126907A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8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E16A-BD0F-0825-087C-D47EA6CC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7915-16EC-8854-B687-9834788C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1DFA-86AE-8962-2F5B-6083C1A8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4A015-BEF2-320E-0D6A-7ECFF91A7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E4733-A3FA-CB38-09F0-8273F46FC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69A7F-4C4D-E21C-7D3F-1F33F05A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3BE37-464B-53E7-E0F7-90265BBF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C2A18-F0AD-31B3-5E15-6F4468B3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7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D11D-9E24-7E0F-64ED-30C5258C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C3CC8-E7F1-ED64-006A-01A6D24FC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024CD-B85E-5C5C-F5F5-E1BA3CF7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29000-7D5A-FC98-5906-13ED5CA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73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F3EBB-0847-63D2-3320-32007447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B9A93-2D8B-5217-3D6C-EF453165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A302E-CF62-EF12-9F88-877AD80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D12F-9470-9828-7D58-013A3D78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C01B-6212-1934-29E8-47E964CC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C5327-272C-D13B-6D5E-E9867832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AEA3-6643-3626-7868-0DB24C77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E0D10-D736-B395-6B5D-71FA0A6E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581F-2231-0794-F5B1-87FB503A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5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C57B-B749-9199-439F-B9E513AA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506B4-552E-6AEF-3195-758DF41C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CFFB-5C39-64AC-EB38-567E378EA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DF87-99DB-30E6-7911-61C9DBBF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C7E3-312E-3578-E82B-1B4CBB66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BD2C-2A3F-BA5C-D42F-CC4A7801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85BDC-AE0F-293C-BD25-1EFA3D27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5639-E344-38D6-2BD6-56E2035A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96D2-CE10-382D-0C9C-AF42CF0B6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1EF17-7FC1-4259-ADEF-5DDA73BBB3E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5B0D-A37A-1F62-9414-A0456051B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6CE4-02F3-6225-E2ED-DB7667702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F1EF3-487A-429B-8201-0EA89555B7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5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google.com/imgres?q=MERN%20STACK%20SYSTEM%20ARCHITECTURE&amp;imgurl=https%3A%2F%2Fwww.bocasay.com%2Fwp-content%2Fuploads%2F2020%2F03%2FMERN-stack-1.png&amp;imgrefurl=https%3A%2F%2Fwww.bocasay.com%2Fhow-does-the-mern-stack-work%2F&amp;docid=81Fit2rY3nMkTM&amp;tbnid=ZENQM7zkBAWNkM&amp;vet=12ahUKEwi6lrWiqcCNAxUZjGMGHQ8NIDgQM3oECBYQAA..i&amp;w=943&amp;h=518&amp;hcb=2&amp;ved=2ahUKEwi6lrWiqcCNAxUZjGMGHQ8NIDgQM3oECBYQA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5CE5-5D25-C581-9DEE-11266527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9118" y="867266"/>
            <a:ext cx="9008882" cy="1247530"/>
          </a:xfrm>
        </p:spPr>
        <p:txBody>
          <a:bodyPr/>
          <a:lstStyle/>
          <a:p>
            <a:r>
              <a:rPr lang="en-IN" dirty="0"/>
              <a:t>STUDYVERSE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6E816-27B7-E5FE-495A-FC17C308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220" y="1999481"/>
            <a:ext cx="8449559" cy="41378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MERN STACK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1F9D1-65DC-0750-D189-6D6BAD32807F}"/>
              </a:ext>
            </a:extLst>
          </p:cNvPr>
          <p:cNvSpPr txBox="1"/>
          <p:nvPr/>
        </p:nvSpPr>
        <p:spPr>
          <a:xfrm>
            <a:off x="6636470" y="3921551"/>
            <a:ext cx="4506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 ANAND RASTOGI </a:t>
            </a:r>
          </a:p>
          <a:p>
            <a:r>
              <a:rPr lang="en-IN" dirty="0"/>
              <a:t>                           AVINASH TRIPATHI</a:t>
            </a:r>
          </a:p>
          <a:p>
            <a:r>
              <a:rPr lang="en-IN" dirty="0"/>
              <a:t>                           ADITYA KESHARI</a:t>
            </a:r>
          </a:p>
          <a:p>
            <a:r>
              <a:rPr lang="en-IN" dirty="0"/>
              <a:t>COLLEGE: KIET GROUP OF INSTUTIONS</a:t>
            </a:r>
          </a:p>
          <a:p>
            <a:r>
              <a:rPr lang="en-IN" dirty="0"/>
              <a:t>GUIDE: PROF. SAURAV CHANDRA</a:t>
            </a:r>
          </a:p>
        </p:txBody>
      </p:sp>
    </p:spTree>
    <p:extLst>
      <p:ext uri="{BB962C8B-B14F-4D97-AF65-F5344CB8AC3E}">
        <p14:creationId xmlns:p14="http://schemas.microsoft.com/office/powerpoint/2010/main" val="9319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011B5-D78C-D7BF-36F0-02ADEF279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4" y="946484"/>
            <a:ext cx="11510128" cy="561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3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4FF31-7C19-0923-E90E-AA0CAF3B32A6}"/>
              </a:ext>
            </a:extLst>
          </p:cNvPr>
          <p:cNvSpPr txBox="1"/>
          <p:nvPr/>
        </p:nvSpPr>
        <p:spPr>
          <a:xfrm>
            <a:off x="889262" y="1545996"/>
            <a:ext cx="104134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600" b="1" dirty="0"/>
              <a:t>Challenges Faced</a:t>
            </a:r>
          </a:p>
          <a:p>
            <a:pPr>
              <a:buNone/>
            </a:pPr>
            <a:r>
              <a:rPr lang="en-IN" dirty="0"/>
              <a:t>🔐 </a:t>
            </a:r>
            <a:r>
              <a:rPr lang="en-IN" b="1" dirty="0"/>
              <a:t>Managing User Sessions and Authentication</a:t>
            </a:r>
            <a:br>
              <a:rPr lang="en-IN" dirty="0"/>
            </a:br>
            <a:r>
              <a:rPr lang="en-IN" dirty="0"/>
              <a:t>Implementing secure, persistent login with token-based auth (JWT) was critical for protecting user data and ensuring session continuity.</a:t>
            </a:r>
          </a:p>
          <a:p>
            <a:pPr>
              <a:buNone/>
            </a:pPr>
            <a:r>
              <a:rPr lang="en-IN" dirty="0"/>
              <a:t>🗃️ </a:t>
            </a:r>
            <a:r>
              <a:rPr lang="en-IN" b="1" dirty="0"/>
              <a:t>Designing a Scalable Database Schema</a:t>
            </a:r>
            <a:br>
              <a:rPr lang="en-IN" dirty="0"/>
            </a:br>
            <a:r>
              <a:rPr lang="en-IN" dirty="0"/>
              <a:t>Structuring MongoDB collections to efficiently store user data, course content, quizzes, and forum interactions required careful planning for scalability.</a:t>
            </a:r>
          </a:p>
          <a:p>
            <a:pPr>
              <a:buNone/>
            </a:pPr>
            <a:r>
              <a:rPr lang="en-IN" dirty="0"/>
              <a:t>📱 </a:t>
            </a:r>
            <a:r>
              <a:rPr lang="en-IN" b="1" dirty="0"/>
              <a:t>Ensuring Responsiveness Across Devices</a:t>
            </a:r>
            <a:br>
              <a:rPr lang="en-IN" dirty="0"/>
            </a:br>
            <a:r>
              <a:rPr lang="en-IN" dirty="0"/>
              <a:t>Building a responsive UI with React to provide a smooth experience on desktops, tablets, and mobile devices involved consistent testing and styling.</a:t>
            </a:r>
          </a:p>
          <a:p>
            <a:r>
              <a:rPr lang="en-IN" dirty="0"/>
              <a:t>⚙️ </a:t>
            </a:r>
            <a:r>
              <a:rPr lang="en-IN" b="1" dirty="0"/>
              <a:t>Optimizing API Calls and Performance</a:t>
            </a:r>
            <a:br>
              <a:rPr lang="en-IN" dirty="0"/>
            </a:br>
            <a:r>
              <a:rPr lang="en-IN" dirty="0"/>
              <a:t>Minimizing redundant network calls and optimizing backend logic helped improve speed and reduce latency for a seamless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82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A65ED-895C-4392-067A-C61FF779530C}"/>
              </a:ext>
            </a:extLst>
          </p:cNvPr>
          <p:cNvSpPr txBox="1"/>
          <p:nvPr/>
        </p:nvSpPr>
        <p:spPr>
          <a:xfrm>
            <a:off x="1008668" y="1225485"/>
            <a:ext cx="1000183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Future Enhancements</a:t>
            </a:r>
          </a:p>
          <a:p>
            <a:pPr>
              <a:buNone/>
            </a:pPr>
            <a:r>
              <a:rPr lang="en-US" dirty="0"/>
              <a:t>🤖 </a:t>
            </a:r>
            <a:r>
              <a:rPr lang="en-US" b="1" dirty="0"/>
              <a:t>Integrate AI-Based Recommendations</a:t>
            </a:r>
            <a:br>
              <a:rPr lang="en-US" dirty="0"/>
            </a:br>
            <a:r>
              <a:rPr lang="en-US" dirty="0"/>
              <a:t>Implement AI algorithms to recommend courses, resources, and quizzes based on user behavior and learning progress.</a:t>
            </a:r>
          </a:p>
          <a:p>
            <a:pPr>
              <a:buNone/>
            </a:pPr>
            <a:r>
              <a:rPr lang="en-US" dirty="0"/>
              <a:t>💬 </a:t>
            </a:r>
            <a:r>
              <a:rPr lang="en-US" b="1" dirty="0"/>
              <a:t>Add Real-Time Chat</a:t>
            </a:r>
            <a:br>
              <a:rPr lang="en-US" dirty="0"/>
            </a:br>
            <a:r>
              <a:rPr lang="en-US" dirty="0"/>
              <a:t>Enable instant messaging between students and instructors for quicker doubt resolution and collaboration.</a:t>
            </a:r>
          </a:p>
          <a:p>
            <a:pPr>
              <a:buNone/>
            </a:pPr>
            <a:r>
              <a:rPr lang="en-US" dirty="0"/>
              <a:t>🎥 </a:t>
            </a:r>
            <a:r>
              <a:rPr lang="en-US" b="1" dirty="0"/>
              <a:t>Support for Live Classes</a:t>
            </a:r>
            <a:br>
              <a:rPr lang="en-US" dirty="0"/>
            </a:br>
            <a:r>
              <a:rPr lang="en-US" dirty="0"/>
              <a:t>Add functionality for scheduling and conducting live video lectures with attendance tracking.</a:t>
            </a:r>
          </a:p>
          <a:p>
            <a:pPr>
              <a:buNone/>
            </a:pPr>
            <a:r>
              <a:rPr lang="en-US" dirty="0"/>
              <a:t>📱 </a:t>
            </a:r>
            <a:r>
              <a:rPr lang="en-US" b="1" dirty="0"/>
              <a:t>Mobile App Version</a:t>
            </a:r>
            <a:br>
              <a:rPr lang="en-US" dirty="0"/>
            </a:br>
            <a:r>
              <a:rPr lang="en-US" dirty="0"/>
              <a:t>Develop an Android/iOS mobile application for better accessibility and on-the-go learning.</a:t>
            </a:r>
          </a:p>
          <a:p>
            <a:r>
              <a:rPr lang="en-US" dirty="0"/>
              <a:t>📊 </a:t>
            </a:r>
            <a:r>
              <a:rPr lang="en-US" b="1" dirty="0"/>
              <a:t>Analytics for Student Performance</a:t>
            </a:r>
            <a:br>
              <a:rPr lang="en-US" dirty="0"/>
            </a:br>
            <a:r>
              <a:rPr lang="en-US" dirty="0"/>
              <a:t>Introduce detailed performance dashboards showing quiz results, learning patterns, and course completion stats.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7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C88CE-4CC4-FF77-CD6C-B92063A00B6E}"/>
              </a:ext>
            </a:extLst>
          </p:cNvPr>
          <p:cNvSpPr txBox="1"/>
          <p:nvPr/>
        </p:nvSpPr>
        <p:spPr>
          <a:xfrm>
            <a:off x="556180" y="801279"/>
            <a:ext cx="1057687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Conclusion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What Was Achieved</a:t>
            </a:r>
            <a:br>
              <a:rPr lang="en-US" dirty="0"/>
            </a:br>
            <a:r>
              <a:rPr lang="en-US" dirty="0"/>
              <a:t>Successfully developed a feature-rich EdTech platform — STUDYVERSE — that enables structured learning, student engagement, and content management using the MERN stack.</a:t>
            </a:r>
          </a:p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Skills Learned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Frontend: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Backend: Node.js,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Others: REST APIs, JWT Auth, Responsive UI Design, Deployment (e.g., Render, </a:t>
            </a:r>
            <a:r>
              <a:rPr lang="en-US" dirty="0" err="1"/>
              <a:t>Vercel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🎓 </a:t>
            </a:r>
            <a:r>
              <a:rPr lang="en-US" b="1" dirty="0"/>
              <a:t>Value Added to Learners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access to educational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learning through quizzes and discussions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experience for students and admins</a:t>
            </a:r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Scope for Real-World Implementation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scaled to support schools, coaching centers, and universities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integration with LMS systems and e-learning certifications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Adaptable for different languages and regions</a:t>
            </a:r>
          </a:p>
        </p:txBody>
      </p:sp>
    </p:spTree>
    <p:extLst>
      <p:ext uri="{BB962C8B-B14F-4D97-AF65-F5344CB8AC3E}">
        <p14:creationId xmlns:p14="http://schemas.microsoft.com/office/powerpoint/2010/main" val="375678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66BEB-237E-C6E6-654B-0FB6DA64B5E7}"/>
              </a:ext>
            </a:extLst>
          </p:cNvPr>
          <p:cNvSpPr txBox="1"/>
          <p:nvPr/>
        </p:nvSpPr>
        <p:spPr>
          <a:xfrm>
            <a:off x="4769962" y="867264"/>
            <a:ext cx="584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INTRUDUCTION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2191-8CD6-1922-30EE-1D4F5A1FD79B}"/>
              </a:ext>
            </a:extLst>
          </p:cNvPr>
          <p:cNvSpPr txBox="1"/>
          <p:nvPr/>
        </p:nvSpPr>
        <p:spPr>
          <a:xfrm>
            <a:off x="1036949" y="1774554"/>
            <a:ext cx="95776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What is STUDYVERSE?</a:t>
            </a:r>
            <a:br>
              <a:rPr lang="en-US" dirty="0"/>
            </a:br>
            <a:r>
              <a:rPr lang="en-US" dirty="0"/>
              <a:t>STUDYVERSE is a centralized, all-in-one educational platform that brings together learners and educators. It aims to make studying, accessing resources, attending classes, and tracking progress easier and more efficient through a modern digital interface.</a:t>
            </a:r>
          </a:p>
          <a:p>
            <a:pPr>
              <a:buNone/>
            </a:pPr>
            <a:r>
              <a:rPr lang="en-US" b="1" dirty="0"/>
              <a:t>Why an EdTech Platform?</a:t>
            </a:r>
            <a:br>
              <a:rPr lang="en-US" dirty="0"/>
            </a:br>
            <a:r>
              <a:rPr lang="en-US" dirty="0"/>
              <a:t>With increasing reliance on online education, there's a strong need for platforms that are user-friendly, accessible, and tailored to students’ academic journeys. STUDYVERSE addresses this by integrating features like content sharing, class scheduling, live sessions, and progress tracking.</a:t>
            </a:r>
          </a:p>
          <a:p>
            <a:pPr>
              <a:buNone/>
            </a:pPr>
            <a:r>
              <a:rPr lang="en-US" b="1" dirty="0"/>
              <a:t>Brief about MERN Stack</a:t>
            </a:r>
            <a:br>
              <a:rPr lang="en-US" dirty="0"/>
            </a:br>
            <a:r>
              <a:rPr lang="en-US" dirty="0"/>
              <a:t>The platform is built using the </a:t>
            </a:r>
            <a:r>
              <a:rPr lang="en-US" b="1" dirty="0"/>
              <a:t>MERN stack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</a:t>
            </a:r>
            <a:r>
              <a:rPr lang="en-US" dirty="0"/>
              <a:t> (Database)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Express.js</a:t>
            </a:r>
            <a:r>
              <a:rPr lang="en-US" dirty="0"/>
              <a:t> (Backend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 (Frontend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Node.js</a:t>
            </a:r>
            <a:r>
              <a:rPr lang="en-US" dirty="0"/>
              <a:t> (Server Environment)</a:t>
            </a:r>
            <a:br>
              <a:rPr lang="en-US" dirty="0"/>
            </a:br>
            <a:r>
              <a:rPr lang="en-US" dirty="0"/>
              <a:t>This stack allows full-stack JavaScript development, leading to faster development and more dynamic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3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C907F8-136E-7CBD-AF4F-C4673257D710}"/>
              </a:ext>
            </a:extLst>
          </p:cNvPr>
          <p:cNvSpPr txBox="1"/>
          <p:nvPr/>
        </p:nvSpPr>
        <p:spPr>
          <a:xfrm>
            <a:off x="4748464" y="1050576"/>
            <a:ext cx="76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430D5-DE83-3668-37AC-A2C28E9321BE}"/>
              </a:ext>
            </a:extLst>
          </p:cNvPr>
          <p:cNvSpPr txBox="1"/>
          <p:nvPr/>
        </p:nvSpPr>
        <p:spPr>
          <a:xfrm rot="10800000" flipH="1" flipV="1">
            <a:off x="545433" y="2249593"/>
            <a:ext cx="11069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/>
              <a:t>Current Challenges in Online Education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Fragmented systems for classes, notes, discussions, and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Lack of personalization in learning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Poor integration between tools, leading to inefficiencies</a:t>
            </a:r>
          </a:p>
          <a:p>
            <a:pPr>
              <a:buNone/>
            </a:pPr>
            <a:r>
              <a:rPr lang="en-US" b="1"/>
              <a:t>Need for Centralized Learning Platforms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Students and educators need a </a:t>
            </a:r>
            <a:r>
              <a:rPr lang="en-US" b="1"/>
              <a:t>single platform</a:t>
            </a:r>
            <a:r>
              <a:rPr lang="en-US"/>
              <a:t> for communication, content, and progress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Centralization ensures better </a:t>
            </a:r>
            <a:r>
              <a:rPr lang="en-US" b="1"/>
              <a:t>organization, accessibility</a:t>
            </a:r>
            <a:r>
              <a:rPr lang="en-US"/>
              <a:t>, and </a:t>
            </a:r>
            <a:r>
              <a:rPr lang="en-US" b="1"/>
              <a:t>collaboration</a:t>
            </a:r>
            <a:endParaRPr lang="en-US"/>
          </a:p>
          <a:p>
            <a:pPr>
              <a:buNone/>
            </a:pPr>
            <a:r>
              <a:rPr lang="en-US" b="1"/>
              <a:t>Issues with Student Engagement &amp; Resource Accessibility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Limited real-time interaction reduces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Students often struggle to find </a:t>
            </a:r>
            <a:r>
              <a:rPr lang="en-US" b="1"/>
              <a:t>relevant resources</a:t>
            </a:r>
            <a:r>
              <a:rPr lang="en-US"/>
              <a:t>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Accessibility gaps</a:t>
            </a:r>
            <a:r>
              <a:rPr lang="en-US"/>
              <a:t> for students in rural or underprivileged areas</a:t>
            </a:r>
          </a:p>
        </p:txBody>
      </p:sp>
    </p:spTree>
    <p:extLst>
      <p:ext uri="{BB962C8B-B14F-4D97-AF65-F5344CB8AC3E}">
        <p14:creationId xmlns:p14="http://schemas.microsoft.com/office/powerpoint/2010/main" val="320524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A4E4D-F223-1ADE-ABF8-A315CCA6FE9E}"/>
              </a:ext>
            </a:extLst>
          </p:cNvPr>
          <p:cNvSpPr txBox="1"/>
          <p:nvPr/>
        </p:nvSpPr>
        <p:spPr>
          <a:xfrm>
            <a:off x="818147" y="1588167"/>
            <a:ext cx="10090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sz="2200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 a platform for students to learn and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Offer structured course content and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Enable interactive features like forums and quizzes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Maintain scalability and performance with MERN stack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A9C2E-56C7-064F-FE38-64A1B8F41337}"/>
              </a:ext>
            </a:extLst>
          </p:cNvPr>
          <p:cNvSpPr txBox="1"/>
          <p:nvPr/>
        </p:nvSpPr>
        <p:spPr>
          <a:xfrm>
            <a:off x="1291472" y="335845"/>
            <a:ext cx="86820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600" b="1" dirty="0"/>
              <a:t>Tech Stack (Detailed Overview)</a:t>
            </a:r>
          </a:p>
          <a:p>
            <a:pPr>
              <a:buNone/>
            </a:pPr>
            <a:r>
              <a:rPr lang="en-IN" dirty="0"/>
              <a:t>🖥️ </a:t>
            </a:r>
            <a:r>
              <a:rPr lang="en-IN" b="1" dirty="0"/>
              <a:t>Frontend – React.js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Developed a responsive and dynamic Single Page Application (SPA)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Utilized component-based architecture for modularity and reusability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Implemented state management using </a:t>
            </a:r>
            <a:r>
              <a:rPr lang="en-IN" b="1" dirty="0"/>
              <a:t>React Hooks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Ensured responsive design across desktop and mobile using </a:t>
            </a:r>
            <a:r>
              <a:rPr lang="en-IN" b="1" dirty="0"/>
              <a:t>CSS Flexbox/Media Queries/Bootstrap/Tailwind</a:t>
            </a:r>
            <a:r>
              <a:rPr lang="en-IN" dirty="0"/>
              <a:t> (mention which one you used)</a:t>
            </a:r>
          </a:p>
          <a:p>
            <a:pPr>
              <a:buNone/>
            </a:pPr>
            <a:r>
              <a:rPr lang="en-IN" dirty="0"/>
              <a:t>🧠 </a:t>
            </a:r>
            <a:r>
              <a:rPr lang="en-IN" b="1" dirty="0"/>
              <a:t>Backend – Node.js &amp; Express.js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Built a RESTful API using </a:t>
            </a:r>
            <a:r>
              <a:rPr lang="en-IN" b="1" dirty="0"/>
              <a:t>Express.js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Handled routing, middleware, and business logic on the server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/>
              <a:t>Node.js</a:t>
            </a:r>
            <a:r>
              <a:rPr lang="en-IN" dirty="0"/>
              <a:t> for asynchronous, event-driven architecture to support high concurrency</a:t>
            </a:r>
          </a:p>
          <a:p>
            <a:pPr>
              <a:buNone/>
            </a:pPr>
            <a:r>
              <a:rPr lang="en-IN" dirty="0"/>
              <a:t>🗃️ </a:t>
            </a:r>
            <a:r>
              <a:rPr lang="en-IN" b="1" dirty="0"/>
              <a:t>Database – MongoDB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NoSQL document-based database for storing users, courses, discussions, and quiz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Enabled flexible schema design using </a:t>
            </a:r>
            <a:r>
              <a:rPr lang="en-IN" b="1" dirty="0"/>
              <a:t>Mongoose</a:t>
            </a:r>
            <a:r>
              <a:rPr lang="en-IN" dirty="0"/>
              <a:t> ODM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Easily scalable to accommodate growing data and users</a:t>
            </a:r>
          </a:p>
          <a:p>
            <a:pPr>
              <a:buNone/>
            </a:pPr>
            <a:r>
              <a:rPr lang="en-IN" dirty="0"/>
              <a:t>🛠️ </a:t>
            </a:r>
            <a:r>
              <a:rPr lang="en-IN" b="1" dirty="0"/>
              <a:t>Other Tools &amp; Technologies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JWT (JSON Web Tokens):</a:t>
            </a:r>
            <a:r>
              <a:rPr lang="en-IN" dirty="0"/>
              <a:t> Secured user authentication and protected 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Postman:</a:t>
            </a:r>
            <a:r>
              <a:rPr lang="en-IN" dirty="0"/>
              <a:t> API testing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 &amp; GitHub:</a:t>
            </a:r>
            <a:r>
              <a:rPr lang="en-IN" dirty="0"/>
              <a:t> Version control and collaborative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Cloud Deployment Tools:</a:t>
            </a:r>
            <a:r>
              <a:rPr lang="en-IN" dirty="0"/>
              <a:t> (e.g., Render, </a:t>
            </a:r>
            <a:r>
              <a:rPr lang="en-IN" dirty="0" err="1"/>
              <a:t>Vercel</a:t>
            </a:r>
            <a:r>
              <a:rPr lang="en-IN" dirty="0"/>
              <a:t>, MongoDB Atlas – please confirm what you used)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55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o MERN stack technologies work ...">
            <a:hlinkClick r:id="rId2"/>
            <a:extLst>
              <a:ext uri="{FF2B5EF4-FFF2-40B4-BE49-F238E27FC236}">
                <a16:creationId xmlns:a16="http://schemas.microsoft.com/office/drawing/2014/main" id="{0CA4E565-4A61-CF82-9AE1-8CB23ED4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988" y="1058777"/>
            <a:ext cx="7437545" cy="40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6583EE0-829C-9A76-F385-64DAD59E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21" y="5133472"/>
            <a:ext cx="40479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database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Authorization flow</a:t>
            </a:r>
          </a:p>
        </p:txBody>
      </p:sp>
    </p:spTree>
    <p:extLst>
      <p:ext uri="{BB962C8B-B14F-4D97-AF65-F5344CB8AC3E}">
        <p14:creationId xmlns:p14="http://schemas.microsoft.com/office/powerpoint/2010/main" val="14074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DB903-BDFE-A3EC-6CA3-0E90A7459A6E}"/>
              </a:ext>
            </a:extLst>
          </p:cNvPr>
          <p:cNvSpPr txBox="1"/>
          <p:nvPr/>
        </p:nvSpPr>
        <p:spPr>
          <a:xfrm>
            <a:off x="1363579" y="1171074"/>
            <a:ext cx="81975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600" b="1" dirty="0"/>
              <a:t>Key Features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User Registration &amp; Login (with JWT)</a:t>
            </a:r>
            <a:br>
              <a:rPr lang="en-US" dirty="0"/>
            </a:br>
            <a:r>
              <a:rPr lang="en-US" dirty="0"/>
              <a:t>Secure login and session management using JSON Web Tokens to protect user data and maintain authentication.</a:t>
            </a:r>
          </a:p>
          <a:p>
            <a:pPr>
              <a:buNone/>
            </a:pPr>
            <a:r>
              <a:rPr lang="en-US" dirty="0"/>
              <a:t>📚 </a:t>
            </a:r>
            <a:r>
              <a:rPr lang="en-US" b="1" dirty="0"/>
              <a:t>Browse &amp; Enroll in Courses</a:t>
            </a:r>
            <a:br>
              <a:rPr lang="en-US" dirty="0"/>
            </a:br>
            <a:r>
              <a:rPr lang="en-US" dirty="0"/>
              <a:t>Users can explore available courses, view descriptions, and enroll to begin learning instantly.</a:t>
            </a:r>
          </a:p>
          <a:p>
            <a:pPr>
              <a:buNone/>
            </a:pPr>
            <a:r>
              <a:rPr lang="en-US" dirty="0"/>
              <a:t>🎥 </a:t>
            </a:r>
            <a:r>
              <a:rPr lang="en-US" b="1" dirty="0"/>
              <a:t>Video Lectures, Notes, and Quizzes</a:t>
            </a:r>
            <a:br>
              <a:rPr lang="en-US" dirty="0"/>
            </a:br>
            <a:r>
              <a:rPr lang="en-US" dirty="0"/>
              <a:t>Each course includes structured learning material such as recorded lectures, downloadable notes, and interactive quizzes.</a:t>
            </a:r>
          </a:p>
          <a:p>
            <a:pPr>
              <a:buNone/>
            </a:pPr>
            <a:r>
              <a:rPr lang="en-US" dirty="0"/>
              <a:t>💬 </a:t>
            </a:r>
            <a:r>
              <a:rPr lang="en-US" b="1" dirty="0"/>
              <a:t>Discussion Forums</a:t>
            </a:r>
            <a:br>
              <a:rPr lang="en-US" dirty="0"/>
            </a:br>
            <a:r>
              <a:rPr lang="en-US" dirty="0"/>
              <a:t>Students can ask questions, interact with peers, and participate in topic-specific discussions to enhance learning.</a:t>
            </a:r>
          </a:p>
          <a:p>
            <a:r>
              <a:rPr lang="en-US" dirty="0"/>
              <a:t>🛠️ </a:t>
            </a:r>
            <a:r>
              <a:rPr lang="en-US" b="1" dirty="0"/>
              <a:t>Admin Panel to Manage Content/Users</a:t>
            </a:r>
            <a:br>
              <a:rPr lang="en-US" dirty="0"/>
            </a:br>
            <a:r>
              <a:rPr lang="en-US" dirty="0"/>
              <a:t>Admins can create, update, or remove courses, manage user roles, monitor platform activity, and moderate forum content.</a:t>
            </a:r>
          </a:p>
        </p:txBody>
      </p:sp>
    </p:spTree>
    <p:extLst>
      <p:ext uri="{BB962C8B-B14F-4D97-AF65-F5344CB8AC3E}">
        <p14:creationId xmlns:p14="http://schemas.microsoft.com/office/powerpoint/2010/main" val="167730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F4295-B887-22A9-4406-829029429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" y="1143353"/>
            <a:ext cx="10377189" cy="50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A655C5-79A1-E629-85C9-17894306F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1" y="1114979"/>
            <a:ext cx="11660957" cy="57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988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STUDYVERSE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rastogi</dc:creator>
  <cp:lastModifiedBy>anand rastogi</cp:lastModifiedBy>
  <cp:revision>2</cp:revision>
  <dcterms:created xsi:type="dcterms:W3CDTF">2025-05-26T04:42:44Z</dcterms:created>
  <dcterms:modified xsi:type="dcterms:W3CDTF">2025-05-26T05:14:59Z</dcterms:modified>
</cp:coreProperties>
</file>