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94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5cfaa680de_0_64: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35cfaa680de_0_64: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5cfaa680de_0_73: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g35cfaa680de_0_73: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5: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5cfaa680de_0_3: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35cfaa680de_0_3: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2: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cfaa680de_0_19: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g35cfaa680de_0_19: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cfaa680de_0_25: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g35cfaa680de_0_25: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5cfaa680de_0_34: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g35cfaa680de_0_3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cfaa680de_0_4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35cfaa680de_0_40: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5cfaa680de_0_46: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g35cfaa680de_0_46: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5cfaa680de_0_58: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g35cfaa680de_0_58: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9"/>
        <p:cNvGrpSpPr/>
        <p:nvPr/>
      </p:nvGrpSpPr>
      <p:grpSpPr>
        <a:xfrm>
          <a:off x="0" y="0"/>
          <a:ext cx="0" cy="0"/>
          <a:chOff x="0" y="0"/>
          <a:chExt cx="0" cy="0"/>
        </a:xfrm>
      </p:grpSpPr>
      <p:sp>
        <p:nvSpPr>
          <p:cNvPr id="40" name="Google Shape;40;p11"/>
          <p:cNvSpPr txBox="1">
            <a:spLocks noGrp="1"/>
          </p:cNvSpPr>
          <p:nvPr>
            <p:ph type="title"/>
          </p:nvPr>
        </p:nvSpPr>
        <p:spPr>
          <a:xfrm>
            <a:off x="3600000" y="180000"/>
            <a:ext cx="839052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1"/>
          <p:cNvSpPr txBox="1">
            <a:spLocks noGrp="1"/>
          </p:cNvSpPr>
          <p:nvPr>
            <p:ph type="body" idx="1"/>
          </p:nvPr>
        </p:nvSpPr>
        <p:spPr>
          <a:xfrm>
            <a:off x="727560" y="160272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1"/>
          <p:cNvSpPr txBox="1">
            <a:spLocks noGrp="1"/>
          </p:cNvSpPr>
          <p:nvPr>
            <p:ph type="body" idx="2"/>
          </p:nvPr>
        </p:nvSpPr>
        <p:spPr>
          <a:xfrm>
            <a:off x="727560" y="36802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3"/>
        <p:cNvGrpSpPr/>
        <p:nvPr/>
      </p:nvGrpSpPr>
      <p:grpSpPr>
        <a:xfrm>
          <a:off x="0" y="0"/>
          <a:ext cx="0" cy="0"/>
          <a:chOff x="0" y="0"/>
          <a:chExt cx="0" cy="0"/>
        </a:xfrm>
      </p:grpSpPr>
      <p:sp>
        <p:nvSpPr>
          <p:cNvPr id="44" name="Google Shape;44;p12"/>
          <p:cNvSpPr txBox="1">
            <a:spLocks noGrp="1"/>
          </p:cNvSpPr>
          <p:nvPr>
            <p:ph type="title"/>
          </p:nvPr>
        </p:nvSpPr>
        <p:spPr>
          <a:xfrm>
            <a:off x="3600000" y="180000"/>
            <a:ext cx="839052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2"/>
          <p:cNvSpPr txBox="1">
            <a:spLocks noGrp="1"/>
          </p:cNvSpPr>
          <p:nvPr>
            <p:ph type="body" idx="1"/>
          </p:nvPr>
        </p:nvSpPr>
        <p:spPr>
          <a:xfrm>
            <a:off x="727560" y="16027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12"/>
          <p:cNvSpPr txBox="1">
            <a:spLocks noGrp="1"/>
          </p:cNvSpPr>
          <p:nvPr>
            <p:ph type="body" idx="2"/>
          </p:nvPr>
        </p:nvSpPr>
        <p:spPr>
          <a:xfrm>
            <a:off x="6350040" y="16027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12"/>
          <p:cNvSpPr txBox="1">
            <a:spLocks noGrp="1"/>
          </p:cNvSpPr>
          <p:nvPr>
            <p:ph type="body" idx="3"/>
          </p:nvPr>
        </p:nvSpPr>
        <p:spPr>
          <a:xfrm>
            <a:off x="727560" y="36802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2"/>
          <p:cNvSpPr txBox="1">
            <a:spLocks noGrp="1"/>
          </p:cNvSpPr>
          <p:nvPr>
            <p:ph type="body" idx="4"/>
          </p:nvPr>
        </p:nvSpPr>
        <p:spPr>
          <a:xfrm>
            <a:off x="6350040" y="36802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3600000" y="180000"/>
            <a:ext cx="839052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3"/>
          <p:cNvSpPr txBox="1">
            <a:spLocks noGrp="1"/>
          </p:cNvSpPr>
          <p:nvPr>
            <p:ph type="body" idx="1"/>
          </p:nvPr>
        </p:nvSpPr>
        <p:spPr>
          <a:xfrm>
            <a:off x="727560" y="16027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 name="Google Shape;52;p13"/>
          <p:cNvSpPr txBox="1">
            <a:spLocks noGrp="1"/>
          </p:cNvSpPr>
          <p:nvPr>
            <p:ph type="body" idx="2"/>
          </p:nvPr>
        </p:nvSpPr>
        <p:spPr>
          <a:xfrm>
            <a:off x="4437720" y="16027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13"/>
          <p:cNvSpPr txBox="1">
            <a:spLocks noGrp="1"/>
          </p:cNvSpPr>
          <p:nvPr>
            <p:ph type="body" idx="3"/>
          </p:nvPr>
        </p:nvSpPr>
        <p:spPr>
          <a:xfrm>
            <a:off x="8147880" y="16027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3"/>
          <p:cNvSpPr txBox="1">
            <a:spLocks noGrp="1"/>
          </p:cNvSpPr>
          <p:nvPr>
            <p:ph type="body" idx="4"/>
          </p:nvPr>
        </p:nvSpPr>
        <p:spPr>
          <a:xfrm>
            <a:off x="727560" y="36802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13"/>
          <p:cNvSpPr txBox="1">
            <a:spLocks noGrp="1"/>
          </p:cNvSpPr>
          <p:nvPr>
            <p:ph type="body" idx="5"/>
          </p:nvPr>
        </p:nvSpPr>
        <p:spPr>
          <a:xfrm>
            <a:off x="4437720" y="36802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3"/>
          <p:cNvSpPr txBox="1">
            <a:spLocks noGrp="1"/>
          </p:cNvSpPr>
          <p:nvPr>
            <p:ph type="body" idx="6"/>
          </p:nvPr>
        </p:nvSpPr>
        <p:spPr>
          <a:xfrm>
            <a:off x="8147880" y="36802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600000" y="180000"/>
            <a:ext cx="839052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6"/>
          <p:cNvSpPr txBox="1">
            <a:spLocks noGrp="1"/>
          </p:cNvSpPr>
          <p:nvPr>
            <p:ph type="subTitle" idx="1"/>
          </p:nvPr>
        </p:nvSpPr>
        <p:spPr>
          <a:xfrm>
            <a:off x="727560" y="1602720"/>
            <a:ext cx="10972440" cy="39772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600000" y="180000"/>
            <a:ext cx="839052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7"/>
          <p:cNvSpPr txBox="1">
            <a:spLocks noGrp="1"/>
          </p:cNvSpPr>
          <p:nvPr>
            <p:ph type="body" idx="1"/>
          </p:nvPr>
        </p:nvSpPr>
        <p:spPr>
          <a:xfrm>
            <a:off x="727560" y="1602720"/>
            <a:ext cx="1097244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3600000" y="180000"/>
            <a:ext cx="839052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body" idx="1"/>
          </p:nvPr>
        </p:nvSpPr>
        <p:spPr>
          <a:xfrm>
            <a:off x="727560" y="16027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1" name="Google Shape;71;p18"/>
          <p:cNvSpPr txBox="1">
            <a:spLocks noGrp="1"/>
          </p:cNvSpPr>
          <p:nvPr>
            <p:ph type="body" idx="2"/>
          </p:nvPr>
        </p:nvSpPr>
        <p:spPr>
          <a:xfrm>
            <a:off x="6350040" y="16027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3600000" y="180000"/>
            <a:ext cx="839052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4"/>
        <p:cNvGrpSpPr/>
        <p:nvPr/>
      </p:nvGrpSpPr>
      <p:grpSpPr>
        <a:xfrm>
          <a:off x="0" y="0"/>
          <a:ext cx="0" cy="0"/>
          <a:chOff x="0" y="0"/>
          <a:chExt cx="0" cy="0"/>
        </a:xfrm>
      </p:grpSpPr>
      <p:sp>
        <p:nvSpPr>
          <p:cNvPr id="75" name="Google Shape;75;p20"/>
          <p:cNvSpPr txBox="1">
            <a:spLocks noGrp="1"/>
          </p:cNvSpPr>
          <p:nvPr>
            <p:ph type="subTitle" idx="1"/>
          </p:nvPr>
        </p:nvSpPr>
        <p:spPr>
          <a:xfrm>
            <a:off x="3600000" y="180000"/>
            <a:ext cx="8390520" cy="53078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6"/>
        <p:cNvGrpSpPr/>
        <p:nvPr/>
      </p:nvGrpSpPr>
      <p:grpSpPr>
        <a:xfrm>
          <a:off x="0" y="0"/>
          <a:ext cx="0" cy="0"/>
          <a:chOff x="0" y="0"/>
          <a:chExt cx="0" cy="0"/>
        </a:xfrm>
      </p:grpSpPr>
      <p:sp>
        <p:nvSpPr>
          <p:cNvPr id="77" name="Google Shape;77;p21"/>
          <p:cNvSpPr txBox="1">
            <a:spLocks noGrp="1"/>
          </p:cNvSpPr>
          <p:nvPr>
            <p:ph type="title"/>
          </p:nvPr>
        </p:nvSpPr>
        <p:spPr>
          <a:xfrm>
            <a:off x="3600000" y="180000"/>
            <a:ext cx="839052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1"/>
          <p:cNvSpPr txBox="1">
            <a:spLocks noGrp="1"/>
          </p:cNvSpPr>
          <p:nvPr>
            <p:ph type="body" idx="1"/>
          </p:nvPr>
        </p:nvSpPr>
        <p:spPr>
          <a:xfrm>
            <a:off x="727560" y="16027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9" name="Google Shape;79;p21"/>
          <p:cNvSpPr txBox="1">
            <a:spLocks noGrp="1"/>
          </p:cNvSpPr>
          <p:nvPr>
            <p:ph type="body" idx="2"/>
          </p:nvPr>
        </p:nvSpPr>
        <p:spPr>
          <a:xfrm>
            <a:off x="6350040" y="16027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0" name="Google Shape;80;p21"/>
          <p:cNvSpPr txBox="1">
            <a:spLocks noGrp="1"/>
          </p:cNvSpPr>
          <p:nvPr>
            <p:ph type="body" idx="3"/>
          </p:nvPr>
        </p:nvSpPr>
        <p:spPr>
          <a:xfrm>
            <a:off x="727560" y="36802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
        <p:cNvGrpSpPr/>
        <p:nvPr/>
      </p:nvGrpSpPr>
      <p:grpSpPr>
        <a:xfrm>
          <a:off x="0" y="0"/>
          <a:ext cx="0" cy="0"/>
          <a:chOff x="0" y="0"/>
          <a:chExt cx="0" cy="0"/>
        </a:xfrm>
      </p:grpSpPr>
      <p:sp>
        <p:nvSpPr>
          <p:cNvPr id="11" name="Google Shape;11;p3"/>
          <p:cNvSpPr txBox="1">
            <a:spLocks noGrp="1"/>
          </p:cNvSpPr>
          <p:nvPr>
            <p:ph type="title"/>
          </p:nvPr>
        </p:nvSpPr>
        <p:spPr>
          <a:xfrm>
            <a:off x="3600000" y="180000"/>
            <a:ext cx="839052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 name="Google Shape;12;p3"/>
          <p:cNvSpPr txBox="1">
            <a:spLocks noGrp="1"/>
          </p:cNvSpPr>
          <p:nvPr>
            <p:ph type="subTitle" idx="1"/>
          </p:nvPr>
        </p:nvSpPr>
        <p:spPr>
          <a:xfrm>
            <a:off x="727560" y="1602720"/>
            <a:ext cx="10972440" cy="39772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1"/>
        <p:cNvGrpSpPr/>
        <p:nvPr/>
      </p:nvGrpSpPr>
      <p:grpSpPr>
        <a:xfrm>
          <a:off x="0" y="0"/>
          <a:ext cx="0" cy="0"/>
          <a:chOff x="0" y="0"/>
          <a:chExt cx="0" cy="0"/>
        </a:xfrm>
      </p:grpSpPr>
      <p:sp>
        <p:nvSpPr>
          <p:cNvPr id="82" name="Google Shape;82;p22"/>
          <p:cNvSpPr txBox="1">
            <a:spLocks noGrp="1"/>
          </p:cNvSpPr>
          <p:nvPr>
            <p:ph type="title"/>
          </p:nvPr>
        </p:nvSpPr>
        <p:spPr>
          <a:xfrm>
            <a:off x="3600000" y="180000"/>
            <a:ext cx="839052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body" idx="1"/>
          </p:nvPr>
        </p:nvSpPr>
        <p:spPr>
          <a:xfrm>
            <a:off x="727560" y="16027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4" name="Google Shape;84;p22"/>
          <p:cNvSpPr txBox="1">
            <a:spLocks noGrp="1"/>
          </p:cNvSpPr>
          <p:nvPr>
            <p:ph type="body" idx="2"/>
          </p:nvPr>
        </p:nvSpPr>
        <p:spPr>
          <a:xfrm>
            <a:off x="6350040" y="16027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5" name="Google Shape;85;p22"/>
          <p:cNvSpPr txBox="1">
            <a:spLocks noGrp="1"/>
          </p:cNvSpPr>
          <p:nvPr>
            <p:ph type="body" idx="3"/>
          </p:nvPr>
        </p:nvSpPr>
        <p:spPr>
          <a:xfrm>
            <a:off x="6350040" y="36802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6"/>
        <p:cNvGrpSpPr/>
        <p:nvPr/>
      </p:nvGrpSpPr>
      <p:grpSpPr>
        <a:xfrm>
          <a:off x="0" y="0"/>
          <a:ext cx="0" cy="0"/>
          <a:chOff x="0" y="0"/>
          <a:chExt cx="0" cy="0"/>
        </a:xfrm>
      </p:grpSpPr>
      <p:sp>
        <p:nvSpPr>
          <p:cNvPr id="87" name="Google Shape;87;p23"/>
          <p:cNvSpPr txBox="1">
            <a:spLocks noGrp="1"/>
          </p:cNvSpPr>
          <p:nvPr>
            <p:ph type="title"/>
          </p:nvPr>
        </p:nvSpPr>
        <p:spPr>
          <a:xfrm>
            <a:off x="3600000" y="180000"/>
            <a:ext cx="839052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3"/>
          <p:cNvSpPr txBox="1">
            <a:spLocks noGrp="1"/>
          </p:cNvSpPr>
          <p:nvPr>
            <p:ph type="body" idx="1"/>
          </p:nvPr>
        </p:nvSpPr>
        <p:spPr>
          <a:xfrm>
            <a:off x="727560" y="16027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9" name="Google Shape;89;p23"/>
          <p:cNvSpPr txBox="1">
            <a:spLocks noGrp="1"/>
          </p:cNvSpPr>
          <p:nvPr>
            <p:ph type="body" idx="2"/>
          </p:nvPr>
        </p:nvSpPr>
        <p:spPr>
          <a:xfrm>
            <a:off x="6350040" y="16027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0" name="Google Shape;90;p23"/>
          <p:cNvSpPr txBox="1">
            <a:spLocks noGrp="1"/>
          </p:cNvSpPr>
          <p:nvPr>
            <p:ph type="body" idx="3"/>
          </p:nvPr>
        </p:nvSpPr>
        <p:spPr>
          <a:xfrm>
            <a:off x="727560" y="36802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1"/>
        <p:cNvGrpSpPr/>
        <p:nvPr/>
      </p:nvGrpSpPr>
      <p:grpSpPr>
        <a:xfrm>
          <a:off x="0" y="0"/>
          <a:ext cx="0" cy="0"/>
          <a:chOff x="0" y="0"/>
          <a:chExt cx="0" cy="0"/>
        </a:xfrm>
      </p:grpSpPr>
      <p:sp>
        <p:nvSpPr>
          <p:cNvPr id="92" name="Google Shape;92;p24"/>
          <p:cNvSpPr txBox="1">
            <a:spLocks noGrp="1"/>
          </p:cNvSpPr>
          <p:nvPr>
            <p:ph type="title"/>
          </p:nvPr>
        </p:nvSpPr>
        <p:spPr>
          <a:xfrm>
            <a:off x="3600000" y="180000"/>
            <a:ext cx="839052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4"/>
          <p:cNvSpPr txBox="1">
            <a:spLocks noGrp="1"/>
          </p:cNvSpPr>
          <p:nvPr>
            <p:ph type="body" idx="1"/>
          </p:nvPr>
        </p:nvSpPr>
        <p:spPr>
          <a:xfrm>
            <a:off x="727560" y="160272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4" name="Google Shape;94;p24"/>
          <p:cNvSpPr txBox="1">
            <a:spLocks noGrp="1"/>
          </p:cNvSpPr>
          <p:nvPr>
            <p:ph type="body" idx="2"/>
          </p:nvPr>
        </p:nvSpPr>
        <p:spPr>
          <a:xfrm>
            <a:off x="727560" y="36802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5"/>
        <p:cNvGrpSpPr/>
        <p:nvPr/>
      </p:nvGrpSpPr>
      <p:grpSpPr>
        <a:xfrm>
          <a:off x="0" y="0"/>
          <a:ext cx="0" cy="0"/>
          <a:chOff x="0" y="0"/>
          <a:chExt cx="0" cy="0"/>
        </a:xfrm>
      </p:grpSpPr>
      <p:sp>
        <p:nvSpPr>
          <p:cNvPr id="96" name="Google Shape;96;p25"/>
          <p:cNvSpPr txBox="1">
            <a:spLocks noGrp="1"/>
          </p:cNvSpPr>
          <p:nvPr>
            <p:ph type="title"/>
          </p:nvPr>
        </p:nvSpPr>
        <p:spPr>
          <a:xfrm>
            <a:off x="3600000" y="180000"/>
            <a:ext cx="839052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5"/>
          <p:cNvSpPr txBox="1">
            <a:spLocks noGrp="1"/>
          </p:cNvSpPr>
          <p:nvPr>
            <p:ph type="body" idx="1"/>
          </p:nvPr>
        </p:nvSpPr>
        <p:spPr>
          <a:xfrm>
            <a:off x="727560" y="16027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8" name="Google Shape;98;p25"/>
          <p:cNvSpPr txBox="1">
            <a:spLocks noGrp="1"/>
          </p:cNvSpPr>
          <p:nvPr>
            <p:ph type="body" idx="2"/>
          </p:nvPr>
        </p:nvSpPr>
        <p:spPr>
          <a:xfrm>
            <a:off x="6350040" y="16027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9" name="Google Shape;99;p25"/>
          <p:cNvSpPr txBox="1">
            <a:spLocks noGrp="1"/>
          </p:cNvSpPr>
          <p:nvPr>
            <p:ph type="body" idx="3"/>
          </p:nvPr>
        </p:nvSpPr>
        <p:spPr>
          <a:xfrm>
            <a:off x="727560" y="36802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0" name="Google Shape;100;p25"/>
          <p:cNvSpPr txBox="1">
            <a:spLocks noGrp="1"/>
          </p:cNvSpPr>
          <p:nvPr>
            <p:ph type="body" idx="4"/>
          </p:nvPr>
        </p:nvSpPr>
        <p:spPr>
          <a:xfrm>
            <a:off x="6350040" y="36802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1"/>
        <p:cNvGrpSpPr/>
        <p:nvPr/>
      </p:nvGrpSpPr>
      <p:grpSpPr>
        <a:xfrm>
          <a:off x="0" y="0"/>
          <a:ext cx="0" cy="0"/>
          <a:chOff x="0" y="0"/>
          <a:chExt cx="0" cy="0"/>
        </a:xfrm>
      </p:grpSpPr>
      <p:sp>
        <p:nvSpPr>
          <p:cNvPr id="102" name="Google Shape;102;p26"/>
          <p:cNvSpPr txBox="1">
            <a:spLocks noGrp="1"/>
          </p:cNvSpPr>
          <p:nvPr>
            <p:ph type="title"/>
          </p:nvPr>
        </p:nvSpPr>
        <p:spPr>
          <a:xfrm>
            <a:off x="3600000" y="180000"/>
            <a:ext cx="839052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6"/>
          <p:cNvSpPr txBox="1">
            <a:spLocks noGrp="1"/>
          </p:cNvSpPr>
          <p:nvPr>
            <p:ph type="body" idx="1"/>
          </p:nvPr>
        </p:nvSpPr>
        <p:spPr>
          <a:xfrm>
            <a:off x="727560" y="16027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4" name="Google Shape;104;p26"/>
          <p:cNvSpPr txBox="1">
            <a:spLocks noGrp="1"/>
          </p:cNvSpPr>
          <p:nvPr>
            <p:ph type="body" idx="2"/>
          </p:nvPr>
        </p:nvSpPr>
        <p:spPr>
          <a:xfrm>
            <a:off x="4437720" y="16027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5" name="Google Shape;105;p26"/>
          <p:cNvSpPr txBox="1">
            <a:spLocks noGrp="1"/>
          </p:cNvSpPr>
          <p:nvPr>
            <p:ph type="body" idx="3"/>
          </p:nvPr>
        </p:nvSpPr>
        <p:spPr>
          <a:xfrm>
            <a:off x="8147880" y="16027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6" name="Google Shape;106;p26"/>
          <p:cNvSpPr txBox="1">
            <a:spLocks noGrp="1"/>
          </p:cNvSpPr>
          <p:nvPr>
            <p:ph type="body" idx="4"/>
          </p:nvPr>
        </p:nvSpPr>
        <p:spPr>
          <a:xfrm>
            <a:off x="727560" y="36802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 name="Google Shape;107;p26"/>
          <p:cNvSpPr txBox="1">
            <a:spLocks noGrp="1"/>
          </p:cNvSpPr>
          <p:nvPr>
            <p:ph type="body" idx="5"/>
          </p:nvPr>
        </p:nvSpPr>
        <p:spPr>
          <a:xfrm>
            <a:off x="4437720" y="36802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26"/>
          <p:cNvSpPr txBox="1">
            <a:spLocks noGrp="1"/>
          </p:cNvSpPr>
          <p:nvPr>
            <p:ph type="body" idx="6"/>
          </p:nvPr>
        </p:nvSpPr>
        <p:spPr>
          <a:xfrm>
            <a:off x="8147880" y="36802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3600000" y="180000"/>
            <a:ext cx="839052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4"/>
          <p:cNvSpPr txBox="1">
            <a:spLocks noGrp="1"/>
          </p:cNvSpPr>
          <p:nvPr>
            <p:ph type="body" idx="1"/>
          </p:nvPr>
        </p:nvSpPr>
        <p:spPr>
          <a:xfrm>
            <a:off x="727560" y="1602720"/>
            <a:ext cx="1097244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3600000" y="180000"/>
            <a:ext cx="839052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5"/>
          <p:cNvSpPr txBox="1">
            <a:spLocks noGrp="1"/>
          </p:cNvSpPr>
          <p:nvPr>
            <p:ph type="body" idx="1"/>
          </p:nvPr>
        </p:nvSpPr>
        <p:spPr>
          <a:xfrm>
            <a:off x="727560" y="16027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 name="Google Shape;19;p5"/>
          <p:cNvSpPr txBox="1">
            <a:spLocks noGrp="1"/>
          </p:cNvSpPr>
          <p:nvPr>
            <p:ph type="body" idx="2"/>
          </p:nvPr>
        </p:nvSpPr>
        <p:spPr>
          <a:xfrm>
            <a:off x="6350040" y="16027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3600000" y="180000"/>
            <a:ext cx="839052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2"/>
        <p:cNvGrpSpPr/>
        <p:nvPr/>
      </p:nvGrpSpPr>
      <p:grpSpPr>
        <a:xfrm>
          <a:off x="0" y="0"/>
          <a:ext cx="0" cy="0"/>
          <a:chOff x="0" y="0"/>
          <a:chExt cx="0" cy="0"/>
        </a:xfrm>
      </p:grpSpPr>
      <p:sp>
        <p:nvSpPr>
          <p:cNvPr id="23" name="Google Shape;23;p7"/>
          <p:cNvSpPr txBox="1">
            <a:spLocks noGrp="1"/>
          </p:cNvSpPr>
          <p:nvPr>
            <p:ph type="subTitle" idx="1"/>
          </p:nvPr>
        </p:nvSpPr>
        <p:spPr>
          <a:xfrm>
            <a:off x="3600000" y="180000"/>
            <a:ext cx="8390520" cy="53078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4"/>
        <p:cNvGrpSpPr/>
        <p:nvPr/>
      </p:nvGrpSpPr>
      <p:grpSpPr>
        <a:xfrm>
          <a:off x="0" y="0"/>
          <a:ext cx="0" cy="0"/>
          <a:chOff x="0" y="0"/>
          <a:chExt cx="0" cy="0"/>
        </a:xfrm>
      </p:grpSpPr>
      <p:sp>
        <p:nvSpPr>
          <p:cNvPr id="25" name="Google Shape;25;p8"/>
          <p:cNvSpPr txBox="1">
            <a:spLocks noGrp="1"/>
          </p:cNvSpPr>
          <p:nvPr>
            <p:ph type="title"/>
          </p:nvPr>
        </p:nvSpPr>
        <p:spPr>
          <a:xfrm>
            <a:off x="3600000" y="180000"/>
            <a:ext cx="839052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body" idx="1"/>
          </p:nvPr>
        </p:nvSpPr>
        <p:spPr>
          <a:xfrm>
            <a:off x="727560" y="16027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 name="Google Shape;27;p8"/>
          <p:cNvSpPr txBox="1">
            <a:spLocks noGrp="1"/>
          </p:cNvSpPr>
          <p:nvPr>
            <p:ph type="body" idx="2"/>
          </p:nvPr>
        </p:nvSpPr>
        <p:spPr>
          <a:xfrm>
            <a:off x="6350040" y="16027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 name="Google Shape;28;p8"/>
          <p:cNvSpPr txBox="1">
            <a:spLocks noGrp="1"/>
          </p:cNvSpPr>
          <p:nvPr>
            <p:ph type="body" idx="3"/>
          </p:nvPr>
        </p:nvSpPr>
        <p:spPr>
          <a:xfrm>
            <a:off x="727560" y="36802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3600000" y="180000"/>
            <a:ext cx="839052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body" idx="1"/>
          </p:nvPr>
        </p:nvSpPr>
        <p:spPr>
          <a:xfrm>
            <a:off x="727560" y="16027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 name="Google Shape;32;p9"/>
          <p:cNvSpPr txBox="1">
            <a:spLocks noGrp="1"/>
          </p:cNvSpPr>
          <p:nvPr>
            <p:ph type="body" idx="2"/>
          </p:nvPr>
        </p:nvSpPr>
        <p:spPr>
          <a:xfrm>
            <a:off x="6350040" y="16027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 name="Google Shape;33;p9"/>
          <p:cNvSpPr txBox="1">
            <a:spLocks noGrp="1"/>
          </p:cNvSpPr>
          <p:nvPr>
            <p:ph type="body" idx="3"/>
          </p:nvPr>
        </p:nvSpPr>
        <p:spPr>
          <a:xfrm>
            <a:off x="6350040" y="36802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3600000" y="180000"/>
            <a:ext cx="839052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body" idx="1"/>
          </p:nvPr>
        </p:nvSpPr>
        <p:spPr>
          <a:xfrm>
            <a:off x="727560" y="16027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10"/>
          <p:cNvSpPr txBox="1">
            <a:spLocks noGrp="1"/>
          </p:cNvSpPr>
          <p:nvPr>
            <p:ph type="body" idx="2"/>
          </p:nvPr>
        </p:nvSpPr>
        <p:spPr>
          <a:xfrm>
            <a:off x="6350040" y="16027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10"/>
          <p:cNvSpPr txBox="1">
            <a:spLocks noGrp="1"/>
          </p:cNvSpPr>
          <p:nvPr>
            <p:ph type="body" idx="3"/>
          </p:nvPr>
        </p:nvSpPr>
        <p:spPr>
          <a:xfrm>
            <a:off x="727560" y="36802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40000" y="158400"/>
            <a:ext cx="895212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pic>
        <p:nvPicPr>
          <p:cNvPr id="8" name="Google Shape;8;p1"/>
          <p:cNvPicPr preferRelativeResize="0"/>
          <p:nvPr/>
        </p:nvPicPr>
        <p:blipFill rotWithShape="1">
          <a:blip r:embed="rId14">
            <a:alphaModFix/>
          </a:blip>
          <a:srcRect/>
          <a:stretch/>
        </p:blipFill>
        <p:spPr>
          <a:xfrm>
            <a:off x="180000" y="180000"/>
            <a:ext cx="2914200" cy="83556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3600000" y="180000"/>
            <a:ext cx="839052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59" name="Google Shape;59;p14"/>
          <p:cNvSpPr txBox="1">
            <a:spLocks noGrp="1"/>
          </p:cNvSpPr>
          <p:nvPr>
            <p:ph type="body" idx="1"/>
          </p:nvPr>
        </p:nvSpPr>
        <p:spPr>
          <a:xfrm>
            <a:off x="727560" y="1602720"/>
            <a:ext cx="109724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pic>
        <p:nvPicPr>
          <p:cNvPr id="60" name="Google Shape;60;p14"/>
          <p:cNvPicPr preferRelativeResize="0"/>
          <p:nvPr/>
        </p:nvPicPr>
        <p:blipFill rotWithShape="1">
          <a:blip r:embed="rId14">
            <a:alphaModFix/>
          </a:blip>
          <a:srcRect/>
          <a:stretch/>
        </p:blipFill>
        <p:spPr>
          <a:xfrm>
            <a:off x="180360" y="180360"/>
            <a:ext cx="2914200" cy="83556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p:nvPr/>
        </p:nvSpPr>
        <p:spPr>
          <a:xfrm>
            <a:off x="920638" y="1505815"/>
            <a:ext cx="10350600" cy="711000"/>
          </a:xfrm>
          <a:prstGeom prst="rect">
            <a:avLst/>
          </a:prstGeom>
          <a:noFill/>
          <a:ln>
            <a:noFill/>
          </a:ln>
        </p:spPr>
        <p:txBody>
          <a:bodyPr spcFirstLastPara="1" wrap="square" lIns="90000" tIns="45000" rIns="90000" bIns="450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2900" b="1">
                <a:solidFill>
                  <a:schemeClr val="dk1"/>
                </a:solidFill>
                <a:latin typeface="Times New Roman"/>
                <a:ea typeface="Times New Roman"/>
                <a:cs typeface="Times New Roman"/>
                <a:sym typeface="Times New Roman"/>
              </a:rPr>
              <a:t>MedXTech : Developing a Patient Condition Prediction System</a:t>
            </a:r>
            <a:endParaRPr sz="2900" b="1">
              <a:solidFill>
                <a:schemeClr val="dk1"/>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None/>
            </a:pPr>
            <a:endParaRPr sz="2900" b="1">
              <a:latin typeface="Calibri"/>
              <a:ea typeface="Calibri"/>
              <a:cs typeface="Calibri"/>
              <a:sym typeface="Calibri"/>
            </a:endParaRPr>
          </a:p>
        </p:txBody>
      </p:sp>
      <p:sp>
        <p:nvSpPr>
          <p:cNvPr id="114" name="Google Shape;114;p27"/>
          <p:cNvSpPr/>
          <p:nvPr/>
        </p:nvSpPr>
        <p:spPr>
          <a:xfrm>
            <a:off x="3178440" y="396000"/>
            <a:ext cx="8881560" cy="47484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US" sz="1800" b="1" i="0" u="none" strike="noStrike" cap="none">
                <a:solidFill>
                  <a:srgbClr val="1C4587"/>
                </a:solidFill>
                <a:latin typeface="Arial"/>
                <a:ea typeface="Arial"/>
                <a:cs typeface="Arial"/>
                <a:sym typeface="Arial"/>
              </a:rPr>
              <a:t>KIET Group of Institutions, Ghaziabad</a:t>
            </a:r>
            <a:endParaRPr sz="1800" b="0" i="0" u="none" strike="noStrike" cap="none">
              <a:solidFill>
                <a:srgbClr val="000000"/>
              </a:solidFill>
              <a:latin typeface="Arial"/>
              <a:ea typeface="Arial"/>
              <a:cs typeface="Arial"/>
              <a:sym typeface="Arial"/>
            </a:endParaRPr>
          </a:p>
        </p:txBody>
      </p:sp>
      <p:sp>
        <p:nvSpPr>
          <p:cNvPr id="115" name="Google Shape;115;p27"/>
          <p:cNvSpPr/>
          <p:nvPr/>
        </p:nvSpPr>
        <p:spPr>
          <a:xfrm>
            <a:off x="436200" y="2699400"/>
            <a:ext cx="11160000" cy="3382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Times New Roman"/>
                <a:ea typeface="Times New Roman"/>
                <a:cs typeface="Times New Roman"/>
                <a:sym typeface="Times New Roman"/>
              </a:rPr>
              <a:t>Group ID </a:t>
            </a:r>
            <a:r>
              <a:rPr lang="en-US" sz="1800" i="0" u="none" strike="noStrike" cap="none" dirty="0">
                <a:solidFill>
                  <a:srgbClr val="000000"/>
                </a:solidFill>
                <a:latin typeface="Times New Roman"/>
                <a:ea typeface="Times New Roman"/>
                <a:cs typeface="Times New Roman"/>
                <a:sym typeface="Times New Roman"/>
              </a:rPr>
              <a:t>:</a:t>
            </a:r>
            <a:r>
              <a:rPr lang="en-US" sz="1800" dirty="0">
                <a:latin typeface="Times New Roman"/>
                <a:ea typeface="Times New Roman"/>
                <a:cs typeface="Times New Roman"/>
                <a:sym typeface="Times New Roman"/>
              </a:rPr>
              <a:t> </a:t>
            </a:r>
            <a:r>
              <a:rPr lang="en-US" sz="1800" b="1" i="0" u="none" strike="noStrike" cap="none" dirty="0">
                <a:solidFill>
                  <a:srgbClr val="000000"/>
                </a:solidFill>
                <a:latin typeface="Times New Roman"/>
                <a:ea typeface="Times New Roman"/>
                <a:cs typeface="Times New Roman"/>
                <a:sym typeface="Times New Roman"/>
              </a:rPr>
              <a:t>PCSE25-13</a:t>
            </a:r>
            <a:endParaRPr sz="1800" b="1" i="0" u="none" strike="noStrike" cap="none" dirty="0">
              <a:solidFill>
                <a:srgbClr val="000000"/>
              </a:solidFill>
              <a:latin typeface="Times New Roman"/>
              <a:ea typeface="Times New Roman"/>
              <a:cs typeface="Times New Roman"/>
              <a:sym typeface="Times New Roman"/>
            </a:endParaRPr>
          </a:p>
          <a:p>
            <a:pPr marL="0" marR="0" lvl="0" indent="0" algn="l" rtl="0">
              <a:lnSpc>
                <a:spcPct val="90000"/>
              </a:lnSpc>
              <a:spcBef>
                <a:spcPts val="360"/>
              </a:spcBef>
              <a:spcAft>
                <a:spcPts val="0"/>
              </a:spcAft>
              <a:buNone/>
            </a:pPr>
            <a:endParaRPr sz="1800" i="0" u="none" strike="noStrike" cap="none" dirty="0">
              <a:solidFill>
                <a:srgbClr val="000000"/>
              </a:solidFill>
              <a:latin typeface="Times New Roman"/>
              <a:ea typeface="Times New Roman"/>
              <a:cs typeface="Times New Roman"/>
              <a:sym typeface="Times New Roman"/>
            </a:endParaRPr>
          </a:p>
          <a:p>
            <a:pPr marL="0" marR="0" lvl="0" indent="0" algn="l" rtl="0">
              <a:lnSpc>
                <a:spcPct val="90000"/>
              </a:lnSpc>
              <a:spcBef>
                <a:spcPts val="360"/>
              </a:spcBef>
              <a:spcAft>
                <a:spcPts val="0"/>
              </a:spcAft>
              <a:buNone/>
            </a:pPr>
            <a:r>
              <a:rPr lang="en-US" sz="1800" b="1" dirty="0">
                <a:latin typeface="Times New Roman"/>
                <a:ea typeface="Times New Roman"/>
                <a:cs typeface="Times New Roman"/>
                <a:sym typeface="Times New Roman"/>
              </a:rPr>
              <a:t>Name: Ansh Agrawal	Roll No. : 2100290100031	   </a:t>
            </a:r>
            <a:r>
              <a:rPr lang="en-US" sz="1800" b="1" dirty="0">
                <a:solidFill>
                  <a:schemeClr val="dk1"/>
                </a:solidFill>
                <a:latin typeface="Times New Roman"/>
                <a:ea typeface="Times New Roman"/>
                <a:cs typeface="Times New Roman"/>
                <a:sym typeface="Times New Roman"/>
              </a:rPr>
              <a:t>Semester: 8	</a:t>
            </a:r>
            <a:r>
              <a:rPr lang="en-US" sz="1800" b="1" i="0" u="none" strike="noStrike" cap="none" dirty="0">
                <a:solidFill>
                  <a:srgbClr val="000000"/>
                </a:solidFill>
                <a:latin typeface="Times New Roman"/>
                <a:ea typeface="Times New Roman"/>
                <a:cs typeface="Times New Roman"/>
                <a:sym typeface="Times New Roman"/>
              </a:rPr>
              <a:t>Department:</a:t>
            </a:r>
            <a:r>
              <a:rPr lang="en-US" sz="1800" b="1" dirty="0">
                <a:latin typeface="Times New Roman"/>
                <a:ea typeface="Times New Roman"/>
                <a:cs typeface="Times New Roman"/>
                <a:sym typeface="Times New Roman"/>
              </a:rPr>
              <a:t> CSE</a:t>
            </a:r>
            <a:endParaRPr sz="1800" i="0" u="none" strike="noStrike" cap="none" dirty="0">
              <a:solidFill>
                <a:srgbClr val="000000"/>
              </a:solidFill>
              <a:latin typeface="Times New Roman"/>
              <a:ea typeface="Times New Roman"/>
              <a:cs typeface="Times New Roman"/>
              <a:sym typeface="Times New Roman"/>
            </a:endParaRPr>
          </a:p>
          <a:p>
            <a:pPr marL="0" marR="0" lvl="0" indent="0" algn="l" rtl="0">
              <a:lnSpc>
                <a:spcPct val="90000"/>
              </a:lnSpc>
              <a:spcBef>
                <a:spcPts val="360"/>
              </a:spcBef>
              <a:spcAft>
                <a:spcPts val="0"/>
              </a:spcAft>
              <a:buNone/>
            </a:pPr>
            <a:r>
              <a:rPr lang="en-US" sz="1800" b="1" dirty="0">
                <a:latin typeface="Times New Roman"/>
                <a:ea typeface="Times New Roman"/>
                <a:cs typeface="Times New Roman"/>
                <a:sym typeface="Times New Roman"/>
              </a:rPr>
              <a:t>Name: </a:t>
            </a:r>
            <a:r>
              <a:rPr lang="en-US" sz="1800" b="1" i="0" u="none" strike="noStrike" cap="none" dirty="0">
                <a:solidFill>
                  <a:srgbClr val="000000"/>
                </a:solidFill>
                <a:latin typeface="Times New Roman"/>
                <a:ea typeface="Times New Roman"/>
                <a:cs typeface="Times New Roman"/>
                <a:sym typeface="Times New Roman"/>
              </a:rPr>
              <a:t>Anany Raj Singh	Ro</a:t>
            </a:r>
            <a:r>
              <a:rPr lang="en-US" sz="1800" b="1" dirty="0">
                <a:latin typeface="Times New Roman"/>
                <a:ea typeface="Times New Roman"/>
                <a:cs typeface="Times New Roman"/>
                <a:sym typeface="Times New Roman"/>
              </a:rPr>
              <a:t>ll No. : </a:t>
            </a:r>
            <a:r>
              <a:rPr lang="en-US" sz="1800" b="1" i="0" u="none" strike="noStrike" cap="none" dirty="0">
                <a:solidFill>
                  <a:srgbClr val="000000"/>
                </a:solidFill>
                <a:latin typeface="Times New Roman"/>
                <a:ea typeface="Times New Roman"/>
                <a:cs typeface="Times New Roman"/>
                <a:sym typeface="Times New Roman"/>
              </a:rPr>
              <a:t>2100290100027	</a:t>
            </a:r>
            <a:r>
              <a:rPr lang="en-US" sz="1800" b="1" dirty="0">
                <a:latin typeface="Times New Roman"/>
                <a:ea typeface="Times New Roman"/>
                <a:cs typeface="Times New Roman"/>
                <a:sym typeface="Times New Roman"/>
              </a:rPr>
              <a:t>   </a:t>
            </a:r>
            <a:r>
              <a:rPr lang="en-US" sz="1800" b="1" i="0" u="none" strike="noStrike" cap="none" dirty="0">
                <a:solidFill>
                  <a:srgbClr val="000000"/>
                </a:solidFill>
                <a:latin typeface="Times New Roman"/>
                <a:ea typeface="Times New Roman"/>
                <a:cs typeface="Times New Roman"/>
                <a:sym typeface="Times New Roman"/>
              </a:rPr>
              <a:t>Semester: </a:t>
            </a:r>
            <a:r>
              <a:rPr lang="en-US" sz="1800" b="1" dirty="0">
                <a:latin typeface="Times New Roman"/>
                <a:ea typeface="Times New Roman"/>
                <a:cs typeface="Times New Roman"/>
                <a:sym typeface="Times New Roman"/>
              </a:rPr>
              <a:t>8</a:t>
            </a:r>
            <a:r>
              <a:rPr lang="en-US" sz="1800" b="1" i="0" u="none" strike="noStrike" cap="none" dirty="0">
                <a:solidFill>
                  <a:srgbClr val="000000"/>
                </a:solidFill>
                <a:latin typeface="Times New Roman"/>
                <a:ea typeface="Times New Roman"/>
                <a:cs typeface="Times New Roman"/>
                <a:sym typeface="Times New Roman"/>
              </a:rPr>
              <a:t>	Department: CSE</a:t>
            </a:r>
            <a:endParaRPr sz="1800" i="0" u="none" strike="noStrike" cap="none" dirty="0">
              <a:solidFill>
                <a:srgbClr val="000000"/>
              </a:solidFill>
              <a:latin typeface="Times New Roman"/>
              <a:ea typeface="Times New Roman"/>
              <a:cs typeface="Times New Roman"/>
              <a:sym typeface="Times New Roman"/>
            </a:endParaRPr>
          </a:p>
          <a:p>
            <a:pPr marL="0" marR="0" lvl="0" indent="0" algn="l" rtl="0">
              <a:lnSpc>
                <a:spcPct val="90000"/>
              </a:lnSpc>
              <a:spcBef>
                <a:spcPts val="360"/>
              </a:spcBef>
              <a:spcAft>
                <a:spcPts val="0"/>
              </a:spcAft>
              <a:buNone/>
            </a:pPr>
            <a:r>
              <a:rPr lang="en-US" sz="1800" b="1" dirty="0">
                <a:latin typeface="Times New Roman"/>
                <a:ea typeface="Times New Roman"/>
                <a:cs typeface="Times New Roman"/>
                <a:sym typeface="Times New Roman"/>
              </a:rPr>
              <a:t>Name: </a:t>
            </a:r>
            <a:r>
              <a:rPr lang="en-US" sz="1800" b="1" i="0" u="none" strike="noStrike" cap="none" dirty="0">
                <a:solidFill>
                  <a:srgbClr val="000000"/>
                </a:solidFill>
                <a:latin typeface="Times New Roman"/>
                <a:ea typeface="Times New Roman"/>
                <a:cs typeface="Times New Roman"/>
                <a:sym typeface="Times New Roman"/>
              </a:rPr>
              <a:t>Adish Sharma	Roll No.</a:t>
            </a:r>
            <a:r>
              <a:rPr lang="en-US" sz="1800" b="1" dirty="0">
                <a:latin typeface="Times New Roman"/>
                <a:ea typeface="Times New Roman"/>
                <a:cs typeface="Times New Roman"/>
                <a:sym typeface="Times New Roman"/>
              </a:rPr>
              <a:t> </a:t>
            </a:r>
            <a:r>
              <a:rPr lang="en-US" sz="1800" b="1" i="0" u="none" strike="noStrike" cap="none" dirty="0">
                <a:solidFill>
                  <a:srgbClr val="000000"/>
                </a:solidFill>
                <a:latin typeface="Times New Roman"/>
                <a:ea typeface="Times New Roman"/>
                <a:cs typeface="Times New Roman"/>
                <a:sym typeface="Times New Roman"/>
              </a:rPr>
              <a:t>: 2100</a:t>
            </a:r>
            <a:r>
              <a:rPr lang="en-US" sz="1800" b="1" dirty="0">
                <a:latin typeface="Times New Roman"/>
                <a:ea typeface="Times New Roman"/>
                <a:cs typeface="Times New Roman"/>
                <a:sym typeface="Times New Roman"/>
              </a:rPr>
              <a:t>290100011</a:t>
            </a:r>
            <a:r>
              <a:rPr lang="en-US" sz="1800" b="1" i="0" u="none" strike="noStrike" cap="none" dirty="0">
                <a:solidFill>
                  <a:srgbClr val="000000"/>
                </a:solidFill>
                <a:latin typeface="Times New Roman"/>
                <a:ea typeface="Times New Roman"/>
                <a:cs typeface="Times New Roman"/>
                <a:sym typeface="Times New Roman"/>
              </a:rPr>
              <a:t>	   Semester: </a:t>
            </a:r>
            <a:r>
              <a:rPr lang="en-US" sz="1800" b="1" dirty="0">
                <a:latin typeface="Times New Roman"/>
                <a:ea typeface="Times New Roman"/>
                <a:cs typeface="Times New Roman"/>
                <a:sym typeface="Times New Roman"/>
              </a:rPr>
              <a:t>8</a:t>
            </a:r>
            <a:r>
              <a:rPr lang="en-US" sz="1800" b="1" i="0" u="none" strike="noStrike" cap="none" dirty="0">
                <a:solidFill>
                  <a:srgbClr val="000000"/>
                </a:solidFill>
                <a:latin typeface="Times New Roman"/>
                <a:ea typeface="Times New Roman"/>
                <a:cs typeface="Times New Roman"/>
                <a:sym typeface="Times New Roman"/>
              </a:rPr>
              <a:t>	Department: CSE</a:t>
            </a:r>
            <a:endParaRPr sz="1800" i="0" u="none" strike="noStrike" cap="none" dirty="0">
              <a:solidFill>
                <a:srgbClr val="000000"/>
              </a:solidFill>
              <a:latin typeface="Times New Roman"/>
              <a:ea typeface="Times New Roman"/>
              <a:cs typeface="Times New Roman"/>
              <a:sym typeface="Times New Roman"/>
            </a:endParaRPr>
          </a:p>
          <a:p>
            <a:pPr marL="0" marR="0" lvl="0" indent="0" algn="l" rtl="0">
              <a:lnSpc>
                <a:spcPct val="90000"/>
              </a:lnSpc>
              <a:spcBef>
                <a:spcPts val="360"/>
              </a:spcBef>
              <a:spcAft>
                <a:spcPts val="0"/>
              </a:spcAft>
              <a:buNone/>
            </a:pPr>
            <a:endParaRPr sz="1800" dirty="0">
              <a:latin typeface="Times New Roman"/>
              <a:ea typeface="Times New Roman"/>
              <a:cs typeface="Times New Roman"/>
              <a:sym typeface="Times New Roman"/>
            </a:endParaRPr>
          </a:p>
          <a:p>
            <a:pPr marL="0" marR="0" lvl="0" indent="0" algn="l" rtl="0">
              <a:lnSpc>
                <a:spcPct val="90000"/>
              </a:lnSpc>
              <a:spcBef>
                <a:spcPts val="360"/>
              </a:spcBef>
              <a:spcAft>
                <a:spcPts val="0"/>
              </a:spcAft>
              <a:buNone/>
            </a:pPr>
            <a:endParaRPr sz="1800" dirty="0">
              <a:latin typeface="Times New Roman"/>
              <a:ea typeface="Times New Roman"/>
              <a:cs typeface="Times New Roman"/>
              <a:sym typeface="Times New Roman"/>
            </a:endParaRPr>
          </a:p>
          <a:p>
            <a:pPr marL="0" marR="0" lvl="0" indent="0" algn="l" rtl="0">
              <a:lnSpc>
                <a:spcPct val="90000"/>
              </a:lnSpc>
              <a:spcBef>
                <a:spcPts val="360"/>
              </a:spcBef>
              <a:spcAft>
                <a:spcPts val="0"/>
              </a:spcAft>
              <a:buNone/>
            </a:pPr>
            <a:r>
              <a:rPr lang="en-US" sz="1800" b="1" i="0" u="none" strike="noStrike" cap="none" dirty="0">
                <a:solidFill>
                  <a:srgbClr val="000000"/>
                </a:solidFill>
                <a:latin typeface="Times New Roman"/>
                <a:ea typeface="Times New Roman"/>
                <a:cs typeface="Times New Roman"/>
                <a:sym typeface="Times New Roman"/>
              </a:rPr>
              <a:t>Name of Guide</a:t>
            </a:r>
            <a:r>
              <a:rPr lang="en-US" sz="1800" b="1" dirty="0">
                <a:latin typeface="Times New Roman"/>
                <a:ea typeface="Times New Roman"/>
                <a:cs typeface="Times New Roman"/>
                <a:sym typeface="Times New Roman"/>
              </a:rPr>
              <a:t> </a:t>
            </a:r>
            <a:r>
              <a:rPr lang="en-US" sz="1800" b="1" i="0" u="none" strike="noStrike" cap="none" dirty="0">
                <a:solidFill>
                  <a:srgbClr val="000000"/>
                </a:solidFill>
                <a:latin typeface="Times New Roman"/>
                <a:ea typeface="Times New Roman"/>
                <a:cs typeface="Times New Roman"/>
                <a:sym typeface="Times New Roman"/>
              </a:rPr>
              <a:t>: Dr. </a:t>
            </a:r>
            <a:r>
              <a:rPr lang="en-US" sz="1800" b="1" i="0" u="none" strike="noStrike" cap="none" dirty="0" err="1">
                <a:solidFill>
                  <a:srgbClr val="000000"/>
                </a:solidFill>
                <a:latin typeface="Times New Roman"/>
                <a:ea typeface="Times New Roman"/>
                <a:cs typeface="Times New Roman"/>
                <a:sym typeface="Times New Roman"/>
              </a:rPr>
              <a:t>Dilkeshw</a:t>
            </a:r>
            <a:r>
              <a:rPr lang="en-US" sz="1800" b="1" dirty="0" err="1">
                <a:latin typeface="Times New Roman"/>
                <a:ea typeface="Times New Roman"/>
                <a:cs typeface="Times New Roman"/>
                <a:sym typeface="Times New Roman"/>
              </a:rPr>
              <a:t>ar</a:t>
            </a:r>
            <a:r>
              <a:rPr lang="en-US" sz="1800" b="1" dirty="0">
                <a:latin typeface="Times New Roman"/>
                <a:ea typeface="Times New Roman"/>
                <a:cs typeface="Times New Roman"/>
                <a:sym typeface="Times New Roman"/>
              </a:rPr>
              <a:t> Pandey</a:t>
            </a:r>
            <a:endParaRPr sz="1800" i="0" u="none" strike="noStrike" cap="none" dirty="0">
              <a:solidFill>
                <a:srgbClr val="000000"/>
              </a:solidFill>
              <a:latin typeface="Times New Roman"/>
              <a:ea typeface="Times New Roman"/>
              <a:cs typeface="Times New Roman"/>
              <a:sym typeface="Times New Roman"/>
            </a:endParaRPr>
          </a:p>
          <a:p>
            <a:pPr marL="0" marR="0" lvl="0" indent="0" algn="l" rtl="0">
              <a:lnSpc>
                <a:spcPct val="90000"/>
              </a:lnSpc>
              <a:spcBef>
                <a:spcPts val="360"/>
              </a:spcBef>
              <a:spcAft>
                <a:spcPts val="0"/>
              </a:spcAft>
              <a:buNone/>
            </a:pPr>
            <a:endParaRPr sz="1600" i="0" u="none" strike="noStrike" cap="none" dirty="0">
              <a:solidFill>
                <a:srgbClr val="000000"/>
              </a:solidFill>
              <a:latin typeface="Times New Roman"/>
              <a:ea typeface="Times New Roman"/>
              <a:cs typeface="Times New Roman"/>
              <a:sym typeface="Times New Roman"/>
            </a:endParaRPr>
          </a:p>
        </p:txBody>
      </p:sp>
      <p:sp>
        <p:nvSpPr>
          <p:cNvPr id="116" name="Google Shape;116;p27"/>
          <p:cNvSpPr/>
          <p:nvPr/>
        </p:nvSpPr>
        <p:spPr>
          <a:xfrm>
            <a:off x="216000" y="6550560"/>
            <a:ext cx="2514240" cy="3196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200" b="0" i="0" u="none" strike="noStrike" cap="none">
              <a:solidFill>
                <a:srgbClr val="000000"/>
              </a:solidFill>
              <a:latin typeface="Arial"/>
              <a:ea typeface="Arial"/>
              <a:cs typeface="Arial"/>
              <a:sym typeface="Arial"/>
            </a:endParaRPr>
          </a:p>
        </p:txBody>
      </p:sp>
      <p:sp>
        <p:nvSpPr>
          <p:cNvPr id="117" name="Google Shape;117;p27"/>
          <p:cNvSpPr/>
          <p:nvPr/>
        </p:nvSpPr>
        <p:spPr>
          <a:xfrm>
            <a:off x="10994040" y="6356520"/>
            <a:ext cx="347040" cy="35244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88888"/>
                </a:solidFill>
                <a:latin typeface="Arial"/>
                <a:ea typeface="Arial"/>
                <a:cs typeface="Arial"/>
                <a:sym typeface="Arial"/>
              </a:rPr>
              <a:t>1</a:t>
            </a:fld>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6"/>
          <p:cNvSpPr/>
          <p:nvPr/>
        </p:nvSpPr>
        <p:spPr>
          <a:xfrm>
            <a:off x="838075" y="1433875"/>
            <a:ext cx="10503000" cy="490200"/>
          </a:xfrm>
          <a:prstGeom prst="rect">
            <a:avLst/>
          </a:prstGeom>
          <a:noFill/>
          <a:ln>
            <a:noFill/>
          </a:ln>
        </p:spPr>
        <p:txBody>
          <a:bodyPr spcFirstLastPara="1" wrap="square" lIns="90000" tIns="45000" rIns="90000" bIns="45000" anchor="t" anchorCtr="0">
            <a:noAutofit/>
          </a:bodyPr>
          <a:lstStyle/>
          <a:p>
            <a:pPr marL="0" lvl="0" indent="0" algn="ctr" rtl="0">
              <a:lnSpc>
                <a:spcPct val="115000"/>
              </a:lnSpc>
              <a:spcBef>
                <a:spcPts val="1400"/>
              </a:spcBef>
              <a:spcAft>
                <a:spcPts val="0"/>
              </a:spcAft>
              <a:buSzPts val="1100"/>
              <a:buNone/>
            </a:pPr>
            <a:r>
              <a:rPr lang="en-US" sz="3200" b="1">
                <a:solidFill>
                  <a:schemeClr val="dk1"/>
                </a:solidFill>
                <a:latin typeface="Times New Roman"/>
                <a:ea typeface="Times New Roman"/>
                <a:cs typeface="Times New Roman"/>
                <a:sym typeface="Times New Roman"/>
              </a:rPr>
              <a:t>Future Scope</a:t>
            </a:r>
            <a:endParaRPr sz="3200" b="1">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None/>
            </a:pPr>
            <a:endParaRPr sz="3200" b="1">
              <a:latin typeface="Times New Roman"/>
              <a:ea typeface="Times New Roman"/>
              <a:cs typeface="Times New Roman"/>
              <a:sym typeface="Times New Roman"/>
            </a:endParaRPr>
          </a:p>
        </p:txBody>
      </p:sp>
      <p:sp>
        <p:nvSpPr>
          <p:cNvPr id="180" name="Google Shape;180;p36"/>
          <p:cNvSpPr/>
          <p:nvPr/>
        </p:nvSpPr>
        <p:spPr>
          <a:xfrm>
            <a:off x="838075" y="2463650"/>
            <a:ext cx="10503000" cy="3865200"/>
          </a:xfrm>
          <a:prstGeom prst="rect">
            <a:avLst/>
          </a:prstGeom>
          <a:noFill/>
          <a:ln>
            <a:noFill/>
          </a:ln>
        </p:spPr>
        <p:txBody>
          <a:bodyPr spcFirstLastPara="1" wrap="square" lIns="90000" tIns="45000" rIns="90000" bIns="45000" anchor="t" anchorCtr="0">
            <a:noAutofit/>
          </a:bodyPr>
          <a:lstStyle/>
          <a:p>
            <a:pPr marL="457200" lvl="0" indent="-381000" algn="l" rtl="0">
              <a:lnSpc>
                <a:spcPct val="115000"/>
              </a:lnSpc>
              <a:spcBef>
                <a:spcPts val="12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Addition of wearable device integration for continuous monitoring.</a:t>
            </a:r>
            <a:endParaRPr sz="2400">
              <a:solidFill>
                <a:schemeClr val="dk1"/>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Mobile app with real-time alerts and health logs.</a:t>
            </a:r>
            <a:endParaRPr sz="2400">
              <a:solidFill>
                <a:schemeClr val="dk1"/>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Integration with hospital EHRs and telemedicine platforms.</a:t>
            </a:r>
            <a:endParaRPr sz="2400">
              <a:solidFill>
                <a:schemeClr val="dk1"/>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Use of deep learning for enhanced performance.</a:t>
            </a:r>
            <a:endParaRPr sz="2400">
              <a:solidFill>
                <a:schemeClr val="dk1"/>
              </a:solidFill>
              <a:latin typeface="Times New Roman"/>
              <a:ea typeface="Times New Roman"/>
              <a:cs typeface="Times New Roman"/>
              <a:sym typeface="Times New Roman"/>
            </a:endParaRPr>
          </a:p>
        </p:txBody>
      </p:sp>
      <p:sp>
        <p:nvSpPr>
          <p:cNvPr id="181" name="Google Shape;181;p36"/>
          <p:cNvSpPr txBox="1"/>
          <p:nvPr/>
        </p:nvSpPr>
        <p:spPr>
          <a:xfrm>
            <a:off x="7740000" y="432000"/>
            <a:ext cx="4316700" cy="3468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1800" b="1" i="0" u="none" strike="noStrike" cap="none">
                <a:solidFill>
                  <a:srgbClr val="1C4587"/>
                </a:solidFill>
                <a:latin typeface="Arial"/>
                <a:ea typeface="Arial"/>
                <a:cs typeface="Arial"/>
                <a:sym typeface="Arial"/>
              </a:rPr>
              <a:t>KIET Group of Institutions, Ghaziabad</a:t>
            </a:r>
            <a:endParaRPr sz="1800" b="0"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7"/>
          <p:cNvSpPr/>
          <p:nvPr/>
        </p:nvSpPr>
        <p:spPr>
          <a:xfrm>
            <a:off x="838075" y="1357675"/>
            <a:ext cx="10503000" cy="490200"/>
          </a:xfrm>
          <a:prstGeom prst="rect">
            <a:avLst/>
          </a:prstGeom>
          <a:noFill/>
          <a:ln>
            <a:noFill/>
          </a:ln>
        </p:spPr>
        <p:txBody>
          <a:bodyPr spcFirstLastPara="1" wrap="square" lIns="90000" tIns="45000" rIns="90000" bIns="45000" anchor="t" anchorCtr="0">
            <a:noAutofit/>
          </a:bodyPr>
          <a:lstStyle/>
          <a:p>
            <a:pPr marL="0" lvl="0" indent="0" algn="ctr" rtl="0">
              <a:lnSpc>
                <a:spcPct val="115000"/>
              </a:lnSpc>
              <a:spcBef>
                <a:spcPts val="1400"/>
              </a:spcBef>
              <a:spcAft>
                <a:spcPts val="0"/>
              </a:spcAft>
              <a:buSzPts val="1100"/>
              <a:buNone/>
            </a:pPr>
            <a:r>
              <a:rPr lang="en-US" sz="3200" b="1">
                <a:solidFill>
                  <a:schemeClr val="dk1"/>
                </a:solidFill>
                <a:latin typeface="Times New Roman"/>
                <a:ea typeface="Times New Roman"/>
                <a:cs typeface="Times New Roman"/>
                <a:sym typeface="Times New Roman"/>
              </a:rPr>
              <a:t>Conclusion</a:t>
            </a:r>
            <a:endParaRPr sz="3200" b="1">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None/>
            </a:pPr>
            <a:endParaRPr sz="3200" b="1">
              <a:latin typeface="Times New Roman"/>
              <a:ea typeface="Times New Roman"/>
              <a:cs typeface="Times New Roman"/>
              <a:sym typeface="Times New Roman"/>
            </a:endParaRPr>
          </a:p>
        </p:txBody>
      </p:sp>
      <p:sp>
        <p:nvSpPr>
          <p:cNvPr id="187" name="Google Shape;187;p37"/>
          <p:cNvSpPr/>
          <p:nvPr/>
        </p:nvSpPr>
        <p:spPr>
          <a:xfrm>
            <a:off x="838075" y="2392549"/>
            <a:ext cx="10503000" cy="2880000"/>
          </a:xfrm>
          <a:prstGeom prst="rect">
            <a:avLst/>
          </a:prstGeom>
          <a:noFill/>
          <a:ln>
            <a:noFill/>
          </a:ln>
        </p:spPr>
        <p:txBody>
          <a:bodyPr spcFirstLastPara="1" wrap="square" lIns="90000" tIns="45000" rIns="90000" bIns="45000" anchor="t" anchorCtr="0">
            <a:noAutofit/>
          </a:bodyPr>
          <a:lstStyle/>
          <a:p>
            <a:pPr marL="457200" lvl="0" indent="-381000" algn="l" rtl="0">
              <a:lnSpc>
                <a:spcPct val="115000"/>
              </a:lnSpc>
              <a:spcBef>
                <a:spcPts val="12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MedXTech provides a practical, scalable, and AI-driven solution for health risk prediction.</a:t>
            </a:r>
            <a:endParaRPr sz="2400">
              <a:solidFill>
                <a:schemeClr val="dk1"/>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Promotes timely intervention and better patient outcomes.</a:t>
            </a:r>
            <a:endParaRPr sz="2400">
              <a:solidFill>
                <a:schemeClr val="dk1"/>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A step toward personalized and preventive healthcare delivery.</a:t>
            </a:r>
            <a:endParaRPr sz="2400">
              <a:solidFill>
                <a:schemeClr val="dk1"/>
              </a:solidFill>
              <a:latin typeface="Times New Roman"/>
              <a:ea typeface="Times New Roman"/>
              <a:cs typeface="Times New Roman"/>
              <a:sym typeface="Times New Roman"/>
            </a:endParaRPr>
          </a:p>
        </p:txBody>
      </p:sp>
      <p:sp>
        <p:nvSpPr>
          <p:cNvPr id="188" name="Google Shape;188;p37"/>
          <p:cNvSpPr txBox="1"/>
          <p:nvPr/>
        </p:nvSpPr>
        <p:spPr>
          <a:xfrm>
            <a:off x="7740000" y="432000"/>
            <a:ext cx="4316700" cy="3468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1800" b="1" i="0" u="none" strike="noStrike" cap="none">
                <a:solidFill>
                  <a:srgbClr val="1C4587"/>
                </a:solidFill>
                <a:latin typeface="Arial"/>
                <a:ea typeface="Arial"/>
                <a:cs typeface="Arial"/>
                <a:sym typeface="Arial"/>
              </a:rPr>
              <a:t>KIET Group of Institutions, Ghaziabad</a:t>
            </a:r>
            <a:endParaRPr sz="1800" b="0"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8"/>
          <p:cNvSpPr/>
          <p:nvPr/>
        </p:nvSpPr>
        <p:spPr>
          <a:xfrm>
            <a:off x="3849600" y="3046800"/>
            <a:ext cx="4492800" cy="7644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4800" b="1" strike="noStrike">
                <a:solidFill>
                  <a:srgbClr val="000000"/>
                </a:solidFill>
                <a:latin typeface="Times New Roman"/>
                <a:ea typeface="Times New Roman"/>
                <a:cs typeface="Times New Roman"/>
                <a:sym typeface="Times New Roman"/>
              </a:rPr>
              <a:t>Thank You</a:t>
            </a:r>
            <a:endParaRPr sz="4800" strike="noStrike">
              <a:solidFill>
                <a:srgbClr val="000000"/>
              </a:solidFill>
              <a:latin typeface="Times New Roman"/>
              <a:ea typeface="Times New Roman"/>
              <a:cs typeface="Times New Roman"/>
              <a:sym typeface="Times New Roman"/>
            </a:endParaRPr>
          </a:p>
        </p:txBody>
      </p:sp>
      <p:sp>
        <p:nvSpPr>
          <p:cNvPr id="194" name="Google Shape;194;p38"/>
          <p:cNvSpPr/>
          <p:nvPr/>
        </p:nvSpPr>
        <p:spPr>
          <a:xfrm>
            <a:off x="3240000" y="396000"/>
            <a:ext cx="8820000" cy="47484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None/>
            </a:pPr>
            <a:r>
              <a:rPr lang="en-US" sz="1800" b="1" strike="noStrike">
                <a:solidFill>
                  <a:srgbClr val="1C4587"/>
                </a:solidFill>
                <a:latin typeface="Arial"/>
                <a:ea typeface="Arial"/>
                <a:cs typeface="Arial"/>
                <a:sym typeface="Arial"/>
              </a:rPr>
              <a:t>KIET Group of Institutions, Ghaziabad</a:t>
            </a:r>
            <a:endParaRPr sz="1800" b="0"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8"/>
          <p:cNvSpPr/>
          <p:nvPr/>
        </p:nvSpPr>
        <p:spPr>
          <a:xfrm>
            <a:off x="844500" y="1290925"/>
            <a:ext cx="10503000" cy="490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3200" b="1">
                <a:latin typeface="Times New Roman"/>
                <a:ea typeface="Times New Roman"/>
                <a:cs typeface="Times New Roman"/>
                <a:sym typeface="Times New Roman"/>
              </a:rPr>
              <a:t>Problem Statement</a:t>
            </a:r>
            <a:endParaRPr sz="3200" i="0" u="none" strike="noStrike" cap="none">
              <a:solidFill>
                <a:srgbClr val="000000"/>
              </a:solidFill>
              <a:latin typeface="Times New Roman"/>
              <a:ea typeface="Times New Roman"/>
              <a:cs typeface="Times New Roman"/>
              <a:sym typeface="Times New Roman"/>
            </a:endParaRPr>
          </a:p>
        </p:txBody>
      </p:sp>
      <p:sp>
        <p:nvSpPr>
          <p:cNvPr id="123" name="Google Shape;123;p28"/>
          <p:cNvSpPr/>
          <p:nvPr/>
        </p:nvSpPr>
        <p:spPr>
          <a:xfrm>
            <a:off x="838075" y="2163948"/>
            <a:ext cx="10503000" cy="4088700"/>
          </a:xfrm>
          <a:prstGeom prst="rect">
            <a:avLst/>
          </a:prstGeom>
          <a:noFill/>
          <a:ln>
            <a:noFill/>
          </a:ln>
        </p:spPr>
        <p:txBody>
          <a:bodyPr spcFirstLastPara="1" wrap="square" lIns="90000" tIns="45000" rIns="90000" bIns="45000"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US" sz="2400">
                <a:latin typeface="Times New Roman"/>
                <a:ea typeface="Times New Roman"/>
                <a:cs typeface="Times New Roman"/>
                <a:sym typeface="Times New Roman"/>
              </a:rPr>
              <a:t>A significant number of individuals lack access to real-time health monitoring and early detection systems, which are essential for timely medical intervention. Traditional diagnostic approaches often involve lengthy procedures, high costs, and require access to specialized medical infrastructure, making them impractical for large-scale or routine health assessments. These limitations hinder early diagnosis and delay critical treatment, especially in remote or underserved areas. There is a growing need for a reliable, cost-effective, and user-friendly predictive tool that can instantly analyze vital health parameters and provide accurate health risk assessments, enabling proactive care and improving health outcomes.</a:t>
            </a:r>
            <a:endParaRPr sz="2400">
              <a:latin typeface="Times New Roman"/>
              <a:ea typeface="Times New Roman"/>
              <a:cs typeface="Times New Roman"/>
              <a:sym typeface="Times New Roman"/>
            </a:endParaRPr>
          </a:p>
          <a:p>
            <a:pPr marL="0" lvl="0" indent="0" algn="just" rtl="0">
              <a:lnSpc>
                <a:spcPct val="115000"/>
              </a:lnSpc>
              <a:spcBef>
                <a:spcPts val="1200"/>
              </a:spcBef>
              <a:spcAft>
                <a:spcPts val="1200"/>
              </a:spcAft>
              <a:buNone/>
            </a:pPr>
            <a:endParaRPr sz="2400">
              <a:latin typeface="Times New Roman"/>
              <a:ea typeface="Times New Roman"/>
              <a:cs typeface="Times New Roman"/>
              <a:sym typeface="Times New Roman"/>
            </a:endParaRPr>
          </a:p>
        </p:txBody>
      </p:sp>
      <p:sp>
        <p:nvSpPr>
          <p:cNvPr id="124" name="Google Shape;124;p28"/>
          <p:cNvSpPr txBox="1"/>
          <p:nvPr/>
        </p:nvSpPr>
        <p:spPr>
          <a:xfrm>
            <a:off x="7740000" y="432000"/>
            <a:ext cx="4316700" cy="3468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1800" b="1" i="0" u="none" strike="noStrike" cap="none">
                <a:solidFill>
                  <a:srgbClr val="1C4587"/>
                </a:solidFill>
                <a:latin typeface="Arial"/>
                <a:ea typeface="Arial"/>
                <a:cs typeface="Arial"/>
                <a:sym typeface="Arial"/>
              </a:rPr>
              <a:t>KIET Group of Institutions, Ghaziabad</a:t>
            </a:r>
            <a:endParaRPr sz="1800" b="0"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9"/>
          <p:cNvSpPr/>
          <p:nvPr/>
        </p:nvSpPr>
        <p:spPr>
          <a:xfrm>
            <a:off x="844501" y="1226213"/>
            <a:ext cx="10503000" cy="490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3200" b="1" i="0" u="none" strike="noStrike" cap="none">
                <a:solidFill>
                  <a:srgbClr val="000000"/>
                </a:solidFill>
                <a:latin typeface="Times New Roman"/>
                <a:ea typeface="Times New Roman"/>
                <a:cs typeface="Times New Roman"/>
                <a:sym typeface="Times New Roman"/>
              </a:rPr>
              <a:t>Project Objectives</a:t>
            </a:r>
            <a:endParaRPr sz="3200" i="0" u="none" strike="noStrike" cap="none">
              <a:solidFill>
                <a:srgbClr val="000000"/>
              </a:solidFill>
              <a:latin typeface="Times New Roman"/>
              <a:ea typeface="Times New Roman"/>
              <a:cs typeface="Times New Roman"/>
              <a:sym typeface="Times New Roman"/>
            </a:endParaRPr>
          </a:p>
        </p:txBody>
      </p:sp>
      <p:sp>
        <p:nvSpPr>
          <p:cNvPr id="130" name="Google Shape;130;p29"/>
          <p:cNvSpPr/>
          <p:nvPr/>
        </p:nvSpPr>
        <p:spPr>
          <a:xfrm>
            <a:off x="844500" y="2404199"/>
            <a:ext cx="10503000" cy="338160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r>
              <a:rPr lang="en-US" sz="2400" i="0" u="none" strike="noStrike" cap="none">
                <a:solidFill>
                  <a:srgbClr val="000000"/>
                </a:solidFill>
                <a:latin typeface="Times New Roman"/>
                <a:ea typeface="Times New Roman"/>
                <a:cs typeface="Times New Roman"/>
                <a:sym typeface="Times New Roman"/>
              </a:rPr>
              <a:t>Our 4 Major Objectives of our project are:-</a:t>
            </a:r>
            <a:endParaRPr sz="2400" i="0" u="none" strike="noStrike" cap="none">
              <a:solidFill>
                <a:srgbClr val="000000"/>
              </a:solidFill>
              <a:latin typeface="Times New Roman"/>
              <a:ea typeface="Times New Roman"/>
              <a:cs typeface="Times New Roman"/>
              <a:sym typeface="Times New Roman"/>
            </a:endParaRPr>
          </a:p>
          <a:p>
            <a:pPr marL="457200" lvl="0" indent="-381000" algn="l" rtl="0">
              <a:lnSpc>
                <a:spcPct val="115000"/>
              </a:lnSpc>
              <a:spcBef>
                <a:spcPts val="1200"/>
              </a:spcBef>
              <a:spcAft>
                <a:spcPts val="0"/>
              </a:spcAft>
              <a:buSzPts val="2400"/>
              <a:buFont typeface="Times New Roman"/>
              <a:buAutoNum type="arabicPeriod"/>
            </a:pPr>
            <a:r>
              <a:rPr lang="en-US" sz="2400">
                <a:latin typeface="Times New Roman"/>
                <a:ea typeface="Times New Roman"/>
                <a:cs typeface="Times New Roman"/>
                <a:sym typeface="Times New Roman"/>
              </a:rPr>
              <a:t>Develop a machine learning-based model for predicting a patient's health condition.</a:t>
            </a: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Provide a clean and intuitive user interface for data input and health assessment.</a:t>
            </a: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Integrate clinically relevant parameters to enhance prediction reliability.</a:t>
            </a: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Facilitate remote healthcare monitoring.</a:t>
            </a:r>
            <a:endParaRPr sz="2400">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2400">
              <a:latin typeface="Times New Roman"/>
              <a:ea typeface="Times New Roman"/>
              <a:cs typeface="Times New Roman"/>
              <a:sym typeface="Times New Roman"/>
            </a:endParaRPr>
          </a:p>
        </p:txBody>
      </p:sp>
      <p:sp>
        <p:nvSpPr>
          <p:cNvPr id="131" name="Google Shape;131;p29"/>
          <p:cNvSpPr txBox="1"/>
          <p:nvPr/>
        </p:nvSpPr>
        <p:spPr>
          <a:xfrm>
            <a:off x="7740000" y="432000"/>
            <a:ext cx="4316760" cy="34668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1800" b="1" i="0" u="none" strike="noStrike" cap="none">
                <a:solidFill>
                  <a:srgbClr val="1C4587"/>
                </a:solidFill>
                <a:latin typeface="Arial"/>
                <a:ea typeface="Arial"/>
                <a:cs typeface="Arial"/>
                <a:sym typeface="Arial"/>
              </a:rPr>
              <a:t>KIET Group of Institutions, Ghaziabad</a:t>
            </a:r>
            <a:endParaRPr sz="1800" b="0"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p:nvPr/>
        </p:nvSpPr>
        <p:spPr>
          <a:xfrm>
            <a:off x="838075" y="1205275"/>
            <a:ext cx="10503000" cy="490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3200" b="1">
                <a:latin typeface="Times New Roman"/>
                <a:ea typeface="Times New Roman"/>
                <a:cs typeface="Times New Roman"/>
                <a:sym typeface="Times New Roman"/>
              </a:rPr>
              <a:t>User Interface</a:t>
            </a:r>
            <a:endParaRPr sz="3200" b="1" i="0" u="none" strike="noStrike" cap="none">
              <a:solidFill>
                <a:srgbClr val="000000"/>
              </a:solidFill>
              <a:latin typeface="Times New Roman"/>
              <a:ea typeface="Times New Roman"/>
              <a:cs typeface="Times New Roman"/>
              <a:sym typeface="Times New Roman"/>
            </a:endParaRPr>
          </a:p>
        </p:txBody>
      </p:sp>
      <p:sp>
        <p:nvSpPr>
          <p:cNvPr id="137" name="Google Shape;137;p30"/>
          <p:cNvSpPr/>
          <p:nvPr/>
        </p:nvSpPr>
        <p:spPr>
          <a:xfrm>
            <a:off x="838075" y="2011548"/>
            <a:ext cx="10503000" cy="4088700"/>
          </a:xfrm>
          <a:prstGeom prst="rect">
            <a:avLst/>
          </a:prstGeom>
          <a:noFill/>
          <a:ln>
            <a:noFill/>
          </a:ln>
        </p:spPr>
        <p:txBody>
          <a:bodyPr spcFirstLastPara="1" wrap="square" lIns="90000" tIns="45000" rIns="90000" bIns="45000" anchor="t" anchorCtr="0">
            <a:noAutofit/>
          </a:bodyPr>
          <a:lstStyle/>
          <a:p>
            <a:pPr marL="0" lvl="0" indent="0" algn="just" rtl="0">
              <a:lnSpc>
                <a:spcPct val="115000"/>
              </a:lnSpc>
              <a:spcBef>
                <a:spcPts val="1200"/>
              </a:spcBef>
              <a:spcAft>
                <a:spcPts val="0"/>
              </a:spcAft>
              <a:buNone/>
            </a:pPr>
            <a:endParaRPr sz="2300"/>
          </a:p>
          <a:p>
            <a:pPr marL="0" lvl="0" indent="0" algn="just" rtl="0">
              <a:lnSpc>
                <a:spcPct val="115000"/>
              </a:lnSpc>
              <a:spcBef>
                <a:spcPts val="1200"/>
              </a:spcBef>
              <a:spcAft>
                <a:spcPts val="1200"/>
              </a:spcAft>
              <a:buNone/>
            </a:pPr>
            <a:endParaRPr sz="2300"/>
          </a:p>
        </p:txBody>
      </p:sp>
      <p:sp>
        <p:nvSpPr>
          <p:cNvPr id="138" name="Google Shape;138;p30"/>
          <p:cNvSpPr txBox="1"/>
          <p:nvPr/>
        </p:nvSpPr>
        <p:spPr>
          <a:xfrm>
            <a:off x="7740000" y="432000"/>
            <a:ext cx="4316700" cy="3468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1800" b="1" i="0" u="none" strike="noStrike" cap="none">
                <a:solidFill>
                  <a:srgbClr val="1C4587"/>
                </a:solidFill>
                <a:latin typeface="Arial"/>
                <a:ea typeface="Arial"/>
                <a:cs typeface="Arial"/>
                <a:sym typeface="Arial"/>
              </a:rPr>
              <a:t>KIET Group of Institutions, Ghaziabad</a:t>
            </a:r>
            <a:endParaRPr sz="1800" b="0" strike="noStrike">
              <a:solidFill>
                <a:srgbClr val="000000"/>
              </a:solidFill>
              <a:latin typeface="Arial"/>
              <a:ea typeface="Arial"/>
              <a:cs typeface="Arial"/>
              <a:sym typeface="Arial"/>
            </a:endParaRPr>
          </a:p>
        </p:txBody>
      </p:sp>
      <p:pic>
        <p:nvPicPr>
          <p:cNvPr id="139" name="Google Shape;139;p30" title="Screenshot 2025-05-25 at 8.48.29 PM 1.png"/>
          <p:cNvPicPr preferRelativeResize="0"/>
          <p:nvPr/>
        </p:nvPicPr>
        <p:blipFill>
          <a:blip r:embed="rId3">
            <a:alphaModFix/>
          </a:blip>
          <a:stretch>
            <a:fillRect/>
          </a:stretch>
        </p:blipFill>
        <p:spPr>
          <a:xfrm>
            <a:off x="1514488" y="1835375"/>
            <a:ext cx="9150177" cy="4441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31"/>
          <p:cNvSpPr/>
          <p:nvPr/>
        </p:nvSpPr>
        <p:spPr>
          <a:xfrm>
            <a:off x="838075" y="976675"/>
            <a:ext cx="10503000" cy="4902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3200" b="1">
                <a:latin typeface="Times New Roman"/>
                <a:ea typeface="Times New Roman"/>
                <a:cs typeface="Times New Roman"/>
                <a:sym typeface="Times New Roman"/>
              </a:rPr>
              <a:t>Input Parameters</a:t>
            </a:r>
            <a:endParaRPr sz="3200" b="1" i="0" u="none" strike="noStrike" cap="none">
              <a:solidFill>
                <a:srgbClr val="000000"/>
              </a:solidFill>
              <a:latin typeface="Times New Roman"/>
              <a:ea typeface="Times New Roman"/>
              <a:cs typeface="Times New Roman"/>
              <a:sym typeface="Times New Roman"/>
            </a:endParaRPr>
          </a:p>
        </p:txBody>
      </p:sp>
      <p:sp>
        <p:nvSpPr>
          <p:cNvPr id="145" name="Google Shape;145;p31"/>
          <p:cNvSpPr/>
          <p:nvPr/>
        </p:nvSpPr>
        <p:spPr>
          <a:xfrm>
            <a:off x="993350" y="1668100"/>
            <a:ext cx="10583100" cy="4088700"/>
          </a:xfrm>
          <a:prstGeom prst="rect">
            <a:avLst/>
          </a:prstGeom>
          <a:noFill/>
          <a:ln>
            <a:noFill/>
          </a:ln>
        </p:spPr>
        <p:txBody>
          <a:bodyPr spcFirstLastPara="1" wrap="square" lIns="90000" tIns="45000" rIns="90000" bIns="45000" anchor="t" anchorCtr="0">
            <a:noAutofit/>
          </a:bodyPr>
          <a:lstStyle/>
          <a:p>
            <a:pPr marL="0" lvl="0" indent="0" algn="l" rtl="0">
              <a:lnSpc>
                <a:spcPct val="115000"/>
              </a:lnSpc>
              <a:spcBef>
                <a:spcPts val="1200"/>
              </a:spcBef>
              <a:spcAft>
                <a:spcPts val="0"/>
              </a:spcAft>
              <a:buNone/>
            </a:pPr>
            <a:r>
              <a:rPr lang="en-US" sz="2300">
                <a:latin typeface="Times New Roman"/>
                <a:ea typeface="Times New Roman"/>
                <a:cs typeface="Times New Roman"/>
                <a:sym typeface="Times New Roman"/>
              </a:rPr>
              <a:t>Physiological inputs include:</a:t>
            </a:r>
            <a:endParaRPr sz="2300">
              <a:latin typeface="Times New Roman"/>
              <a:ea typeface="Times New Roman"/>
              <a:cs typeface="Times New Roman"/>
              <a:sym typeface="Times New Roman"/>
            </a:endParaRPr>
          </a:p>
          <a:p>
            <a:pPr marL="457200" lvl="0" indent="-374650" algn="l" rtl="0">
              <a:lnSpc>
                <a:spcPct val="115000"/>
              </a:lnSpc>
              <a:spcBef>
                <a:spcPts val="1200"/>
              </a:spcBef>
              <a:spcAft>
                <a:spcPts val="0"/>
              </a:spcAft>
              <a:buSzPts val="2300"/>
              <a:buFont typeface="Times New Roman"/>
              <a:buChar char="●"/>
            </a:pPr>
            <a:r>
              <a:rPr lang="en-US" sz="2300">
                <a:latin typeface="Times New Roman"/>
                <a:ea typeface="Times New Roman"/>
                <a:cs typeface="Times New Roman"/>
                <a:sym typeface="Times New Roman"/>
              </a:rPr>
              <a:t>Heart Rate (bpm)</a:t>
            </a:r>
            <a:endParaRPr sz="2300">
              <a:latin typeface="Times New Roman"/>
              <a:ea typeface="Times New Roman"/>
              <a:cs typeface="Times New Roman"/>
              <a:sym typeface="Times New Roman"/>
            </a:endParaRPr>
          </a:p>
          <a:p>
            <a:pPr marL="457200" lvl="0" indent="-374650" algn="l" rtl="0">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Respiratory Rate (breaths/min)</a:t>
            </a:r>
            <a:endParaRPr sz="2300">
              <a:latin typeface="Times New Roman"/>
              <a:ea typeface="Times New Roman"/>
              <a:cs typeface="Times New Roman"/>
              <a:sym typeface="Times New Roman"/>
            </a:endParaRPr>
          </a:p>
          <a:p>
            <a:pPr marL="457200" lvl="0" indent="-374650" algn="l" rtl="0">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Body Temperature (°C)</a:t>
            </a:r>
            <a:endParaRPr sz="2300">
              <a:latin typeface="Times New Roman"/>
              <a:ea typeface="Times New Roman"/>
              <a:cs typeface="Times New Roman"/>
              <a:sym typeface="Times New Roman"/>
            </a:endParaRPr>
          </a:p>
          <a:p>
            <a:pPr marL="457200" lvl="0" indent="-374650" algn="l" rtl="0">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Oxygen Saturation (%)</a:t>
            </a:r>
            <a:endParaRPr sz="2300">
              <a:latin typeface="Times New Roman"/>
              <a:ea typeface="Times New Roman"/>
              <a:cs typeface="Times New Roman"/>
              <a:sym typeface="Times New Roman"/>
            </a:endParaRPr>
          </a:p>
          <a:p>
            <a:pPr marL="457200" lvl="0" indent="-374650" algn="l" rtl="0">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Age (years), Gender</a:t>
            </a:r>
            <a:endParaRPr sz="2300">
              <a:latin typeface="Times New Roman"/>
              <a:ea typeface="Times New Roman"/>
              <a:cs typeface="Times New Roman"/>
              <a:sym typeface="Times New Roman"/>
            </a:endParaRPr>
          </a:p>
          <a:p>
            <a:pPr marL="457200" lvl="0" indent="-374650" algn="l" rtl="0">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Heart Rate Variability (HRV)</a:t>
            </a:r>
            <a:endParaRPr sz="2300">
              <a:latin typeface="Times New Roman"/>
              <a:ea typeface="Times New Roman"/>
              <a:cs typeface="Times New Roman"/>
              <a:sym typeface="Times New Roman"/>
            </a:endParaRPr>
          </a:p>
          <a:p>
            <a:pPr marL="457200" lvl="0" indent="-374650" algn="l" rtl="0">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Pulse Pressure (mmHg)</a:t>
            </a:r>
            <a:endParaRPr sz="2300">
              <a:latin typeface="Times New Roman"/>
              <a:ea typeface="Times New Roman"/>
              <a:cs typeface="Times New Roman"/>
              <a:sym typeface="Times New Roman"/>
            </a:endParaRPr>
          </a:p>
          <a:p>
            <a:pPr marL="457200" lvl="0" indent="-374650" algn="l" rtl="0">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Body Mass Index (BMI)</a:t>
            </a:r>
            <a:endParaRPr sz="230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Mean Arterial Pressure (MAP)</a:t>
            </a:r>
            <a:endParaRPr sz="240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2400">
                <a:solidFill>
                  <a:schemeClr val="dk1"/>
                </a:solidFill>
                <a:latin typeface="Times New Roman"/>
                <a:ea typeface="Times New Roman"/>
                <a:cs typeface="Times New Roman"/>
                <a:sym typeface="Times New Roman"/>
              </a:rPr>
              <a:t>Each parameter plays a significant role in predicting a person's health status.</a:t>
            </a:r>
            <a:endParaRPr sz="2400">
              <a:latin typeface="Times New Roman"/>
              <a:ea typeface="Times New Roman"/>
              <a:cs typeface="Times New Roman"/>
              <a:sym typeface="Times New Roman"/>
            </a:endParaRPr>
          </a:p>
          <a:p>
            <a:pPr marL="0" lvl="0" indent="0" algn="just" rtl="0">
              <a:lnSpc>
                <a:spcPct val="115000"/>
              </a:lnSpc>
              <a:spcBef>
                <a:spcPts val="1200"/>
              </a:spcBef>
              <a:spcAft>
                <a:spcPts val="1200"/>
              </a:spcAft>
              <a:buNone/>
            </a:pPr>
            <a:endParaRPr sz="2300">
              <a:latin typeface="Times New Roman"/>
              <a:ea typeface="Times New Roman"/>
              <a:cs typeface="Times New Roman"/>
              <a:sym typeface="Times New Roman"/>
            </a:endParaRPr>
          </a:p>
        </p:txBody>
      </p:sp>
      <p:sp>
        <p:nvSpPr>
          <p:cNvPr id="146" name="Google Shape;146;p31"/>
          <p:cNvSpPr txBox="1"/>
          <p:nvPr/>
        </p:nvSpPr>
        <p:spPr>
          <a:xfrm>
            <a:off x="7740000" y="432000"/>
            <a:ext cx="4316700" cy="3468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1800" b="1" i="0" u="none" strike="noStrike" cap="none">
                <a:solidFill>
                  <a:srgbClr val="1C4587"/>
                </a:solidFill>
                <a:latin typeface="Arial"/>
                <a:ea typeface="Arial"/>
                <a:cs typeface="Arial"/>
                <a:sym typeface="Arial"/>
              </a:rPr>
              <a:t>KIET Group of Institutions, Ghaziabad</a:t>
            </a:r>
            <a:endParaRPr sz="1800" b="0"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2"/>
          <p:cNvSpPr/>
          <p:nvPr/>
        </p:nvSpPr>
        <p:spPr>
          <a:xfrm>
            <a:off x="838075" y="1377850"/>
            <a:ext cx="10503000" cy="490200"/>
          </a:xfrm>
          <a:prstGeom prst="rect">
            <a:avLst/>
          </a:prstGeom>
          <a:noFill/>
          <a:ln>
            <a:noFill/>
          </a:ln>
        </p:spPr>
        <p:txBody>
          <a:bodyPr spcFirstLastPara="1" wrap="square" lIns="90000" tIns="45000" rIns="90000" bIns="45000" anchor="t" anchorCtr="0">
            <a:noAutofit/>
          </a:bodyPr>
          <a:lstStyle/>
          <a:p>
            <a:pPr marL="0" lvl="0" indent="0" algn="ctr" rtl="0">
              <a:lnSpc>
                <a:spcPct val="115000"/>
              </a:lnSpc>
              <a:spcBef>
                <a:spcPts val="1200"/>
              </a:spcBef>
              <a:spcAft>
                <a:spcPts val="1200"/>
              </a:spcAft>
              <a:buSzPts val="1100"/>
              <a:buNone/>
            </a:pPr>
            <a:r>
              <a:rPr lang="en-US" sz="3200" b="1">
                <a:latin typeface="Times New Roman"/>
                <a:ea typeface="Times New Roman"/>
                <a:cs typeface="Times New Roman"/>
                <a:sym typeface="Times New Roman"/>
              </a:rPr>
              <a:t>Technology Used</a:t>
            </a:r>
            <a:endParaRPr sz="3200" b="1">
              <a:latin typeface="Times New Roman"/>
              <a:ea typeface="Times New Roman"/>
              <a:cs typeface="Times New Roman"/>
              <a:sym typeface="Times New Roman"/>
            </a:endParaRPr>
          </a:p>
        </p:txBody>
      </p:sp>
      <p:sp>
        <p:nvSpPr>
          <p:cNvPr id="152" name="Google Shape;152;p32"/>
          <p:cNvSpPr/>
          <p:nvPr/>
        </p:nvSpPr>
        <p:spPr>
          <a:xfrm>
            <a:off x="838075" y="2769950"/>
            <a:ext cx="10503000" cy="3521400"/>
          </a:xfrm>
          <a:prstGeom prst="rect">
            <a:avLst/>
          </a:prstGeom>
          <a:noFill/>
          <a:ln>
            <a:noFill/>
          </a:ln>
        </p:spPr>
        <p:txBody>
          <a:bodyPr spcFirstLastPara="1" wrap="square" lIns="90000" tIns="45000" rIns="90000" bIns="45000" anchor="t" anchorCtr="0">
            <a:noAutofit/>
          </a:bodyPr>
          <a:lstStyle/>
          <a:p>
            <a:pPr marL="0" lvl="0" indent="0" algn="l" rtl="0">
              <a:lnSpc>
                <a:spcPct val="115000"/>
              </a:lnSpc>
              <a:spcBef>
                <a:spcPts val="1200"/>
              </a:spcBef>
              <a:spcAft>
                <a:spcPts val="0"/>
              </a:spcAft>
              <a:buNone/>
            </a:pPr>
            <a:r>
              <a:rPr lang="en-US" sz="2400" b="1" dirty="0">
                <a:solidFill>
                  <a:schemeClr val="dk1"/>
                </a:solidFill>
                <a:latin typeface="Times New Roman"/>
                <a:ea typeface="Times New Roman"/>
                <a:cs typeface="Times New Roman"/>
                <a:sym typeface="Times New Roman"/>
              </a:rPr>
              <a:t>Frontend</a:t>
            </a:r>
            <a:r>
              <a:rPr lang="en-US" sz="2400" dirty="0">
                <a:solidFill>
                  <a:schemeClr val="dk1"/>
                </a:solidFill>
                <a:latin typeface="Times New Roman"/>
                <a:ea typeface="Times New Roman"/>
                <a:cs typeface="Times New Roman"/>
                <a:sym typeface="Times New Roman"/>
              </a:rPr>
              <a:t>: HTML/CSS with Flask framework for web deployment.</a:t>
            </a:r>
            <a:endParaRPr sz="24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2400" b="1" dirty="0">
                <a:solidFill>
                  <a:schemeClr val="dk1"/>
                </a:solidFill>
                <a:latin typeface="Times New Roman"/>
                <a:ea typeface="Times New Roman"/>
                <a:cs typeface="Times New Roman"/>
                <a:sym typeface="Times New Roman"/>
              </a:rPr>
              <a:t>Backend</a:t>
            </a:r>
            <a:r>
              <a:rPr lang="en-US" sz="2400" dirty="0">
                <a:solidFill>
                  <a:schemeClr val="dk1"/>
                </a:solidFill>
                <a:latin typeface="Times New Roman"/>
                <a:ea typeface="Times New Roman"/>
                <a:cs typeface="Times New Roman"/>
                <a:sym typeface="Times New Roman"/>
              </a:rPr>
              <a:t>: Python with integrated ML models.</a:t>
            </a:r>
            <a:endParaRPr sz="24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2400" b="1" dirty="0">
                <a:solidFill>
                  <a:schemeClr val="dk1"/>
                </a:solidFill>
                <a:latin typeface="Times New Roman"/>
                <a:ea typeface="Times New Roman"/>
                <a:cs typeface="Times New Roman"/>
                <a:sym typeface="Times New Roman"/>
              </a:rPr>
              <a:t>ML Algorithms</a:t>
            </a:r>
            <a:r>
              <a:rPr lang="en-US" sz="2400" dirty="0">
                <a:solidFill>
                  <a:schemeClr val="dk1"/>
                </a:solidFill>
                <a:latin typeface="Times New Roman"/>
                <a:ea typeface="Times New Roman"/>
                <a:cs typeface="Times New Roman"/>
                <a:sym typeface="Times New Roman"/>
              </a:rPr>
              <a:t>: Voting Classifier combining Logistic Regression, Decision tree, SVM, and Naïve Bayes.</a:t>
            </a:r>
            <a:endParaRPr sz="24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endParaRPr sz="2400"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1200"/>
              </a:spcAft>
              <a:buNone/>
            </a:pPr>
            <a:endParaRPr sz="2400" dirty="0">
              <a:latin typeface="Times New Roman"/>
              <a:ea typeface="Times New Roman"/>
              <a:cs typeface="Times New Roman"/>
              <a:sym typeface="Times New Roman"/>
            </a:endParaRPr>
          </a:p>
        </p:txBody>
      </p:sp>
      <p:sp>
        <p:nvSpPr>
          <p:cNvPr id="153" name="Google Shape;153;p32"/>
          <p:cNvSpPr txBox="1"/>
          <p:nvPr/>
        </p:nvSpPr>
        <p:spPr>
          <a:xfrm>
            <a:off x="7740000" y="432000"/>
            <a:ext cx="4316700" cy="3468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1800" b="1" i="0" u="none" strike="noStrike" cap="none">
                <a:solidFill>
                  <a:srgbClr val="1C4587"/>
                </a:solidFill>
                <a:latin typeface="Arial"/>
                <a:ea typeface="Arial"/>
                <a:cs typeface="Arial"/>
                <a:sym typeface="Arial"/>
              </a:rPr>
              <a:t>KIET Group of Institutions, Ghaziabad</a:t>
            </a:r>
            <a:endParaRPr sz="1800" b="0"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3"/>
          <p:cNvSpPr/>
          <p:nvPr/>
        </p:nvSpPr>
        <p:spPr>
          <a:xfrm>
            <a:off x="844500" y="1435150"/>
            <a:ext cx="10503000" cy="490200"/>
          </a:xfrm>
          <a:prstGeom prst="rect">
            <a:avLst/>
          </a:prstGeom>
          <a:noFill/>
          <a:ln>
            <a:noFill/>
          </a:ln>
        </p:spPr>
        <p:txBody>
          <a:bodyPr spcFirstLastPara="1" wrap="square" lIns="90000" tIns="45000" rIns="90000" bIns="45000" anchor="t" anchorCtr="0">
            <a:noAutofit/>
          </a:bodyPr>
          <a:lstStyle/>
          <a:p>
            <a:pPr marL="0" lvl="0" indent="0" algn="ctr" rtl="0">
              <a:lnSpc>
                <a:spcPct val="115000"/>
              </a:lnSpc>
              <a:spcBef>
                <a:spcPts val="1400"/>
              </a:spcBef>
              <a:spcAft>
                <a:spcPts val="0"/>
              </a:spcAft>
              <a:buClr>
                <a:schemeClr val="dk1"/>
              </a:buClr>
              <a:buSzPts val="1100"/>
              <a:buFont typeface="Arial"/>
              <a:buNone/>
            </a:pPr>
            <a:r>
              <a:rPr lang="en-US" sz="3200" b="1">
                <a:solidFill>
                  <a:schemeClr val="dk1"/>
                </a:solidFill>
                <a:latin typeface="Times New Roman"/>
                <a:ea typeface="Times New Roman"/>
                <a:cs typeface="Times New Roman"/>
                <a:sym typeface="Times New Roman"/>
              </a:rPr>
              <a:t>Preprocessing &amp; ML</a:t>
            </a:r>
            <a:endParaRPr sz="3200" b="1">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None/>
            </a:pPr>
            <a:endParaRPr sz="3200" b="1">
              <a:latin typeface="Times New Roman"/>
              <a:ea typeface="Times New Roman"/>
              <a:cs typeface="Times New Roman"/>
              <a:sym typeface="Times New Roman"/>
            </a:endParaRPr>
          </a:p>
        </p:txBody>
      </p:sp>
      <p:sp>
        <p:nvSpPr>
          <p:cNvPr id="159" name="Google Shape;159;p33"/>
          <p:cNvSpPr/>
          <p:nvPr/>
        </p:nvSpPr>
        <p:spPr>
          <a:xfrm>
            <a:off x="838075" y="2426100"/>
            <a:ext cx="10503000" cy="3674100"/>
          </a:xfrm>
          <a:prstGeom prst="rect">
            <a:avLst/>
          </a:prstGeom>
          <a:noFill/>
          <a:ln>
            <a:noFill/>
          </a:ln>
        </p:spPr>
        <p:txBody>
          <a:bodyPr spcFirstLastPara="1" wrap="square" lIns="90000" tIns="45000" rIns="90000" bIns="45000" anchor="t" anchorCtr="0">
            <a:noAutofit/>
          </a:bodyPr>
          <a:lstStyle/>
          <a:p>
            <a:pPr marL="457200" lvl="0" indent="-381000" algn="l" rtl="0">
              <a:lnSpc>
                <a:spcPct val="115000"/>
              </a:lnSpc>
              <a:spcBef>
                <a:spcPts val="120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Input data is normalized and validated before processing.</a:t>
            </a: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Feature engineering improves signal clarity.</a:t>
            </a: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Voting Classifier ensures robustness and improved accuracy across patient types.</a:t>
            </a: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Model trained on balanced datasets for unbiased predictions.</a:t>
            </a:r>
            <a:endParaRPr sz="2400">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240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2400">
              <a:latin typeface="Times New Roman"/>
              <a:ea typeface="Times New Roman"/>
              <a:cs typeface="Times New Roman"/>
              <a:sym typeface="Times New Roman"/>
            </a:endParaRPr>
          </a:p>
          <a:p>
            <a:pPr marL="0" lvl="0" indent="0" algn="just" rtl="0">
              <a:lnSpc>
                <a:spcPct val="115000"/>
              </a:lnSpc>
              <a:spcBef>
                <a:spcPts val="1200"/>
              </a:spcBef>
              <a:spcAft>
                <a:spcPts val="1200"/>
              </a:spcAft>
              <a:buNone/>
            </a:pPr>
            <a:endParaRPr sz="2400">
              <a:latin typeface="Times New Roman"/>
              <a:ea typeface="Times New Roman"/>
              <a:cs typeface="Times New Roman"/>
              <a:sym typeface="Times New Roman"/>
            </a:endParaRPr>
          </a:p>
        </p:txBody>
      </p:sp>
      <p:sp>
        <p:nvSpPr>
          <p:cNvPr id="160" name="Google Shape;160;p33"/>
          <p:cNvSpPr txBox="1"/>
          <p:nvPr/>
        </p:nvSpPr>
        <p:spPr>
          <a:xfrm>
            <a:off x="7740000" y="432000"/>
            <a:ext cx="4316700" cy="3468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1800" b="1" i="0" u="none" strike="noStrike" cap="none">
                <a:solidFill>
                  <a:srgbClr val="1C4587"/>
                </a:solidFill>
                <a:latin typeface="Arial"/>
                <a:ea typeface="Arial"/>
                <a:cs typeface="Arial"/>
                <a:sym typeface="Arial"/>
              </a:rPr>
              <a:t>KIET Group of Institutions, Ghaziabad</a:t>
            </a:r>
            <a:endParaRPr sz="1800" b="0"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4"/>
          <p:cNvSpPr/>
          <p:nvPr/>
        </p:nvSpPr>
        <p:spPr>
          <a:xfrm>
            <a:off x="838075" y="1416050"/>
            <a:ext cx="10503000" cy="490200"/>
          </a:xfrm>
          <a:prstGeom prst="rect">
            <a:avLst/>
          </a:prstGeom>
          <a:noFill/>
          <a:ln>
            <a:noFill/>
          </a:ln>
        </p:spPr>
        <p:txBody>
          <a:bodyPr spcFirstLastPara="1" wrap="square" lIns="90000" tIns="45000" rIns="90000" bIns="45000" anchor="t" anchorCtr="0">
            <a:noAutofit/>
          </a:bodyPr>
          <a:lstStyle/>
          <a:p>
            <a:pPr marL="0" lvl="0" indent="0" algn="ctr" rtl="0">
              <a:lnSpc>
                <a:spcPct val="115000"/>
              </a:lnSpc>
              <a:spcBef>
                <a:spcPts val="1400"/>
              </a:spcBef>
              <a:spcAft>
                <a:spcPts val="0"/>
              </a:spcAft>
              <a:buClr>
                <a:schemeClr val="dk1"/>
              </a:buClr>
              <a:buSzPts val="1100"/>
              <a:buFont typeface="Arial"/>
              <a:buNone/>
            </a:pPr>
            <a:r>
              <a:rPr lang="en-US" sz="3200" b="1">
                <a:solidFill>
                  <a:schemeClr val="dk1"/>
                </a:solidFill>
                <a:latin typeface="Times New Roman"/>
                <a:ea typeface="Times New Roman"/>
                <a:cs typeface="Times New Roman"/>
                <a:sym typeface="Times New Roman"/>
              </a:rPr>
              <a:t>Application Domain</a:t>
            </a:r>
            <a:endParaRPr sz="3200" b="1">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None/>
            </a:pPr>
            <a:endParaRPr sz="3200" b="1">
              <a:latin typeface="Times New Roman"/>
              <a:ea typeface="Times New Roman"/>
              <a:cs typeface="Times New Roman"/>
              <a:sym typeface="Times New Roman"/>
            </a:endParaRPr>
          </a:p>
        </p:txBody>
      </p:sp>
      <p:sp>
        <p:nvSpPr>
          <p:cNvPr id="166" name="Google Shape;166;p34"/>
          <p:cNvSpPr/>
          <p:nvPr/>
        </p:nvSpPr>
        <p:spPr>
          <a:xfrm>
            <a:off x="838075" y="2543500"/>
            <a:ext cx="10503000" cy="3556800"/>
          </a:xfrm>
          <a:prstGeom prst="rect">
            <a:avLst/>
          </a:prstGeom>
          <a:noFill/>
          <a:ln>
            <a:noFill/>
          </a:ln>
        </p:spPr>
        <p:txBody>
          <a:bodyPr spcFirstLastPara="1" wrap="square" lIns="90000" tIns="45000" rIns="90000" bIns="45000" anchor="t" anchorCtr="0">
            <a:noAutofit/>
          </a:bodyPr>
          <a:lstStyle/>
          <a:p>
            <a:pPr marL="0" lvl="0" indent="0" algn="l" rtl="0">
              <a:lnSpc>
                <a:spcPct val="115000"/>
              </a:lnSpc>
              <a:spcBef>
                <a:spcPts val="1200"/>
              </a:spcBef>
              <a:spcAft>
                <a:spcPts val="0"/>
              </a:spcAft>
              <a:buNone/>
            </a:pPr>
            <a:r>
              <a:rPr lang="en-US" sz="2400" b="1">
                <a:solidFill>
                  <a:schemeClr val="dk1"/>
                </a:solidFill>
                <a:latin typeface="Times New Roman"/>
                <a:ea typeface="Times New Roman"/>
                <a:cs typeface="Times New Roman"/>
                <a:sym typeface="Times New Roman"/>
              </a:rPr>
              <a:t>Field</a:t>
            </a:r>
            <a:r>
              <a:rPr lang="en-US" sz="2400">
                <a:solidFill>
                  <a:schemeClr val="dk1"/>
                </a:solidFill>
                <a:latin typeface="Times New Roman"/>
                <a:ea typeface="Times New Roman"/>
                <a:cs typeface="Times New Roman"/>
                <a:sym typeface="Times New Roman"/>
              </a:rPr>
              <a:t>: Healthcare / Clinical Decision Support</a:t>
            </a:r>
            <a:endParaRPr sz="24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2400" b="1">
                <a:solidFill>
                  <a:schemeClr val="dk1"/>
                </a:solidFill>
                <a:latin typeface="Times New Roman"/>
                <a:ea typeface="Times New Roman"/>
                <a:cs typeface="Times New Roman"/>
                <a:sym typeface="Times New Roman"/>
              </a:rPr>
              <a:t>Use Cases</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2400">
                <a:solidFill>
                  <a:schemeClr val="dk1"/>
                </a:solidFill>
                <a:latin typeface="Times New Roman"/>
                <a:ea typeface="Times New Roman"/>
                <a:cs typeface="Times New Roman"/>
                <a:sym typeface="Times New Roman"/>
              </a:rPr>
              <a:t>Remote health screening</a:t>
            </a:r>
            <a:endParaRPr sz="24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2400">
                <a:solidFill>
                  <a:schemeClr val="dk1"/>
                </a:solidFill>
                <a:latin typeface="Times New Roman"/>
                <a:ea typeface="Times New Roman"/>
                <a:cs typeface="Times New Roman"/>
                <a:sym typeface="Times New Roman"/>
              </a:rPr>
              <a:t>Emergency response systems</a:t>
            </a:r>
            <a:endParaRPr sz="24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2400">
                <a:solidFill>
                  <a:schemeClr val="dk1"/>
                </a:solidFill>
                <a:latin typeface="Times New Roman"/>
                <a:ea typeface="Times New Roman"/>
                <a:cs typeface="Times New Roman"/>
                <a:sym typeface="Times New Roman"/>
              </a:rPr>
              <a:t>Home-based care programs</a:t>
            </a:r>
            <a:endParaRPr sz="24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2400">
                <a:solidFill>
                  <a:schemeClr val="dk1"/>
                </a:solidFill>
                <a:latin typeface="Times New Roman"/>
                <a:ea typeface="Times New Roman"/>
                <a:cs typeface="Times New Roman"/>
                <a:sym typeface="Times New Roman"/>
              </a:rPr>
              <a:t>Preventive healthcare solutions</a:t>
            </a:r>
            <a:endParaRPr sz="24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1200"/>
              </a:spcAft>
              <a:buNone/>
            </a:pPr>
            <a:endParaRPr sz="2400">
              <a:latin typeface="Times New Roman"/>
              <a:ea typeface="Times New Roman"/>
              <a:cs typeface="Times New Roman"/>
              <a:sym typeface="Times New Roman"/>
            </a:endParaRPr>
          </a:p>
        </p:txBody>
      </p:sp>
      <p:sp>
        <p:nvSpPr>
          <p:cNvPr id="167" name="Google Shape;167;p34"/>
          <p:cNvSpPr txBox="1"/>
          <p:nvPr/>
        </p:nvSpPr>
        <p:spPr>
          <a:xfrm>
            <a:off x="7740000" y="432000"/>
            <a:ext cx="4316700" cy="3468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1800" b="1" i="0" u="none" strike="noStrike" cap="none">
                <a:solidFill>
                  <a:srgbClr val="1C4587"/>
                </a:solidFill>
                <a:latin typeface="Arial"/>
                <a:ea typeface="Arial"/>
                <a:cs typeface="Arial"/>
                <a:sym typeface="Arial"/>
              </a:rPr>
              <a:t>KIET Group of Institutions, Ghaziabad</a:t>
            </a:r>
            <a:endParaRPr sz="1800" b="0"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5"/>
          <p:cNvSpPr/>
          <p:nvPr/>
        </p:nvSpPr>
        <p:spPr>
          <a:xfrm>
            <a:off x="838075" y="1205275"/>
            <a:ext cx="10503000" cy="490200"/>
          </a:xfrm>
          <a:prstGeom prst="rect">
            <a:avLst/>
          </a:prstGeom>
          <a:noFill/>
          <a:ln>
            <a:noFill/>
          </a:ln>
        </p:spPr>
        <p:txBody>
          <a:bodyPr spcFirstLastPara="1" wrap="square" lIns="90000" tIns="45000" rIns="90000" bIns="45000" anchor="t" anchorCtr="0">
            <a:noAutofit/>
          </a:bodyPr>
          <a:lstStyle/>
          <a:p>
            <a:pPr marL="0" lvl="0" indent="0" algn="ctr" rtl="0">
              <a:lnSpc>
                <a:spcPct val="115000"/>
              </a:lnSpc>
              <a:spcBef>
                <a:spcPts val="1400"/>
              </a:spcBef>
              <a:spcAft>
                <a:spcPts val="0"/>
              </a:spcAft>
              <a:buSzPts val="1100"/>
              <a:buNone/>
            </a:pPr>
            <a:r>
              <a:rPr lang="en-US" sz="3200" b="1">
                <a:solidFill>
                  <a:schemeClr val="dk1"/>
                </a:solidFill>
                <a:latin typeface="Times New Roman"/>
                <a:ea typeface="Times New Roman"/>
                <a:cs typeface="Times New Roman"/>
                <a:sym typeface="Times New Roman"/>
              </a:rPr>
              <a:t>Result</a:t>
            </a:r>
            <a:endParaRPr sz="3200" b="1">
              <a:solidFill>
                <a:schemeClr val="dk1"/>
              </a:solidFill>
              <a:latin typeface="Times New Roman"/>
              <a:ea typeface="Times New Roman"/>
              <a:cs typeface="Times New Roman"/>
              <a:sym typeface="Times New Roman"/>
            </a:endParaRPr>
          </a:p>
          <a:p>
            <a:pPr marL="0" lvl="0" indent="0" algn="ctr" rtl="0">
              <a:lnSpc>
                <a:spcPct val="115000"/>
              </a:lnSpc>
              <a:spcBef>
                <a:spcPts val="1400"/>
              </a:spcBef>
              <a:spcAft>
                <a:spcPts val="0"/>
              </a:spcAft>
              <a:buSzPts val="1100"/>
              <a:buNone/>
            </a:pPr>
            <a:endParaRPr sz="3200" b="1">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None/>
            </a:pPr>
            <a:endParaRPr sz="3200" b="1">
              <a:latin typeface="Times New Roman"/>
              <a:ea typeface="Times New Roman"/>
              <a:cs typeface="Times New Roman"/>
              <a:sym typeface="Times New Roman"/>
            </a:endParaRPr>
          </a:p>
        </p:txBody>
      </p:sp>
      <p:sp>
        <p:nvSpPr>
          <p:cNvPr id="173" name="Google Shape;173;p35"/>
          <p:cNvSpPr txBox="1"/>
          <p:nvPr/>
        </p:nvSpPr>
        <p:spPr>
          <a:xfrm>
            <a:off x="7740000" y="432000"/>
            <a:ext cx="4316700" cy="3468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1800" b="1" i="0" u="none" strike="noStrike" cap="none">
                <a:solidFill>
                  <a:srgbClr val="1C4587"/>
                </a:solidFill>
                <a:latin typeface="Arial"/>
                <a:ea typeface="Arial"/>
                <a:cs typeface="Arial"/>
                <a:sym typeface="Arial"/>
              </a:rPr>
              <a:t>KIET Group of Institutions, Ghaziabad</a:t>
            </a:r>
            <a:endParaRPr sz="1800" b="0" strike="noStrike">
              <a:solidFill>
                <a:srgbClr val="000000"/>
              </a:solidFill>
              <a:latin typeface="Arial"/>
              <a:ea typeface="Arial"/>
              <a:cs typeface="Arial"/>
              <a:sym typeface="Arial"/>
            </a:endParaRPr>
          </a:p>
        </p:txBody>
      </p:sp>
      <p:pic>
        <p:nvPicPr>
          <p:cNvPr id="174" name="Google Shape;174;p35" title="Screenshot 2025-05-25 at 9.04.57 PM.png"/>
          <p:cNvPicPr preferRelativeResize="0"/>
          <p:nvPr/>
        </p:nvPicPr>
        <p:blipFill>
          <a:blip r:embed="rId3">
            <a:alphaModFix/>
          </a:blip>
          <a:stretch>
            <a:fillRect/>
          </a:stretch>
        </p:blipFill>
        <p:spPr>
          <a:xfrm>
            <a:off x="1412050" y="1893348"/>
            <a:ext cx="9164549" cy="441224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554</Words>
  <Application>Microsoft Office PowerPoint</Application>
  <PresentationFormat>Widescreen</PresentationFormat>
  <Paragraphs>71</Paragraphs>
  <Slides>12</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Calibri</vt:lpstr>
      <vt:lpstr>Times New Roman</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Abhinav Singh</dc:creator>
  <cp:lastModifiedBy>Adish sharma</cp:lastModifiedBy>
  <cp:revision>3</cp:revision>
  <dcterms:modified xsi:type="dcterms:W3CDTF">2025-05-25T16:44:17Z</dcterms:modified>
</cp:coreProperties>
</file>