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Kanit Light" panose="020B0604020202020204" charset="-34"/>
      <p:regular r:id="rId12"/>
    </p:embeddedFont>
    <p:embeddedFont>
      <p:font typeface="Martel San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2.0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1946 1,'-1946'0,"2716"0,-747 0,-1 2,1 0,-1 1,1 1,-1 2,0 0,-1 1,1 1,27 15,-33-12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4.9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1108 299,'624'0,"-590"2,0 2,0 1,51 14,47 8,-98-23,422 30,662-35,-1070 2,-33 1,-13 2,-28 7,-49 8,-1-4,-110 9,-162-7,88-17,413-8,231-44,152-62,-335 68,-120 28,42-10,164-17,-283 44,33 0,-36 1,0 0,0 0,1 0,-1 1,0-1,0 0,0 0,1 1,-1-1,0 1,0-1,0 1,0-1,0 1,0 0,0-1,0 1,0 0,0 0,-1 0,1-1,1 3,-2-2,0 0,0 1,0-1,0 0,0 0,0 0,0 0,-1 0,1 0,0 0,-1 0,1 0,-1 0,1 0,-1 0,1 0,-1 0,0-1,1 1,-1 0,0 0,0-1,0 1,1 0,-1-1,0 1,0-1,-1 1,-33 17,3-6,1-2,-1-1,-1-1,-47 4,-148 3,203-14,-877-15,638 4,-297-9,-1552-81,2085 98,-2 1,1-2,-1-1,1-1,-30-10,57 15,0 0,1-1,-1 0,0 1,1-1,-1 0,1 0,-1 0,1 0,-1 0,1 0,-1 0,1-1,0 1,0 0,-2-4,3 5,0-1,-1 0,1 0,0 0,0 1,0-1,1 0,-1 0,0 0,0 1,0-1,0 0,1 0,-1 1,0-1,1 0,-1 0,1 1,-1-1,1 0,-1 1,1-1,-1 1,1-1,0 0,5-3,0 0,-1 1,1-1,0 1,1 0,-1 1,7-2,44-11,-1 3,70-5,128 2,324 22,4 27,542 66,-218-17,-865-80,197 12,-185-18,-53 3,0 0,1 0,-1 0,0 0,0 0,0-1,0 1,1 0,-1 0,0 0,0 0,0 0,0 0,0 0,1 0,-1 0,0 0,0 0,0-1,0 1,0 0,0 0,1 0,-1 0,0 0,0 0,0-1,0 1,0 0,0 0,0 0,0 0,0-1,0 1,0 0,0 0,0 0,0 0,0-1,0 1,0 0,0 0,0 0,-11-8,-23-2,-1 0,1 3,-50-5,-733-41,694 50,-1633-16,1733 19,-371 20,343-11,48-8,1-1,-1 1,1 0,-1 0,1 1,0-1,-1 0,1 1,0-1,0 1,0 0,0 0,0-1,-2 5,3-5,1-1,-1 1,1 0,0 0,-1 1,1-1,0 0,0 0,0 0,-1 0,1 0,0 0,1 0,-1 0,0 0,0 0,0 0,1 0,-1 0,0 0,1 0,-1 0,1 0,-1 0,1 0,-1 0,2 1,23 21,-24-22,14 9,0 0,0-1,1-1,0 0,33 9,92 18,-109-28,410 113,-5 27,-94-30,762 227,-969-310,-116-33,-20-1,0 0,0 0,0 0,0 0,0 0,1-1,-1 1,0 0,0 0,0 0,0 0,0 0,0-1,0 1,0 0,0 0,0 0,0 0,0-1,0 1,0 0,-1 0,1 0,0 0,0 0,0-1,0 1,0 0,0 0,0 0,0 0,0 0,-1 0,1-1,0 1,0 0,0 0,0 0,0 0,-1 0,1 0,0 0,0 0,0 0,0 0,0 0,-1 0,1 0,-35-19,-17-3,0 2,-70-16,-116-13,-264 1,233 30,254 17,-17-1,1-2,0 0,0-2,-33-11,62 16,0 1,0-1,1 0,-1 0,0 1,1-1,-1 0,0 0,1-1,-1 1,1 0,-1 0,1-1,0 1,0-1,-1 1,0-3,2 3,0 0,-1-1,1 1,0 0,0 0,0 0,0 0,0 0,1-1,-1 1,0 0,0 0,1 0,-1 0,1 0,-1 0,1 0,-1 0,1 0,-1 0,2-1,3-3,1-1,0 1,-1 1,2-1,-1 1,0 0,10-4,32-13,1 3,0 2,1 2,0 2,1 3,73-5,314 10,-408 5,-16 0,-33-1,-41 0,-254 0,269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6.4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1091 651,'-56'-3,"-108"-20,100 12,-311-49,336 51,0-2,1-1,0-2,1-2,1-2,0-1,-50-36,80 51,-4-3,0 0,0-1,1 0,-15-16,23 22,-1 1,1-1,0 0,0 0,0 0,0 1,0-1,0 0,0 0,0 0,1 0,-1-1,1 1,0 0,0 0,-1 0,1 0,1 0,-1 0,0 0,0-1,1 1,-1 0,1 0,0 0,-1 0,1 0,0 0,0 1,1-1,-1 0,0 0,0 1,3-3,1-1,1 0,0 1,0-1,0 1,0 0,1 1,-1 0,10-4,62-16,-35 12,258-86,-194 61,-85 29,1 0,-1 1,1 1,41-3,168-6,97-3,-287 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6.86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7.1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7.24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8.0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4454 9650,'-176'-346,"-26"-52,-64-126,-369-697,-37 16,517 947,-36-34,40 63,130 197,8 12,0 0,1-1,1-1,-16-43,-40-134,4 6,-19-75,-597-2208,364 1400,286 996,-67-130,69 161,-2 2,-2 1,-60-67,-88-76,174 183,-1-1,-1 1,1 0,-1 1,-12-8,17 12,-1 0,1 0,0 0,0 0,0 0,-1 1,1-1,0 1,-1-1,1 1,-1 0,1 0,0 0,-1 0,1 1,0-1,-1 1,1-1,0 1,-1 0,1 0,0 0,0 0,0 0,-3 2,-1 2,0 0,1 0,-1 1,1 0,0 0,1 0,-1 0,1 1,0 0,1 0,-4 9,-2 11,-11 49,7-21,7-33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5T15:21:29.1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1703 25,'-74'131,"59"-106,-98 160,-149 258,-160 438,67 32,210-492,-83 218,220-615,7-19,0-1,-1 1,1-1,-1 1,0-1,0 0,-1 0,1 0,-1 0,0 0,0 0,0-1,-4 5,6-8,1 0,0 0,-1 0,1 0,0 0,-1 0,1 0,-1 0,1 0,0 0,-1 0,1 0,0 0,-1 0,1 0,-1 0,1 0,0 0,-1 0,1-1,0 1,-1 0,1 0,0 0,-1-1,1 1,0 0,0 0,-1-1,1 1,0 0,0-1,-1 1,1 0,0-1,0 1,0 0,0-1,0 1,-1-1,-4-13,0 0,1-1,0 0,1 0,1 0,0 0,1-23,0 8,-3-47,3 1,15-128,-5 149,2 0,2 1,3 1,34-80,-9 48,66-100,69-76,-145 217,677-945,39 29,-554 724,-124 148,-58 72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22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38206"/>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Security Assistance for Visually Challenged Using ML</a:t>
            </a:r>
            <a:endParaRPr lang="en-US" sz="4450" dirty="0"/>
          </a:p>
        </p:txBody>
      </p:sp>
      <p:sp>
        <p:nvSpPr>
          <p:cNvPr id="4" name="Text 1"/>
          <p:cNvSpPr/>
          <p:nvPr/>
        </p:nvSpPr>
        <p:spPr>
          <a:xfrm>
            <a:off x="6280190" y="3595926"/>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Presented by: Atharva Namdeo, Devesh Kumar, Parth Sharma</a:t>
            </a:r>
            <a:endParaRPr lang="en-US" sz="1750" dirty="0"/>
          </a:p>
        </p:txBody>
      </p:sp>
      <p:sp>
        <p:nvSpPr>
          <p:cNvPr id="5" name="Text 2"/>
          <p:cNvSpPr/>
          <p:nvPr/>
        </p:nvSpPr>
        <p:spPr>
          <a:xfrm>
            <a:off x="6280190" y="4213979"/>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Our project aims to enhance home security by intelligently identifying potential threats. The system detects harmful objects and performs facial recognition to determine if the person is a family member. If an unauthorized individual is detected with a harmful object, an alarm is triggered, providing an intelligent security solution for real-time threat assessment.</a:t>
            </a:r>
            <a:endParaRPr lang="en-US" sz="1750"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39E328B-671F-64AA-CA3A-6FBC277B51B2}"/>
                  </a:ext>
                </a:extLst>
              </p14:cNvPr>
              <p14:cNvContentPartPr/>
              <p14:nvPr/>
            </p14:nvContentPartPr>
            <p14:xfrm>
              <a:off x="12859358" y="7861443"/>
              <a:ext cx="700920" cy="26280"/>
            </p14:xfrm>
          </p:contentPart>
        </mc:Choice>
        <mc:Fallback>
          <p:pic>
            <p:nvPicPr>
              <p:cNvPr id="6" name="Ink 5">
                <a:extLst>
                  <a:ext uri="{FF2B5EF4-FFF2-40B4-BE49-F238E27FC236}">
                    <a16:creationId xmlns:a16="http://schemas.microsoft.com/office/drawing/2014/main" id="{939E328B-671F-64AA-CA3A-6FBC277B51B2}"/>
                  </a:ext>
                </a:extLst>
              </p:cNvPr>
              <p:cNvPicPr/>
              <p:nvPr/>
            </p:nvPicPr>
            <p:blipFill>
              <a:blip r:embed="rId5"/>
              <a:stretch>
                <a:fillRect/>
              </a:stretch>
            </p:blipFill>
            <p:spPr>
              <a:xfrm>
                <a:off x="12769358" y="7681803"/>
                <a:ext cx="88056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DC790D4-7B37-00EE-1D39-B76A5B6A985C}"/>
                  </a:ext>
                </a:extLst>
              </p14:cNvPr>
              <p14:cNvContentPartPr/>
              <p14:nvPr/>
            </p14:nvContentPartPr>
            <p14:xfrm>
              <a:off x="12837398" y="7787283"/>
              <a:ext cx="1650600" cy="390960"/>
            </p14:xfrm>
          </p:contentPart>
        </mc:Choice>
        <mc:Fallback>
          <p:pic>
            <p:nvPicPr>
              <p:cNvPr id="7" name="Ink 6">
                <a:extLst>
                  <a:ext uri="{FF2B5EF4-FFF2-40B4-BE49-F238E27FC236}">
                    <a16:creationId xmlns:a16="http://schemas.microsoft.com/office/drawing/2014/main" id="{3DC790D4-7B37-00EE-1D39-B76A5B6A985C}"/>
                  </a:ext>
                </a:extLst>
              </p:cNvPr>
              <p:cNvPicPr/>
              <p:nvPr/>
            </p:nvPicPr>
            <p:blipFill>
              <a:blip r:embed="rId7"/>
              <a:stretch>
                <a:fillRect/>
              </a:stretch>
            </p:blipFill>
            <p:spPr>
              <a:xfrm>
                <a:off x="12747398" y="7607283"/>
                <a:ext cx="183024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B359C60-51C8-BB80-0627-AA5FDEE94B6B}"/>
                  </a:ext>
                </a:extLst>
              </p14:cNvPr>
              <p14:cNvContentPartPr/>
              <p14:nvPr/>
            </p14:nvContentPartPr>
            <p14:xfrm>
              <a:off x="13334558" y="7850230"/>
              <a:ext cx="491760" cy="234720"/>
            </p14:xfrm>
          </p:contentPart>
        </mc:Choice>
        <mc:Fallback>
          <p:pic>
            <p:nvPicPr>
              <p:cNvPr id="8" name="Ink 7">
                <a:extLst>
                  <a:ext uri="{FF2B5EF4-FFF2-40B4-BE49-F238E27FC236}">
                    <a16:creationId xmlns:a16="http://schemas.microsoft.com/office/drawing/2014/main" id="{EB359C60-51C8-BB80-0627-AA5FDEE94B6B}"/>
                  </a:ext>
                </a:extLst>
              </p:cNvPr>
              <p:cNvPicPr/>
              <p:nvPr/>
            </p:nvPicPr>
            <p:blipFill>
              <a:blip r:embed="rId9"/>
              <a:stretch>
                <a:fillRect/>
              </a:stretch>
            </p:blipFill>
            <p:spPr>
              <a:xfrm>
                <a:off x="13244558" y="7670230"/>
                <a:ext cx="67140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E05302A1-BC7B-8485-908C-1FC87E23E965}"/>
                  </a:ext>
                </a:extLst>
              </p14:cNvPr>
              <p14:cNvContentPartPr/>
              <p14:nvPr/>
            </p14:nvContentPartPr>
            <p14:xfrm>
              <a:off x="13838558" y="7850590"/>
              <a:ext cx="360" cy="360"/>
            </p14:xfrm>
          </p:contentPart>
        </mc:Choice>
        <mc:Fallback>
          <p:pic>
            <p:nvPicPr>
              <p:cNvPr id="9" name="Ink 8">
                <a:extLst>
                  <a:ext uri="{FF2B5EF4-FFF2-40B4-BE49-F238E27FC236}">
                    <a16:creationId xmlns:a16="http://schemas.microsoft.com/office/drawing/2014/main" id="{E05302A1-BC7B-8485-908C-1FC87E23E965}"/>
                  </a:ext>
                </a:extLst>
              </p:cNvPr>
              <p:cNvPicPr/>
              <p:nvPr/>
            </p:nvPicPr>
            <p:blipFill>
              <a:blip r:embed="rId11"/>
              <a:stretch>
                <a:fillRect/>
              </a:stretch>
            </p:blipFill>
            <p:spPr>
              <a:xfrm>
                <a:off x="13748558" y="767059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1E6051D1-E7B5-4FB9-34C1-1F7F805C4ACF}"/>
                  </a:ext>
                </a:extLst>
              </p14:cNvPr>
              <p14:cNvContentPartPr/>
              <p14:nvPr/>
            </p14:nvContentPartPr>
            <p14:xfrm>
              <a:off x="13838558" y="7850590"/>
              <a:ext cx="360" cy="360"/>
            </p14:xfrm>
          </p:contentPart>
        </mc:Choice>
        <mc:Fallback>
          <p:pic>
            <p:nvPicPr>
              <p:cNvPr id="10" name="Ink 9">
                <a:extLst>
                  <a:ext uri="{FF2B5EF4-FFF2-40B4-BE49-F238E27FC236}">
                    <a16:creationId xmlns:a16="http://schemas.microsoft.com/office/drawing/2014/main" id="{1E6051D1-E7B5-4FB9-34C1-1F7F805C4ACF}"/>
                  </a:ext>
                </a:extLst>
              </p:cNvPr>
              <p:cNvPicPr/>
              <p:nvPr/>
            </p:nvPicPr>
            <p:blipFill>
              <a:blip r:embed="rId11"/>
              <a:stretch>
                <a:fillRect/>
              </a:stretch>
            </p:blipFill>
            <p:spPr>
              <a:xfrm>
                <a:off x="13748558" y="767059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3EEC239C-4830-CB81-18AC-0F26BF359970}"/>
                  </a:ext>
                </a:extLst>
              </p14:cNvPr>
              <p14:cNvContentPartPr/>
              <p14:nvPr/>
            </p14:nvContentPartPr>
            <p14:xfrm>
              <a:off x="13838558" y="7850590"/>
              <a:ext cx="360" cy="360"/>
            </p14:xfrm>
          </p:contentPart>
        </mc:Choice>
        <mc:Fallback>
          <p:pic>
            <p:nvPicPr>
              <p:cNvPr id="11" name="Ink 10">
                <a:extLst>
                  <a:ext uri="{FF2B5EF4-FFF2-40B4-BE49-F238E27FC236}">
                    <a16:creationId xmlns:a16="http://schemas.microsoft.com/office/drawing/2014/main" id="{3EEC239C-4830-CB81-18AC-0F26BF359970}"/>
                  </a:ext>
                </a:extLst>
              </p:cNvPr>
              <p:cNvPicPr/>
              <p:nvPr/>
            </p:nvPicPr>
            <p:blipFill>
              <a:blip r:embed="rId11"/>
              <a:stretch>
                <a:fillRect/>
              </a:stretch>
            </p:blipFill>
            <p:spPr>
              <a:xfrm>
                <a:off x="13748558" y="7670590"/>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EBBC76AC-4C54-A073-E830-331E7B36014E}"/>
                  </a:ext>
                </a:extLst>
              </p14:cNvPr>
              <p14:cNvContentPartPr/>
              <p14:nvPr/>
            </p14:nvContentPartPr>
            <p14:xfrm>
              <a:off x="12235118" y="4376590"/>
              <a:ext cx="1603440" cy="3474360"/>
            </p14:xfrm>
          </p:contentPart>
        </mc:Choice>
        <mc:Fallback>
          <p:pic>
            <p:nvPicPr>
              <p:cNvPr id="12" name="Ink 11">
                <a:extLst>
                  <a:ext uri="{FF2B5EF4-FFF2-40B4-BE49-F238E27FC236}">
                    <a16:creationId xmlns:a16="http://schemas.microsoft.com/office/drawing/2014/main" id="{EBBC76AC-4C54-A073-E830-331E7B36014E}"/>
                  </a:ext>
                </a:extLst>
              </p:cNvPr>
              <p:cNvPicPr/>
              <p:nvPr/>
            </p:nvPicPr>
            <p:blipFill>
              <a:blip r:embed="rId15"/>
              <a:stretch>
                <a:fillRect/>
              </a:stretch>
            </p:blipFill>
            <p:spPr>
              <a:xfrm>
                <a:off x="12145478" y="4196590"/>
                <a:ext cx="1783080" cy="3834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E2428C22-5E32-FE93-F888-5562FF6E1D10}"/>
                  </a:ext>
                </a:extLst>
              </p14:cNvPr>
              <p14:cNvContentPartPr/>
              <p14:nvPr/>
            </p14:nvContentPartPr>
            <p14:xfrm>
              <a:off x="11619878" y="4473790"/>
              <a:ext cx="790920" cy="1350000"/>
            </p14:xfrm>
          </p:contentPart>
        </mc:Choice>
        <mc:Fallback>
          <p:pic>
            <p:nvPicPr>
              <p:cNvPr id="13" name="Ink 12">
                <a:extLst>
                  <a:ext uri="{FF2B5EF4-FFF2-40B4-BE49-F238E27FC236}">
                    <a16:creationId xmlns:a16="http://schemas.microsoft.com/office/drawing/2014/main" id="{E2428C22-5E32-FE93-F888-5562FF6E1D10}"/>
                  </a:ext>
                </a:extLst>
              </p:cNvPr>
              <p:cNvPicPr/>
              <p:nvPr/>
            </p:nvPicPr>
            <p:blipFill>
              <a:blip r:embed="rId17"/>
              <a:stretch>
                <a:fillRect/>
              </a:stretch>
            </p:blipFill>
            <p:spPr>
              <a:xfrm>
                <a:off x="11530238" y="4293790"/>
                <a:ext cx="970560" cy="1709640"/>
              </a:xfrm>
              <a:prstGeom prst="rect">
                <a:avLst/>
              </a:prstGeom>
            </p:spPr>
          </p:pic>
        </mc:Fallback>
      </mc:AlternateContent>
      <p:sp>
        <p:nvSpPr>
          <p:cNvPr id="15" name="Rectangle 14">
            <a:extLst>
              <a:ext uri="{FF2B5EF4-FFF2-40B4-BE49-F238E27FC236}">
                <a16:creationId xmlns:a16="http://schemas.microsoft.com/office/drawing/2014/main" id="{C612E8D4-CC08-41CE-03D8-FFDDB00FC9E6}"/>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88913"/>
            <a:ext cx="10724912"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Project Objective: Enhanced Home Security</a:t>
            </a:r>
            <a:endParaRPr lang="en-US" sz="4450" dirty="0"/>
          </a:p>
        </p:txBody>
      </p:sp>
      <p:sp>
        <p:nvSpPr>
          <p:cNvPr id="4" name="Text 1"/>
          <p:cNvSpPr/>
          <p:nvPr/>
        </p:nvSpPr>
        <p:spPr>
          <a:xfrm>
            <a:off x="793790" y="473785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The core objective of this project is to bolster home security. Our system is designed to identify harmful objects held by individuals and then perform facial recognition to ascertain if the person is a family member. This multi-layered approach ensures comprehensive threat detection.</a:t>
            </a:r>
            <a:endParaRPr lang="en-US" sz="1750" dirty="0"/>
          </a:p>
        </p:txBody>
      </p:sp>
      <p:sp>
        <p:nvSpPr>
          <p:cNvPr id="5" name="Shape 2"/>
          <p:cNvSpPr/>
          <p:nvPr/>
        </p:nvSpPr>
        <p:spPr>
          <a:xfrm>
            <a:off x="793790" y="6081713"/>
            <a:ext cx="510302" cy="510302"/>
          </a:xfrm>
          <a:prstGeom prst="roundRect">
            <a:avLst>
              <a:gd name="adj" fmla="val 18669"/>
            </a:avLst>
          </a:prstGeom>
          <a:solidFill>
            <a:srgbClr val="DFECE9"/>
          </a:solidFill>
          <a:ln w="7620">
            <a:solidFill>
              <a:srgbClr val="C5D2CF"/>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878860" y="6124218"/>
            <a:ext cx="340162" cy="425291"/>
          </a:xfrm>
          <a:prstGeom prst="rect">
            <a:avLst/>
          </a:prstGeom>
        </p:spPr>
      </p:pic>
      <p:sp>
        <p:nvSpPr>
          <p:cNvPr id="7" name="Text 3"/>
          <p:cNvSpPr/>
          <p:nvPr/>
        </p:nvSpPr>
        <p:spPr>
          <a:xfrm>
            <a:off x="1530906" y="6159579"/>
            <a:ext cx="304990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Identify Harmful Objects</a:t>
            </a:r>
            <a:endParaRPr lang="en-US" sz="2200" dirty="0"/>
          </a:p>
        </p:txBody>
      </p:sp>
      <p:sp>
        <p:nvSpPr>
          <p:cNvPr id="8" name="Text 4"/>
          <p:cNvSpPr/>
          <p:nvPr/>
        </p:nvSpPr>
        <p:spPr>
          <a:xfrm>
            <a:off x="1530906" y="6649998"/>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Detect weapons or dangerous items in real-time.</a:t>
            </a:r>
            <a:endParaRPr lang="en-US" sz="1750" dirty="0"/>
          </a:p>
        </p:txBody>
      </p:sp>
      <p:sp>
        <p:nvSpPr>
          <p:cNvPr id="9" name="Shape 5"/>
          <p:cNvSpPr/>
          <p:nvPr/>
        </p:nvSpPr>
        <p:spPr>
          <a:xfrm>
            <a:off x="5235893" y="6081713"/>
            <a:ext cx="510302" cy="510302"/>
          </a:xfrm>
          <a:prstGeom prst="roundRect">
            <a:avLst>
              <a:gd name="adj" fmla="val 18669"/>
            </a:avLst>
          </a:prstGeom>
          <a:solidFill>
            <a:srgbClr val="DFECE9"/>
          </a:solidFill>
          <a:ln w="7620">
            <a:solidFill>
              <a:srgbClr val="C5D2CF"/>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320963" y="6124218"/>
            <a:ext cx="340162" cy="425291"/>
          </a:xfrm>
          <a:prstGeom prst="rect">
            <a:avLst/>
          </a:prstGeom>
        </p:spPr>
      </p:pic>
      <p:sp>
        <p:nvSpPr>
          <p:cNvPr id="11" name="Text 6"/>
          <p:cNvSpPr/>
          <p:nvPr/>
        </p:nvSpPr>
        <p:spPr>
          <a:xfrm>
            <a:off x="5973008" y="6159579"/>
            <a:ext cx="3344347"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Perform Facial Recognition</a:t>
            </a:r>
            <a:endParaRPr lang="en-US" sz="2200" dirty="0"/>
          </a:p>
        </p:txBody>
      </p:sp>
      <p:sp>
        <p:nvSpPr>
          <p:cNvPr id="12" name="Text 7"/>
          <p:cNvSpPr/>
          <p:nvPr/>
        </p:nvSpPr>
        <p:spPr>
          <a:xfrm>
            <a:off x="5973008" y="6649998"/>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Verify if the individual is a known family member.</a:t>
            </a:r>
            <a:endParaRPr lang="en-US" sz="1750" dirty="0"/>
          </a:p>
        </p:txBody>
      </p:sp>
      <p:sp>
        <p:nvSpPr>
          <p:cNvPr id="13" name="Shape 8"/>
          <p:cNvSpPr/>
          <p:nvPr/>
        </p:nvSpPr>
        <p:spPr>
          <a:xfrm>
            <a:off x="9677995" y="6081713"/>
            <a:ext cx="510302" cy="510302"/>
          </a:xfrm>
          <a:prstGeom prst="roundRect">
            <a:avLst>
              <a:gd name="adj" fmla="val 18669"/>
            </a:avLst>
          </a:prstGeom>
          <a:solidFill>
            <a:srgbClr val="DFECE9"/>
          </a:solidFill>
          <a:ln w="7620">
            <a:solidFill>
              <a:srgbClr val="C5D2CF"/>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763065" y="6124218"/>
            <a:ext cx="340162" cy="425291"/>
          </a:xfrm>
          <a:prstGeom prst="rect">
            <a:avLst/>
          </a:prstGeom>
        </p:spPr>
      </p:pic>
      <p:sp>
        <p:nvSpPr>
          <p:cNvPr id="15" name="Text 9"/>
          <p:cNvSpPr/>
          <p:nvPr/>
        </p:nvSpPr>
        <p:spPr>
          <a:xfrm>
            <a:off x="10415111" y="61595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Trigger Alarm</a:t>
            </a:r>
            <a:endParaRPr lang="en-US" sz="2200" dirty="0"/>
          </a:p>
        </p:txBody>
      </p:sp>
      <p:sp>
        <p:nvSpPr>
          <p:cNvPr id="16" name="Text 10"/>
          <p:cNvSpPr/>
          <p:nvPr/>
        </p:nvSpPr>
        <p:spPr>
          <a:xfrm>
            <a:off x="10415111" y="6649998"/>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Alert if an unauthorized person holds a harmful object.</a:t>
            </a:r>
            <a:endParaRPr lang="en-US" sz="1750" dirty="0"/>
          </a:p>
        </p:txBody>
      </p:sp>
      <p:sp>
        <p:nvSpPr>
          <p:cNvPr id="17" name="Rectangle 16">
            <a:extLst>
              <a:ext uri="{FF2B5EF4-FFF2-40B4-BE49-F238E27FC236}">
                <a16:creationId xmlns:a16="http://schemas.microsoft.com/office/drawing/2014/main" id="{050B5B68-682D-11FD-043A-D5DBCD51B9C1}"/>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31488"/>
            <a:ext cx="8013621"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Step 1: Harmful Object Detection</a:t>
            </a:r>
            <a:endParaRPr lang="en-US" sz="4450" dirty="0"/>
          </a:p>
        </p:txBody>
      </p:sp>
      <p:sp>
        <p:nvSpPr>
          <p:cNvPr id="3" name="Text 1"/>
          <p:cNvSpPr/>
          <p:nvPr/>
        </p:nvSpPr>
        <p:spPr>
          <a:xfrm>
            <a:off x="793790" y="2593896"/>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The initial phase of our security system focuses on real-time harmful object detection. We utilize a pre-trained YOLO (You Only Look Once) model for its speed and accuracy in identifying objects like knives or weapons. This ensures immediate threat identification.</a:t>
            </a:r>
            <a:endParaRPr lang="en-US" sz="1750" dirty="0"/>
          </a:p>
        </p:txBody>
      </p:sp>
      <p:sp>
        <p:nvSpPr>
          <p:cNvPr id="4" name="Text 2"/>
          <p:cNvSpPr/>
          <p:nvPr/>
        </p:nvSpPr>
        <p:spPr>
          <a:xfrm>
            <a:off x="793790" y="4164568"/>
            <a:ext cx="3737372" cy="354330"/>
          </a:xfrm>
          <a:prstGeom prst="rect">
            <a:avLst/>
          </a:prstGeom>
          <a:noFill/>
          <a:ln/>
        </p:spPr>
        <p:txBody>
          <a:bodyPr wrap="none" lIns="0" tIns="0" rIns="0" bIns="0" rtlCol="0" anchor="t"/>
          <a:lstStyle/>
          <a:p>
            <a:pPr marL="0" indent="0" algn="l">
              <a:lnSpc>
                <a:spcPts val="2750"/>
              </a:lnSpc>
              <a:buNone/>
            </a:pPr>
            <a:r>
              <a:rPr lang="en-US" sz="2200" dirty="0">
                <a:solidFill>
                  <a:srgbClr val="272D45"/>
                </a:solidFill>
                <a:latin typeface="Kanit Light" pitchFamily="34" charset="0"/>
                <a:ea typeface="Kanit Light" pitchFamily="34" charset="-122"/>
                <a:cs typeface="Kanit Light" pitchFamily="34" charset="-120"/>
              </a:rPr>
              <a:t>YOLO for Real-Time Detection</a:t>
            </a:r>
            <a:endParaRPr lang="en-US" sz="2200" dirty="0"/>
          </a:p>
        </p:txBody>
      </p:sp>
      <p:sp>
        <p:nvSpPr>
          <p:cNvPr id="5" name="Text 3"/>
          <p:cNvSpPr/>
          <p:nvPr/>
        </p:nvSpPr>
        <p:spPr>
          <a:xfrm>
            <a:off x="793790" y="4745712"/>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YOLO is chosen for its efficiency in detecting multiple objects within a single frame, crucial for real-time video analysis.</a:t>
            </a:r>
            <a:endParaRPr lang="en-US" sz="1750" dirty="0"/>
          </a:p>
        </p:txBody>
      </p:sp>
      <p:sp>
        <p:nvSpPr>
          <p:cNvPr id="6" name="Text 4"/>
          <p:cNvSpPr/>
          <p:nvPr/>
        </p:nvSpPr>
        <p:spPr>
          <a:xfrm>
            <a:off x="7599521" y="4164568"/>
            <a:ext cx="2868811" cy="354330"/>
          </a:xfrm>
          <a:prstGeom prst="rect">
            <a:avLst/>
          </a:prstGeom>
          <a:noFill/>
          <a:ln/>
        </p:spPr>
        <p:txBody>
          <a:bodyPr wrap="none" lIns="0" tIns="0" rIns="0" bIns="0" rtlCol="0" anchor="t"/>
          <a:lstStyle/>
          <a:p>
            <a:pPr marL="0" indent="0" algn="l">
              <a:lnSpc>
                <a:spcPts val="2750"/>
              </a:lnSpc>
              <a:buNone/>
            </a:pPr>
            <a:r>
              <a:rPr lang="en-US" sz="2200" dirty="0">
                <a:solidFill>
                  <a:srgbClr val="272D45"/>
                </a:solidFill>
                <a:latin typeface="Kanit Light" pitchFamily="34" charset="0"/>
                <a:ea typeface="Kanit Light" pitchFamily="34" charset="-122"/>
                <a:cs typeface="Kanit Light" pitchFamily="34" charset="-120"/>
              </a:rPr>
              <a:t>Frameworks &amp; Libraries</a:t>
            </a:r>
            <a:endParaRPr lang="en-US" sz="2200" dirty="0"/>
          </a:p>
        </p:txBody>
      </p:sp>
      <p:sp>
        <p:nvSpPr>
          <p:cNvPr id="7" name="Text 5"/>
          <p:cNvSpPr/>
          <p:nvPr/>
        </p:nvSpPr>
        <p:spPr>
          <a:xfrm>
            <a:off x="7599521" y="47457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C3249"/>
                </a:solidFill>
                <a:latin typeface="Martel Sans" pitchFamily="34" charset="0"/>
                <a:ea typeface="Martel Sans" pitchFamily="34" charset="-122"/>
                <a:cs typeface="Martel Sans" pitchFamily="34" charset="-120"/>
              </a:rPr>
              <a:t>YOLO:</a:t>
            </a:r>
            <a:r>
              <a:rPr lang="en-US" sz="1750" dirty="0">
                <a:solidFill>
                  <a:srgbClr val="2C3249"/>
                </a:solidFill>
                <a:latin typeface="Martel Sans" pitchFamily="34" charset="0"/>
                <a:ea typeface="Martel Sans" pitchFamily="34" charset="-122"/>
                <a:cs typeface="Martel Sans" pitchFamily="34" charset="-120"/>
              </a:rPr>
              <a:t> Primary for object detection.</a:t>
            </a:r>
            <a:endParaRPr lang="en-US" sz="1750" dirty="0"/>
          </a:p>
        </p:txBody>
      </p:sp>
      <p:sp>
        <p:nvSpPr>
          <p:cNvPr id="8" name="Text 6"/>
          <p:cNvSpPr/>
          <p:nvPr/>
        </p:nvSpPr>
        <p:spPr>
          <a:xfrm>
            <a:off x="7599521" y="518791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C3249"/>
                </a:solidFill>
                <a:latin typeface="Martel Sans" pitchFamily="34" charset="0"/>
                <a:ea typeface="Martel Sans" pitchFamily="34" charset="-122"/>
                <a:cs typeface="Martel Sans" pitchFamily="34" charset="-120"/>
              </a:rPr>
              <a:t>OpenCV:</a:t>
            </a:r>
            <a:r>
              <a:rPr lang="en-US" sz="1750" dirty="0">
                <a:solidFill>
                  <a:srgbClr val="2C3249"/>
                </a:solidFill>
                <a:latin typeface="Martel Sans" pitchFamily="34" charset="0"/>
                <a:ea typeface="Martel Sans" pitchFamily="34" charset="-122"/>
                <a:cs typeface="Martel Sans" pitchFamily="34" charset="-120"/>
              </a:rPr>
              <a:t> For real-time video streaming and image preprocessing.</a:t>
            </a:r>
            <a:endParaRPr lang="en-US" sz="1750" dirty="0"/>
          </a:p>
        </p:txBody>
      </p:sp>
      <p:sp>
        <p:nvSpPr>
          <p:cNvPr id="9" name="Text 7"/>
          <p:cNvSpPr/>
          <p:nvPr/>
        </p:nvSpPr>
        <p:spPr>
          <a:xfrm>
            <a:off x="7599521" y="599301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C3249"/>
                </a:solidFill>
                <a:latin typeface="Martel Sans" pitchFamily="34" charset="0"/>
                <a:ea typeface="Martel Sans" pitchFamily="34" charset="-122"/>
                <a:cs typeface="Martel Sans" pitchFamily="34" charset="-120"/>
              </a:rPr>
              <a:t>PyTorch:</a:t>
            </a:r>
            <a:r>
              <a:rPr lang="en-US" sz="1750" dirty="0">
                <a:solidFill>
                  <a:srgbClr val="2C3249"/>
                </a:solidFill>
                <a:latin typeface="Martel Sans" pitchFamily="34" charset="0"/>
                <a:ea typeface="Martel Sans" pitchFamily="34" charset="-122"/>
                <a:cs typeface="Martel Sans" pitchFamily="34" charset="-120"/>
              </a:rPr>
              <a:t> For model handling, especially for custom dataset training.</a:t>
            </a:r>
            <a:endParaRPr lang="en-US" sz="1750" dirty="0"/>
          </a:p>
        </p:txBody>
      </p:sp>
      <p:sp>
        <p:nvSpPr>
          <p:cNvPr id="10" name="Rectangle 9">
            <a:extLst>
              <a:ext uri="{FF2B5EF4-FFF2-40B4-BE49-F238E27FC236}">
                <a16:creationId xmlns:a16="http://schemas.microsoft.com/office/drawing/2014/main" id="{69F05710-795C-41FF-7308-2E2AE73FAAFB}"/>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9020" y="904994"/>
            <a:ext cx="5809536" cy="650915"/>
          </a:xfrm>
          <a:prstGeom prst="rect">
            <a:avLst/>
          </a:prstGeom>
          <a:noFill/>
          <a:ln/>
        </p:spPr>
        <p:txBody>
          <a:bodyPr wrap="none" lIns="0" tIns="0" rIns="0" bIns="0" rtlCol="0" anchor="t"/>
          <a:lstStyle/>
          <a:p>
            <a:pPr marL="0" indent="0" algn="l">
              <a:lnSpc>
                <a:spcPts val="5100"/>
              </a:lnSpc>
              <a:buNone/>
            </a:pPr>
            <a:r>
              <a:rPr lang="en-US" sz="4100" dirty="0">
                <a:solidFill>
                  <a:srgbClr val="272D45"/>
                </a:solidFill>
                <a:latin typeface="Kanit Light" pitchFamily="34" charset="0"/>
                <a:ea typeface="Kanit Light" pitchFamily="34" charset="-122"/>
                <a:cs typeface="Kanit Light" pitchFamily="34" charset="-120"/>
              </a:rPr>
              <a:t>Step 2: Facial Recognition</a:t>
            </a:r>
            <a:endParaRPr lang="en-US" sz="4100" dirty="0"/>
          </a:p>
        </p:txBody>
      </p:sp>
      <p:sp>
        <p:nvSpPr>
          <p:cNvPr id="4" name="Text 1"/>
          <p:cNvSpPr/>
          <p:nvPr/>
        </p:nvSpPr>
        <p:spPr>
          <a:xfrm>
            <a:off x="729020" y="1868329"/>
            <a:ext cx="7685961" cy="1333500"/>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Following harmful object detection, the system proceeds to facial recognition. The objective is to identify if the person holding the object is a known family member. We employ DeepFace, a deep learning-based model, for accurate face recognition against a pre-existing family dataset.</a:t>
            </a:r>
            <a:endParaRPr lang="en-US" sz="1600" dirty="0"/>
          </a:p>
        </p:txBody>
      </p:sp>
      <p:pic>
        <p:nvPicPr>
          <p:cNvPr id="5" name="Image 1" descr="preencoded.png"/>
          <p:cNvPicPr>
            <a:picLocks noChangeAspect="1"/>
          </p:cNvPicPr>
          <p:nvPr/>
        </p:nvPicPr>
        <p:blipFill>
          <a:blip r:embed="rId4"/>
          <a:stretch>
            <a:fillRect/>
          </a:stretch>
        </p:blipFill>
        <p:spPr>
          <a:xfrm>
            <a:off x="729020" y="3472577"/>
            <a:ext cx="520660" cy="520660"/>
          </a:xfrm>
          <a:prstGeom prst="rect">
            <a:avLst/>
          </a:prstGeom>
        </p:spPr>
      </p:pic>
      <p:sp>
        <p:nvSpPr>
          <p:cNvPr id="6" name="Text 2"/>
          <p:cNvSpPr/>
          <p:nvPr/>
        </p:nvSpPr>
        <p:spPr>
          <a:xfrm>
            <a:off x="1457920" y="3559731"/>
            <a:ext cx="2939296" cy="32539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Light" pitchFamily="34" charset="0"/>
                <a:ea typeface="Kanit Light" pitchFamily="34" charset="-122"/>
                <a:cs typeface="Kanit Light" pitchFamily="34" charset="-120"/>
              </a:rPr>
              <a:t>Real-Time Face Detection</a:t>
            </a:r>
            <a:endParaRPr lang="en-US" sz="2050" dirty="0"/>
          </a:p>
        </p:txBody>
      </p:sp>
      <p:sp>
        <p:nvSpPr>
          <p:cNvPr id="7" name="Text 3"/>
          <p:cNvSpPr/>
          <p:nvPr/>
        </p:nvSpPr>
        <p:spPr>
          <a:xfrm>
            <a:off x="1457920" y="4010025"/>
            <a:ext cx="6957060" cy="333375"/>
          </a:xfrm>
          <a:prstGeom prst="rect">
            <a:avLst/>
          </a:prstGeom>
          <a:noFill/>
          <a:ln/>
        </p:spPr>
        <p:txBody>
          <a:bodyPr wrap="non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OpenCV is used to detect faces from live video streams.</a:t>
            </a:r>
            <a:endParaRPr lang="en-US" sz="1600" dirty="0"/>
          </a:p>
        </p:txBody>
      </p:sp>
      <p:pic>
        <p:nvPicPr>
          <p:cNvPr id="8" name="Image 2" descr="preencoded.png"/>
          <p:cNvPicPr>
            <a:picLocks noChangeAspect="1"/>
          </p:cNvPicPr>
          <p:nvPr/>
        </p:nvPicPr>
        <p:blipFill>
          <a:blip r:embed="rId5"/>
          <a:stretch>
            <a:fillRect/>
          </a:stretch>
        </p:blipFill>
        <p:spPr>
          <a:xfrm>
            <a:off x="729020" y="4796433"/>
            <a:ext cx="520660" cy="520660"/>
          </a:xfrm>
          <a:prstGeom prst="rect">
            <a:avLst/>
          </a:prstGeom>
        </p:spPr>
      </p:pic>
      <p:sp>
        <p:nvSpPr>
          <p:cNvPr id="9" name="Text 4"/>
          <p:cNvSpPr/>
          <p:nvPr/>
        </p:nvSpPr>
        <p:spPr>
          <a:xfrm>
            <a:off x="1457920" y="4883587"/>
            <a:ext cx="2920841" cy="32539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Light" pitchFamily="34" charset="0"/>
                <a:ea typeface="Kanit Light" pitchFamily="34" charset="-122"/>
                <a:cs typeface="Kanit Light" pitchFamily="34" charset="-120"/>
              </a:rPr>
              <a:t>DeepFace for Recognition</a:t>
            </a:r>
            <a:endParaRPr lang="en-US" sz="2050" dirty="0"/>
          </a:p>
        </p:txBody>
      </p:sp>
      <p:sp>
        <p:nvSpPr>
          <p:cNvPr id="10" name="Text 5"/>
          <p:cNvSpPr/>
          <p:nvPr/>
        </p:nvSpPr>
        <p:spPr>
          <a:xfrm>
            <a:off x="1457920" y="5333881"/>
            <a:ext cx="6957060" cy="333375"/>
          </a:xfrm>
          <a:prstGeom prst="rect">
            <a:avLst/>
          </a:prstGeom>
          <a:noFill/>
          <a:ln/>
        </p:spPr>
        <p:txBody>
          <a:bodyPr wrap="non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DeepFace performs the actual comparison with family member data.</a:t>
            </a:r>
            <a:endParaRPr lang="en-US" sz="1600" dirty="0"/>
          </a:p>
        </p:txBody>
      </p:sp>
      <p:pic>
        <p:nvPicPr>
          <p:cNvPr id="11" name="Image 3" descr="preencoded.png"/>
          <p:cNvPicPr>
            <a:picLocks noChangeAspect="1"/>
          </p:cNvPicPr>
          <p:nvPr/>
        </p:nvPicPr>
        <p:blipFill>
          <a:blip r:embed="rId6"/>
          <a:stretch>
            <a:fillRect/>
          </a:stretch>
        </p:blipFill>
        <p:spPr>
          <a:xfrm>
            <a:off x="729020" y="6120289"/>
            <a:ext cx="520660" cy="520660"/>
          </a:xfrm>
          <a:prstGeom prst="rect">
            <a:avLst/>
          </a:prstGeom>
        </p:spPr>
      </p:pic>
      <p:sp>
        <p:nvSpPr>
          <p:cNvPr id="12" name="Text 6"/>
          <p:cNvSpPr/>
          <p:nvPr/>
        </p:nvSpPr>
        <p:spPr>
          <a:xfrm>
            <a:off x="1457920" y="6207443"/>
            <a:ext cx="2603778" cy="325398"/>
          </a:xfrm>
          <a:prstGeom prst="rect">
            <a:avLst/>
          </a:prstGeom>
          <a:noFill/>
          <a:ln/>
        </p:spPr>
        <p:txBody>
          <a:bodyPr wrap="none" lIns="0" tIns="0" rIns="0" bIns="0" rtlCol="0" anchor="t"/>
          <a:lstStyle/>
          <a:p>
            <a:pPr marL="0" indent="0" algn="l">
              <a:lnSpc>
                <a:spcPts val="2550"/>
              </a:lnSpc>
              <a:buNone/>
            </a:pPr>
            <a:r>
              <a:rPr lang="en-US" sz="2050" dirty="0">
                <a:solidFill>
                  <a:srgbClr val="2C3249"/>
                </a:solidFill>
                <a:latin typeface="Kanit Light" pitchFamily="34" charset="0"/>
                <a:ea typeface="Kanit Light" pitchFamily="34" charset="-122"/>
                <a:cs typeface="Kanit Light" pitchFamily="34" charset="-120"/>
              </a:rPr>
              <a:t>Confidence Threshold</a:t>
            </a:r>
            <a:endParaRPr lang="en-US" sz="2050" dirty="0"/>
          </a:p>
        </p:txBody>
      </p:sp>
      <p:sp>
        <p:nvSpPr>
          <p:cNvPr id="13" name="Text 7"/>
          <p:cNvSpPr/>
          <p:nvPr/>
        </p:nvSpPr>
        <p:spPr>
          <a:xfrm>
            <a:off x="1457920" y="6657737"/>
            <a:ext cx="6957060" cy="666750"/>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A threshold determines if a match is confident enough, identifying unauthorized individuals.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8399" y="760928"/>
            <a:ext cx="5372219" cy="671512"/>
          </a:xfrm>
          <a:prstGeom prst="rect">
            <a:avLst/>
          </a:prstGeom>
          <a:noFill/>
          <a:ln/>
        </p:spPr>
        <p:txBody>
          <a:bodyPr wrap="none" lIns="0" tIns="0" rIns="0" bIns="0" rtlCol="0" anchor="t"/>
          <a:lstStyle/>
          <a:p>
            <a:pPr marL="0" indent="0" algn="l">
              <a:lnSpc>
                <a:spcPts val="5250"/>
              </a:lnSpc>
              <a:buNone/>
            </a:pPr>
            <a:r>
              <a:rPr lang="en-US" sz="4200" dirty="0">
                <a:solidFill>
                  <a:srgbClr val="272D45"/>
                </a:solidFill>
                <a:latin typeface="Kanit Light" pitchFamily="34" charset="0"/>
                <a:ea typeface="Kanit Light" pitchFamily="34" charset="-122"/>
                <a:cs typeface="Kanit Light" pitchFamily="34" charset="-120"/>
              </a:rPr>
              <a:t>Step 3: Alarm Trigger</a:t>
            </a:r>
            <a:endParaRPr lang="en-US" sz="4200" dirty="0"/>
          </a:p>
        </p:txBody>
      </p:sp>
      <p:sp>
        <p:nvSpPr>
          <p:cNvPr id="4" name="Text 1"/>
          <p:cNvSpPr/>
          <p:nvPr/>
        </p:nvSpPr>
        <p:spPr>
          <a:xfrm>
            <a:off x="6238399" y="1754743"/>
            <a:ext cx="7640003" cy="1375410"/>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The final step in our security protocol is the alarm trigger. If the system detects a harmful object in someone's hand and facial recognition fails to identify them as a family member, an alarm is activated. This ensures immediate notification of potential threats.</a:t>
            </a:r>
            <a:endParaRPr lang="en-US" sz="1650" dirty="0"/>
          </a:p>
        </p:txBody>
      </p:sp>
      <p:sp>
        <p:nvSpPr>
          <p:cNvPr id="5" name="Shape 2"/>
          <p:cNvSpPr/>
          <p:nvPr/>
        </p:nvSpPr>
        <p:spPr>
          <a:xfrm>
            <a:off x="6238399" y="3371850"/>
            <a:ext cx="3712607" cy="2284809"/>
          </a:xfrm>
          <a:prstGeom prst="roundRect">
            <a:avLst>
              <a:gd name="adj" fmla="val 3950"/>
            </a:avLst>
          </a:prstGeom>
          <a:solidFill>
            <a:srgbClr val="DFECE9"/>
          </a:solidFill>
          <a:ln w="7620">
            <a:solidFill>
              <a:srgbClr val="C5D2CF"/>
            </a:solidFill>
            <a:prstDash val="solid"/>
          </a:ln>
        </p:spPr>
        <p:txBody>
          <a:bodyPr/>
          <a:lstStyle/>
          <a:p>
            <a:endParaRPr lang="en-IN"/>
          </a:p>
        </p:txBody>
      </p:sp>
      <p:sp>
        <p:nvSpPr>
          <p:cNvPr id="6" name="Text 3"/>
          <p:cNvSpPr/>
          <p:nvPr/>
        </p:nvSpPr>
        <p:spPr>
          <a:xfrm>
            <a:off x="6460808" y="3594259"/>
            <a:ext cx="2686050" cy="335756"/>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Alarm Activation Logic</a:t>
            </a:r>
            <a:endParaRPr lang="en-US" sz="2100" dirty="0"/>
          </a:p>
        </p:txBody>
      </p:sp>
      <p:sp>
        <p:nvSpPr>
          <p:cNvPr id="7" name="Text 4"/>
          <p:cNvSpPr/>
          <p:nvPr/>
        </p:nvSpPr>
        <p:spPr>
          <a:xfrm>
            <a:off x="6460808" y="4058841"/>
            <a:ext cx="3267789" cy="1375410"/>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Python handles the core logic for triggering the alarm based on detection and recognition outcomes.</a:t>
            </a:r>
            <a:endParaRPr lang="en-US" sz="1650" dirty="0"/>
          </a:p>
        </p:txBody>
      </p:sp>
      <p:sp>
        <p:nvSpPr>
          <p:cNvPr id="8" name="Shape 5"/>
          <p:cNvSpPr/>
          <p:nvPr/>
        </p:nvSpPr>
        <p:spPr>
          <a:xfrm>
            <a:off x="10165794" y="3371850"/>
            <a:ext cx="3712607" cy="2284809"/>
          </a:xfrm>
          <a:prstGeom prst="roundRect">
            <a:avLst>
              <a:gd name="adj" fmla="val 3950"/>
            </a:avLst>
          </a:prstGeom>
          <a:solidFill>
            <a:srgbClr val="DFECE9"/>
          </a:solidFill>
          <a:ln w="7620">
            <a:solidFill>
              <a:srgbClr val="C5D2CF"/>
            </a:solidFill>
            <a:prstDash val="solid"/>
          </a:ln>
        </p:spPr>
        <p:txBody>
          <a:bodyPr/>
          <a:lstStyle/>
          <a:p>
            <a:endParaRPr lang="en-IN"/>
          </a:p>
        </p:txBody>
      </p:sp>
      <p:sp>
        <p:nvSpPr>
          <p:cNvPr id="9" name="Text 6"/>
          <p:cNvSpPr/>
          <p:nvPr/>
        </p:nvSpPr>
        <p:spPr>
          <a:xfrm>
            <a:off x="10388203" y="3594259"/>
            <a:ext cx="2686050" cy="335756"/>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Notification Methods</a:t>
            </a:r>
            <a:endParaRPr lang="en-US" sz="2100" dirty="0"/>
          </a:p>
        </p:txBody>
      </p:sp>
      <p:sp>
        <p:nvSpPr>
          <p:cNvPr id="10" name="Text 7"/>
          <p:cNvSpPr/>
          <p:nvPr/>
        </p:nvSpPr>
        <p:spPr>
          <a:xfrm>
            <a:off x="10388203" y="4058841"/>
            <a:ext cx="3267789" cy="1375410"/>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The alarm can manifest as a sound alert, a smartphone notification, or an automated message to security personnel.</a:t>
            </a:r>
            <a:endParaRPr lang="en-US" sz="1650" dirty="0"/>
          </a:p>
        </p:txBody>
      </p:sp>
      <p:sp>
        <p:nvSpPr>
          <p:cNvPr id="11" name="Shape 8"/>
          <p:cNvSpPr/>
          <p:nvPr/>
        </p:nvSpPr>
        <p:spPr>
          <a:xfrm>
            <a:off x="6238399" y="5871448"/>
            <a:ext cx="7640003" cy="1597104"/>
          </a:xfrm>
          <a:prstGeom prst="roundRect">
            <a:avLst>
              <a:gd name="adj" fmla="val 5651"/>
            </a:avLst>
          </a:prstGeom>
          <a:solidFill>
            <a:srgbClr val="DFECE9"/>
          </a:solidFill>
          <a:ln w="7620">
            <a:solidFill>
              <a:srgbClr val="C5D2CF"/>
            </a:solidFill>
            <a:prstDash val="solid"/>
          </a:ln>
        </p:spPr>
        <p:txBody>
          <a:bodyPr/>
          <a:lstStyle/>
          <a:p>
            <a:endParaRPr lang="en-IN"/>
          </a:p>
        </p:txBody>
      </p:sp>
      <p:sp>
        <p:nvSpPr>
          <p:cNvPr id="12" name="Text 9"/>
          <p:cNvSpPr/>
          <p:nvPr/>
        </p:nvSpPr>
        <p:spPr>
          <a:xfrm>
            <a:off x="6460808" y="6093857"/>
            <a:ext cx="3554492" cy="335756"/>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Optional Hardware Integration</a:t>
            </a:r>
            <a:endParaRPr lang="en-US" sz="2100" dirty="0"/>
          </a:p>
        </p:txBody>
      </p:sp>
      <p:sp>
        <p:nvSpPr>
          <p:cNvPr id="13" name="Text 10"/>
          <p:cNvSpPr/>
          <p:nvPr/>
        </p:nvSpPr>
        <p:spPr>
          <a:xfrm>
            <a:off x="6460808" y="6558439"/>
            <a:ext cx="7195185" cy="687705"/>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Raspberry Pi GPIO can be optionally integrated for physical alarms like buzzers, enhancing the alert system.</a:t>
            </a:r>
            <a:endParaRPr lang="en-US" sz="1650" dirty="0"/>
          </a:p>
        </p:txBody>
      </p:sp>
      <p:sp>
        <p:nvSpPr>
          <p:cNvPr id="14" name="Rectangle 13">
            <a:extLst>
              <a:ext uri="{FF2B5EF4-FFF2-40B4-BE49-F238E27FC236}">
                <a16:creationId xmlns:a16="http://schemas.microsoft.com/office/drawing/2014/main" id="{E7B547A3-812B-EAF7-2C9A-690B0268AF78}"/>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0689" y="760452"/>
            <a:ext cx="5362813" cy="670322"/>
          </a:xfrm>
          <a:prstGeom prst="rect">
            <a:avLst/>
          </a:prstGeom>
          <a:noFill/>
          <a:ln/>
        </p:spPr>
        <p:txBody>
          <a:bodyPr wrap="none" lIns="0" tIns="0" rIns="0" bIns="0" rtlCol="0" anchor="t"/>
          <a:lstStyle/>
          <a:p>
            <a:pPr marL="0" indent="0" algn="l">
              <a:lnSpc>
                <a:spcPts val="5250"/>
              </a:lnSpc>
              <a:buNone/>
            </a:pPr>
            <a:r>
              <a:rPr lang="en-US" sz="4200" dirty="0">
                <a:solidFill>
                  <a:srgbClr val="272D45"/>
                </a:solidFill>
                <a:latin typeface="Kanit Light" pitchFamily="34" charset="0"/>
                <a:ea typeface="Kanit Light" pitchFamily="34" charset="-122"/>
                <a:cs typeface="Kanit Light" pitchFamily="34" charset="-120"/>
              </a:rPr>
              <a:t>Complete Project Flow</a:t>
            </a:r>
            <a:endParaRPr lang="en-US" sz="4200" dirty="0"/>
          </a:p>
        </p:txBody>
      </p:sp>
      <p:sp>
        <p:nvSpPr>
          <p:cNvPr id="4" name="Text 1"/>
          <p:cNvSpPr/>
          <p:nvPr/>
        </p:nvSpPr>
        <p:spPr>
          <a:xfrm>
            <a:off x="750689" y="1752481"/>
            <a:ext cx="7642622" cy="1029772"/>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Our security system operates through a seamless, integrated flow, combining multiple machine learning and computer vision techniques. This ensures a robust and intelligent solution for home security.</a:t>
            </a:r>
            <a:endParaRPr lang="en-US" sz="1650" dirty="0"/>
          </a:p>
        </p:txBody>
      </p:sp>
      <p:pic>
        <p:nvPicPr>
          <p:cNvPr id="5" name="Image 1" descr="preencoded.png"/>
          <p:cNvPicPr>
            <a:picLocks noChangeAspect="1"/>
          </p:cNvPicPr>
          <p:nvPr/>
        </p:nvPicPr>
        <p:blipFill>
          <a:blip r:embed="rId4"/>
          <a:stretch>
            <a:fillRect/>
          </a:stretch>
        </p:blipFill>
        <p:spPr>
          <a:xfrm>
            <a:off x="750689" y="3023473"/>
            <a:ext cx="1072515" cy="1287066"/>
          </a:xfrm>
          <a:prstGeom prst="rect">
            <a:avLst/>
          </a:prstGeom>
        </p:spPr>
      </p:pic>
      <p:sp>
        <p:nvSpPr>
          <p:cNvPr id="6" name="Text 2"/>
          <p:cNvSpPr/>
          <p:nvPr/>
        </p:nvSpPr>
        <p:spPr>
          <a:xfrm>
            <a:off x="2144911" y="3237905"/>
            <a:ext cx="2681407" cy="335161"/>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Object Detection</a:t>
            </a:r>
            <a:endParaRPr lang="en-US" sz="2100" dirty="0"/>
          </a:p>
        </p:txBody>
      </p:sp>
      <p:sp>
        <p:nvSpPr>
          <p:cNvPr id="7" name="Text 3"/>
          <p:cNvSpPr/>
          <p:nvPr/>
        </p:nvSpPr>
        <p:spPr>
          <a:xfrm>
            <a:off x="2144911" y="3701772"/>
            <a:ext cx="6248400" cy="343257"/>
          </a:xfrm>
          <a:prstGeom prst="rect">
            <a:avLst/>
          </a:prstGeom>
          <a:noFill/>
          <a:ln/>
        </p:spPr>
        <p:txBody>
          <a:bodyPr wrap="non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System detects harmful objects using YOLO.</a:t>
            </a:r>
            <a:endParaRPr lang="en-US" sz="1650" dirty="0"/>
          </a:p>
        </p:txBody>
      </p:sp>
      <p:pic>
        <p:nvPicPr>
          <p:cNvPr id="8" name="Image 2" descr="preencoded.png"/>
          <p:cNvPicPr>
            <a:picLocks noChangeAspect="1"/>
          </p:cNvPicPr>
          <p:nvPr/>
        </p:nvPicPr>
        <p:blipFill>
          <a:blip r:embed="rId5"/>
          <a:stretch>
            <a:fillRect/>
          </a:stretch>
        </p:blipFill>
        <p:spPr>
          <a:xfrm>
            <a:off x="750689" y="4310539"/>
            <a:ext cx="1072515" cy="1579245"/>
          </a:xfrm>
          <a:prstGeom prst="rect">
            <a:avLst/>
          </a:prstGeom>
        </p:spPr>
      </p:pic>
      <p:sp>
        <p:nvSpPr>
          <p:cNvPr id="9" name="Text 4"/>
          <p:cNvSpPr/>
          <p:nvPr/>
        </p:nvSpPr>
        <p:spPr>
          <a:xfrm>
            <a:off x="2144911" y="4524970"/>
            <a:ext cx="2681407" cy="335161"/>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Facial Recognition</a:t>
            </a:r>
            <a:endParaRPr lang="en-US" sz="2100" dirty="0"/>
          </a:p>
        </p:txBody>
      </p:sp>
      <p:sp>
        <p:nvSpPr>
          <p:cNvPr id="10" name="Text 5"/>
          <p:cNvSpPr/>
          <p:nvPr/>
        </p:nvSpPr>
        <p:spPr>
          <a:xfrm>
            <a:off x="2144911" y="4988838"/>
            <a:ext cx="6248400" cy="686514"/>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If an object is detected, DeepFace verifies if the person is a family member.</a:t>
            </a:r>
            <a:endParaRPr lang="en-US" sz="1650" dirty="0"/>
          </a:p>
        </p:txBody>
      </p:sp>
      <p:pic>
        <p:nvPicPr>
          <p:cNvPr id="11" name="Image 3" descr="preencoded.png"/>
          <p:cNvPicPr>
            <a:picLocks noChangeAspect="1"/>
          </p:cNvPicPr>
          <p:nvPr/>
        </p:nvPicPr>
        <p:blipFill>
          <a:blip r:embed="rId6"/>
          <a:stretch>
            <a:fillRect/>
          </a:stretch>
        </p:blipFill>
        <p:spPr>
          <a:xfrm>
            <a:off x="750689" y="5889784"/>
            <a:ext cx="1072515" cy="1579245"/>
          </a:xfrm>
          <a:prstGeom prst="rect">
            <a:avLst/>
          </a:prstGeom>
        </p:spPr>
      </p:pic>
      <p:sp>
        <p:nvSpPr>
          <p:cNvPr id="12" name="Text 6"/>
          <p:cNvSpPr/>
          <p:nvPr/>
        </p:nvSpPr>
        <p:spPr>
          <a:xfrm>
            <a:off x="2144911" y="6104215"/>
            <a:ext cx="2681407" cy="335161"/>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Alarm Trigger</a:t>
            </a:r>
            <a:endParaRPr lang="en-US" sz="2100" dirty="0"/>
          </a:p>
        </p:txBody>
      </p:sp>
      <p:sp>
        <p:nvSpPr>
          <p:cNvPr id="13" name="Text 7"/>
          <p:cNvSpPr/>
          <p:nvPr/>
        </p:nvSpPr>
        <p:spPr>
          <a:xfrm>
            <a:off x="2144911" y="6568083"/>
            <a:ext cx="6248400" cy="686514"/>
          </a:xfrm>
          <a:prstGeom prst="rect">
            <a:avLst/>
          </a:prstGeom>
          <a:noFill/>
          <a:ln/>
        </p:spPr>
        <p:txBody>
          <a:bodyPr wrap="square" lIns="0" tIns="0" rIns="0" bIns="0" rtlCol="0" anchor="t"/>
          <a:lstStyle/>
          <a:p>
            <a:pPr marL="0" indent="0" algn="l">
              <a:lnSpc>
                <a:spcPts val="2700"/>
              </a:lnSpc>
              <a:buNone/>
            </a:pPr>
            <a:r>
              <a:rPr lang="en-US" sz="1650" dirty="0">
                <a:solidFill>
                  <a:srgbClr val="2C3249"/>
                </a:solidFill>
                <a:latin typeface="Martel Sans" pitchFamily="34" charset="0"/>
                <a:ea typeface="Martel Sans" pitchFamily="34" charset="-122"/>
                <a:cs typeface="Martel Sans" pitchFamily="34" charset="-120"/>
              </a:rPr>
              <a:t>If the face is not recognized, the system triggers an alarm via Python and optional hardware.</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195"/>
          </a:xfrm>
          <a:prstGeom prst="rect">
            <a:avLst/>
          </a:prstGeom>
        </p:spPr>
      </p:pic>
      <p:sp>
        <p:nvSpPr>
          <p:cNvPr id="3" name="Text 0"/>
          <p:cNvSpPr/>
          <p:nvPr/>
        </p:nvSpPr>
        <p:spPr>
          <a:xfrm>
            <a:off x="6235184" y="588288"/>
            <a:ext cx="5973604" cy="668536"/>
          </a:xfrm>
          <a:prstGeom prst="rect">
            <a:avLst/>
          </a:prstGeom>
          <a:noFill/>
          <a:ln/>
        </p:spPr>
        <p:txBody>
          <a:bodyPr wrap="none" lIns="0" tIns="0" rIns="0" bIns="0" rtlCol="0" anchor="t"/>
          <a:lstStyle/>
          <a:p>
            <a:pPr marL="0" indent="0" algn="l">
              <a:lnSpc>
                <a:spcPts val="5250"/>
              </a:lnSpc>
              <a:buNone/>
            </a:pPr>
            <a:r>
              <a:rPr lang="en-US" sz="4200" dirty="0">
                <a:solidFill>
                  <a:srgbClr val="272D45"/>
                </a:solidFill>
                <a:latin typeface="Kanit Light" pitchFamily="34" charset="0"/>
                <a:ea typeface="Kanit Light" pitchFamily="34" charset="-122"/>
                <a:cs typeface="Kanit Light" pitchFamily="34" charset="-120"/>
              </a:rPr>
              <a:t>Key Technologies Utilized</a:t>
            </a:r>
            <a:endParaRPr lang="en-US" sz="4200" dirty="0"/>
          </a:p>
        </p:txBody>
      </p:sp>
      <p:sp>
        <p:nvSpPr>
          <p:cNvPr id="4" name="Text 1"/>
          <p:cNvSpPr/>
          <p:nvPr/>
        </p:nvSpPr>
        <p:spPr>
          <a:xfrm>
            <a:off x="6235184" y="1577697"/>
            <a:ext cx="7646432" cy="1026914"/>
          </a:xfrm>
          <a:prstGeom prst="rect">
            <a:avLst/>
          </a:prstGeom>
          <a:noFill/>
          <a:ln/>
        </p:spPr>
        <p:txBody>
          <a:bodyPr wrap="square" lIns="0" tIns="0" rIns="0" bIns="0" rtlCol="0" anchor="t"/>
          <a:lstStyle/>
          <a:p>
            <a:pPr marL="0" indent="0" algn="l">
              <a:lnSpc>
                <a:spcPts val="2650"/>
              </a:lnSpc>
              <a:buNone/>
            </a:pPr>
            <a:r>
              <a:rPr lang="en-US" sz="1650" dirty="0">
                <a:solidFill>
                  <a:srgbClr val="2C3249"/>
                </a:solidFill>
                <a:latin typeface="Martel Sans" pitchFamily="34" charset="0"/>
                <a:ea typeface="Martel Sans" pitchFamily="34" charset="-122"/>
                <a:cs typeface="Martel Sans" pitchFamily="34" charset="-120"/>
              </a:rPr>
              <a:t>This project leverages cutting-edge technologies to deliver a reliable and efficient security solution. Each component plays a vital role in the system's overall functionality and performance.</a:t>
            </a:r>
            <a:endParaRPr lang="en-US" sz="1650" dirty="0"/>
          </a:p>
        </p:txBody>
      </p:sp>
      <p:sp>
        <p:nvSpPr>
          <p:cNvPr id="5" name="Shape 2"/>
          <p:cNvSpPr/>
          <p:nvPr/>
        </p:nvSpPr>
        <p:spPr>
          <a:xfrm>
            <a:off x="6475809" y="2845237"/>
            <a:ext cx="30480" cy="4796671"/>
          </a:xfrm>
          <a:prstGeom prst="roundRect">
            <a:avLst>
              <a:gd name="adj" fmla="val 294815"/>
            </a:avLst>
          </a:prstGeom>
          <a:solidFill>
            <a:srgbClr val="C5D2CF"/>
          </a:solidFill>
          <a:ln/>
        </p:spPr>
        <p:txBody>
          <a:bodyPr/>
          <a:lstStyle/>
          <a:p>
            <a:endParaRPr lang="en-IN"/>
          </a:p>
        </p:txBody>
      </p:sp>
      <p:sp>
        <p:nvSpPr>
          <p:cNvPr id="6" name="Shape 3"/>
          <p:cNvSpPr/>
          <p:nvPr/>
        </p:nvSpPr>
        <p:spPr>
          <a:xfrm>
            <a:off x="6686014" y="3070622"/>
            <a:ext cx="641747" cy="30480"/>
          </a:xfrm>
          <a:prstGeom prst="roundRect">
            <a:avLst>
              <a:gd name="adj" fmla="val 294815"/>
            </a:avLst>
          </a:prstGeom>
          <a:solidFill>
            <a:srgbClr val="C5D2CF"/>
          </a:solidFill>
          <a:ln/>
        </p:spPr>
        <p:txBody>
          <a:bodyPr/>
          <a:lstStyle/>
          <a:p>
            <a:endParaRPr lang="en-IN"/>
          </a:p>
        </p:txBody>
      </p:sp>
      <p:sp>
        <p:nvSpPr>
          <p:cNvPr id="7" name="Shape 4"/>
          <p:cNvSpPr/>
          <p:nvPr/>
        </p:nvSpPr>
        <p:spPr>
          <a:xfrm>
            <a:off x="6235125" y="2845237"/>
            <a:ext cx="481370" cy="481370"/>
          </a:xfrm>
          <a:prstGeom prst="roundRect">
            <a:avLst>
              <a:gd name="adj" fmla="val 18667"/>
            </a:avLst>
          </a:prstGeom>
          <a:solidFill>
            <a:srgbClr val="DFECE9"/>
          </a:solidFill>
          <a:ln w="7620">
            <a:solidFill>
              <a:srgbClr val="C5D2CF"/>
            </a:solidFill>
            <a:prstDash val="solid"/>
          </a:ln>
        </p:spPr>
        <p:txBody>
          <a:bodyPr/>
          <a:lstStyle/>
          <a:p>
            <a:endParaRPr lang="en-IN"/>
          </a:p>
        </p:txBody>
      </p:sp>
      <p:pic>
        <p:nvPicPr>
          <p:cNvPr id="8" name="Image 1" descr="preencoded.png"/>
          <p:cNvPicPr>
            <a:picLocks noChangeAspect="1"/>
          </p:cNvPicPr>
          <p:nvPr/>
        </p:nvPicPr>
        <p:blipFill>
          <a:blip r:embed="rId4"/>
          <a:stretch>
            <a:fillRect/>
          </a:stretch>
        </p:blipFill>
        <p:spPr>
          <a:xfrm>
            <a:off x="6315313" y="2885301"/>
            <a:ext cx="320873" cy="401122"/>
          </a:xfrm>
          <a:prstGeom prst="rect">
            <a:avLst/>
          </a:prstGeom>
        </p:spPr>
      </p:pic>
      <p:sp>
        <p:nvSpPr>
          <p:cNvPr id="9" name="Text 5"/>
          <p:cNvSpPr/>
          <p:nvPr/>
        </p:nvSpPr>
        <p:spPr>
          <a:xfrm>
            <a:off x="7545586" y="2918698"/>
            <a:ext cx="2674382" cy="334208"/>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YOLO</a:t>
            </a:r>
            <a:endParaRPr lang="en-US" sz="2100" dirty="0"/>
          </a:p>
        </p:txBody>
      </p:sp>
      <p:sp>
        <p:nvSpPr>
          <p:cNvPr id="10" name="Text 6"/>
          <p:cNvSpPr/>
          <p:nvPr/>
        </p:nvSpPr>
        <p:spPr>
          <a:xfrm>
            <a:off x="7545586" y="3381256"/>
            <a:ext cx="6336030" cy="342305"/>
          </a:xfrm>
          <a:prstGeom prst="rect">
            <a:avLst/>
          </a:prstGeom>
          <a:noFill/>
          <a:ln/>
        </p:spPr>
        <p:txBody>
          <a:bodyPr wrap="none" lIns="0" tIns="0" rIns="0" bIns="0" rtlCol="0" anchor="t"/>
          <a:lstStyle/>
          <a:p>
            <a:pPr marL="0" indent="0" algn="l">
              <a:lnSpc>
                <a:spcPts val="2650"/>
              </a:lnSpc>
              <a:buNone/>
            </a:pPr>
            <a:r>
              <a:rPr lang="en-US" sz="1650" dirty="0">
                <a:solidFill>
                  <a:srgbClr val="2C3249"/>
                </a:solidFill>
                <a:latin typeface="Martel Sans" pitchFamily="34" charset="0"/>
                <a:ea typeface="Martel Sans" pitchFamily="34" charset="-122"/>
                <a:cs typeface="Martel Sans" pitchFamily="34" charset="-120"/>
              </a:rPr>
              <a:t>Real-time object detection for harmful items.</a:t>
            </a:r>
            <a:endParaRPr lang="en-US" sz="1650" dirty="0"/>
          </a:p>
        </p:txBody>
      </p:sp>
      <p:sp>
        <p:nvSpPr>
          <p:cNvPr id="11" name="Shape 7"/>
          <p:cNvSpPr/>
          <p:nvPr/>
        </p:nvSpPr>
        <p:spPr>
          <a:xfrm>
            <a:off x="6686014" y="4376738"/>
            <a:ext cx="641747" cy="30480"/>
          </a:xfrm>
          <a:prstGeom prst="roundRect">
            <a:avLst>
              <a:gd name="adj" fmla="val 294815"/>
            </a:avLst>
          </a:prstGeom>
          <a:solidFill>
            <a:srgbClr val="C5D2CF"/>
          </a:solidFill>
          <a:ln/>
        </p:spPr>
        <p:txBody>
          <a:bodyPr/>
          <a:lstStyle/>
          <a:p>
            <a:endParaRPr lang="en-IN"/>
          </a:p>
        </p:txBody>
      </p:sp>
      <p:sp>
        <p:nvSpPr>
          <p:cNvPr id="12" name="Shape 8"/>
          <p:cNvSpPr/>
          <p:nvPr/>
        </p:nvSpPr>
        <p:spPr>
          <a:xfrm>
            <a:off x="6235125" y="4151352"/>
            <a:ext cx="481370" cy="481370"/>
          </a:xfrm>
          <a:prstGeom prst="roundRect">
            <a:avLst>
              <a:gd name="adj" fmla="val 18667"/>
            </a:avLst>
          </a:prstGeom>
          <a:solidFill>
            <a:srgbClr val="DFECE9"/>
          </a:solidFill>
          <a:ln w="7620">
            <a:solidFill>
              <a:srgbClr val="C5D2CF"/>
            </a:solidFill>
            <a:prstDash val="solid"/>
          </a:ln>
        </p:spPr>
        <p:txBody>
          <a:bodyPr/>
          <a:lstStyle/>
          <a:p>
            <a:endParaRPr lang="en-IN"/>
          </a:p>
        </p:txBody>
      </p:sp>
      <p:pic>
        <p:nvPicPr>
          <p:cNvPr id="13" name="Image 2" descr="preencoded.png"/>
          <p:cNvPicPr>
            <a:picLocks noChangeAspect="1"/>
          </p:cNvPicPr>
          <p:nvPr/>
        </p:nvPicPr>
        <p:blipFill>
          <a:blip r:embed="rId5"/>
          <a:stretch>
            <a:fillRect/>
          </a:stretch>
        </p:blipFill>
        <p:spPr>
          <a:xfrm>
            <a:off x="6315313" y="4191417"/>
            <a:ext cx="320873" cy="401122"/>
          </a:xfrm>
          <a:prstGeom prst="rect">
            <a:avLst/>
          </a:prstGeom>
        </p:spPr>
      </p:pic>
      <p:sp>
        <p:nvSpPr>
          <p:cNvPr id="14" name="Text 9"/>
          <p:cNvSpPr/>
          <p:nvPr/>
        </p:nvSpPr>
        <p:spPr>
          <a:xfrm>
            <a:off x="7545586" y="4224814"/>
            <a:ext cx="2674382" cy="334208"/>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OpenCV</a:t>
            </a:r>
            <a:endParaRPr lang="en-US" sz="2100" dirty="0"/>
          </a:p>
        </p:txBody>
      </p:sp>
      <p:sp>
        <p:nvSpPr>
          <p:cNvPr id="15" name="Text 10"/>
          <p:cNvSpPr/>
          <p:nvPr/>
        </p:nvSpPr>
        <p:spPr>
          <a:xfrm>
            <a:off x="7545586" y="4687372"/>
            <a:ext cx="6336030" cy="342305"/>
          </a:xfrm>
          <a:prstGeom prst="rect">
            <a:avLst/>
          </a:prstGeom>
          <a:noFill/>
          <a:ln/>
        </p:spPr>
        <p:txBody>
          <a:bodyPr wrap="none" lIns="0" tIns="0" rIns="0" bIns="0" rtlCol="0" anchor="t"/>
          <a:lstStyle/>
          <a:p>
            <a:pPr marL="0" indent="0" algn="l">
              <a:lnSpc>
                <a:spcPts val="2650"/>
              </a:lnSpc>
              <a:buNone/>
            </a:pPr>
            <a:r>
              <a:rPr lang="en-US" sz="1650" dirty="0">
                <a:solidFill>
                  <a:srgbClr val="2C3249"/>
                </a:solidFill>
                <a:latin typeface="Martel Sans" pitchFamily="34" charset="0"/>
                <a:ea typeface="Martel Sans" pitchFamily="34" charset="-122"/>
                <a:cs typeface="Martel Sans" pitchFamily="34" charset="-120"/>
              </a:rPr>
              <a:t>Video streaming and image preprocessing.</a:t>
            </a:r>
            <a:endParaRPr lang="en-US" sz="1650" dirty="0"/>
          </a:p>
        </p:txBody>
      </p:sp>
      <p:sp>
        <p:nvSpPr>
          <p:cNvPr id="16" name="Shape 11"/>
          <p:cNvSpPr/>
          <p:nvPr/>
        </p:nvSpPr>
        <p:spPr>
          <a:xfrm>
            <a:off x="6686014" y="5682853"/>
            <a:ext cx="641747" cy="30480"/>
          </a:xfrm>
          <a:prstGeom prst="roundRect">
            <a:avLst>
              <a:gd name="adj" fmla="val 294815"/>
            </a:avLst>
          </a:prstGeom>
          <a:solidFill>
            <a:srgbClr val="C5D2CF"/>
          </a:solidFill>
          <a:ln/>
        </p:spPr>
        <p:txBody>
          <a:bodyPr/>
          <a:lstStyle/>
          <a:p>
            <a:endParaRPr lang="en-IN"/>
          </a:p>
        </p:txBody>
      </p:sp>
      <p:sp>
        <p:nvSpPr>
          <p:cNvPr id="17" name="Shape 12"/>
          <p:cNvSpPr/>
          <p:nvPr/>
        </p:nvSpPr>
        <p:spPr>
          <a:xfrm>
            <a:off x="6235125" y="5457468"/>
            <a:ext cx="481370" cy="481370"/>
          </a:xfrm>
          <a:prstGeom prst="roundRect">
            <a:avLst>
              <a:gd name="adj" fmla="val 18667"/>
            </a:avLst>
          </a:prstGeom>
          <a:solidFill>
            <a:srgbClr val="DFECE9"/>
          </a:solidFill>
          <a:ln w="7620">
            <a:solidFill>
              <a:srgbClr val="C5D2CF"/>
            </a:solidFill>
            <a:prstDash val="solid"/>
          </a:ln>
        </p:spPr>
        <p:txBody>
          <a:bodyPr/>
          <a:lstStyle/>
          <a:p>
            <a:endParaRPr lang="en-IN"/>
          </a:p>
        </p:txBody>
      </p:sp>
      <p:pic>
        <p:nvPicPr>
          <p:cNvPr id="18" name="Image 3" descr="preencoded.png"/>
          <p:cNvPicPr>
            <a:picLocks noChangeAspect="1"/>
          </p:cNvPicPr>
          <p:nvPr/>
        </p:nvPicPr>
        <p:blipFill>
          <a:blip r:embed="rId6"/>
          <a:stretch>
            <a:fillRect/>
          </a:stretch>
        </p:blipFill>
        <p:spPr>
          <a:xfrm>
            <a:off x="6315313" y="5497532"/>
            <a:ext cx="320873" cy="401122"/>
          </a:xfrm>
          <a:prstGeom prst="rect">
            <a:avLst/>
          </a:prstGeom>
        </p:spPr>
      </p:pic>
      <p:sp>
        <p:nvSpPr>
          <p:cNvPr id="19" name="Text 13"/>
          <p:cNvSpPr/>
          <p:nvPr/>
        </p:nvSpPr>
        <p:spPr>
          <a:xfrm>
            <a:off x="7545586" y="5530929"/>
            <a:ext cx="2674382" cy="334208"/>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DeepFace</a:t>
            </a:r>
            <a:endParaRPr lang="en-US" sz="2100" dirty="0"/>
          </a:p>
        </p:txBody>
      </p:sp>
      <p:sp>
        <p:nvSpPr>
          <p:cNvPr id="20" name="Text 14"/>
          <p:cNvSpPr/>
          <p:nvPr/>
        </p:nvSpPr>
        <p:spPr>
          <a:xfrm>
            <a:off x="7545586" y="5993487"/>
            <a:ext cx="6336030" cy="342305"/>
          </a:xfrm>
          <a:prstGeom prst="rect">
            <a:avLst/>
          </a:prstGeom>
          <a:noFill/>
          <a:ln/>
        </p:spPr>
        <p:txBody>
          <a:bodyPr wrap="none" lIns="0" tIns="0" rIns="0" bIns="0" rtlCol="0" anchor="t"/>
          <a:lstStyle/>
          <a:p>
            <a:pPr marL="0" indent="0" algn="l">
              <a:lnSpc>
                <a:spcPts val="2650"/>
              </a:lnSpc>
              <a:buNone/>
            </a:pPr>
            <a:r>
              <a:rPr lang="en-US" sz="1650" dirty="0">
                <a:solidFill>
                  <a:srgbClr val="2C3249"/>
                </a:solidFill>
                <a:latin typeface="Martel Sans" pitchFamily="34" charset="0"/>
                <a:ea typeface="Martel Sans" pitchFamily="34" charset="-122"/>
                <a:cs typeface="Martel Sans" pitchFamily="34" charset="-120"/>
              </a:rPr>
              <a:t>Accurate facial recognition for family members.</a:t>
            </a:r>
            <a:endParaRPr lang="en-US" sz="1650" dirty="0"/>
          </a:p>
        </p:txBody>
      </p:sp>
      <p:sp>
        <p:nvSpPr>
          <p:cNvPr id="21" name="Shape 15"/>
          <p:cNvSpPr/>
          <p:nvPr/>
        </p:nvSpPr>
        <p:spPr>
          <a:xfrm>
            <a:off x="6686014" y="6988969"/>
            <a:ext cx="641747" cy="30480"/>
          </a:xfrm>
          <a:prstGeom prst="roundRect">
            <a:avLst>
              <a:gd name="adj" fmla="val 294815"/>
            </a:avLst>
          </a:prstGeom>
          <a:solidFill>
            <a:srgbClr val="C5D2CF"/>
          </a:solidFill>
          <a:ln/>
        </p:spPr>
        <p:txBody>
          <a:bodyPr/>
          <a:lstStyle/>
          <a:p>
            <a:endParaRPr lang="en-IN"/>
          </a:p>
        </p:txBody>
      </p:sp>
      <p:sp>
        <p:nvSpPr>
          <p:cNvPr id="22" name="Shape 16"/>
          <p:cNvSpPr/>
          <p:nvPr/>
        </p:nvSpPr>
        <p:spPr>
          <a:xfrm>
            <a:off x="6235125" y="6763583"/>
            <a:ext cx="481370" cy="481370"/>
          </a:xfrm>
          <a:prstGeom prst="roundRect">
            <a:avLst>
              <a:gd name="adj" fmla="val 18667"/>
            </a:avLst>
          </a:prstGeom>
          <a:solidFill>
            <a:srgbClr val="DFECE9"/>
          </a:solidFill>
          <a:ln w="7620">
            <a:solidFill>
              <a:srgbClr val="C5D2CF"/>
            </a:solidFill>
            <a:prstDash val="solid"/>
          </a:ln>
        </p:spPr>
        <p:txBody>
          <a:bodyPr/>
          <a:lstStyle/>
          <a:p>
            <a:endParaRPr lang="en-IN"/>
          </a:p>
        </p:txBody>
      </p:sp>
      <p:pic>
        <p:nvPicPr>
          <p:cNvPr id="23" name="Image 4" descr="preencoded.png"/>
          <p:cNvPicPr>
            <a:picLocks noChangeAspect="1"/>
          </p:cNvPicPr>
          <p:nvPr/>
        </p:nvPicPr>
        <p:blipFill>
          <a:blip r:embed="rId7"/>
          <a:stretch>
            <a:fillRect/>
          </a:stretch>
        </p:blipFill>
        <p:spPr>
          <a:xfrm>
            <a:off x="6315313" y="6803648"/>
            <a:ext cx="320873" cy="401122"/>
          </a:xfrm>
          <a:prstGeom prst="rect">
            <a:avLst/>
          </a:prstGeom>
        </p:spPr>
      </p:pic>
      <p:sp>
        <p:nvSpPr>
          <p:cNvPr id="24" name="Text 17"/>
          <p:cNvSpPr/>
          <p:nvPr/>
        </p:nvSpPr>
        <p:spPr>
          <a:xfrm>
            <a:off x="7545586" y="6837045"/>
            <a:ext cx="2674382" cy="334208"/>
          </a:xfrm>
          <a:prstGeom prst="rect">
            <a:avLst/>
          </a:prstGeom>
          <a:noFill/>
          <a:ln/>
        </p:spPr>
        <p:txBody>
          <a:bodyPr wrap="none" lIns="0" tIns="0" rIns="0" bIns="0" rtlCol="0" anchor="t"/>
          <a:lstStyle/>
          <a:p>
            <a:pPr marL="0" indent="0" algn="l">
              <a:lnSpc>
                <a:spcPts val="2600"/>
              </a:lnSpc>
              <a:buNone/>
            </a:pPr>
            <a:r>
              <a:rPr lang="en-US" sz="2100" dirty="0">
                <a:solidFill>
                  <a:srgbClr val="2C3249"/>
                </a:solidFill>
                <a:latin typeface="Kanit Light" pitchFamily="34" charset="0"/>
                <a:ea typeface="Kanit Light" pitchFamily="34" charset="-122"/>
                <a:cs typeface="Kanit Light" pitchFamily="34" charset="-120"/>
              </a:rPr>
              <a:t>Python</a:t>
            </a:r>
            <a:endParaRPr lang="en-US" sz="2100" dirty="0"/>
          </a:p>
        </p:txBody>
      </p:sp>
      <p:sp>
        <p:nvSpPr>
          <p:cNvPr id="25" name="Text 18"/>
          <p:cNvSpPr/>
          <p:nvPr/>
        </p:nvSpPr>
        <p:spPr>
          <a:xfrm>
            <a:off x="7545586" y="7299603"/>
            <a:ext cx="6336030" cy="342305"/>
          </a:xfrm>
          <a:prstGeom prst="rect">
            <a:avLst/>
          </a:prstGeom>
          <a:noFill/>
          <a:ln/>
        </p:spPr>
        <p:txBody>
          <a:bodyPr wrap="none" lIns="0" tIns="0" rIns="0" bIns="0" rtlCol="0" anchor="t"/>
          <a:lstStyle/>
          <a:p>
            <a:pPr marL="0" indent="0" algn="l">
              <a:lnSpc>
                <a:spcPts val="2650"/>
              </a:lnSpc>
              <a:buNone/>
            </a:pPr>
            <a:r>
              <a:rPr lang="en-US" sz="1650" dirty="0">
                <a:solidFill>
                  <a:srgbClr val="2C3249"/>
                </a:solidFill>
                <a:latin typeface="Martel Sans" pitchFamily="34" charset="0"/>
                <a:ea typeface="Martel Sans" pitchFamily="34" charset="-122"/>
                <a:cs typeface="Martel Sans" pitchFamily="34" charset="-120"/>
              </a:rPr>
              <a:t>Core logic and alarm triggering.</a:t>
            </a:r>
            <a:endParaRPr lang="en-US" sz="1650" dirty="0"/>
          </a:p>
        </p:txBody>
      </p:sp>
      <p:sp>
        <p:nvSpPr>
          <p:cNvPr id="26" name="Rectangle 25">
            <a:extLst>
              <a:ext uri="{FF2B5EF4-FFF2-40B4-BE49-F238E27FC236}">
                <a16:creationId xmlns:a16="http://schemas.microsoft.com/office/drawing/2014/main" id="{A034C42F-98F9-F6E6-7201-2F158472D1A0}"/>
              </a:ext>
            </a:extLst>
          </p:cNvPr>
          <p:cNvSpPr/>
          <p:nvPr/>
        </p:nvSpPr>
        <p:spPr>
          <a:xfrm>
            <a:off x="12791620"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02596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System Advantages</a:t>
            </a:r>
            <a:endParaRPr lang="en-US" sz="4450" dirty="0"/>
          </a:p>
        </p:txBody>
      </p:sp>
      <p:sp>
        <p:nvSpPr>
          <p:cNvPr id="3" name="Text 1"/>
          <p:cNvSpPr/>
          <p:nvPr/>
        </p:nvSpPr>
        <p:spPr>
          <a:xfrm>
            <a:off x="793790" y="218836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Our security assistance system offers distinct advantages through its integration of advanced machine learning and computer vision techniques. It provides an intelligent and proactive approach to home security.</a:t>
            </a:r>
            <a:endParaRPr lang="en-US" sz="1750" dirty="0"/>
          </a:p>
        </p:txBody>
      </p:sp>
      <p:pic>
        <p:nvPicPr>
          <p:cNvPr id="4" name="Image 0" descr="preencoded.png"/>
          <p:cNvPicPr>
            <a:picLocks noChangeAspect="1"/>
          </p:cNvPicPr>
          <p:nvPr/>
        </p:nvPicPr>
        <p:blipFill>
          <a:blip r:embed="rId3"/>
          <a:stretch>
            <a:fillRect/>
          </a:stretch>
        </p:blipFill>
        <p:spPr>
          <a:xfrm>
            <a:off x="2978348" y="3169325"/>
            <a:ext cx="2152055" cy="1306949"/>
          </a:xfrm>
          <a:prstGeom prst="rect">
            <a:avLst/>
          </a:prstGeom>
        </p:spPr>
      </p:pic>
      <p:pic>
        <p:nvPicPr>
          <p:cNvPr id="5" name="Image 1" descr="preencoded.png"/>
          <p:cNvPicPr>
            <a:picLocks noChangeAspect="1"/>
          </p:cNvPicPr>
          <p:nvPr/>
        </p:nvPicPr>
        <p:blipFill>
          <a:blip r:embed="rId4"/>
          <a:stretch>
            <a:fillRect/>
          </a:stretch>
        </p:blipFill>
        <p:spPr>
          <a:xfrm>
            <a:off x="3894892" y="3785354"/>
            <a:ext cx="318968" cy="398621"/>
          </a:xfrm>
          <a:prstGeom prst="rect">
            <a:avLst/>
          </a:prstGeom>
        </p:spPr>
      </p:pic>
      <p:sp>
        <p:nvSpPr>
          <p:cNvPr id="6" name="Text 2"/>
          <p:cNvSpPr/>
          <p:nvPr/>
        </p:nvSpPr>
        <p:spPr>
          <a:xfrm>
            <a:off x="5357217" y="3396139"/>
            <a:ext cx="2953941"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Real-Time Performance</a:t>
            </a:r>
            <a:endParaRPr lang="en-US" sz="2200" dirty="0"/>
          </a:p>
        </p:txBody>
      </p:sp>
      <p:sp>
        <p:nvSpPr>
          <p:cNvPr id="7" name="Text 3"/>
          <p:cNvSpPr/>
          <p:nvPr/>
        </p:nvSpPr>
        <p:spPr>
          <a:xfrm>
            <a:off x="5357217" y="3886557"/>
            <a:ext cx="3962757"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Ensures quick and reliable detection.</a:t>
            </a:r>
            <a:endParaRPr lang="en-US" sz="1750" dirty="0"/>
          </a:p>
        </p:txBody>
      </p:sp>
      <p:sp>
        <p:nvSpPr>
          <p:cNvPr id="8" name="Shape 4"/>
          <p:cNvSpPr/>
          <p:nvPr/>
        </p:nvSpPr>
        <p:spPr>
          <a:xfrm>
            <a:off x="5187077" y="4489371"/>
            <a:ext cx="8592860" cy="15240"/>
          </a:xfrm>
          <a:prstGeom prst="roundRect">
            <a:avLst>
              <a:gd name="adj" fmla="val 625116"/>
            </a:avLst>
          </a:prstGeom>
          <a:solidFill>
            <a:srgbClr val="C5D2CF"/>
          </a:solidFill>
          <a:ln/>
        </p:spPr>
        <p:txBody>
          <a:bodyPr/>
          <a:lstStyle/>
          <a:p>
            <a:endParaRPr lang="en-IN"/>
          </a:p>
        </p:txBody>
      </p:sp>
      <p:pic>
        <p:nvPicPr>
          <p:cNvPr id="9" name="Image 2" descr="preencoded.png"/>
          <p:cNvPicPr>
            <a:picLocks noChangeAspect="1"/>
          </p:cNvPicPr>
          <p:nvPr/>
        </p:nvPicPr>
        <p:blipFill>
          <a:blip r:embed="rId5"/>
          <a:stretch>
            <a:fillRect/>
          </a:stretch>
        </p:blipFill>
        <p:spPr>
          <a:xfrm>
            <a:off x="1902381" y="4532948"/>
            <a:ext cx="4304109" cy="1306949"/>
          </a:xfrm>
          <a:prstGeom prst="rect">
            <a:avLst/>
          </a:prstGeom>
        </p:spPr>
      </p:pic>
      <p:pic>
        <p:nvPicPr>
          <p:cNvPr id="10" name="Image 3" descr="preencoded.png"/>
          <p:cNvPicPr>
            <a:picLocks noChangeAspect="1"/>
          </p:cNvPicPr>
          <p:nvPr/>
        </p:nvPicPr>
        <p:blipFill>
          <a:blip r:embed="rId6"/>
          <a:stretch>
            <a:fillRect/>
          </a:stretch>
        </p:blipFill>
        <p:spPr>
          <a:xfrm>
            <a:off x="3894892" y="4987052"/>
            <a:ext cx="318968" cy="398621"/>
          </a:xfrm>
          <a:prstGeom prst="rect">
            <a:avLst/>
          </a:prstGeom>
        </p:spPr>
      </p:pic>
      <p:sp>
        <p:nvSpPr>
          <p:cNvPr id="11" name="Text 5"/>
          <p:cNvSpPr/>
          <p:nvPr/>
        </p:nvSpPr>
        <p:spPr>
          <a:xfrm>
            <a:off x="6433304" y="47597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Accurate Identification</a:t>
            </a:r>
            <a:endParaRPr lang="en-US" sz="2200" dirty="0"/>
          </a:p>
        </p:txBody>
      </p:sp>
      <p:sp>
        <p:nvSpPr>
          <p:cNvPr id="12" name="Text 6"/>
          <p:cNvSpPr/>
          <p:nvPr/>
        </p:nvSpPr>
        <p:spPr>
          <a:xfrm>
            <a:off x="6433304" y="5250180"/>
            <a:ext cx="3977878"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Precise object and facial recognition.</a:t>
            </a:r>
            <a:endParaRPr lang="en-US" sz="1750" dirty="0"/>
          </a:p>
        </p:txBody>
      </p:sp>
      <p:sp>
        <p:nvSpPr>
          <p:cNvPr id="13" name="Shape 7"/>
          <p:cNvSpPr/>
          <p:nvPr/>
        </p:nvSpPr>
        <p:spPr>
          <a:xfrm>
            <a:off x="6263164" y="5852993"/>
            <a:ext cx="7516773" cy="15240"/>
          </a:xfrm>
          <a:prstGeom prst="roundRect">
            <a:avLst>
              <a:gd name="adj" fmla="val 625116"/>
            </a:avLst>
          </a:prstGeom>
          <a:solidFill>
            <a:srgbClr val="C5D2CF"/>
          </a:solidFill>
          <a:ln/>
        </p:spPr>
        <p:txBody>
          <a:bodyPr/>
          <a:lstStyle/>
          <a:p>
            <a:endParaRPr lang="en-IN"/>
          </a:p>
        </p:txBody>
      </p:sp>
      <p:pic>
        <p:nvPicPr>
          <p:cNvPr id="14" name="Image 4" descr="preencoded.png"/>
          <p:cNvPicPr>
            <a:picLocks noChangeAspect="1"/>
          </p:cNvPicPr>
          <p:nvPr/>
        </p:nvPicPr>
        <p:blipFill>
          <a:blip r:embed="rId7"/>
          <a:stretch>
            <a:fillRect/>
          </a:stretch>
        </p:blipFill>
        <p:spPr>
          <a:xfrm>
            <a:off x="826294" y="5896570"/>
            <a:ext cx="6456164" cy="1306949"/>
          </a:xfrm>
          <a:prstGeom prst="rect">
            <a:avLst/>
          </a:prstGeom>
        </p:spPr>
      </p:pic>
      <p:pic>
        <p:nvPicPr>
          <p:cNvPr id="15" name="Image 5" descr="preencoded.png"/>
          <p:cNvPicPr>
            <a:picLocks noChangeAspect="1"/>
          </p:cNvPicPr>
          <p:nvPr/>
        </p:nvPicPr>
        <p:blipFill>
          <a:blip r:embed="rId8"/>
          <a:stretch>
            <a:fillRect/>
          </a:stretch>
        </p:blipFill>
        <p:spPr>
          <a:xfrm>
            <a:off x="3894773" y="6350675"/>
            <a:ext cx="318968" cy="398621"/>
          </a:xfrm>
          <a:prstGeom prst="rect">
            <a:avLst/>
          </a:prstGeom>
        </p:spPr>
      </p:pic>
      <p:sp>
        <p:nvSpPr>
          <p:cNvPr id="16" name="Text 8"/>
          <p:cNvSpPr/>
          <p:nvPr/>
        </p:nvSpPr>
        <p:spPr>
          <a:xfrm>
            <a:off x="7509272" y="61233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Enhanced Security</a:t>
            </a:r>
            <a:endParaRPr lang="en-US" sz="2200" dirty="0"/>
          </a:p>
        </p:txBody>
      </p:sp>
      <p:sp>
        <p:nvSpPr>
          <p:cNvPr id="17" name="Text 9"/>
          <p:cNvSpPr/>
          <p:nvPr/>
        </p:nvSpPr>
        <p:spPr>
          <a:xfrm>
            <a:off x="7509272" y="6613803"/>
            <a:ext cx="4042529" cy="362903"/>
          </a:xfrm>
          <a:prstGeom prst="rect">
            <a:avLst/>
          </a:prstGeom>
          <a:noFill/>
          <a:ln/>
        </p:spPr>
        <p:txBody>
          <a:bodyPr wrap="non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Proactive threat detection and alerts.</a:t>
            </a:r>
            <a:endParaRPr lang="en-US" sz="1750" dirty="0"/>
          </a:p>
        </p:txBody>
      </p:sp>
      <p:sp>
        <p:nvSpPr>
          <p:cNvPr id="18" name="Rectangle 17">
            <a:extLst>
              <a:ext uri="{FF2B5EF4-FFF2-40B4-BE49-F238E27FC236}">
                <a16:creationId xmlns:a16="http://schemas.microsoft.com/office/drawing/2014/main" id="{E66D196E-DDBF-56D0-4945-184C2B21EE7C}"/>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672"/>
          </a:xfrm>
          <a:prstGeom prst="rect">
            <a:avLst/>
          </a:prstGeom>
        </p:spPr>
      </p:pic>
      <p:sp>
        <p:nvSpPr>
          <p:cNvPr id="3" name="Text 0"/>
          <p:cNvSpPr/>
          <p:nvPr/>
        </p:nvSpPr>
        <p:spPr>
          <a:xfrm>
            <a:off x="6272213" y="617458"/>
            <a:ext cx="7572375" cy="1403271"/>
          </a:xfrm>
          <a:prstGeom prst="rect">
            <a:avLst/>
          </a:prstGeom>
          <a:noFill/>
          <a:ln/>
        </p:spPr>
        <p:txBody>
          <a:bodyPr wrap="square" lIns="0" tIns="0" rIns="0" bIns="0" rtlCol="0" anchor="t"/>
          <a:lstStyle/>
          <a:p>
            <a:pPr marL="0" indent="0" algn="l">
              <a:lnSpc>
                <a:spcPts val="5500"/>
              </a:lnSpc>
              <a:buNone/>
            </a:pPr>
            <a:r>
              <a:rPr lang="en-US" sz="4400" dirty="0">
                <a:solidFill>
                  <a:srgbClr val="272D45"/>
                </a:solidFill>
                <a:latin typeface="Kanit Light" pitchFamily="34" charset="0"/>
                <a:ea typeface="Kanit Light" pitchFamily="34" charset="-122"/>
                <a:cs typeface="Kanit Light" pitchFamily="34" charset="-120"/>
              </a:rPr>
              <a:t>Conclusion: Intelligent Security Solution</a:t>
            </a:r>
            <a:endParaRPr lang="en-US" sz="4400" dirty="0"/>
          </a:p>
        </p:txBody>
      </p:sp>
      <p:sp>
        <p:nvSpPr>
          <p:cNvPr id="4" name="Text 1"/>
          <p:cNvSpPr/>
          <p:nvPr/>
        </p:nvSpPr>
        <p:spPr>
          <a:xfrm>
            <a:off x="6272213" y="2357438"/>
            <a:ext cx="7572375" cy="1796058"/>
          </a:xfrm>
          <a:prstGeom prst="rect">
            <a:avLst/>
          </a:prstGeom>
          <a:noFill/>
          <a:ln/>
        </p:spPr>
        <p:txBody>
          <a:bodyPr wrap="squar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This project successfully integrates multiple machine learning and computer vision techniques to deliver an intelligent security solution. By combining object detection for harmful items and facial recognition for unauthorized individuals, the system provides real-time, reliable protection.</a:t>
            </a:r>
            <a:endParaRPr lang="en-US" sz="1750" dirty="0"/>
          </a:p>
        </p:txBody>
      </p:sp>
      <p:sp>
        <p:nvSpPr>
          <p:cNvPr id="5" name="Shape 2"/>
          <p:cNvSpPr/>
          <p:nvPr/>
        </p:nvSpPr>
        <p:spPr>
          <a:xfrm>
            <a:off x="6272213" y="4406027"/>
            <a:ext cx="168354" cy="844629"/>
          </a:xfrm>
          <a:prstGeom prst="roundRect">
            <a:avLst>
              <a:gd name="adj" fmla="val 56017"/>
            </a:avLst>
          </a:prstGeom>
          <a:solidFill>
            <a:srgbClr val="DFECE9"/>
          </a:solidFill>
          <a:ln w="7620">
            <a:solidFill>
              <a:srgbClr val="C5D2CF"/>
            </a:solidFill>
            <a:prstDash val="solid"/>
          </a:ln>
        </p:spPr>
        <p:txBody>
          <a:bodyPr/>
          <a:lstStyle/>
          <a:p>
            <a:endParaRPr lang="en-IN"/>
          </a:p>
        </p:txBody>
      </p:sp>
      <p:sp>
        <p:nvSpPr>
          <p:cNvPr id="6" name="Text 3"/>
          <p:cNvSpPr/>
          <p:nvPr/>
        </p:nvSpPr>
        <p:spPr>
          <a:xfrm>
            <a:off x="6777276" y="4406027"/>
            <a:ext cx="2806660" cy="350758"/>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Integrated ML &amp; CV</a:t>
            </a:r>
            <a:endParaRPr lang="en-US" sz="2200" dirty="0"/>
          </a:p>
        </p:txBody>
      </p:sp>
      <p:sp>
        <p:nvSpPr>
          <p:cNvPr id="7" name="Text 4"/>
          <p:cNvSpPr/>
          <p:nvPr/>
        </p:nvSpPr>
        <p:spPr>
          <a:xfrm>
            <a:off x="6777276" y="4891445"/>
            <a:ext cx="7067312" cy="359212"/>
          </a:xfrm>
          <a:prstGeom prst="rect">
            <a:avLst/>
          </a:prstGeom>
          <a:noFill/>
          <a:ln/>
        </p:spPr>
        <p:txBody>
          <a:bodyPr wrap="non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Combines advanced techniques for comprehensive security.</a:t>
            </a:r>
            <a:endParaRPr lang="en-US" sz="1750" dirty="0"/>
          </a:p>
        </p:txBody>
      </p:sp>
      <p:sp>
        <p:nvSpPr>
          <p:cNvPr id="8" name="Shape 5"/>
          <p:cNvSpPr/>
          <p:nvPr/>
        </p:nvSpPr>
        <p:spPr>
          <a:xfrm>
            <a:off x="6608921" y="5475089"/>
            <a:ext cx="168354" cy="844629"/>
          </a:xfrm>
          <a:prstGeom prst="roundRect">
            <a:avLst>
              <a:gd name="adj" fmla="val 56017"/>
            </a:avLst>
          </a:prstGeom>
          <a:solidFill>
            <a:srgbClr val="DFECE9"/>
          </a:solidFill>
          <a:ln w="7620">
            <a:solidFill>
              <a:srgbClr val="C5D2CF"/>
            </a:solidFill>
            <a:prstDash val="solid"/>
          </a:ln>
        </p:spPr>
        <p:txBody>
          <a:bodyPr/>
          <a:lstStyle/>
          <a:p>
            <a:endParaRPr lang="en-IN"/>
          </a:p>
        </p:txBody>
      </p:sp>
      <p:sp>
        <p:nvSpPr>
          <p:cNvPr id="9" name="Text 6"/>
          <p:cNvSpPr/>
          <p:nvPr/>
        </p:nvSpPr>
        <p:spPr>
          <a:xfrm>
            <a:off x="7113984" y="5475089"/>
            <a:ext cx="3293269" cy="350758"/>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Proactive Threat Detection</a:t>
            </a:r>
            <a:endParaRPr lang="en-US" sz="2200" dirty="0"/>
          </a:p>
        </p:txBody>
      </p:sp>
      <p:sp>
        <p:nvSpPr>
          <p:cNvPr id="10" name="Text 7"/>
          <p:cNvSpPr/>
          <p:nvPr/>
        </p:nvSpPr>
        <p:spPr>
          <a:xfrm>
            <a:off x="7113984" y="5960507"/>
            <a:ext cx="6730603" cy="359212"/>
          </a:xfrm>
          <a:prstGeom prst="rect">
            <a:avLst/>
          </a:prstGeom>
          <a:noFill/>
          <a:ln/>
        </p:spPr>
        <p:txBody>
          <a:bodyPr wrap="non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Identifies harmful objects and unauthorized persons.</a:t>
            </a:r>
            <a:endParaRPr lang="en-US" sz="1750" dirty="0"/>
          </a:p>
        </p:txBody>
      </p:sp>
      <p:sp>
        <p:nvSpPr>
          <p:cNvPr id="11" name="Shape 8"/>
          <p:cNvSpPr/>
          <p:nvPr/>
        </p:nvSpPr>
        <p:spPr>
          <a:xfrm>
            <a:off x="6945749" y="6544151"/>
            <a:ext cx="168354" cy="844629"/>
          </a:xfrm>
          <a:prstGeom prst="roundRect">
            <a:avLst>
              <a:gd name="adj" fmla="val 56017"/>
            </a:avLst>
          </a:prstGeom>
          <a:solidFill>
            <a:srgbClr val="DFECE9"/>
          </a:solidFill>
          <a:ln w="7620">
            <a:solidFill>
              <a:srgbClr val="C5D2CF"/>
            </a:solidFill>
            <a:prstDash val="solid"/>
          </a:ln>
        </p:spPr>
        <p:txBody>
          <a:bodyPr/>
          <a:lstStyle/>
          <a:p>
            <a:endParaRPr lang="en-IN"/>
          </a:p>
        </p:txBody>
      </p:sp>
      <p:sp>
        <p:nvSpPr>
          <p:cNvPr id="12" name="Text 9"/>
          <p:cNvSpPr/>
          <p:nvPr/>
        </p:nvSpPr>
        <p:spPr>
          <a:xfrm>
            <a:off x="7450812" y="6544151"/>
            <a:ext cx="2806660" cy="350758"/>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Real-Time Reliability</a:t>
            </a:r>
            <a:endParaRPr lang="en-US" sz="2200" dirty="0"/>
          </a:p>
        </p:txBody>
      </p:sp>
      <p:sp>
        <p:nvSpPr>
          <p:cNvPr id="13" name="Text 10"/>
          <p:cNvSpPr/>
          <p:nvPr/>
        </p:nvSpPr>
        <p:spPr>
          <a:xfrm>
            <a:off x="7450812" y="7029569"/>
            <a:ext cx="6393775" cy="359212"/>
          </a:xfrm>
          <a:prstGeom prst="rect">
            <a:avLst/>
          </a:prstGeom>
          <a:noFill/>
          <a:ln/>
        </p:spPr>
        <p:txBody>
          <a:bodyPr wrap="non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Designed for quick and dependable performance.</a:t>
            </a:r>
            <a:endParaRPr lang="en-US" sz="1750" dirty="0"/>
          </a:p>
        </p:txBody>
      </p:sp>
      <p:sp>
        <p:nvSpPr>
          <p:cNvPr id="14" name="Rectangle 13">
            <a:extLst>
              <a:ext uri="{FF2B5EF4-FFF2-40B4-BE49-F238E27FC236}">
                <a16:creationId xmlns:a16="http://schemas.microsoft.com/office/drawing/2014/main" id="{E05E1439-83DE-8643-8399-A84C8686E4C5}"/>
              </a:ext>
            </a:extLst>
          </p:cNvPr>
          <p:cNvSpPr/>
          <p:nvPr/>
        </p:nvSpPr>
        <p:spPr>
          <a:xfrm>
            <a:off x="12769318" y="7634186"/>
            <a:ext cx="1786759" cy="595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765</Words>
  <Application>Microsoft Office PowerPoint</Application>
  <PresentationFormat>Custom</PresentationFormat>
  <Paragraphs>78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Kanit Light</vt:lpstr>
      <vt:lpstr>Arial</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atharvakv2004@gmail.com</cp:lastModifiedBy>
  <cp:revision>2</cp:revision>
  <dcterms:created xsi:type="dcterms:W3CDTF">2025-05-25T15:07:59Z</dcterms:created>
  <dcterms:modified xsi:type="dcterms:W3CDTF">2025-05-25T15:25:08Z</dcterms:modified>
</cp:coreProperties>
</file>