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Open Sans" panose="020B0606030504020204" pitchFamily="34" charset="0"/>
      <p:regular r:id="rId10"/>
      <p:bold r:id="rId11"/>
    </p:embeddedFont>
    <p:embeddedFont>
      <p:font typeface="Playfair Display Bold" panose="020B0604020202020204" charset="0"/>
      <p:bold r:id="rId12"/>
    </p:embeddedFont>
    <p:embeddedFont>
      <p:font typeface="Sitka Text Semibold" pitchFamily="2" charset="0"/>
      <p:bold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https://www.thebluediamondgallery.com/handwriting/g/goal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uperaproject.eu/portfolio-items/project_outcomes/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1937" y="2285179"/>
            <a:ext cx="5651421" cy="451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just">
              <a:lnSpc>
                <a:spcPts val="5250"/>
              </a:lnSpc>
              <a:buNone/>
            </a:pPr>
            <a:r>
              <a:rPr lang="en-US" sz="24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Outcomes</a:t>
            </a:r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99917F-4531-7C39-DE93-5AB2EEBED021}"/>
              </a:ext>
            </a:extLst>
          </p:cNvPr>
          <p:cNvGrpSpPr/>
          <p:nvPr/>
        </p:nvGrpSpPr>
        <p:grpSpPr>
          <a:xfrm>
            <a:off x="7441522" y="2258347"/>
            <a:ext cx="7188878" cy="4702571"/>
            <a:chOff x="6422927" y="2224240"/>
            <a:chExt cx="7188878" cy="470257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7AED16-DC10-09BC-8346-BA839ED8C191}"/>
                </a:ext>
              </a:extLst>
            </p:cNvPr>
            <p:cNvGrpSpPr/>
            <p:nvPr/>
          </p:nvGrpSpPr>
          <p:grpSpPr>
            <a:xfrm>
              <a:off x="6428140" y="2992659"/>
              <a:ext cx="3235620" cy="1819348"/>
              <a:chOff x="787741" y="2107193"/>
              <a:chExt cx="3235620" cy="1819348"/>
            </a:xfrm>
          </p:grpSpPr>
          <p:sp>
            <p:nvSpPr>
              <p:cNvPr id="4" name="Shape 1"/>
              <p:cNvSpPr/>
              <p:nvPr/>
            </p:nvSpPr>
            <p:spPr>
              <a:xfrm>
                <a:off x="787741" y="2107193"/>
                <a:ext cx="3235620" cy="1819348"/>
              </a:xfrm>
              <a:prstGeom prst="roundRect">
                <a:avLst>
                  <a:gd name="adj" fmla="val 2142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5" name="Text 2"/>
              <p:cNvSpPr/>
              <p:nvPr/>
            </p:nvSpPr>
            <p:spPr>
              <a:xfrm>
                <a:off x="958782" y="2222897"/>
                <a:ext cx="2924728" cy="3697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600"/>
                  </a:lnSpc>
                  <a:buNone/>
                </a:pPr>
                <a:r>
                  <a:rPr lang="en-US" sz="140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SDG 3: Good Health and Well-being</a:t>
                </a:r>
                <a:endParaRPr lang="en-US" sz="1400" dirty="0"/>
              </a:p>
            </p:txBody>
          </p:sp>
          <p:sp>
            <p:nvSpPr>
              <p:cNvPr id="6" name="Text 3"/>
              <p:cNvSpPr/>
              <p:nvPr/>
            </p:nvSpPr>
            <p:spPr>
              <a:xfrm>
                <a:off x="1120688" y="2673256"/>
                <a:ext cx="2569726" cy="112168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39393C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The project improves road safety with real-time sign detection and speech output, helping drivers stay focused and reduce distractions.</a:t>
                </a:r>
                <a:endParaRPr lang="en-US" sz="12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BDD202-C3D8-A2D4-B08D-D5BFD130B8BA}"/>
                </a:ext>
              </a:extLst>
            </p:cNvPr>
            <p:cNvGrpSpPr/>
            <p:nvPr/>
          </p:nvGrpSpPr>
          <p:grpSpPr>
            <a:xfrm>
              <a:off x="6422927" y="5107463"/>
              <a:ext cx="3235620" cy="1819348"/>
              <a:chOff x="4079580" y="2107193"/>
              <a:chExt cx="3235620" cy="1819348"/>
            </a:xfrm>
          </p:grpSpPr>
          <p:sp>
            <p:nvSpPr>
              <p:cNvPr id="10" name="Shape 1">
                <a:extLst>
                  <a:ext uri="{FF2B5EF4-FFF2-40B4-BE49-F238E27FC236}">
                    <a16:creationId xmlns:a16="http://schemas.microsoft.com/office/drawing/2014/main" id="{CA83F463-D63F-AF39-5AF9-8E809C798491}"/>
                  </a:ext>
                </a:extLst>
              </p:cNvPr>
              <p:cNvSpPr/>
              <p:nvPr/>
            </p:nvSpPr>
            <p:spPr>
              <a:xfrm>
                <a:off x="4079580" y="2107193"/>
                <a:ext cx="3235620" cy="1819348"/>
              </a:xfrm>
              <a:prstGeom prst="roundRect">
                <a:avLst>
                  <a:gd name="adj" fmla="val 2142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9" name="Text 6"/>
              <p:cNvSpPr/>
              <p:nvPr/>
            </p:nvSpPr>
            <p:spPr>
              <a:xfrm>
                <a:off x="4238201" y="2673256"/>
                <a:ext cx="2918377" cy="111626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39393C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This project leverages AI and machine learning to support smart city initiatives, making transportation safer and more efficient.</a:t>
                </a:r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4289247" y="2218961"/>
                <a:ext cx="2767769" cy="45971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SDG 9: Industry, Innovation, and Infrastructure</a:t>
                </a:r>
                <a:endParaRPr lang="en-US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B2352-35B4-B8C4-50A9-D4778BF73670}"/>
                </a:ext>
              </a:extLst>
            </p:cNvPr>
            <p:cNvGrpSpPr/>
            <p:nvPr/>
          </p:nvGrpSpPr>
          <p:grpSpPr>
            <a:xfrm>
              <a:off x="9951083" y="5107463"/>
              <a:ext cx="3235620" cy="1819348"/>
              <a:chOff x="9051407" y="1998295"/>
              <a:chExt cx="3235620" cy="1819348"/>
            </a:xfrm>
          </p:grpSpPr>
          <p:sp>
            <p:nvSpPr>
              <p:cNvPr id="13" name="Shape 1">
                <a:extLst>
                  <a:ext uri="{FF2B5EF4-FFF2-40B4-BE49-F238E27FC236}">
                    <a16:creationId xmlns:a16="http://schemas.microsoft.com/office/drawing/2014/main" id="{02F9A3F3-7DA1-024B-C3BA-5F1A45176DFE}"/>
                  </a:ext>
                </a:extLst>
              </p:cNvPr>
              <p:cNvSpPr/>
              <p:nvPr/>
            </p:nvSpPr>
            <p:spPr>
              <a:xfrm>
                <a:off x="9051407" y="1998295"/>
                <a:ext cx="3235620" cy="1819348"/>
              </a:xfrm>
              <a:prstGeom prst="roundRect">
                <a:avLst>
                  <a:gd name="adj" fmla="val 2142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16" name="Text 2">
                <a:extLst>
                  <a:ext uri="{FF2B5EF4-FFF2-40B4-BE49-F238E27FC236}">
                    <a16:creationId xmlns:a16="http://schemas.microsoft.com/office/drawing/2014/main" id="{F7DDF38B-935D-6169-63BB-1014451E88B2}"/>
                  </a:ext>
                </a:extLst>
              </p:cNvPr>
              <p:cNvSpPr/>
              <p:nvPr/>
            </p:nvSpPr>
            <p:spPr>
              <a:xfrm>
                <a:off x="9351254" y="2080393"/>
                <a:ext cx="2643237" cy="3697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SDG 11: Sustainable Cities and Communities</a:t>
                </a:r>
                <a:endParaRPr lang="en-US" sz="1400" dirty="0"/>
              </a:p>
            </p:txBody>
          </p:sp>
          <p:sp>
            <p:nvSpPr>
              <p:cNvPr id="18" name="Text 3">
                <a:extLst>
                  <a:ext uri="{FF2B5EF4-FFF2-40B4-BE49-F238E27FC236}">
                    <a16:creationId xmlns:a16="http://schemas.microsoft.com/office/drawing/2014/main" id="{EA5D6D20-5BB9-4E45-7D57-F070769F9AFB}"/>
                  </a:ext>
                </a:extLst>
              </p:cNvPr>
              <p:cNvSpPr/>
              <p:nvPr/>
            </p:nvSpPr>
            <p:spPr>
              <a:xfrm>
                <a:off x="9222045" y="2532191"/>
                <a:ext cx="2958892" cy="112168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39393C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The project supports sustainable urban mobility by enabling reliable road sign recognition, aiding autonomous vehicles, and improving safety in smart cities.</a:t>
                </a:r>
                <a:endParaRPr lang="en-US" sz="12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EDB2AE-BDB4-94AB-F7E3-9330E0E8C21E}"/>
                </a:ext>
              </a:extLst>
            </p:cNvPr>
            <p:cNvGrpSpPr/>
            <p:nvPr/>
          </p:nvGrpSpPr>
          <p:grpSpPr>
            <a:xfrm>
              <a:off x="9951083" y="2992659"/>
              <a:ext cx="3412843" cy="1819348"/>
              <a:chOff x="787741" y="5376378"/>
              <a:chExt cx="3412843" cy="1819348"/>
            </a:xfrm>
          </p:grpSpPr>
          <p:sp>
            <p:nvSpPr>
              <p:cNvPr id="24" name="Shape 1">
                <a:extLst>
                  <a:ext uri="{FF2B5EF4-FFF2-40B4-BE49-F238E27FC236}">
                    <a16:creationId xmlns:a16="http://schemas.microsoft.com/office/drawing/2014/main" id="{CB6935C0-8308-5D7E-AA6F-E0095AC2CBD1}"/>
                  </a:ext>
                </a:extLst>
              </p:cNvPr>
              <p:cNvSpPr/>
              <p:nvPr/>
            </p:nvSpPr>
            <p:spPr>
              <a:xfrm>
                <a:off x="787741" y="5376378"/>
                <a:ext cx="3235620" cy="1819348"/>
              </a:xfrm>
              <a:prstGeom prst="roundRect">
                <a:avLst>
                  <a:gd name="adj" fmla="val 2142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25" name="Text 2">
                <a:extLst>
                  <a:ext uri="{FF2B5EF4-FFF2-40B4-BE49-F238E27FC236}">
                    <a16:creationId xmlns:a16="http://schemas.microsoft.com/office/drawing/2014/main" id="{5257CB34-7C09-ECE8-6C65-ADCD10E976B2}"/>
                  </a:ext>
                </a:extLst>
              </p:cNvPr>
              <p:cNvSpPr/>
              <p:nvPr/>
            </p:nvSpPr>
            <p:spPr>
              <a:xfrm>
                <a:off x="1275856" y="5431964"/>
                <a:ext cx="2924728" cy="3697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600"/>
                  </a:lnSpc>
                  <a:buNone/>
                </a:pPr>
                <a:r>
                  <a:rPr lang="en-US" sz="140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SDG 4: Quality Education</a:t>
                </a:r>
                <a:endParaRPr lang="en-US" sz="1400" dirty="0"/>
              </a:p>
            </p:txBody>
          </p:sp>
          <p:sp>
            <p:nvSpPr>
              <p:cNvPr id="26" name="Text 3">
                <a:extLst>
                  <a:ext uri="{FF2B5EF4-FFF2-40B4-BE49-F238E27FC236}">
                    <a16:creationId xmlns:a16="http://schemas.microsoft.com/office/drawing/2014/main" id="{08A6E418-DF14-3031-C062-E00FE8F0F0EE}"/>
                  </a:ext>
                </a:extLst>
              </p:cNvPr>
              <p:cNvSpPr/>
              <p:nvPr/>
            </p:nvSpPr>
            <p:spPr>
              <a:xfrm>
                <a:off x="1028986" y="5857250"/>
                <a:ext cx="2784320" cy="112168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39393C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The project serves as an educational tool, teaching AI, object detection, and their real-world applications, highlighting AI's social impact.</a:t>
                </a:r>
                <a:endParaRPr lang="en-US" sz="1200" dirty="0"/>
              </a:p>
            </p:txBody>
          </p:sp>
        </p:grpSp>
        <p:sp>
          <p:nvSpPr>
            <p:cNvPr id="31" name="Text 0">
              <a:extLst>
                <a:ext uri="{FF2B5EF4-FFF2-40B4-BE49-F238E27FC236}">
                  <a16:creationId xmlns:a16="http://schemas.microsoft.com/office/drawing/2014/main" id="{17E7F55B-7DA7-737D-454C-B165DD240299}"/>
                </a:ext>
              </a:extLst>
            </p:cNvPr>
            <p:cNvSpPr/>
            <p:nvPr/>
          </p:nvSpPr>
          <p:spPr>
            <a:xfrm>
              <a:off x="7266591" y="2224240"/>
              <a:ext cx="6345214" cy="505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just">
                <a:lnSpc>
                  <a:spcPts val="5250"/>
                </a:lnSpc>
                <a:buNone/>
              </a:pPr>
              <a:r>
                <a:rPr lang="en-US" sz="2000" b="1" dirty="0">
                  <a:solidFill>
                    <a:srgbClr val="101014"/>
                  </a:solidFill>
                  <a:latin typeface="Playfair Display Bold" pitchFamily="34" charset="0"/>
                  <a:ea typeface="Playfair Display Bold" pitchFamily="34" charset="-122"/>
                  <a:cs typeface="Playfair Display Bold" pitchFamily="34" charset="-120"/>
                </a:rPr>
                <a:t>Sustainable Development Goals Mapping</a:t>
              </a:r>
              <a:endParaRPr lang="en-US" sz="2000" dirty="0"/>
            </a:p>
          </p:txBody>
        </p:sp>
      </p:grpSp>
      <p:sp>
        <p:nvSpPr>
          <p:cNvPr id="32" name="Shape 1">
            <a:extLst>
              <a:ext uri="{FF2B5EF4-FFF2-40B4-BE49-F238E27FC236}">
                <a16:creationId xmlns:a16="http://schemas.microsoft.com/office/drawing/2014/main" id="{07B5C224-F972-AA42-BDAD-C2AC6A6362F9}"/>
              </a:ext>
            </a:extLst>
          </p:cNvPr>
          <p:cNvSpPr/>
          <p:nvPr/>
        </p:nvSpPr>
        <p:spPr>
          <a:xfrm>
            <a:off x="458828" y="3017670"/>
            <a:ext cx="5119541" cy="2614657"/>
          </a:xfrm>
          <a:prstGeom prst="roundRect">
            <a:avLst>
              <a:gd name="adj" fmla="val 18992"/>
            </a:avLst>
          </a:prstGeom>
          <a:solidFill>
            <a:srgbClr val="E0E0EC"/>
          </a:solidFill>
          <a:ln/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Engineering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Design/development of solutions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Conduct investigations of complex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Modern tool usage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Problem 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Ability to analyze, design, develop, test, and manage complex software &amp; hybrid applications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CA99B-EB1A-1AC8-98ED-1B711A7D2BA8}"/>
              </a:ext>
            </a:extLst>
          </p:cNvPr>
          <p:cNvSpPr txBox="1"/>
          <p:nvPr/>
        </p:nvSpPr>
        <p:spPr>
          <a:xfrm>
            <a:off x="118334" y="430061"/>
            <a:ext cx="14385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700405" indent="457200" algn="ctr">
              <a:spcBef>
                <a:spcPts val="15"/>
              </a:spcBef>
            </a:pPr>
            <a:r>
              <a:rPr lang="en-GB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AI Enabled </a:t>
            </a:r>
            <a:r>
              <a:rPr lang="en-GB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GB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ystem for Road Sign Detection &amp; Classification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43F728-4A74-2B12-277A-40522B958867}"/>
              </a:ext>
            </a:extLst>
          </p:cNvPr>
          <p:cNvGrpSpPr/>
          <p:nvPr/>
        </p:nvGrpSpPr>
        <p:grpSpPr>
          <a:xfrm>
            <a:off x="5671453" y="1157051"/>
            <a:ext cx="3290114" cy="396835"/>
            <a:chOff x="776823" y="6104964"/>
            <a:chExt cx="3290114" cy="396835"/>
          </a:xfrm>
        </p:grpSpPr>
        <p:sp>
          <p:nvSpPr>
            <p:cNvPr id="40" name="Text 3">
              <a:extLst>
                <a:ext uri="{FF2B5EF4-FFF2-40B4-BE49-F238E27FC236}">
                  <a16:creationId xmlns:a16="http://schemas.microsoft.com/office/drawing/2014/main" id="{92D9D5E0-F0FA-62F0-CB1A-52C24B606B23}"/>
                </a:ext>
              </a:extLst>
            </p:cNvPr>
            <p:cNvSpPr/>
            <p:nvPr/>
          </p:nvSpPr>
          <p:spPr>
            <a:xfrm>
              <a:off x="1270040" y="6159515"/>
              <a:ext cx="2796897" cy="28773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marR="700405">
                <a:spcBef>
                  <a:spcPts val="15"/>
                </a:spcBef>
              </a:pPr>
              <a:r>
                <a:rPr lang="en-GB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PROJECT ID (PCSE25-17)</a:t>
              </a:r>
              <a:endPara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1" name="Graphic 40" descr="Meeting">
              <a:extLst>
                <a:ext uri="{FF2B5EF4-FFF2-40B4-BE49-F238E27FC236}">
                  <a16:creationId xmlns:a16="http://schemas.microsoft.com/office/drawing/2014/main" id="{C42CD0DC-D24D-6344-02CE-48002D36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823" y="6104964"/>
              <a:ext cx="396835" cy="396835"/>
            </a:xfrm>
            <a:prstGeom prst="rect">
              <a:avLst/>
            </a:prstGeom>
          </p:spPr>
        </p:pic>
      </p:grpSp>
      <p:sp>
        <p:nvSpPr>
          <p:cNvPr id="42" name="Text 1">
            <a:extLst>
              <a:ext uri="{FF2B5EF4-FFF2-40B4-BE49-F238E27FC236}">
                <a16:creationId xmlns:a16="http://schemas.microsoft.com/office/drawing/2014/main" id="{BCCED9EC-8C23-7EDC-D4D1-9A608FA39B95}"/>
              </a:ext>
            </a:extLst>
          </p:cNvPr>
          <p:cNvSpPr/>
          <p:nvPr/>
        </p:nvSpPr>
        <p:spPr>
          <a:xfrm>
            <a:off x="4718129" y="1824334"/>
            <a:ext cx="5183113" cy="3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Outcome of the Project : Research Paper</a:t>
            </a:r>
          </a:p>
          <a:p>
            <a:pPr marL="0" indent="0">
              <a:lnSpc>
                <a:spcPts val="2850"/>
              </a:lnSpc>
              <a:buNone/>
            </a:pPr>
            <a:endParaRPr lang="en-US" sz="1600" dirty="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450F04-48B0-A005-36F1-26971192334B}"/>
              </a:ext>
            </a:extLst>
          </p:cNvPr>
          <p:cNvSpPr txBox="1"/>
          <p:nvPr/>
        </p:nvSpPr>
        <p:spPr>
          <a:xfrm>
            <a:off x="464482" y="6777728"/>
            <a:ext cx="2321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Khushi Agnihotri</a:t>
            </a:r>
            <a:br>
              <a:rPr lang="en-US" sz="1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Divyansh Goel</a:t>
            </a:r>
            <a:br>
              <a:rPr lang="en-US" sz="1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Devansh </a:t>
            </a:r>
            <a:r>
              <a:rPr lang="en-US" sz="1800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Vashistha</a:t>
            </a:r>
            <a:br>
              <a:rPr lang="en-US" sz="1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8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Naman Yadav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A47FC6-FA8B-7566-710D-2C75F79695EB}"/>
              </a:ext>
            </a:extLst>
          </p:cNvPr>
          <p:cNvGrpSpPr/>
          <p:nvPr/>
        </p:nvGrpSpPr>
        <p:grpSpPr>
          <a:xfrm>
            <a:off x="531192" y="6400315"/>
            <a:ext cx="3290114" cy="396835"/>
            <a:chOff x="776823" y="6104964"/>
            <a:chExt cx="3290114" cy="396835"/>
          </a:xfrm>
        </p:grpSpPr>
        <p:sp>
          <p:nvSpPr>
            <p:cNvPr id="47" name="Text 3">
              <a:extLst>
                <a:ext uri="{FF2B5EF4-FFF2-40B4-BE49-F238E27FC236}">
                  <a16:creationId xmlns:a16="http://schemas.microsoft.com/office/drawing/2014/main" id="{83BAFD0C-4693-4782-F15A-1E0725A85A29}"/>
                </a:ext>
              </a:extLst>
            </p:cNvPr>
            <p:cNvSpPr/>
            <p:nvPr/>
          </p:nvSpPr>
          <p:spPr>
            <a:xfrm>
              <a:off x="1270040" y="6159515"/>
              <a:ext cx="2796897" cy="28773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marR="700405">
                <a:spcBef>
                  <a:spcPts val="15"/>
                </a:spcBef>
              </a:pPr>
              <a:r>
                <a:rPr lang="en-GB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PROJECT ID (PCSE25-17)</a:t>
              </a:r>
              <a:endPara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8" name="Graphic 47" descr="Meeting">
              <a:extLst>
                <a:ext uri="{FF2B5EF4-FFF2-40B4-BE49-F238E27FC236}">
                  <a16:creationId xmlns:a16="http://schemas.microsoft.com/office/drawing/2014/main" id="{53135BF4-4103-970E-EF42-6F5DCE988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823" y="6104964"/>
              <a:ext cx="396835" cy="396835"/>
            </a:xfrm>
            <a:prstGeom prst="rect">
              <a:avLst/>
            </a:prstGeom>
          </p:spPr>
        </p:pic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ED6C51C-ED0D-BDD4-C1B7-23D75814D576}"/>
              </a:ext>
            </a:extLst>
          </p:cNvPr>
          <p:cNvSpPr/>
          <p:nvPr/>
        </p:nvSpPr>
        <p:spPr>
          <a:xfrm>
            <a:off x="12876903" y="7777780"/>
            <a:ext cx="1626926" cy="357917"/>
          </a:xfrm>
          <a:prstGeom prst="roundRect">
            <a:avLst>
              <a:gd name="adj" fmla="val 174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PCSE25-17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>
              <a:latin typeface="Sitka Text Semibold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01014"/>
                </a:solidFill>
                <a:latin typeface="Sitka Text Semibold" pitchFamily="2" charset="0"/>
                <a:ea typeface="Playfair Display Bold"/>
              </a:rPr>
              <a:t>Overview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develops an AI-powered Road Sign Detection and Classification system using YOLO, and Google Text-to-Speech, providing real-time visual and auditory alerts to enhance safety and driver awareness.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Sitka Text Semibold" pitchFamily="2" charset="0"/>
                <a:ea typeface="Playfair Display Bold"/>
              </a:rPr>
              <a:t>Key Objectives</a:t>
            </a:r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2645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objectives are rapid road sign detection, converting detected sign information to synthesized speech using multilingual TTS, providing comprehensive driver assistance, and ensuring scalability for future feature expansion.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01014"/>
                </a:solidFill>
                <a:latin typeface="Sitka Text Semibold" pitchFamily="2" charset="0"/>
                <a:ea typeface="Playfair Display Bold"/>
              </a:rPr>
              <a:t>Approach</a:t>
            </a:r>
          </a:p>
        </p:txBody>
      </p:sp>
      <p:sp>
        <p:nvSpPr>
          <p:cNvPr id="8" name="Text 6"/>
          <p:cNvSpPr/>
          <p:nvPr/>
        </p:nvSpPr>
        <p:spPr>
          <a:xfrm>
            <a:off x="9872067" y="3852504"/>
            <a:ext cx="3978116" cy="2645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approach includes defining scope, collecting annotated data, selecting and training models (YOLO, CNNs), integrating TTS for voice feedback, designing an optional UI, deploying in vehicles, and preparing a report.</a:t>
            </a:r>
            <a:endParaRPr lang="en-US" sz="17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307EF0-12A1-CC9F-DACF-52834C1AA14C}"/>
              </a:ext>
            </a:extLst>
          </p:cNvPr>
          <p:cNvSpPr/>
          <p:nvPr/>
        </p:nvSpPr>
        <p:spPr>
          <a:xfrm>
            <a:off x="12876903" y="7777780"/>
            <a:ext cx="1626926" cy="357917"/>
          </a:xfrm>
          <a:prstGeom prst="roundRect">
            <a:avLst>
              <a:gd name="adj" fmla="val 174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PCSE25-17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78F4F44-7B74-3DD0-8951-7A970E038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-1" b="23235"/>
          <a:stretch/>
        </p:blipFill>
        <p:spPr>
          <a:xfrm>
            <a:off x="4012604" y="-6332"/>
            <a:ext cx="10617797" cy="27474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516" y="290346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>
              <a:latin typeface="Sitka Text Semibold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41728" y="4017520"/>
            <a:ext cx="5455257" cy="374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Faster Detection of Traffic Signals on Roads</a:t>
            </a:r>
          </a:p>
        </p:txBody>
      </p:sp>
      <p:sp>
        <p:nvSpPr>
          <p:cNvPr id="14" name="Text 11"/>
          <p:cNvSpPr/>
          <p:nvPr/>
        </p:nvSpPr>
        <p:spPr>
          <a:xfrm>
            <a:off x="8304725" y="4538599"/>
            <a:ext cx="6124989" cy="905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Text-to-speech (TTS) technology is employed to convert the textual information of the detected road sign into synthesized speech.</a:t>
            </a:r>
          </a:p>
        </p:txBody>
      </p:sp>
      <p:sp>
        <p:nvSpPr>
          <p:cNvPr id="19" name="Text 16"/>
          <p:cNvSpPr/>
          <p:nvPr/>
        </p:nvSpPr>
        <p:spPr>
          <a:xfrm>
            <a:off x="753795" y="5544841"/>
            <a:ext cx="5455257" cy="540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r>
              <a:rPr lang="en-US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multilingual text-to-speech (TTS) engine that supports a wide range of languages.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AC448A-3484-E383-0E62-69554DC97098}"/>
              </a:ext>
            </a:extLst>
          </p:cNvPr>
          <p:cNvGrpSpPr/>
          <p:nvPr/>
        </p:nvGrpSpPr>
        <p:grpSpPr>
          <a:xfrm>
            <a:off x="6361895" y="3696653"/>
            <a:ext cx="1817907" cy="3988937"/>
            <a:chOff x="6400383" y="4076819"/>
            <a:chExt cx="1829634" cy="3669665"/>
          </a:xfrm>
        </p:grpSpPr>
        <p:sp>
          <p:nvSpPr>
            <p:cNvPr id="4" name="Shape 1"/>
            <p:cNvSpPr/>
            <p:nvPr/>
          </p:nvSpPr>
          <p:spPr>
            <a:xfrm>
              <a:off x="7303770" y="4076819"/>
              <a:ext cx="22860" cy="3547943"/>
            </a:xfrm>
            <a:prstGeom prst="roundRect">
              <a:avLst>
                <a:gd name="adj" fmla="val 133041"/>
              </a:avLst>
            </a:prstGeom>
            <a:solidFill>
              <a:srgbClr val="C6C6D2"/>
            </a:solidFill>
            <a:ln/>
          </p:spPr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783541-248A-8951-62C1-6035B8599D42}"/>
                </a:ext>
              </a:extLst>
            </p:cNvPr>
            <p:cNvGrpSpPr/>
            <p:nvPr/>
          </p:nvGrpSpPr>
          <p:grpSpPr>
            <a:xfrm>
              <a:off x="6400383" y="4304824"/>
              <a:ext cx="1142881" cy="456128"/>
              <a:chOff x="6400383" y="4304824"/>
              <a:chExt cx="1142881" cy="456128"/>
            </a:xfrm>
          </p:grpSpPr>
          <p:sp>
            <p:nvSpPr>
              <p:cNvPr id="5" name="Shape 2"/>
              <p:cNvSpPr/>
              <p:nvPr/>
            </p:nvSpPr>
            <p:spPr>
              <a:xfrm>
                <a:off x="6400383" y="4521398"/>
                <a:ext cx="709613" cy="22860"/>
              </a:xfrm>
              <a:prstGeom prst="roundRect">
                <a:avLst>
                  <a:gd name="adj" fmla="val 133041"/>
                </a:avLst>
              </a:prstGeom>
              <a:solidFill>
                <a:srgbClr val="C6C6D2"/>
              </a:solidFill>
              <a:ln/>
            </p:spPr>
          </p:sp>
          <p:sp>
            <p:nvSpPr>
              <p:cNvPr id="6" name="Shape 3"/>
              <p:cNvSpPr/>
              <p:nvPr/>
            </p:nvSpPr>
            <p:spPr>
              <a:xfrm>
                <a:off x="7087136" y="4304824"/>
                <a:ext cx="456128" cy="456128"/>
              </a:xfrm>
              <a:prstGeom prst="roundRect">
                <a:avLst>
                  <a:gd name="adj" fmla="val 666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7" name="Text 4"/>
              <p:cNvSpPr/>
              <p:nvPr/>
            </p:nvSpPr>
            <p:spPr>
              <a:xfrm>
                <a:off x="7256919" y="4380786"/>
                <a:ext cx="116562" cy="3040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350"/>
                  </a:lnSpc>
                  <a:buNone/>
                </a:pPr>
                <a:r>
                  <a:rPr lang="en-US" sz="235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1</a:t>
                </a:r>
                <a:endParaRPr lang="en-US" sz="235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953511-C0BC-3886-F7B9-2C532BE3DDF8}"/>
                </a:ext>
              </a:extLst>
            </p:cNvPr>
            <p:cNvGrpSpPr/>
            <p:nvPr/>
          </p:nvGrpSpPr>
          <p:grpSpPr>
            <a:xfrm>
              <a:off x="7087136" y="5051207"/>
              <a:ext cx="1142881" cy="456128"/>
              <a:chOff x="7087136" y="5318403"/>
              <a:chExt cx="1142881" cy="456128"/>
            </a:xfrm>
          </p:grpSpPr>
          <p:sp>
            <p:nvSpPr>
              <p:cNvPr id="10" name="Shape 7"/>
              <p:cNvSpPr/>
              <p:nvPr/>
            </p:nvSpPr>
            <p:spPr>
              <a:xfrm>
                <a:off x="7520404" y="5534978"/>
                <a:ext cx="709613" cy="22860"/>
              </a:xfrm>
              <a:prstGeom prst="roundRect">
                <a:avLst>
                  <a:gd name="adj" fmla="val 133041"/>
                </a:avLst>
              </a:prstGeom>
              <a:solidFill>
                <a:srgbClr val="C6C6D2"/>
              </a:solidFill>
              <a:ln/>
            </p:spPr>
          </p:sp>
          <p:sp>
            <p:nvSpPr>
              <p:cNvPr id="11" name="Shape 8"/>
              <p:cNvSpPr/>
              <p:nvPr/>
            </p:nvSpPr>
            <p:spPr>
              <a:xfrm>
                <a:off x="7087136" y="5318403"/>
                <a:ext cx="456128" cy="456128"/>
              </a:xfrm>
              <a:prstGeom prst="roundRect">
                <a:avLst>
                  <a:gd name="adj" fmla="val 666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12" name="Text 9"/>
              <p:cNvSpPr/>
              <p:nvPr/>
            </p:nvSpPr>
            <p:spPr>
              <a:xfrm>
                <a:off x="7235607" y="5394365"/>
                <a:ext cx="159068" cy="3040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350"/>
                  </a:lnSpc>
                  <a:buNone/>
                </a:pPr>
                <a:r>
                  <a:rPr lang="en-US" sz="235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2</a:t>
                </a:r>
                <a:endParaRPr lang="en-US" sz="235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ABB176B-4877-8A77-B0AA-1F10B577CA9F}"/>
                </a:ext>
              </a:extLst>
            </p:cNvPr>
            <p:cNvGrpSpPr/>
            <p:nvPr/>
          </p:nvGrpSpPr>
          <p:grpSpPr>
            <a:xfrm>
              <a:off x="6400383" y="5797590"/>
              <a:ext cx="1142881" cy="456128"/>
              <a:chOff x="6400383" y="6230660"/>
              <a:chExt cx="1142881" cy="456128"/>
            </a:xfrm>
          </p:grpSpPr>
          <p:sp>
            <p:nvSpPr>
              <p:cNvPr id="15" name="Shape 12"/>
              <p:cNvSpPr/>
              <p:nvPr/>
            </p:nvSpPr>
            <p:spPr>
              <a:xfrm>
                <a:off x="6400383" y="6447234"/>
                <a:ext cx="709613" cy="22860"/>
              </a:xfrm>
              <a:prstGeom prst="roundRect">
                <a:avLst>
                  <a:gd name="adj" fmla="val 133041"/>
                </a:avLst>
              </a:prstGeom>
              <a:solidFill>
                <a:srgbClr val="C6C6D2"/>
              </a:solidFill>
              <a:ln/>
            </p:spPr>
          </p:sp>
          <p:sp>
            <p:nvSpPr>
              <p:cNvPr id="16" name="Shape 13"/>
              <p:cNvSpPr/>
              <p:nvPr/>
            </p:nvSpPr>
            <p:spPr>
              <a:xfrm>
                <a:off x="7087136" y="6230660"/>
                <a:ext cx="456128" cy="456128"/>
              </a:xfrm>
              <a:prstGeom prst="roundRect">
                <a:avLst>
                  <a:gd name="adj" fmla="val 666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17" name="Text 14"/>
              <p:cNvSpPr/>
              <p:nvPr/>
            </p:nvSpPr>
            <p:spPr>
              <a:xfrm>
                <a:off x="7240965" y="6306622"/>
                <a:ext cx="148471" cy="3040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350"/>
                  </a:lnSpc>
                  <a:buNone/>
                </a:pPr>
                <a:r>
                  <a:rPr lang="en-US" sz="235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3</a:t>
                </a:r>
                <a:endParaRPr lang="en-US" sz="235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5C75521-FE4E-E5DE-4625-42102D0E704B}"/>
                </a:ext>
              </a:extLst>
            </p:cNvPr>
            <p:cNvGrpSpPr/>
            <p:nvPr/>
          </p:nvGrpSpPr>
          <p:grpSpPr>
            <a:xfrm>
              <a:off x="6400383" y="7290356"/>
              <a:ext cx="1142881" cy="456128"/>
              <a:chOff x="6400383" y="6230660"/>
              <a:chExt cx="1142881" cy="456128"/>
            </a:xfrm>
          </p:grpSpPr>
          <p:sp>
            <p:nvSpPr>
              <p:cNvPr id="26" name="Shape 12">
                <a:extLst>
                  <a:ext uri="{FF2B5EF4-FFF2-40B4-BE49-F238E27FC236}">
                    <a16:creationId xmlns:a16="http://schemas.microsoft.com/office/drawing/2014/main" id="{4862E3EB-2E24-C75A-52D0-AD10B4E9DE52}"/>
                  </a:ext>
                </a:extLst>
              </p:cNvPr>
              <p:cNvSpPr/>
              <p:nvPr/>
            </p:nvSpPr>
            <p:spPr>
              <a:xfrm>
                <a:off x="6400383" y="6447234"/>
                <a:ext cx="709613" cy="22860"/>
              </a:xfrm>
              <a:prstGeom prst="roundRect">
                <a:avLst>
                  <a:gd name="adj" fmla="val 133041"/>
                </a:avLst>
              </a:prstGeom>
              <a:solidFill>
                <a:srgbClr val="C6C6D2"/>
              </a:solidFill>
              <a:ln/>
            </p:spPr>
          </p:sp>
          <p:sp>
            <p:nvSpPr>
              <p:cNvPr id="27" name="Shape 13">
                <a:extLst>
                  <a:ext uri="{FF2B5EF4-FFF2-40B4-BE49-F238E27FC236}">
                    <a16:creationId xmlns:a16="http://schemas.microsoft.com/office/drawing/2014/main" id="{5BAFC36D-56E0-8F94-6BCD-29120D00C448}"/>
                  </a:ext>
                </a:extLst>
              </p:cNvPr>
              <p:cNvSpPr/>
              <p:nvPr/>
            </p:nvSpPr>
            <p:spPr>
              <a:xfrm>
                <a:off x="7087136" y="6230660"/>
                <a:ext cx="456128" cy="456128"/>
              </a:xfrm>
              <a:prstGeom prst="roundRect">
                <a:avLst>
                  <a:gd name="adj" fmla="val 666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28" name="Text 14">
                <a:extLst>
                  <a:ext uri="{FF2B5EF4-FFF2-40B4-BE49-F238E27FC236}">
                    <a16:creationId xmlns:a16="http://schemas.microsoft.com/office/drawing/2014/main" id="{16F0B4E5-FB61-040E-6AE4-26AF5E0C9A98}"/>
                  </a:ext>
                </a:extLst>
              </p:cNvPr>
              <p:cNvSpPr/>
              <p:nvPr/>
            </p:nvSpPr>
            <p:spPr>
              <a:xfrm>
                <a:off x="7240965" y="6306622"/>
                <a:ext cx="148471" cy="3040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350"/>
                  </a:lnSpc>
                  <a:buNone/>
                </a:pPr>
                <a:r>
                  <a:rPr lang="en-US" sz="235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5</a:t>
                </a:r>
                <a:endParaRPr lang="en-US" sz="235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818AFB-F266-026C-626F-7742BC0461D6}"/>
                </a:ext>
              </a:extLst>
            </p:cNvPr>
            <p:cNvGrpSpPr/>
            <p:nvPr/>
          </p:nvGrpSpPr>
          <p:grpSpPr>
            <a:xfrm>
              <a:off x="7087136" y="6543973"/>
              <a:ext cx="1142881" cy="456128"/>
              <a:chOff x="7087136" y="5318403"/>
              <a:chExt cx="1142881" cy="456128"/>
            </a:xfrm>
          </p:grpSpPr>
          <p:sp>
            <p:nvSpPr>
              <p:cNvPr id="30" name="Shape 7">
                <a:extLst>
                  <a:ext uri="{FF2B5EF4-FFF2-40B4-BE49-F238E27FC236}">
                    <a16:creationId xmlns:a16="http://schemas.microsoft.com/office/drawing/2014/main" id="{3EB943B5-B1BE-10E8-7DB4-EFCAF68EB7BE}"/>
                  </a:ext>
                </a:extLst>
              </p:cNvPr>
              <p:cNvSpPr/>
              <p:nvPr/>
            </p:nvSpPr>
            <p:spPr>
              <a:xfrm>
                <a:off x="7520404" y="5534978"/>
                <a:ext cx="709613" cy="22860"/>
              </a:xfrm>
              <a:prstGeom prst="roundRect">
                <a:avLst>
                  <a:gd name="adj" fmla="val 133041"/>
                </a:avLst>
              </a:prstGeom>
              <a:solidFill>
                <a:srgbClr val="C6C6D2"/>
              </a:solidFill>
              <a:ln/>
            </p:spPr>
          </p:sp>
          <p:sp>
            <p:nvSpPr>
              <p:cNvPr id="31" name="Shape 8">
                <a:extLst>
                  <a:ext uri="{FF2B5EF4-FFF2-40B4-BE49-F238E27FC236}">
                    <a16:creationId xmlns:a16="http://schemas.microsoft.com/office/drawing/2014/main" id="{422D0B04-CC24-EA17-B8DC-D2A6D4F27EC2}"/>
                  </a:ext>
                </a:extLst>
              </p:cNvPr>
              <p:cNvSpPr/>
              <p:nvPr/>
            </p:nvSpPr>
            <p:spPr>
              <a:xfrm>
                <a:off x="7087136" y="5318403"/>
                <a:ext cx="456128" cy="456128"/>
              </a:xfrm>
              <a:prstGeom prst="roundRect">
                <a:avLst>
                  <a:gd name="adj" fmla="val 6668"/>
                </a:avLst>
              </a:prstGeom>
              <a:solidFill>
                <a:srgbClr val="E0E0EC"/>
              </a:solidFill>
              <a:ln/>
            </p:spPr>
          </p:sp>
          <p:sp>
            <p:nvSpPr>
              <p:cNvPr id="32" name="Text 9">
                <a:extLst>
                  <a:ext uri="{FF2B5EF4-FFF2-40B4-BE49-F238E27FC236}">
                    <a16:creationId xmlns:a16="http://schemas.microsoft.com/office/drawing/2014/main" id="{6D8E73EE-8B4C-1C23-BD56-AE0EE9064071}"/>
                  </a:ext>
                </a:extLst>
              </p:cNvPr>
              <p:cNvSpPr/>
              <p:nvPr/>
            </p:nvSpPr>
            <p:spPr>
              <a:xfrm>
                <a:off x="7235607" y="5394365"/>
                <a:ext cx="159068" cy="3040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350"/>
                  </a:lnSpc>
                  <a:buNone/>
                </a:pPr>
                <a:r>
                  <a:rPr lang="en-US" sz="2350" b="1" dirty="0">
                    <a:solidFill>
                      <a:srgbClr val="39393C"/>
                    </a:solidFill>
                    <a:latin typeface="Playfair Display Bold" pitchFamily="34" charset="0"/>
                    <a:ea typeface="Playfair Display Bold" pitchFamily="34" charset="-122"/>
                    <a:cs typeface="Playfair Display Bold" pitchFamily="34" charset="-120"/>
                  </a:rPr>
                  <a:t>4</a:t>
                </a:r>
                <a:endParaRPr lang="en-US" sz="2350" dirty="0"/>
              </a:p>
            </p:txBody>
          </p:sp>
        </p:grpSp>
      </p:grpSp>
      <p:sp>
        <p:nvSpPr>
          <p:cNvPr id="33" name="Text 16">
            <a:extLst>
              <a:ext uri="{FF2B5EF4-FFF2-40B4-BE49-F238E27FC236}">
                <a16:creationId xmlns:a16="http://schemas.microsoft.com/office/drawing/2014/main" id="{8E79DD2D-FFF5-0586-7A4A-E0BAE9013482}"/>
              </a:ext>
            </a:extLst>
          </p:cNvPr>
          <p:cNvSpPr/>
          <p:nvPr/>
        </p:nvSpPr>
        <p:spPr>
          <a:xfrm>
            <a:off x="384584" y="7145702"/>
            <a:ext cx="5919909" cy="608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r>
              <a:rPr lang="en-US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is scalable because more features can be added in the future.</a:t>
            </a:r>
          </a:p>
        </p:txBody>
      </p:sp>
      <p:sp>
        <p:nvSpPr>
          <p:cNvPr id="35" name="Text 11">
            <a:extLst>
              <a:ext uri="{FF2B5EF4-FFF2-40B4-BE49-F238E27FC236}">
                <a16:creationId xmlns:a16="http://schemas.microsoft.com/office/drawing/2014/main" id="{3D9597A1-4542-AF12-4386-FFDFC590F15D}"/>
              </a:ext>
            </a:extLst>
          </p:cNvPr>
          <p:cNvSpPr/>
          <p:nvPr/>
        </p:nvSpPr>
        <p:spPr>
          <a:xfrm>
            <a:off x="8304725" y="6470793"/>
            <a:ext cx="5665918" cy="307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offers comprehensive driver assistance.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8C0EAD-4603-741C-469F-2D0645D9DB6D}"/>
              </a:ext>
            </a:extLst>
          </p:cNvPr>
          <p:cNvSpPr/>
          <p:nvPr/>
        </p:nvSpPr>
        <p:spPr>
          <a:xfrm>
            <a:off x="12876903" y="7777780"/>
            <a:ext cx="1626926" cy="357917"/>
          </a:xfrm>
          <a:prstGeom prst="roundRect">
            <a:avLst>
              <a:gd name="adj" fmla="val 174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PCSE25-17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348D14A-A691-95A5-94B6-F6DE05DFAC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208" t="24010" b="36100"/>
          <a:stretch/>
        </p:blipFill>
        <p:spPr>
          <a:xfrm>
            <a:off x="0" y="-3770"/>
            <a:ext cx="4008120" cy="2747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>
              <a:latin typeface="Sitka Text Semibold" pitchFamily="2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0D9F54E-79DA-99AC-7810-5E3DFAA0DB3A}"/>
              </a:ext>
            </a:extLst>
          </p:cNvPr>
          <p:cNvGrpSpPr/>
          <p:nvPr/>
        </p:nvGrpSpPr>
        <p:grpSpPr>
          <a:xfrm>
            <a:off x="7441207" y="1567510"/>
            <a:ext cx="6507601" cy="1213142"/>
            <a:chOff x="7439260" y="1593294"/>
            <a:chExt cx="6507601" cy="1213142"/>
          </a:xfrm>
        </p:grpSpPr>
        <p:sp>
          <p:nvSpPr>
            <p:cNvPr id="5" name="Text 1"/>
            <p:cNvSpPr/>
            <p:nvPr/>
          </p:nvSpPr>
          <p:spPr>
            <a:xfrm>
              <a:off x="7439260" y="1593294"/>
              <a:ext cx="3938653" cy="3050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b="1" dirty="0">
                  <a:solidFill>
                    <a:srgbClr val="39393C"/>
                  </a:solidFill>
                  <a:latin typeface="Sitka Text Semibold" pitchFamily="2" charset="0"/>
                  <a:ea typeface="Playfair Display Bold" pitchFamily="34" charset="-122"/>
                  <a:cs typeface="Playfair Display Bold" pitchFamily="34" charset="-120"/>
                </a:rPr>
                <a:t>Data Collection and Annotation:</a:t>
              </a:r>
              <a:endParaRPr lang="en-US" sz="1900" dirty="0">
                <a:latin typeface="Sitka Text Semibold" pitchFamily="2" charset="0"/>
              </a:endParaRPr>
            </a:p>
          </p:txBody>
        </p:sp>
        <p:sp>
          <p:nvSpPr>
            <p:cNvPr id="6" name="Text 2"/>
            <p:cNvSpPr/>
            <p:nvPr/>
          </p:nvSpPr>
          <p:spPr>
            <a:xfrm>
              <a:off x="7439262" y="1861556"/>
              <a:ext cx="6507599" cy="94488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00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Gather a diverse dataset of road sign images and annotate them, ensuring broad representation for model accuracy across different conditions and sign variations.</a:t>
              </a:r>
              <a:endParaRPr lang="en-US" sz="1500" dirty="0"/>
            </a:p>
          </p:txBody>
        </p:sp>
      </p:grp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D8D7744-48E5-ECB6-185E-43C1C226CACF}"/>
              </a:ext>
            </a:extLst>
          </p:cNvPr>
          <p:cNvGrpSpPr/>
          <p:nvPr/>
        </p:nvGrpSpPr>
        <p:grpSpPr>
          <a:xfrm>
            <a:off x="7439260" y="3060554"/>
            <a:ext cx="6507599" cy="1249918"/>
            <a:chOff x="7439263" y="3199328"/>
            <a:chExt cx="6507599" cy="1249918"/>
          </a:xfrm>
        </p:grpSpPr>
        <p:sp>
          <p:nvSpPr>
            <p:cNvPr id="8" name="Text 3"/>
            <p:cNvSpPr/>
            <p:nvPr/>
          </p:nvSpPr>
          <p:spPr>
            <a:xfrm>
              <a:off x="7439263" y="3199328"/>
              <a:ext cx="3545112" cy="3050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b="1" dirty="0">
                  <a:solidFill>
                    <a:srgbClr val="39393C"/>
                  </a:solidFill>
                  <a:latin typeface="Sitka Text Semibold" pitchFamily="2" charset="0"/>
                  <a:ea typeface="Playfair Display Bold" pitchFamily="34" charset="-122"/>
                  <a:cs typeface="Playfair Display Bold" pitchFamily="34" charset="-120"/>
                </a:rPr>
                <a:t>Model Selection and Training:</a:t>
              </a:r>
              <a:endParaRPr lang="en-US" sz="1900" dirty="0">
                <a:latin typeface="Sitka Text Semibold" pitchFamily="2" charset="0"/>
              </a:endParaRPr>
            </a:p>
          </p:txBody>
        </p:sp>
        <p:sp>
          <p:nvSpPr>
            <p:cNvPr id="9" name="Text 4"/>
            <p:cNvSpPr/>
            <p:nvPr/>
          </p:nvSpPr>
          <p:spPr>
            <a:xfrm>
              <a:off x="7439263" y="3504366"/>
              <a:ext cx="6507599" cy="94488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00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Select suitable computer vision models like </a:t>
              </a:r>
              <a:r>
                <a:rPr lang="en-US" sz="1500" b="1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YOLO</a:t>
              </a:r>
              <a:r>
                <a:rPr lang="en-US" sz="1500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 for detection and classification. Train models on the annotated dataset, optimizing for real-time performance in various scenarios.</a:t>
              </a:r>
            </a:p>
          </p:txBody>
        </p:sp>
      </p:grp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767704B-9F6D-FD8A-DE21-D69BB5086F8C}"/>
              </a:ext>
            </a:extLst>
          </p:cNvPr>
          <p:cNvGrpSpPr/>
          <p:nvPr/>
        </p:nvGrpSpPr>
        <p:grpSpPr>
          <a:xfrm>
            <a:off x="7439259" y="4579077"/>
            <a:ext cx="6507599" cy="1294619"/>
            <a:chOff x="7439261" y="4761667"/>
            <a:chExt cx="6507599" cy="1294619"/>
          </a:xfrm>
        </p:grpSpPr>
        <p:sp>
          <p:nvSpPr>
            <p:cNvPr id="11" name="Text 5"/>
            <p:cNvSpPr/>
            <p:nvPr/>
          </p:nvSpPr>
          <p:spPr>
            <a:xfrm>
              <a:off x="7439263" y="4761667"/>
              <a:ext cx="3255745" cy="3050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dirty="0">
                  <a:latin typeface="Sitka Text Semibold" pitchFamily="2" charset="0"/>
                </a:rPr>
                <a:t>Voice Feedback Integration:</a:t>
              </a:r>
            </a:p>
          </p:txBody>
        </p:sp>
        <p:sp>
          <p:nvSpPr>
            <p:cNvPr id="12" name="Text 6"/>
            <p:cNvSpPr/>
            <p:nvPr/>
          </p:nvSpPr>
          <p:spPr>
            <a:xfrm>
              <a:off x="7439261" y="5069733"/>
              <a:ext cx="6507599" cy="986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00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 Implement Text-to-Speech (TTS) technology, such as Google TTS or Python </a:t>
              </a:r>
              <a:r>
                <a:rPr lang="en-US" sz="1500" b="1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pyttsx3 </a:t>
              </a:r>
              <a:r>
                <a:rPr lang="en-US" sz="1500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library, to convert detected sign information into natural, clear voice messages for real-time driver feedback.</a:t>
              </a:r>
              <a:endParaRPr lang="en-US" sz="1500" dirty="0"/>
            </a:p>
          </p:txBody>
        </p:sp>
      </p:grp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A9D2F71-4777-F3EF-C7E8-3886AB4BCA8D}"/>
              </a:ext>
            </a:extLst>
          </p:cNvPr>
          <p:cNvGrpSpPr/>
          <p:nvPr/>
        </p:nvGrpSpPr>
        <p:grpSpPr>
          <a:xfrm>
            <a:off x="7439258" y="6181763"/>
            <a:ext cx="6507599" cy="1213484"/>
            <a:chOff x="7439263" y="6324005"/>
            <a:chExt cx="6507599" cy="1213484"/>
          </a:xfrm>
        </p:grpSpPr>
        <p:sp>
          <p:nvSpPr>
            <p:cNvPr id="14" name="Text 7"/>
            <p:cNvSpPr/>
            <p:nvPr/>
          </p:nvSpPr>
          <p:spPr>
            <a:xfrm>
              <a:off x="7439263" y="6324005"/>
              <a:ext cx="3545112" cy="26860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b="1" dirty="0">
                  <a:solidFill>
                    <a:srgbClr val="39393C"/>
                  </a:solidFill>
                  <a:latin typeface="Sitka Text Semibold" pitchFamily="2" charset="0"/>
                  <a:ea typeface="Playfair Display Bold" pitchFamily="34" charset="-122"/>
                  <a:cs typeface="Playfair Display Bold" pitchFamily="34" charset="-120"/>
                </a:rPr>
                <a:t>Deployment and Maintenance: </a:t>
              </a:r>
              <a:endParaRPr lang="en-US" sz="1900" dirty="0">
                <a:latin typeface="Sitka Text Semibold" pitchFamily="2" charset="0"/>
              </a:endParaRPr>
            </a:p>
          </p:txBody>
        </p:sp>
        <p:sp>
          <p:nvSpPr>
            <p:cNvPr id="15" name="Text 8"/>
            <p:cNvSpPr/>
            <p:nvPr/>
          </p:nvSpPr>
          <p:spPr>
            <a:xfrm>
              <a:off x="7439263" y="6592610"/>
              <a:ext cx="6507599" cy="94487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00" dirty="0">
                  <a:solidFill>
                    <a:srgbClr val="39393C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Deploy the system in vehicles or traffic management infrastructure. Establish a maintenance plan for updates, bug fixes, and adaptations to new standards.</a:t>
              </a:r>
              <a:endParaRPr lang="en-US" sz="1500" dirty="0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B83919-BFC2-CFD4-4E41-FFE06BFFFACE}"/>
              </a:ext>
            </a:extLst>
          </p:cNvPr>
          <p:cNvSpPr/>
          <p:nvPr/>
        </p:nvSpPr>
        <p:spPr>
          <a:xfrm>
            <a:off x="12876903" y="7777780"/>
            <a:ext cx="1626926" cy="357917"/>
          </a:xfrm>
          <a:prstGeom prst="roundRect">
            <a:avLst>
              <a:gd name="adj" fmla="val 174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PCSE25-17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1680E1-EC4D-7D73-DB88-30CEC8C57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07" y="2256318"/>
            <a:ext cx="5516871" cy="41083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70387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D50075-A158-7E22-2612-39020EC2CD9D}"/>
              </a:ext>
            </a:extLst>
          </p:cNvPr>
          <p:cNvSpPr/>
          <p:nvPr/>
        </p:nvSpPr>
        <p:spPr>
          <a:xfrm>
            <a:off x="12876903" y="7777780"/>
            <a:ext cx="1626926" cy="357917"/>
          </a:xfrm>
          <a:prstGeom prst="roundRect">
            <a:avLst>
              <a:gd name="adj" fmla="val 174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PCSE25-17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6F142D-800F-901B-2C99-BA0537879A16}"/>
              </a:ext>
            </a:extLst>
          </p:cNvPr>
          <p:cNvGrpSpPr/>
          <p:nvPr/>
        </p:nvGrpSpPr>
        <p:grpSpPr>
          <a:xfrm>
            <a:off x="793789" y="3924835"/>
            <a:ext cx="13041929" cy="3107276"/>
            <a:chOff x="793789" y="4404690"/>
            <a:chExt cx="13041929" cy="310727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CD56C21-0154-3E15-2A5C-EF57B31B8685}"/>
                </a:ext>
              </a:extLst>
            </p:cNvPr>
            <p:cNvGrpSpPr/>
            <p:nvPr/>
          </p:nvGrpSpPr>
          <p:grpSpPr>
            <a:xfrm>
              <a:off x="793789" y="4427251"/>
              <a:ext cx="4120753" cy="3084715"/>
              <a:chOff x="793789" y="4427251"/>
              <a:chExt cx="4120753" cy="308471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4A4792F-FFF7-A349-63E5-8E283CE98FA0}"/>
                  </a:ext>
                </a:extLst>
              </p:cNvPr>
              <p:cNvGrpSpPr/>
              <p:nvPr/>
            </p:nvGrpSpPr>
            <p:grpSpPr>
              <a:xfrm>
                <a:off x="793789" y="5249842"/>
                <a:ext cx="4120753" cy="2262124"/>
                <a:chOff x="793790" y="5481336"/>
                <a:chExt cx="4120753" cy="2262124"/>
              </a:xfrm>
            </p:grpSpPr>
            <p:sp>
              <p:nvSpPr>
                <p:cNvPr id="5" name="Text 1"/>
                <p:cNvSpPr/>
                <p:nvPr/>
              </p:nvSpPr>
              <p:spPr>
                <a:xfrm>
                  <a:off x="793790" y="5481336"/>
                  <a:ext cx="2835235" cy="386244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750"/>
                    </a:lnSpc>
                    <a:buNone/>
                  </a:pPr>
                  <a:r>
                    <a:rPr lang="en-US" sz="2200" b="1" dirty="0">
                      <a:solidFill>
                        <a:srgbClr val="39393C"/>
                      </a:solidFill>
                      <a:latin typeface="Playfair Display Bold" pitchFamily="34" charset="0"/>
                      <a:ea typeface="Playfair Display Bold" pitchFamily="34" charset="-122"/>
                      <a:cs typeface="Playfair Display Bold" pitchFamily="34" charset="-120"/>
                    </a:rPr>
                    <a:t>Enhanced Road Safety: </a:t>
                  </a:r>
                </a:p>
              </p:txBody>
            </p:sp>
            <p:sp>
              <p:nvSpPr>
                <p:cNvPr id="6" name="Text 2"/>
                <p:cNvSpPr/>
                <p:nvPr/>
              </p:nvSpPr>
              <p:spPr>
                <a:xfrm>
                  <a:off x="793790" y="5867580"/>
                  <a:ext cx="4120753" cy="1875880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 algn="l">
                    <a:lnSpc>
                      <a:spcPts val="2850"/>
                    </a:lnSpc>
                    <a:buNone/>
                  </a:pPr>
                  <a:r>
                    <a:rPr lang="en-US" sz="1750" dirty="0">
                      <a:solidFill>
                        <a:srgbClr val="39393C"/>
                      </a:solidFill>
                      <a:latin typeface="Open Sans" pitchFamily="34" charset="0"/>
                      <a:ea typeface="Open Sans" pitchFamily="34" charset="-122"/>
                      <a:cs typeface="Open Sans" pitchFamily="34" charset="-120"/>
                    </a:rPr>
                    <a:t>The system will improve driver awareness by providing real-time verbal communication of road signs, helping drivers react appropriately and reducing traffic accidents.</a:t>
                  </a:r>
                </a:p>
              </p:txBody>
            </p:sp>
          </p:grpSp>
          <p:pic>
            <p:nvPicPr>
              <p:cNvPr id="21" name="Graphic 20" descr="Signpost">
                <a:extLst>
                  <a:ext uri="{FF2B5EF4-FFF2-40B4-BE49-F238E27FC236}">
                    <a16:creationId xmlns:a16="http://schemas.microsoft.com/office/drawing/2014/main" id="{6D214ED6-5397-C8D1-EADA-49DCE701C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3790" y="4427251"/>
                <a:ext cx="699464" cy="699464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A4602E-F5BD-F750-3CBF-2C781B52897C}"/>
                </a:ext>
              </a:extLst>
            </p:cNvPr>
            <p:cNvGrpSpPr/>
            <p:nvPr/>
          </p:nvGrpSpPr>
          <p:grpSpPr>
            <a:xfrm>
              <a:off x="5254316" y="4406912"/>
              <a:ext cx="4120873" cy="3105054"/>
              <a:chOff x="5254316" y="4406912"/>
              <a:chExt cx="4120873" cy="31050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95BCD46-EC74-5F44-8516-D3F84A892EA3}"/>
                  </a:ext>
                </a:extLst>
              </p:cNvPr>
              <p:cNvGrpSpPr/>
              <p:nvPr/>
            </p:nvGrpSpPr>
            <p:grpSpPr>
              <a:xfrm>
                <a:off x="5254317" y="5249842"/>
                <a:ext cx="4120872" cy="2262124"/>
                <a:chOff x="5254704" y="5481336"/>
                <a:chExt cx="4120872" cy="2262124"/>
              </a:xfrm>
            </p:grpSpPr>
            <p:sp>
              <p:nvSpPr>
                <p:cNvPr id="8" name="Text 3"/>
                <p:cNvSpPr/>
                <p:nvPr/>
              </p:nvSpPr>
              <p:spPr>
                <a:xfrm>
                  <a:off x="5254704" y="5481336"/>
                  <a:ext cx="2860953" cy="35433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750"/>
                    </a:lnSpc>
                    <a:buNone/>
                  </a:pPr>
                  <a:r>
                    <a:rPr lang="en-US" sz="2200" b="1" dirty="0">
                      <a:solidFill>
                        <a:srgbClr val="39393C"/>
                      </a:solidFill>
                      <a:latin typeface="Playfair Display Bold" pitchFamily="34" charset="0"/>
                      <a:ea typeface="Playfair Display Bold" pitchFamily="34" charset="-122"/>
                      <a:cs typeface="Playfair Display Bold" pitchFamily="34" charset="-120"/>
                    </a:rPr>
                    <a:t>Efficient Traffic Flow: </a:t>
                  </a:r>
                </a:p>
              </p:txBody>
            </p:sp>
            <p:sp>
              <p:nvSpPr>
                <p:cNvPr id="9" name="Text 4"/>
                <p:cNvSpPr/>
                <p:nvPr/>
              </p:nvSpPr>
              <p:spPr>
                <a:xfrm>
                  <a:off x="5254704" y="5867580"/>
                  <a:ext cx="4120872" cy="1875880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 algn="l">
                    <a:lnSpc>
                      <a:spcPts val="2850"/>
                    </a:lnSpc>
                    <a:buNone/>
                  </a:pPr>
                  <a:r>
                    <a:rPr lang="en-US" sz="1750" dirty="0">
                      <a:solidFill>
                        <a:srgbClr val="39393C"/>
                      </a:solidFill>
                      <a:latin typeface="Open Sans" pitchFamily="34" charset="0"/>
                      <a:ea typeface="Open Sans" pitchFamily="34" charset="-122"/>
                      <a:cs typeface="Open Sans" pitchFamily="34" charset="-120"/>
                    </a:rPr>
                    <a:t>By quickly identifying and interpreting road signs, the system will contribute to smoother traffic management, supporting better organization and reducing congestion.</a:t>
                  </a:r>
                </a:p>
              </p:txBody>
            </p:sp>
          </p:grpSp>
          <p:pic>
            <p:nvPicPr>
              <p:cNvPr id="23" name="Graphic 22" descr="Car">
                <a:extLst>
                  <a:ext uri="{FF2B5EF4-FFF2-40B4-BE49-F238E27FC236}">
                    <a16:creationId xmlns:a16="http://schemas.microsoft.com/office/drawing/2014/main" id="{1838DF2F-E18C-7749-9B4B-2E9208F71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54316" y="4406912"/>
                <a:ext cx="699465" cy="69946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0835D0-0B1D-0775-D4AB-42057F207E77}"/>
                </a:ext>
              </a:extLst>
            </p:cNvPr>
            <p:cNvGrpSpPr/>
            <p:nvPr/>
          </p:nvGrpSpPr>
          <p:grpSpPr>
            <a:xfrm>
              <a:off x="9714964" y="4404690"/>
              <a:ext cx="4120754" cy="3107276"/>
              <a:chOff x="9714964" y="4404690"/>
              <a:chExt cx="4120754" cy="31072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2487AB4-801B-08F5-113A-D1D7D9640F08}"/>
                  </a:ext>
                </a:extLst>
              </p:cNvPr>
              <p:cNvGrpSpPr/>
              <p:nvPr/>
            </p:nvGrpSpPr>
            <p:grpSpPr>
              <a:xfrm>
                <a:off x="9714964" y="5249842"/>
                <a:ext cx="4120754" cy="2262124"/>
                <a:chOff x="9715737" y="5481336"/>
                <a:chExt cx="4120754" cy="2262124"/>
              </a:xfrm>
            </p:grpSpPr>
            <p:sp>
              <p:nvSpPr>
                <p:cNvPr id="11" name="Text 5"/>
                <p:cNvSpPr/>
                <p:nvPr/>
              </p:nvSpPr>
              <p:spPr>
                <a:xfrm>
                  <a:off x="9715737" y="5481336"/>
                  <a:ext cx="3942389" cy="35433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750"/>
                    </a:lnSpc>
                    <a:buNone/>
                  </a:pPr>
                  <a:r>
                    <a:rPr lang="en-US" sz="2200" b="1" dirty="0">
                      <a:solidFill>
                        <a:srgbClr val="39393C"/>
                      </a:solidFill>
                      <a:latin typeface="Playfair Display Bold" pitchFamily="34" charset="0"/>
                      <a:ea typeface="Playfair Display Bold" pitchFamily="34" charset="-122"/>
                      <a:cs typeface="Playfair Display Bold" pitchFamily="34" charset="-120"/>
                    </a:rPr>
                    <a:t>User Adoption and Feedback: </a:t>
                  </a:r>
                </a:p>
              </p:txBody>
            </p:sp>
            <p:sp>
              <p:nvSpPr>
                <p:cNvPr id="12" name="Text 6"/>
                <p:cNvSpPr/>
                <p:nvPr/>
              </p:nvSpPr>
              <p:spPr>
                <a:xfrm>
                  <a:off x="9715738" y="5867580"/>
                  <a:ext cx="4120753" cy="1875880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 algn="l">
                    <a:lnSpc>
                      <a:spcPts val="2850"/>
                    </a:lnSpc>
                    <a:buNone/>
                  </a:pPr>
                  <a:r>
                    <a:rPr lang="en-US" sz="1750" dirty="0">
                      <a:solidFill>
                        <a:srgbClr val="39393C"/>
                      </a:solidFill>
                      <a:latin typeface="Open Sans" pitchFamily="34" charset="0"/>
                      <a:ea typeface="Open Sans" pitchFamily="34" charset="-122"/>
                      <a:cs typeface="Open Sans" pitchFamily="34" charset="-120"/>
                    </a:rPr>
                    <a:t>Initial real-world testing will demonstrate drivers’ appreciation for the system, validating its effectiveness and driving further advancements in intelligent transportation networks.</a:t>
                  </a:r>
                </a:p>
              </p:txBody>
            </p:sp>
          </p:grpSp>
          <p:pic>
            <p:nvPicPr>
              <p:cNvPr id="25" name="Graphic 24" descr="Customer review RTL">
                <a:extLst>
                  <a:ext uri="{FF2B5EF4-FFF2-40B4-BE49-F238E27FC236}">
                    <a16:creationId xmlns:a16="http://schemas.microsoft.com/office/drawing/2014/main" id="{13CAB648-BBEB-4545-C580-1B8FEED9E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14964" y="4404690"/>
                <a:ext cx="699465" cy="699465"/>
              </a:xfrm>
              <a:prstGeom prst="rect">
                <a:avLst/>
              </a:prstGeom>
            </p:spPr>
          </p:pic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82FDADE8-B43F-DAE3-27BD-3E404E5C8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5106" y="0"/>
            <a:ext cx="4785293" cy="31791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18942" y="822491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3C58AB-BC15-1958-9C21-525360050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2" b="89808" l="16367" r="84622">
                        <a14:foregroundMark x1="76169" y1="32734" x2="76169" y2="32734"/>
                        <a14:foregroundMark x1="71763" y1="40168" x2="71763" y2="40168"/>
                        <a14:foregroundMark x1="67536" y1="26259" x2="67536" y2="26259"/>
                        <a14:foregroundMark x1="66547" y1="21823" x2="66547" y2="21823"/>
                        <a14:foregroundMark x1="65558" y1="24460" x2="75989" y2="38969"/>
                        <a14:foregroundMark x1="66367" y1="18705" x2="68345" y2="26499"/>
                        <a14:foregroundMark x1="68345" y1="26499" x2="68345" y2="26739"/>
                        <a14:foregroundMark x1="65108" y1="30695" x2="66727" y2="20024"/>
                        <a14:foregroundMark x1="50580" y1="42342" x2="53957" y2="41247"/>
                        <a14:foregroundMark x1="49506" y1="42690" x2="50012" y2="42526"/>
                        <a14:foregroundMark x1="24371" y1="50839" x2="46386" y2="43702"/>
                        <a14:foregroundMark x1="53957" y1="41247" x2="55036" y2="40408"/>
                        <a14:foregroundMark x1="48961" y1="44015" x2="49031" y2="44786"/>
                        <a14:foregroundMark x1="47752" y1="30695" x2="48848" y2="42771"/>
                        <a14:foregroundMark x1="54522" y1="41247" x2="54586" y2="41487"/>
                        <a14:foregroundMark x1="50809" y1="27338" x2="54522" y2="41247"/>
                        <a14:foregroundMark x1="63793" y1="20633" x2="66457" y2="19065"/>
                        <a14:foregroundMark x1="66457" y1="19065" x2="64748" y2="28058"/>
                        <a14:foregroundMark x1="64748" y1="28058" x2="63669" y2="22062"/>
                        <a14:foregroundMark x1="64209" y1="32974" x2="62590" y2="25899"/>
                        <a14:foregroundMark x1="62590" y1="25899" x2="69604" y2="22302"/>
                        <a14:foregroundMark x1="69604" y1="22302" x2="73741" y2="22902"/>
                        <a14:foregroundMark x1="70120" y1="15947" x2="69850" y2="14882"/>
                        <a14:foregroundMark x1="71851" y1="22782" x2="70120" y2="15947"/>
                        <a14:foregroundMark x1="71942" y1="23141" x2="71851" y2="22782"/>
                        <a14:foregroundMark x1="59288" y1="23501" x2="59558" y2="24132"/>
                        <a14:foregroundMark x1="59083" y1="23022" x2="59288" y2="23501"/>
                        <a14:foregroundMark x1="84712" y1="33094" x2="83903" y2="34532"/>
                        <a14:foregroundMark x1="53327" y1="40168" x2="51619" y2="40168"/>
                        <a14:foregroundMark x1="16367" y1="49640" x2="21313" y2="53957"/>
                        <a14:foregroundMark x1="21313" y1="53957" x2="20953" y2="53717"/>
                        <a14:foregroundMark x1="55486" y1="42086" x2="54137" y2="42686"/>
                        <a14:foregroundMark x1="55699" y1="41247" x2="55935" y2="42086"/>
                        <a14:foregroundMark x1="55396" y1="40168" x2="55699" y2="41247"/>
                        <a14:foregroundMark x1="56475" y1="41367" x2="57494" y2="41204"/>
                        <a14:foregroundMark x1="63040" y1="31295" x2="64029" y2="30096"/>
                        <a14:foregroundMark x1="64029" y1="30096" x2="63939" y2="29736"/>
                        <a14:foregroundMark x1="64388" y1="29736" x2="65018" y2="28537"/>
                        <a14:foregroundMark x1="63939" y1="29257" x2="65198" y2="29496"/>
                        <a14:foregroundMark x1="62320" y1="31295" x2="62770" y2="32134"/>
                        <a14:foregroundMark x1="71043" y1="19424" x2="72302" y2="20504"/>
                        <a14:foregroundMark x1="41996" y1="27818" x2="42385" y2="27702"/>
                        <a14:foregroundMark x1="48471" y1="25779" x2="48471" y2="25779"/>
                        <a14:foregroundMark x1="42446" y1="27698" x2="42446" y2="27698"/>
                        <a14:foregroundMark x1="42266" y1="27818" x2="42266" y2="27818"/>
                        <a14:foregroundMark x1="41817" y1="27698" x2="41817" y2="27698"/>
                        <a14:foregroundMark x1="42356" y1="27698" x2="42356" y2="27698"/>
                        <a14:foregroundMark x1="42446" y1="27578" x2="42446" y2="27578"/>
                        <a14:foregroundMark x1="42356" y1="27698" x2="42356" y2="27698"/>
                        <a14:foregroundMark x1="42176" y1="27698" x2="42176" y2="27698"/>
                        <a14:foregroundMark x1="42626" y1="27818" x2="42626" y2="27818"/>
                        <a14:foregroundMark x1="42356" y1="27818" x2="42356" y2="27818"/>
                        <a14:foregroundMark x1="42266" y1="27698" x2="42266" y2="27698"/>
                        <a14:foregroundMark x1="41547" y1="28058" x2="41547" y2="28058"/>
                        <a14:foregroundMark x1="41547" y1="28058" x2="41817" y2="27938"/>
                        <a14:foregroundMark x1="59263" y1="23621" x2="58993" y2="24101"/>
                        <a14:foregroundMark x1="68255" y1="15947" x2="68705" y2="15588"/>
                        <a14:foregroundMark x1="67626" y1="16427" x2="67986" y2="15947"/>
                        <a14:foregroundMark x1="61781" y1="40408" x2="60801" y2="40582"/>
                        <a14:foregroundMark x1="61691" y1="40048" x2="62050" y2="39928"/>
                        <a14:foregroundMark x1="61511" y1="39928" x2="61061" y2="40168"/>
                        <a14:foregroundMark x1="63040" y1="48321" x2="62950" y2="49041"/>
                        <a14:foregroundMark x1="63219" y1="47362" x2="63309" y2="50000"/>
                        <a14:foregroundMark x1="62770" y1="48801" x2="63040" y2="50000"/>
                        <a14:foregroundMark x1="57824" y1="41247" x2="60971" y2="40048"/>
                        <a14:backgroundMark x1="57991" y1="38215" x2="57613" y2="38739"/>
                        <a14:backgroundMark x1="61781" y1="32952" x2="58011" y2="38186"/>
                        <a14:backgroundMark x1="76619" y1="12350" x2="72922" y2="17482"/>
                        <a14:backgroundMark x1="56295" y1="41247" x2="56295" y2="41247"/>
                        <a14:backgroundMark x1="56295" y1="41247" x2="56295" y2="41247"/>
                        <a14:backgroundMark x1="69604" y1="14388" x2="70054" y2="14508"/>
                        <a14:backgroundMark x1="73831" y1="23022" x2="73831" y2="23022"/>
                        <a14:backgroundMark x1="73651" y1="22782" x2="73651" y2="22782"/>
                        <a14:backgroundMark x1="73741" y1="22902" x2="73741" y2="22902"/>
                        <a14:backgroundMark x1="58993" y1="23022" x2="58993" y2="23022"/>
                        <a14:backgroundMark x1="59263" y1="22782" x2="59263" y2="22782"/>
                        <a14:backgroundMark x1="59442" y1="22662" x2="59442" y2="22662"/>
                        <a14:backgroundMark x1="59712" y1="22542" x2="59712" y2="22542"/>
                        <a14:backgroundMark x1="59173" y1="23141" x2="60522" y2="21942"/>
                        <a14:backgroundMark x1="60342" y1="21942" x2="62050" y2="20624"/>
                        <a14:backgroundMark x1="61781" y1="20624" x2="64568" y2="18465"/>
                        <a14:backgroundMark x1="63939" y1="18705" x2="67464" y2="15935"/>
                        <a14:backgroundMark x1="69062" y1="14584" x2="69514" y2="14269"/>
                        <a14:backgroundMark x1="68237" y1="15157" x2="68634" y2="14881"/>
                        <a14:backgroundMark x1="67446" y1="15707" x2="67971" y2="15342"/>
                        <a14:backgroundMark x1="58633" y1="24101" x2="58633" y2="24101"/>
                        <a14:backgroundMark x1="40291" y1="27698" x2="41889" y2="27194"/>
                        <a14:backgroundMark x1="39150" y1="28058" x2="40291" y2="27698"/>
                        <a14:backgroundMark x1="36871" y1="28777" x2="39150" y2="28058"/>
                        <a14:backgroundMark x1="39739" y1="28058" x2="37680" y2="28777"/>
                        <a14:backgroundMark x1="40770" y1="27698" x2="39739" y2="28058"/>
                        <a14:backgroundMark x1="41837" y1="27325" x2="40770" y2="27698"/>
                        <a14:backgroundMark x1="47381" y1="25779" x2="52968" y2="23981"/>
                        <a14:backgroundMark x1="42536" y1="27338" x2="47381" y2="25779"/>
                        <a14:backgroundMark x1="61500" y1="39869" x2="61960" y2="39688"/>
                        <a14:backgroundMark x1="57644" y1="40767" x2="58273" y2="40168"/>
                        <a14:backgroundMark x1="30935" y1="57074" x2="30935" y2="57074"/>
                        <a14:backgroundMark x1="31475" y1="58153" x2="31475" y2="58153"/>
                        <a14:backgroundMark x1="31115" y1="58633" x2="33543" y2="58753"/>
                        <a14:backgroundMark x1="30036" y1="56595" x2="36421" y2="59472"/>
                        <a14:backgroundMark x1="36421" y1="59472" x2="59802" y2="50600"/>
                        <a14:backgroundMark x1="59802" y1="50600" x2="48921" y2="49640"/>
                        <a14:backgroundMark x1="48921" y1="49640" x2="32644" y2="53957"/>
                        <a14:backgroundMark x1="32644" y1="53957" x2="30576" y2="56715"/>
                        <a14:backgroundMark x1="39928" y1="50839" x2="57104" y2="46163"/>
                        <a14:backgroundMark x1="57104" y1="46163" x2="56475" y2="54556"/>
                        <a14:backgroundMark x1="56475" y1="54556" x2="35432" y2="62230"/>
                        <a14:backgroundMark x1="35432" y1="62230" x2="29856" y2="60192"/>
                        <a14:backgroundMark x1="45324" y1="46283" x2="48471" y2="45204"/>
                        <a14:backgroundMark x1="48561" y1="46043" x2="49910" y2="45204"/>
                        <a14:backgroundMark x1="45773" y1="64628" x2="53237" y2="58393"/>
                        <a14:backgroundMark x1="53237" y1="58393" x2="53058" y2="58393"/>
                        <a14:backgroundMark x1="45144" y1="62470" x2="52248" y2="60432"/>
                        <a14:backgroundMark x1="48651" y1="45564" x2="48112" y2="45564"/>
                        <a14:backgroundMark x1="56385" y1="44724" x2="59083" y2="50120"/>
                        <a14:backgroundMark x1="59083" y1="50120" x2="58633" y2="64029"/>
                        <a14:backgroundMark x1="54586" y1="64269" x2="59083" y2="55755"/>
                        <a14:backgroundMark x1="58094" y1="67386" x2="52698" y2="56235"/>
                        <a14:backgroundMark x1="52698" y1="56235" x2="57284" y2="64269"/>
                        <a14:backgroundMark x1="57284" y1="64269" x2="55036" y2="59353"/>
                        <a14:backgroundMark x1="57734" y1="64029" x2="58813" y2="64868"/>
                        <a14:backgroundMark x1="60432" y1="43285" x2="59892" y2="53597"/>
                        <a14:backgroundMark x1="62140" y1="61631" x2="61241" y2="53957"/>
                        <a14:backgroundMark x1="61241" y1="53957" x2="62140" y2="55995"/>
                        <a14:backgroundMark x1="62331" y1="50059" x2="61960" y2="59952"/>
                        <a14:backgroundMark x1="62032" y1="47434" x2="61960" y2="46283"/>
                        <a14:backgroundMark x1="59994" y1="42695" x2="59802" y2="43285"/>
                        <a14:backgroundMark x1="62680" y1="49281" x2="62320" y2="48441"/>
                        <a14:backgroundMark x1="46673" y1="52998" x2="47122" y2="53118"/>
                        <a14:backgroundMark x1="48921" y1="45084" x2="48921" y2="45084"/>
                        <a14:backgroundMark x1="49011" y1="44844" x2="49550" y2="44724"/>
                      </a14:backgroundRemoval>
                    </a14:imgEffect>
                    <a14:imgEffect>
                      <a14:artisticPaintStrokes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808" t="-930" r="10109"/>
          <a:stretch/>
        </p:blipFill>
        <p:spPr>
          <a:xfrm>
            <a:off x="-3873" y="0"/>
            <a:ext cx="5822815" cy="82296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E4005D-17D8-B2C2-9915-79FC6AB4165D}"/>
              </a:ext>
            </a:extLst>
          </p:cNvPr>
          <p:cNvSpPr/>
          <p:nvPr/>
        </p:nvSpPr>
        <p:spPr>
          <a:xfrm>
            <a:off x="12876903" y="7777780"/>
            <a:ext cx="1626926" cy="357917"/>
          </a:xfrm>
          <a:prstGeom prst="roundRect">
            <a:avLst>
              <a:gd name="adj" fmla="val 174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PCSE25-17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540052-89C8-C3A9-01CB-5EC193A63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8382"/>
              </p:ext>
            </p:extLst>
          </p:nvPr>
        </p:nvGraphicFramePr>
        <p:xfrm>
          <a:off x="5818942" y="1714500"/>
          <a:ext cx="8215879" cy="58007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42285">
                  <a:extLst>
                    <a:ext uri="{9D8B030D-6E8A-4147-A177-3AD203B41FA5}">
                      <a16:colId xmlns:a16="http://schemas.microsoft.com/office/drawing/2014/main" val="245110121"/>
                    </a:ext>
                  </a:extLst>
                </a:gridCol>
                <a:gridCol w="5173594">
                  <a:extLst>
                    <a:ext uri="{9D8B030D-6E8A-4147-A177-3AD203B41FA5}">
                      <a16:colId xmlns:a16="http://schemas.microsoft.com/office/drawing/2014/main" val="508476235"/>
                    </a:ext>
                  </a:extLst>
                </a:gridCol>
              </a:tblGrid>
              <a:tr h="1450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9393C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AI Model Development</a:t>
                      </a:r>
                      <a:endParaRPr lang="en-US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9393C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Training the YOLO v8 model for accurate road sign detection and classification</a:t>
                      </a:r>
                      <a:endParaRPr lang="en-US" sz="18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719579"/>
                  </a:ext>
                </a:extLst>
              </a:tr>
              <a:tr h="1450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9393C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Text-to-Speech Integration</a:t>
                      </a:r>
                      <a:endParaRPr lang="en-US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9393C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Converting detected road sign text into audio output for improved driver awareness.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55306"/>
                  </a:ext>
                </a:extLst>
              </a:tr>
              <a:tr h="1450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Real-World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Evaluation of the system’s performance in various driving conditions, including day/night and weather.</a:t>
                      </a:r>
                      <a:endParaRPr lang="en-IN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8589303"/>
                  </a:ext>
                </a:extLst>
              </a:tr>
              <a:tr h="1450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Project Documentation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Comprehensive report detailing methodology, results, and impact on road safety.</a:t>
                      </a:r>
                      <a:endParaRPr lang="en-IN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90218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4166" y="240892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>
              <a:latin typeface="Sitka Text Semibold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C9E961-0960-5766-BA99-AA65CF58DE1B}"/>
              </a:ext>
            </a:extLst>
          </p:cNvPr>
          <p:cNvGrpSpPr/>
          <p:nvPr/>
        </p:nvGrpSpPr>
        <p:grpSpPr>
          <a:xfrm>
            <a:off x="5714166" y="1034682"/>
            <a:ext cx="510302" cy="510302"/>
            <a:chOff x="6280190" y="2946678"/>
            <a:chExt cx="510302" cy="510302"/>
          </a:xfrm>
        </p:grpSpPr>
        <p:sp>
          <p:nvSpPr>
            <p:cNvPr id="4" name="Shape 1"/>
            <p:cNvSpPr/>
            <p:nvPr/>
          </p:nvSpPr>
          <p:spPr>
            <a:xfrm>
              <a:off x="6280190" y="294667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0E0EC"/>
            </a:solidFill>
            <a:ln/>
          </p:spPr>
        </p:sp>
        <p:sp>
          <p:nvSpPr>
            <p:cNvPr id="5" name="Text 2"/>
            <p:cNvSpPr/>
            <p:nvPr/>
          </p:nvSpPr>
          <p:spPr>
            <a:xfrm>
              <a:off x="6470094" y="3031688"/>
              <a:ext cx="130373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39393C"/>
                  </a:solidFill>
                  <a:latin typeface="Playfair Display Bold" pitchFamily="34" charset="0"/>
                  <a:ea typeface="Playfair Display Bold" pitchFamily="34" charset="-122"/>
                  <a:cs typeface="Playfair Display Bold" pitchFamily="34" charset="-120"/>
                </a:rPr>
                <a:t>1</a:t>
              </a:r>
              <a:endParaRPr lang="en-US" sz="2650" dirty="0"/>
            </a:p>
          </p:txBody>
        </p:sp>
      </p:grpSp>
      <p:sp>
        <p:nvSpPr>
          <p:cNvPr id="6" name="Text 3"/>
          <p:cNvSpPr/>
          <p:nvPr/>
        </p:nvSpPr>
        <p:spPr>
          <a:xfrm>
            <a:off x="6344632" y="1056935"/>
            <a:ext cx="3154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Performance Optimization</a:t>
            </a:r>
            <a:endParaRPr lang="en-US" sz="2200" dirty="0">
              <a:latin typeface="Sitka Text Semibold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344633" y="1585561"/>
            <a:ext cx="3551721" cy="30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Fine-tune YOLO v8 with additional datasets to enhance detection accuracy across varied road signs and conditions.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Experiment with model architectures and augmentations to optimize detection speed and reduce latency for real-time use.</a:t>
            </a:r>
            <a:endParaRPr 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45B987-6776-0997-5576-49663D485D25}"/>
              </a:ext>
            </a:extLst>
          </p:cNvPr>
          <p:cNvGrpSpPr/>
          <p:nvPr/>
        </p:nvGrpSpPr>
        <p:grpSpPr>
          <a:xfrm>
            <a:off x="10064528" y="978949"/>
            <a:ext cx="510302" cy="510302"/>
            <a:chOff x="10171867" y="2946678"/>
            <a:chExt cx="510302" cy="510302"/>
          </a:xfrm>
        </p:grpSpPr>
        <p:sp>
          <p:nvSpPr>
            <p:cNvPr id="8" name="Shape 5"/>
            <p:cNvSpPr/>
            <p:nvPr/>
          </p:nvSpPr>
          <p:spPr>
            <a:xfrm>
              <a:off x="10171867" y="294667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0E0EC"/>
            </a:solidFill>
            <a:ln/>
          </p:spPr>
        </p:sp>
        <p:sp>
          <p:nvSpPr>
            <p:cNvPr id="9" name="Text 6"/>
            <p:cNvSpPr/>
            <p:nvPr/>
          </p:nvSpPr>
          <p:spPr>
            <a:xfrm>
              <a:off x="10337959" y="3031688"/>
              <a:ext cx="177998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39393C"/>
                  </a:solidFill>
                  <a:latin typeface="Playfair Display Bold" pitchFamily="34" charset="0"/>
                  <a:ea typeface="Playfair Display Bold" pitchFamily="34" charset="-122"/>
                  <a:cs typeface="Playfair Display Bold" pitchFamily="34" charset="-120"/>
                </a:rPr>
                <a:t>2</a:t>
              </a:r>
              <a:endParaRPr lang="en-US" sz="2650" dirty="0"/>
            </a:p>
          </p:txBody>
        </p:sp>
      </p:grpSp>
      <p:sp>
        <p:nvSpPr>
          <p:cNvPr id="10" name="Text 7"/>
          <p:cNvSpPr/>
          <p:nvPr/>
        </p:nvSpPr>
        <p:spPr>
          <a:xfrm>
            <a:off x="10743004" y="881664"/>
            <a:ext cx="3660303" cy="708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200" b="1" dirty="0">
                <a:solidFill>
                  <a:srgbClr val="39393C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Extended Language and Regional Support</a:t>
            </a:r>
            <a:endParaRPr lang="en-US" sz="2200" dirty="0">
              <a:latin typeface="Sitka Text Semibold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754586" y="1585561"/>
            <a:ext cx="3551721" cy="2626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 the text-to-speech system to support multiple languages and dialects for global usability.</a:t>
            </a:r>
          </a:p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region-specific road sign databases to improve system applicability across different countries.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B06E60-C5E2-B4C0-33BA-9E070622D32D}"/>
              </a:ext>
            </a:extLst>
          </p:cNvPr>
          <p:cNvGrpSpPr/>
          <p:nvPr/>
        </p:nvGrpSpPr>
        <p:grpSpPr>
          <a:xfrm>
            <a:off x="10064528" y="4749051"/>
            <a:ext cx="510302" cy="510302"/>
            <a:chOff x="6280190" y="5370671"/>
            <a:chExt cx="510302" cy="510302"/>
          </a:xfrm>
        </p:grpSpPr>
        <p:sp>
          <p:nvSpPr>
            <p:cNvPr id="12" name="Shape 9"/>
            <p:cNvSpPr/>
            <p:nvPr/>
          </p:nvSpPr>
          <p:spPr>
            <a:xfrm>
              <a:off x="6280190" y="5370671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0E0EC"/>
            </a:solidFill>
            <a:ln/>
          </p:spPr>
        </p:sp>
        <p:sp>
          <p:nvSpPr>
            <p:cNvPr id="13" name="Text 10"/>
            <p:cNvSpPr/>
            <p:nvPr/>
          </p:nvSpPr>
          <p:spPr>
            <a:xfrm>
              <a:off x="6452235" y="5455682"/>
              <a:ext cx="166092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39393C"/>
                  </a:solidFill>
                  <a:latin typeface="Playfair Display Bold" pitchFamily="34" charset="0"/>
                  <a:ea typeface="Playfair Display Bold" pitchFamily="34" charset="-122"/>
                  <a:cs typeface="Playfair Display Bold" pitchFamily="34" charset="-120"/>
                </a:rPr>
                <a:t>4</a:t>
              </a:r>
              <a:endParaRPr lang="en-US" sz="2650" dirty="0"/>
            </a:p>
          </p:txBody>
        </p:sp>
      </p:grpSp>
      <p:sp>
        <p:nvSpPr>
          <p:cNvPr id="14" name="Text 11"/>
          <p:cNvSpPr/>
          <p:nvPr/>
        </p:nvSpPr>
        <p:spPr>
          <a:xfrm>
            <a:off x="10743004" y="4834062"/>
            <a:ext cx="3978643" cy="405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User Adoption and Feedback </a:t>
            </a:r>
            <a:endParaRPr lang="en-US" sz="2200" dirty="0">
              <a:latin typeface="Sitka Text Semibold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754586" y="5381009"/>
            <a:ext cx="3701233" cy="19110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Initial real-world testing will demonstrate drivers’ appreciation for the system, validating its effectiveness and driving further advancements in intelligent transportation networks.</a:t>
            </a:r>
            <a:endParaRPr lang="en-US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2E0822-D2DE-68CE-D730-754B331634C0}"/>
              </a:ext>
            </a:extLst>
          </p:cNvPr>
          <p:cNvSpPr/>
          <p:nvPr/>
        </p:nvSpPr>
        <p:spPr>
          <a:xfrm>
            <a:off x="12876903" y="7777780"/>
            <a:ext cx="1626926" cy="357917"/>
          </a:xfrm>
          <a:prstGeom prst="roundRect">
            <a:avLst>
              <a:gd name="adj" fmla="val 1748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PCSE25-17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E1B8CC-F099-25F1-EC39-FC0815C81977}"/>
              </a:ext>
            </a:extLst>
          </p:cNvPr>
          <p:cNvGrpSpPr/>
          <p:nvPr/>
        </p:nvGrpSpPr>
        <p:grpSpPr>
          <a:xfrm>
            <a:off x="5714166" y="4749051"/>
            <a:ext cx="510302" cy="510302"/>
            <a:chOff x="6280190" y="5370671"/>
            <a:chExt cx="510302" cy="510302"/>
          </a:xfrm>
        </p:grpSpPr>
        <p:sp>
          <p:nvSpPr>
            <p:cNvPr id="21" name="Shape 9">
              <a:extLst>
                <a:ext uri="{FF2B5EF4-FFF2-40B4-BE49-F238E27FC236}">
                  <a16:creationId xmlns:a16="http://schemas.microsoft.com/office/drawing/2014/main" id="{611508B0-CAB2-450E-4242-CFA25B0EA68D}"/>
                </a:ext>
              </a:extLst>
            </p:cNvPr>
            <p:cNvSpPr/>
            <p:nvPr/>
          </p:nvSpPr>
          <p:spPr>
            <a:xfrm>
              <a:off x="6280190" y="5370671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0E0EC"/>
            </a:solidFill>
            <a:ln/>
          </p:spPr>
        </p:sp>
        <p:sp>
          <p:nvSpPr>
            <p:cNvPr id="22" name="Text 10">
              <a:extLst>
                <a:ext uri="{FF2B5EF4-FFF2-40B4-BE49-F238E27FC236}">
                  <a16:creationId xmlns:a16="http://schemas.microsoft.com/office/drawing/2014/main" id="{A03343DC-E25A-C2BE-66E5-5338DFBE4B40}"/>
                </a:ext>
              </a:extLst>
            </p:cNvPr>
            <p:cNvSpPr/>
            <p:nvPr/>
          </p:nvSpPr>
          <p:spPr>
            <a:xfrm>
              <a:off x="6452235" y="5455682"/>
              <a:ext cx="166092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39393C"/>
                  </a:solidFill>
                  <a:latin typeface="Playfair Display Bold" pitchFamily="34" charset="0"/>
                  <a:ea typeface="Playfair Display Bold" pitchFamily="34" charset="-122"/>
                  <a:cs typeface="Playfair Display Bold" pitchFamily="34" charset="-120"/>
                </a:rPr>
                <a:t>3</a:t>
              </a:r>
              <a:endParaRPr lang="en-US" sz="2650" dirty="0"/>
            </a:p>
          </p:txBody>
        </p:sp>
      </p:grpSp>
      <p:sp>
        <p:nvSpPr>
          <p:cNvPr id="23" name="Text 11">
            <a:extLst>
              <a:ext uri="{FF2B5EF4-FFF2-40B4-BE49-F238E27FC236}">
                <a16:creationId xmlns:a16="http://schemas.microsoft.com/office/drawing/2014/main" id="{75BCA087-EC42-D194-618F-E5D72A69CDE1}"/>
              </a:ext>
            </a:extLst>
          </p:cNvPr>
          <p:cNvSpPr/>
          <p:nvPr/>
        </p:nvSpPr>
        <p:spPr>
          <a:xfrm>
            <a:off x="6344633" y="4627395"/>
            <a:ext cx="3701234" cy="753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Sitka Text Semibold" pitchFamily="2" charset="0"/>
                <a:ea typeface="Playfair Display Bold" pitchFamily="34" charset="-122"/>
                <a:cs typeface="Playfair Display Bold" pitchFamily="34" charset="-120"/>
              </a:rPr>
              <a:t>Scaling for Autonomous Driving Systems</a:t>
            </a:r>
            <a:endParaRPr lang="en-US" sz="2200" dirty="0">
              <a:latin typeface="Sitka Text Semibold" pitchFamily="2" charset="0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2F0E9190-82C9-73F6-8CDA-AEFD73256552}"/>
              </a:ext>
            </a:extLst>
          </p:cNvPr>
          <p:cNvSpPr/>
          <p:nvPr/>
        </p:nvSpPr>
        <p:spPr>
          <a:xfrm>
            <a:off x="6344634" y="5377221"/>
            <a:ext cx="3701233" cy="2533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Scale the system for autonomous vehicles as part of a broader perception suite.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road sign detection with other AI safety features for a comprehensive autonomous driving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02C230-E5B6-494A-AF30-7E1366DF9384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816</Words>
  <Application>Microsoft Office PowerPoint</Application>
  <PresentationFormat>Custom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Playfair Display Bold</vt:lpstr>
      <vt:lpstr>Sitka Text Semibold</vt:lpstr>
      <vt:lpstr>Open Sans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Divyansh Goel</cp:lastModifiedBy>
  <cp:revision>9</cp:revision>
  <dcterms:created xsi:type="dcterms:W3CDTF">2024-11-11T08:06:52Z</dcterms:created>
  <dcterms:modified xsi:type="dcterms:W3CDTF">2025-05-24T10:53:54Z</dcterms:modified>
</cp:coreProperties>
</file>