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3" r:id="rId1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0" y="-2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29675" y="4495499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399" y="0"/>
                </a:lnTo>
              </a:path>
            </a:pathLst>
          </a:custGeom>
          <a:ln w="19049">
            <a:solidFill>
              <a:srgbClr val="26A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41100" y="1204086"/>
            <a:ext cx="1976754" cy="295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FFFAF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11899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1599"/>
                </a:moveTo>
                <a:lnTo>
                  <a:pt x="9143999" y="3431599"/>
                </a:lnTo>
                <a:lnTo>
                  <a:pt x="9143999" y="0"/>
                </a:lnTo>
                <a:lnTo>
                  <a:pt x="0" y="0"/>
                </a:lnTo>
                <a:lnTo>
                  <a:pt x="0" y="3431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9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3999" y="1711799"/>
                </a:moveTo>
                <a:lnTo>
                  <a:pt x="0" y="1711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711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41934" y="3597499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9" y="0"/>
                </a:lnTo>
              </a:path>
            </a:pathLst>
          </a:custGeom>
          <a:ln w="28574">
            <a:solidFill>
              <a:srgbClr val="FFFA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97635"/>
            <a:ext cx="837454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3057" y="846389"/>
            <a:ext cx="6637884" cy="1303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tep-by-step-vgg16-implementation-in-keras-for-beginners-a833c686ae6c" TargetMode="External"/><Relationship Id="rId2" Type="http://schemas.openxmlformats.org/officeDocument/2006/relationships/hyperlink" Target="https://ieeexplore.ieee.org/document/715595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725" y="2019989"/>
            <a:ext cx="7035165" cy="13036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sz="4200" spc="190" dirty="0">
                <a:solidFill>
                  <a:srgbClr val="FFFAF0"/>
                </a:solidFill>
                <a:latin typeface="Calibri"/>
                <a:cs typeface="Calibri"/>
              </a:rPr>
              <a:t>Plant</a:t>
            </a:r>
            <a:r>
              <a:rPr sz="4200" spc="229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4200" spc="130" dirty="0">
                <a:solidFill>
                  <a:srgbClr val="FFFAF0"/>
                </a:solidFill>
                <a:latin typeface="Calibri"/>
                <a:cs typeface="Calibri"/>
              </a:rPr>
              <a:t>Disease</a:t>
            </a:r>
            <a:r>
              <a:rPr sz="4200" spc="235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4200" spc="55" dirty="0">
                <a:solidFill>
                  <a:srgbClr val="FFFAF0"/>
                </a:solidFill>
                <a:latin typeface="Calibri"/>
                <a:cs typeface="Calibri"/>
              </a:rPr>
              <a:t>Detection</a:t>
            </a:r>
            <a:r>
              <a:rPr sz="4200" spc="229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4200" spc="120" dirty="0">
                <a:solidFill>
                  <a:srgbClr val="FFFAF0"/>
                </a:solidFill>
                <a:latin typeface="Calibri"/>
                <a:cs typeface="Calibri"/>
              </a:rPr>
              <a:t>using </a:t>
            </a:r>
            <a:r>
              <a:rPr sz="4200" spc="70" dirty="0">
                <a:solidFill>
                  <a:srgbClr val="FFFAF0"/>
                </a:solidFill>
                <a:latin typeface="Calibri"/>
                <a:cs typeface="Calibri"/>
              </a:rPr>
              <a:t>Convolutional</a:t>
            </a:r>
            <a:r>
              <a:rPr sz="4200" spc="265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4200" spc="130" dirty="0">
                <a:solidFill>
                  <a:srgbClr val="FFFAF0"/>
                </a:solidFill>
                <a:latin typeface="Calibri"/>
                <a:cs typeface="Calibri"/>
              </a:rPr>
              <a:t>Neural</a:t>
            </a:r>
            <a:r>
              <a:rPr sz="4200" spc="265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4200" spc="100" dirty="0">
                <a:solidFill>
                  <a:srgbClr val="FFFAF0"/>
                </a:solidFill>
                <a:latin typeface="Calibri"/>
                <a:cs typeface="Calibri"/>
              </a:rPr>
              <a:t>Network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725" y="3901472"/>
            <a:ext cx="3910075" cy="760273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012190" marR="5080" indent="-1000125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B7B7B7"/>
                </a:solidFill>
                <a:latin typeface="Calibri"/>
                <a:cs typeface="Calibri"/>
              </a:rPr>
              <a:t>Guide</a:t>
            </a:r>
            <a:r>
              <a:rPr sz="2400" spc="180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7B7B7"/>
                </a:solidFill>
                <a:latin typeface="Calibri"/>
                <a:cs typeface="Calibri"/>
              </a:rPr>
              <a:t>:</a:t>
            </a:r>
            <a:r>
              <a:rPr sz="2400" spc="180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lang="en-US" sz="2400" spc="200" dirty="0">
                <a:solidFill>
                  <a:srgbClr val="B7B7B7"/>
                </a:solidFill>
                <a:latin typeface="Calibri"/>
                <a:cs typeface="Calibri"/>
              </a:rPr>
              <a:t>M</a:t>
            </a:r>
            <a:r>
              <a:rPr sz="2400" spc="200" dirty="0">
                <a:solidFill>
                  <a:srgbClr val="B7B7B7"/>
                </a:solidFill>
                <a:latin typeface="Calibri"/>
                <a:cs typeface="Calibri"/>
              </a:rPr>
              <a:t>r.</a:t>
            </a:r>
            <a:r>
              <a:rPr sz="2400" spc="180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lang="en-US" sz="2400" spc="225" dirty="0">
                <a:solidFill>
                  <a:srgbClr val="B7B7B7"/>
                </a:solidFill>
                <a:latin typeface="Calibri"/>
                <a:cs typeface="Calibri"/>
              </a:rPr>
              <a:t>Pushpendra Kumar</a:t>
            </a:r>
            <a:r>
              <a:rPr sz="2400" spc="60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8800" y="3769713"/>
            <a:ext cx="3352895" cy="903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solidFill>
                  <a:srgbClr val="B7B7B7"/>
                </a:solidFill>
                <a:latin typeface="Calibri"/>
                <a:cs typeface="Calibri"/>
              </a:rPr>
              <a:t>Submitted</a:t>
            </a:r>
            <a:r>
              <a:rPr sz="1400" spc="310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1400" spc="80" dirty="0">
                <a:solidFill>
                  <a:srgbClr val="B7B7B7"/>
                </a:solidFill>
                <a:latin typeface="Calibri"/>
                <a:cs typeface="Calibri"/>
              </a:rPr>
              <a:t>By: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lang="en-US" sz="1400" spc="75" dirty="0">
                <a:solidFill>
                  <a:srgbClr val="B7B7B7"/>
                </a:solidFill>
                <a:latin typeface="Calibri"/>
                <a:cs typeface="Calibri"/>
              </a:rPr>
              <a:t>Akhilesh Singh- 2100290100015</a:t>
            </a:r>
            <a:r>
              <a:rPr sz="1400" spc="75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lang="en-US" sz="1400" spc="60" dirty="0">
                <a:solidFill>
                  <a:srgbClr val="B7B7B7"/>
                </a:solidFill>
                <a:latin typeface="Calibri"/>
                <a:cs typeface="Calibri"/>
              </a:rPr>
              <a:t>Awadhesh Kumar Maurya- 210029010039</a:t>
            </a:r>
            <a:r>
              <a:rPr sz="1400" spc="80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endParaRPr lang="en-US" sz="1400" spc="80" dirty="0">
              <a:solidFill>
                <a:srgbClr val="B7B7B7"/>
              </a:solidFill>
              <a:latin typeface="Calibri"/>
              <a:cs typeface="Calibri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lang="en-IN" sz="1400" spc="80" dirty="0">
                <a:solidFill>
                  <a:srgbClr val="B7B7B7"/>
                </a:solidFill>
                <a:latin typeface="Calibri"/>
                <a:cs typeface="Calibri"/>
              </a:rPr>
              <a:t>Ayush Prakash- 2100290100043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125" y="191260"/>
            <a:ext cx="1301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890" y="1063536"/>
            <a:ext cx="1520167" cy="2143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87734" y="867539"/>
            <a:ext cx="5389880" cy="579755"/>
          </a:xfrm>
          <a:prstGeom prst="rect">
            <a:avLst/>
          </a:prstGeom>
          <a:solidFill>
            <a:srgbClr val="145B54"/>
          </a:solidFill>
        </p:spPr>
        <p:txBody>
          <a:bodyPr vert="horz" wrap="square" lIns="0" tIns="52069" rIns="0" bIns="0" rtlCol="0">
            <a:spAutoFit/>
          </a:bodyPr>
          <a:lstStyle/>
          <a:p>
            <a:pPr marL="213995" marR="427990">
              <a:lnSpc>
                <a:spcPct val="114599"/>
              </a:lnSpc>
              <a:spcBef>
                <a:spcPts val="409"/>
              </a:spcBef>
            </a:pP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Using Image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generator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we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import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dataset and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then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using </a:t>
            </a:r>
            <a:r>
              <a:rPr sz="1200" spc="-50" dirty="0">
                <a:solidFill>
                  <a:srgbClr val="FFFFFF"/>
                </a:solidFill>
                <a:latin typeface="Roboto"/>
                <a:cs typeface="Roboto"/>
              </a:rPr>
              <a:t>flow-</a:t>
            </a:r>
            <a:r>
              <a:rPr sz="1200" spc="-60" dirty="0">
                <a:solidFill>
                  <a:srgbClr val="FFFFFF"/>
                </a:solidFill>
                <a:latin typeface="Roboto"/>
                <a:cs typeface="Roboto"/>
              </a:rPr>
              <a:t>from-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directory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method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convert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images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Numpy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array.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0899" y="1758933"/>
            <a:ext cx="1878545" cy="2190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87724" y="1567699"/>
            <a:ext cx="5117465" cy="579755"/>
          </a:xfrm>
          <a:prstGeom prst="rect">
            <a:avLst/>
          </a:prstGeom>
          <a:solidFill>
            <a:srgbClr val="1B786E"/>
          </a:solidFill>
        </p:spPr>
        <p:txBody>
          <a:bodyPr vert="horz" wrap="square" lIns="0" tIns="52069" rIns="0" bIns="0" rtlCol="0">
            <a:spAutoFit/>
          </a:bodyPr>
          <a:lstStyle/>
          <a:p>
            <a:pPr marL="213995" marR="476884">
              <a:lnSpc>
                <a:spcPct val="114599"/>
              </a:lnSpc>
              <a:spcBef>
                <a:spcPts val="409"/>
              </a:spcBef>
            </a:pP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dataset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already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split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4:1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ratio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black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box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model</a:t>
            </a:r>
            <a:r>
              <a:rPr sz="12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12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finalised.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9133" y="2332675"/>
            <a:ext cx="1380083" cy="1736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0042" y="2580325"/>
            <a:ext cx="1505917" cy="17368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87724" y="2265249"/>
            <a:ext cx="4795520" cy="579755"/>
          </a:xfrm>
          <a:prstGeom prst="rect">
            <a:avLst/>
          </a:prstGeom>
          <a:solidFill>
            <a:srgbClr val="1C7E73"/>
          </a:solidFill>
        </p:spPr>
        <p:txBody>
          <a:bodyPr vert="horz" wrap="square" lIns="0" tIns="52069" rIns="0" bIns="0" rtlCol="0">
            <a:spAutoFit/>
          </a:bodyPr>
          <a:lstStyle/>
          <a:p>
            <a:pPr marL="213995" marR="483870">
              <a:lnSpc>
                <a:spcPct val="114599"/>
              </a:lnSpc>
              <a:spcBef>
                <a:spcPts val="409"/>
              </a:spcBef>
              <a:tabLst>
                <a:tab pos="1198245" algn="l"/>
                <a:tab pos="2261235" algn="l"/>
                <a:tab pos="2833370" algn="l"/>
                <a:tab pos="3611245" algn="l"/>
                <a:tab pos="4051300" algn="l"/>
              </a:tabLst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Constructed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convolutional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neural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networks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two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different</a:t>
            </a:r>
            <a:r>
              <a:rPr sz="12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Activation</a:t>
            </a:r>
            <a:r>
              <a:rPr sz="12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functions</a:t>
            </a:r>
            <a:r>
              <a:rPr sz="12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tested</a:t>
            </a:r>
            <a:r>
              <a:rPr sz="12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2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accuracy.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84111" y="3161413"/>
            <a:ext cx="1283344" cy="21312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66900" y="2965425"/>
            <a:ext cx="4506595" cy="579755"/>
          </a:xfrm>
          <a:prstGeom prst="rect">
            <a:avLst/>
          </a:prstGeom>
          <a:solidFill>
            <a:srgbClr val="1F887E"/>
          </a:solidFill>
        </p:spPr>
        <p:txBody>
          <a:bodyPr vert="horz" wrap="square" lIns="0" tIns="0" rIns="0" bIns="0" rtlCol="0">
            <a:spAutoFit/>
          </a:bodyPr>
          <a:lstStyle/>
          <a:p>
            <a:pPr marL="240665">
              <a:lnSpc>
                <a:spcPts val="1235"/>
              </a:lnSpc>
              <a:tabLst>
                <a:tab pos="781685" algn="l"/>
                <a:tab pos="1764664" algn="l"/>
                <a:tab pos="2551430" algn="l"/>
                <a:tab pos="2974975" algn="l"/>
                <a:tab pos="3867150" algn="l"/>
              </a:tabLst>
            </a:pP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Adam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optimization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algorithm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categorical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cross</a:t>
            </a:r>
            <a:endParaRPr sz="1200">
              <a:latin typeface="Roboto"/>
              <a:cs typeface="Roboto"/>
            </a:endParaRPr>
          </a:p>
          <a:p>
            <a:pPr marL="240665" marR="260350">
              <a:lnSpc>
                <a:spcPct val="114599"/>
              </a:lnSpc>
            </a:pP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entropy</a:t>
            </a:r>
            <a:r>
              <a:rPr sz="1200" spc="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1200" spc="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200" spc="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loss</a:t>
            </a:r>
            <a:r>
              <a:rPr sz="1200" spc="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function</a:t>
            </a:r>
            <a:r>
              <a:rPr sz="1200" spc="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metrics</a:t>
            </a:r>
            <a:r>
              <a:rPr sz="1200" spc="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1200" spc="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accuracy</a:t>
            </a:r>
            <a:r>
              <a:rPr sz="1200" spc="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Early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stopping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used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monitor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validation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accuracy.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7355" y="3856810"/>
            <a:ext cx="1306227" cy="17368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093024" y="3665575"/>
            <a:ext cx="4182110" cy="579755"/>
          </a:xfrm>
          <a:prstGeom prst="rect">
            <a:avLst/>
          </a:prstGeom>
          <a:solidFill>
            <a:srgbClr val="249B90"/>
          </a:solidFill>
        </p:spPr>
        <p:txBody>
          <a:bodyPr vert="horz" wrap="square" lIns="0" tIns="52069" rIns="0" bIns="0" rtlCol="0">
            <a:spAutoFit/>
          </a:bodyPr>
          <a:lstStyle/>
          <a:p>
            <a:pPr marL="214629" marR="269875">
              <a:lnSpc>
                <a:spcPct val="114599"/>
              </a:lnSpc>
              <a:spcBef>
                <a:spcPts val="409"/>
              </a:spcBef>
            </a:pP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We</a:t>
            </a:r>
            <a:r>
              <a:rPr sz="1200" spc="40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used</a:t>
            </a:r>
            <a:r>
              <a:rPr sz="1200" spc="40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matplotlib.pyplot</a:t>
            </a:r>
            <a:r>
              <a:rPr sz="1200" spc="40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200" spc="40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visualize</a:t>
            </a:r>
            <a:r>
              <a:rPr sz="1200" spc="40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40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graphs relating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200" spc="2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accuracy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loss.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37839" y="4433158"/>
            <a:ext cx="1568201" cy="42133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105274" y="4365774"/>
            <a:ext cx="3797935" cy="579755"/>
          </a:xfrm>
          <a:prstGeom prst="rect">
            <a:avLst/>
          </a:prstGeom>
          <a:solidFill>
            <a:srgbClr val="249B90"/>
          </a:solidFill>
        </p:spPr>
        <p:txBody>
          <a:bodyPr vert="horz" wrap="square" lIns="0" tIns="52069" rIns="0" bIns="0" rtlCol="0">
            <a:spAutoFit/>
          </a:bodyPr>
          <a:lstStyle/>
          <a:p>
            <a:pPr marL="215265" marR="86995">
              <a:lnSpc>
                <a:spcPct val="114599"/>
              </a:lnSpc>
              <a:spcBef>
                <a:spcPts val="409"/>
              </a:spcBef>
            </a:pP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above</a:t>
            </a:r>
            <a:r>
              <a:rPr sz="1200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functionality</a:t>
            </a:r>
            <a:r>
              <a:rPr sz="1200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200" spc="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being</a:t>
            </a:r>
            <a:r>
              <a:rPr sz="1200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integrated</a:t>
            </a:r>
            <a:r>
              <a:rPr sz="1200" spc="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200" spc="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UI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interface</a:t>
            </a:r>
            <a:r>
              <a:rPr sz="12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2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detect</a:t>
            </a:r>
            <a:r>
              <a:rPr sz="12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disease.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849" y="152400"/>
            <a:ext cx="4089999" cy="4838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600" y="2257888"/>
            <a:ext cx="23666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40" dirty="0">
                <a:solidFill>
                  <a:srgbClr val="FFFFFF"/>
                </a:solidFill>
              </a:rPr>
              <a:t>Flowchart</a:t>
            </a:r>
            <a:endParaRPr sz="4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-24"/>
            <a:ext cx="4572000" cy="5143500"/>
            <a:chOff x="4572000" y="-24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-24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75" y="4495499"/>
              <a:ext cx="686435" cy="0"/>
            </a:xfrm>
            <a:custGeom>
              <a:avLst/>
              <a:gdLst/>
              <a:ahLst/>
              <a:cxnLst/>
              <a:rect l="l" t="t" r="r" b="b"/>
              <a:pathLst>
                <a:path w="686435">
                  <a:moveTo>
                    <a:pt x="0" y="0"/>
                  </a:moveTo>
                  <a:lnTo>
                    <a:pt x="686399" y="0"/>
                  </a:lnTo>
                </a:path>
              </a:pathLst>
            </a:custGeom>
            <a:ln w="19049">
              <a:solidFill>
                <a:srgbClr val="26A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9762" y="742725"/>
              <a:ext cx="4156474" cy="38040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1336" y="97635"/>
            <a:ext cx="35032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3395" marR="5080" indent="-48133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26A69A"/>
                </a:solidFill>
              </a:rPr>
              <a:t>Convolutional</a:t>
            </a:r>
            <a:r>
              <a:rPr spc="185" dirty="0">
                <a:solidFill>
                  <a:srgbClr val="26A69A"/>
                </a:solidFill>
              </a:rPr>
              <a:t> </a:t>
            </a:r>
            <a:r>
              <a:rPr spc="85" dirty="0">
                <a:solidFill>
                  <a:srgbClr val="26A69A"/>
                </a:solidFill>
              </a:rPr>
              <a:t>Neural </a:t>
            </a:r>
            <a:r>
              <a:rPr spc="80" dirty="0">
                <a:solidFill>
                  <a:srgbClr val="26A69A"/>
                </a:solidFill>
              </a:rPr>
              <a:t>Network</a:t>
            </a:r>
            <a:r>
              <a:rPr spc="185" dirty="0">
                <a:solidFill>
                  <a:srgbClr val="26A69A"/>
                </a:solidFill>
              </a:rPr>
              <a:t> </a:t>
            </a:r>
            <a:r>
              <a:rPr spc="-10" dirty="0">
                <a:solidFill>
                  <a:srgbClr val="26A69A"/>
                </a:solidFill>
              </a:rPr>
              <a:t>Model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78551" y="1175335"/>
          <a:ext cx="1557020" cy="3794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7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8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Convolutional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17145" marB="0">
                    <a:lnL w="3175">
                      <a:solidFill>
                        <a:srgbClr val="145B54"/>
                      </a:solidFill>
                      <a:prstDash val="solid"/>
                    </a:lnL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45B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Pooling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17145" marB="0">
                    <a:lnL w="3175">
                      <a:solidFill>
                        <a:srgbClr val="1B786E"/>
                      </a:solidFill>
                      <a:prstDash val="solid"/>
                    </a:lnL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78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Dropout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17145" marB="0">
                    <a:lnL w="3175">
                      <a:solidFill>
                        <a:srgbClr val="1C7E73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C7E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Convolutional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17145" marB="0">
                    <a:lnL w="3175">
                      <a:solidFill>
                        <a:srgbClr val="145B54"/>
                      </a:solidFill>
                      <a:prstDash val="solid"/>
                    </a:lnL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45B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Convolutional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17145" marB="0">
                    <a:lnL w="3175">
                      <a:solidFill>
                        <a:srgbClr val="145B54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45B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Pooling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17145" marB="0">
                    <a:lnL w="3175">
                      <a:solidFill>
                        <a:srgbClr val="1B786E"/>
                      </a:solidFill>
                      <a:prstDash val="solid"/>
                    </a:lnL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78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Dropout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17145" marB="0">
                    <a:lnL w="3175">
                      <a:solidFill>
                        <a:srgbClr val="1C7E73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C7E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Convolutional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17145" marB="0">
                    <a:lnL w="3175">
                      <a:solidFill>
                        <a:srgbClr val="145B54"/>
                      </a:solidFill>
                      <a:prstDash val="solid"/>
                    </a:lnL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45B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Convolutional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17145" marB="0">
                    <a:lnL w="3175">
                      <a:solidFill>
                        <a:srgbClr val="145B54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45B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Pooling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1270" marB="0">
                    <a:lnL w="3175">
                      <a:solidFill>
                        <a:srgbClr val="1B786E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1B78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Dropout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1270" marB="0">
                    <a:lnL w="3175">
                      <a:solidFill>
                        <a:srgbClr val="1C7E73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7E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Flatten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1270" marB="0">
                    <a:lnL w="3175">
                      <a:solidFill>
                        <a:srgbClr val="1F887E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88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Dense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1270" marB="0">
                    <a:lnL w="3175">
                      <a:solidFill>
                        <a:srgbClr val="249B90"/>
                      </a:solidFill>
                      <a:prstDash val="soli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49B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Dropout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1270" marB="0">
                    <a:lnL w="3175">
                      <a:solidFill>
                        <a:srgbClr val="1C7E73"/>
                      </a:solidFill>
                      <a:prstDash val="soli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7E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Dense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1270" marB="0"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49B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495084"/>
            <a:ext cx="2402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VGG16</a:t>
            </a:r>
            <a:r>
              <a:rPr spc="165" dirty="0"/>
              <a:t> </a:t>
            </a:r>
            <a:r>
              <a:rPr spc="-10" dirty="0"/>
              <a:t>Model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207975"/>
            <a:ext cx="5042500" cy="2727550"/>
          </a:xfrm>
          <a:prstGeom prst="rect">
            <a:avLst/>
          </a:prstGeom>
        </p:spPr>
      </p:pic>
      <p:pic>
        <p:nvPicPr>
          <p:cNvPr id="7" name="Image 9">
            <a:extLst>
              <a:ext uri="{FF2B5EF4-FFF2-40B4-BE49-F238E27FC236}">
                <a16:creationId xmlns:a16="http://schemas.microsoft.com/office/drawing/2014/main" id="{787D84EA-50CB-84AC-7C13-9F4263BB2805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1143000"/>
            <a:ext cx="3048001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78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04111"/>
            <a:ext cx="837247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209" algn="just">
              <a:lnSpc>
                <a:spcPct val="113300"/>
              </a:lnSpc>
              <a:spcBef>
                <a:spcPts val="100"/>
              </a:spcBef>
            </a:pPr>
            <a:r>
              <a:rPr sz="1600" spc="120" dirty="0">
                <a:latin typeface="Calibri"/>
                <a:cs typeface="Calibri"/>
              </a:rPr>
              <a:t>In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project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specialized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deep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learning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models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were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developed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based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specific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convolutional </a:t>
            </a:r>
            <a:r>
              <a:rPr sz="1600" dirty="0">
                <a:latin typeface="Calibri"/>
                <a:cs typeface="Calibri"/>
              </a:rPr>
              <a:t>neural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networks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architectures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detection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plant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diseases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through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leaves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images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spc="-25" dirty="0">
                <a:latin typeface="Calibri"/>
                <a:cs typeface="Calibri"/>
              </a:rPr>
              <a:t>of </a:t>
            </a:r>
            <a:r>
              <a:rPr sz="1600" dirty="0">
                <a:latin typeface="Calibri"/>
                <a:cs typeface="Calibri"/>
              </a:rPr>
              <a:t>healthy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diseased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plants.</a:t>
            </a: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ct val="113300"/>
              </a:lnSpc>
              <a:spcBef>
                <a:spcPts val="1650"/>
              </a:spcBef>
            </a:pPr>
            <a:r>
              <a:rPr sz="1600" dirty="0">
                <a:latin typeface="Calibri"/>
                <a:cs typeface="Calibri"/>
              </a:rPr>
              <a:t>Our</a:t>
            </a:r>
            <a:r>
              <a:rPr sz="1600" spc="4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detector</a:t>
            </a:r>
            <a:r>
              <a:rPr sz="1600" spc="4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applied</a:t>
            </a:r>
            <a:r>
              <a:rPr sz="1600" spc="4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images</a:t>
            </a:r>
            <a:r>
              <a:rPr sz="1600" spc="4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captured</a:t>
            </a:r>
            <a:r>
              <a:rPr sz="1600" spc="4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in-place</a:t>
            </a:r>
            <a:r>
              <a:rPr sz="1600" spc="4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4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various</a:t>
            </a:r>
            <a:r>
              <a:rPr sz="1600" spc="4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camera</a:t>
            </a:r>
            <a:r>
              <a:rPr sz="1600" spc="4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devices</a:t>
            </a:r>
            <a:r>
              <a:rPr sz="1600" spc="4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4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also</a:t>
            </a:r>
            <a:r>
              <a:rPr sz="1600" spc="4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collected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4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various</a:t>
            </a:r>
            <a:r>
              <a:rPr sz="1600" spc="4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resources.</a:t>
            </a:r>
            <a:r>
              <a:rPr sz="1600" spc="4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Our</a:t>
            </a:r>
            <a:r>
              <a:rPr sz="1600" spc="4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experimental</a:t>
            </a:r>
            <a:r>
              <a:rPr sz="1600" spc="4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results</a:t>
            </a:r>
            <a:r>
              <a:rPr sz="1600" spc="40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4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comparisons</a:t>
            </a:r>
            <a:r>
              <a:rPr sz="1600" spc="40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between</a:t>
            </a:r>
            <a:r>
              <a:rPr sz="1600" spc="400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various </a:t>
            </a:r>
            <a:r>
              <a:rPr sz="1600" dirty="0">
                <a:latin typeface="Calibri"/>
                <a:cs typeface="Calibri"/>
              </a:rPr>
              <a:t>deep-learning</a:t>
            </a:r>
            <a:r>
              <a:rPr sz="1600" spc="15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architectures</a:t>
            </a:r>
            <a:r>
              <a:rPr sz="1600" spc="15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demonstrated</a:t>
            </a:r>
            <a:r>
              <a:rPr sz="1600" spc="15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how</a:t>
            </a:r>
            <a:r>
              <a:rPr sz="1600" spc="15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our</a:t>
            </a:r>
            <a:r>
              <a:rPr sz="1600" spc="15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deep-learning-based</a:t>
            </a:r>
            <a:r>
              <a:rPr sz="1600" spc="15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detector</a:t>
            </a:r>
            <a:r>
              <a:rPr sz="1600" spc="150" dirty="0">
                <a:latin typeface="Calibri"/>
                <a:cs typeface="Calibri"/>
              </a:rPr>
              <a:t>  </a:t>
            </a:r>
            <a:r>
              <a:rPr sz="1600" spc="65" dirty="0">
                <a:latin typeface="Calibri"/>
                <a:cs typeface="Calibri"/>
              </a:rPr>
              <a:t>is</a:t>
            </a:r>
            <a:r>
              <a:rPr sz="1600" spc="15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able</a:t>
            </a:r>
            <a:r>
              <a:rPr sz="1600" spc="155" dirty="0">
                <a:latin typeface="Calibri"/>
                <a:cs typeface="Calibri"/>
              </a:rPr>
              <a:t>  </a:t>
            </a:r>
            <a:r>
              <a:rPr sz="1600" spc="-25" dirty="0">
                <a:latin typeface="Calibri"/>
                <a:cs typeface="Calibri"/>
              </a:rPr>
              <a:t>to </a:t>
            </a:r>
            <a:r>
              <a:rPr sz="1600" spc="10" dirty="0">
                <a:latin typeface="Calibri"/>
                <a:cs typeface="Calibri"/>
              </a:rPr>
              <a:t>successfully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recognize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different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categories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of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diseases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in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various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plants.</a:t>
            </a:r>
            <a:endParaRPr sz="1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905"/>
              </a:spcBef>
            </a:pPr>
            <a:r>
              <a:rPr sz="1600" spc="100" dirty="0">
                <a:latin typeface="Calibri"/>
                <a:cs typeface="Calibri"/>
              </a:rPr>
              <a:t>The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final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overall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accuracy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trained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than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spc="95" dirty="0">
                <a:latin typeface="Calibri"/>
                <a:cs typeface="Calibri"/>
              </a:rPr>
              <a:t>90%.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78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2350" y="1203223"/>
            <a:ext cx="8327390" cy="225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09575" algn="just">
              <a:lnSpc>
                <a:spcPct val="116100"/>
              </a:lnSpc>
              <a:spcBef>
                <a:spcPts val="100"/>
              </a:spcBef>
              <a:buFont typeface="SimSun-ExtB"/>
              <a:buChar char="➢"/>
              <a:tabLst>
                <a:tab pos="422275" algn="l"/>
              </a:tabLst>
            </a:pPr>
            <a:r>
              <a:rPr sz="1400" spc="125" dirty="0">
                <a:latin typeface="Calibri"/>
                <a:cs typeface="Calibri"/>
              </a:rPr>
              <a:t>S.Raj</a:t>
            </a:r>
            <a:r>
              <a:rPr sz="1400" spc="110" dirty="0">
                <a:latin typeface="Calibri"/>
                <a:cs typeface="Calibri"/>
              </a:rPr>
              <a:t>  </a:t>
            </a:r>
            <a:r>
              <a:rPr sz="1400" spc="80" dirty="0">
                <a:latin typeface="Calibri"/>
                <a:cs typeface="Calibri"/>
              </a:rPr>
              <a:t>Kumar</a:t>
            </a:r>
            <a:r>
              <a:rPr sz="1400" spc="114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114" dirty="0">
                <a:latin typeface="Calibri"/>
                <a:cs typeface="Calibri"/>
              </a:rPr>
              <a:t>  </a:t>
            </a:r>
            <a:r>
              <a:rPr sz="1400" spc="70" dirty="0">
                <a:latin typeface="Calibri"/>
                <a:cs typeface="Calibri"/>
              </a:rPr>
              <a:t>S.Sowrirajan,”</a:t>
            </a:r>
            <a:r>
              <a:rPr sz="1400" spc="114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Automatic</a:t>
            </a:r>
            <a:r>
              <a:rPr sz="1400" spc="114" dirty="0">
                <a:latin typeface="Calibri"/>
                <a:cs typeface="Calibri"/>
              </a:rPr>
              <a:t>  </a:t>
            </a:r>
            <a:r>
              <a:rPr sz="1400" spc="80" dirty="0">
                <a:latin typeface="Calibri"/>
                <a:cs typeface="Calibri"/>
              </a:rPr>
              <a:t>Leaf</a:t>
            </a:r>
            <a:r>
              <a:rPr sz="1400" spc="114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Disease</a:t>
            </a:r>
            <a:r>
              <a:rPr sz="1400" spc="11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Detection</a:t>
            </a:r>
            <a:r>
              <a:rPr sz="1400" spc="114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114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Classification</a:t>
            </a:r>
            <a:r>
              <a:rPr sz="1400" spc="114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114" dirty="0">
                <a:latin typeface="Calibri"/>
                <a:cs typeface="Calibri"/>
              </a:rPr>
              <a:t>  </a:t>
            </a:r>
            <a:r>
              <a:rPr sz="1400" spc="55" dirty="0">
                <a:latin typeface="Calibri"/>
                <a:cs typeface="Calibri"/>
              </a:rPr>
              <a:t>Hybrid </a:t>
            </a:r>
            <a:r>
              <a:rPr sz="1400" dirty="0">
                <a:latin typeface="Calibri"/>
                <a:cs typeface="Calibri"/>
              </a:rPr>
              <a:t>Features</a:t>
            </a:r>
            <a:r>
              <a:rPr sz="1400" spc="24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24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Supervised</a:t>
            </a:r>
            <a:r>
              <a:rPr sz="1400" spc="24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Classifier”,</a:t>
            </a:r>
            <a:r>
              <a:rPr sz="1400" spc="24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International</a:t>
            </a:r>
            <a:r>
              <a:rPr sz="1400" spc="240" dirty="0">
                <a:latin typeface="Calibri"/>
                <a:cs typeface="Calibri"/>
              </a:rPr>
              <a:t>  </a:t>
            </a:r>
            <a:r>
              <a:rPr sz="1400" spc="55" dirty="0">
                <a:latin typeface="Calibri"/>
                <a:cs typeface="Calibri"/>
              </a:rPr>
              <a:t>Journal</a:t>
            </a:r>
            <a:r>
              <a:rPr sz="1400" spc="24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24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Advanced</a:t>
            </a:r>
            <a:r>
              <a:rPr sz="1400" spc="24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Research</a:t>
            </a:r>
            <a:r>
              <a:rPr sz="1400" spc="24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245" dirty="0">
                <a:latin typeface="Calibri"/>
                <a:cs typeface="Calibri"/>
              </a:rPr>
              <a:t>  </a:t>
            </a:r>
            <a:r>
              <a:rPr sz="1400" spc="40" dirty="0">
                <a:latin typeface="Calibri"/>
                <a:cs typeface="Calibri"/>
              </a:rPr>
              <a:t>Electrical, </a:t>
            </a:r>
            <a:r>
              <a:rPr sz="1400" spc="10" dirty="0">
                <a:latin typeface="Calibri"/>
                <a:cs typeface="Calibri"/>
              </a:rPr>
              <a:t>Electronics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and</a:t>
            </a:r>
            <a:r>
              <a:rPr sz="1400" spc="17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Instrumentation</a:t>
            </a:r>
            <a:r>
              <a:rPr sz="1400" spc="175" dirty="0">
                <a:latin typeface="Calibri"/>
                <a:cs typeface="Calibri"/>
              </a:rPr>
              <a:t> </a:t>
            </a:r>
            <a:r>
              <a:rPr sz="1400" spc="50" dirty="0">
                <a:latin typeface="Calibri"/>
                <a:cs typeface="Calibri"/>
              </a:rPr>
              <a:t>Engineering,</a:t>
            </a:r>
            <a:r>
              <a:rPr sz="1400" spc="17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vol.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5,</a:t>
            </a:r>
            <a:r>
              <a:rPr sz="1400" spc="175" dirty="0">
                <a:latin typeface="Calibri"/>
                <a:cs typeface="Calibri"/>
              </a:rPr>
              <a:t> </a:t>
            </a:r>
            <a:r>
              <a:rPr sz="1400" spc="50" dirty="0">
                <a:latin typeface="Calibri"/>
                <a:cs typeface="Calibri"/>
              </a:rPr>
              <a:t>Issue</a:t>
            </a:r>
            <a:r>
              <a:rPr sz="1400" spc="175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6,2016.</a:t>
            </a:r>
            <a:endParaRPr sz="1400">
              <a:latin typeface="Calibri"/>
              <a:cs typeface="Calibri"/>
            </a:endParaRPr>
          </a:p>
          <a:p>
            <a:pPr marL="422275" marR="19685" indent="-409575" algn="just">
              <a:lnSpc>
                <a:spcPct val="116100"/>
              </a:lnSpc>
              <a:buFont typeface="SimSun-ExtB"/>
              <a:buChar char="➢"/>
              <a:tabLst>
                <a:tab pos="422275" algn="l"/>
              </a:tabLst>
            </a:pPr>
            <a:r>
              <a:rPr sz="1400" spc="130" dirty="0">
                <a:latin typeface="Calibri"/>
                <a:cs typeface="Calibri"/>
              </a:rPr>
              <a:t>S.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55" dirty="0">
                <a:latin typeface="Calibri"/>
                <a:cs typeface="Calibri"/>
              </a:rPr>
              <a:t>Sankaran,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spc="145" dirty="0">
                <a:latin typeface="Calibri"/>
                <a:cs typeface="Calibri"/>
              </a:rPr>
              <a:t>A.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Mishra,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spc="135" dirty="0">
                <a:latin typeface="Calibri"/>
                <a:cs typeface="Calibri"/>
              </a:rPr>
              <a:t>R.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Ehsani,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110" dirty="0">
                <a:latin typeface="Calibri"/>
                <a:cs typeface="Calibri"/>
              </a:rPr>
              <a:t>C.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spc="70" dirty="0">
                <a:latin typeface="Calibri"/>
                <a:cs typeface="Calibri"/>
              </a:rPr>
              <a:t>Davis,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“A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review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advanced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techniques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detecting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plant </a:t>
            </a:r>
            <a:r>
              <a:rPr sz="1400" dirty="0">
                <a:latin typeface="Calibri"/>
                <a:cs typeface="Calibri"/>
              </a:rPr>
              <a:t>diseases,”</a:t>
            </a:r>
            <a:r>
              <a:rPr sz="1400" spc="12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Computers</a:t>
            </a:r>
            <a:r>
              <a:rPr sz="1400" spc="13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13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Electronics</a:t>
            </a:r>
            <a:r>
              <a:rPr sz="1400" spc="13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130" dirty="0">
                <a:latin typeface="Calibri"/>
                <a:cs typeface="Calibri"/>
              </a:rPr>
              <a:t>  </a:t>
            </a:r>
            <a:r>
              <a:rPr sz="1400" spc="55" dirty="0">
                <a:latin typeface="Calibri"/>
                <a:cs typeface="Calibri"/>
              </a:rPr>
              <a:t>Agriculture,</a:t>
            </a:r>
            <a:r>
              <a:rPr sz="1400" spc="12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vol.</a:t>
            </a:r>
            <a:r>
              <a:rPr sz="1400" spc="130" dirty="0">
                <a:latin typeface="Calibri"/>
                <a:cs typeface="Calibri"/>
              </a:rPr>
              <a:t>  </a:t>
            </a:r>
            <a:r>
              <a:rPr sz="1400" spc="75" dirty="0">
                <a:latin typeface="Calibri"/>
                <a:cs typeface="Calibri"/>
              </a:rPr>
              <a:t>72,</a:t>
            </a:r>
            <a:r>
              <a:rPr sz="1400" spc="13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no.</a:t>
            </a:r>
            <a:r>
              <a:rPr sz="1400" spc="130" dirty="0">
                <a:latin typeface="Calibri"/>
                <a:cs typeface="Calibri"/>
              </a:rPr>
              <a:t>  </a:t>
            </a:r>
            <a:r>
              <a:rPr sz="1400" spc="65" dirty="0">
                <a:latin typeface="Calibri"/>
                <a:cs typeface="Calibri"/>
              </a:rPr>
              <a:t>1,</a:t>
            </a:r>
            <a:r>
              <a:rPr sz="1400" spc="13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pp.</a:t>
            </a:r>
            <a:r>
              <a:rPr sz="1400" spc="130" dirty="0">
                <a:latin typeface="Calibri"/>
                <a:cs typeface="Calibri"/>
              </a:rPr>
              <a:t>  </a:t>
            </a:r>
            <a:r>
              <a:rPr sz="1400" spc="95" dirty="0">
                <a:latin typeface="Calibri"/>
                <a:cs typeface="Calibri"/>
              </a:rPr>
              <a:t>1–13,</a:t>
            </a:r>
            <a:r>
              <a:rPr sz="1400" spc="125" dirty="0">
                <a:latin typeface="Calibri"/>
                <a:cs typeface="Calibri"/>
              </a:rPr>
              <a:t>  </a:t>
            </a:r>
            <a:r>
              <a:rPr sz="1400" spc="80" dirty="0">
                <a:latin typeface="Calibri"/>
                <a:cs typeface="Calibri"/>
              </a:rPr>
              <a:t>2010.</a:t>
            </a:r>
            <a:r>
              <a:rPr sz="1400" spc="130" dirty="0">
                <a:latin typeface="Calibri"/>
                <a:cs typeface="Calibri"/>
              </a:rPr>
              <a:t>  </a:t>
            </a:r>
            <a:r>
              <a:rPr sz="1400" spc="70" dirty="0">
                <a:latin typeface="Calibri"/>
                <a:cs typeface="Calibri"/>
              </a:rPr>
              <a:t>View</a:t>
            </a:r>
            <a:r>
              <a:rPr sz="1400" spc="130" dirty="0">
                <a:latin typeface="Calibri"/>
                <a:cs typeface="Calibri"/>
              </a:rPr>
              <a:t>  </a:t>
            </a:r>
            <a:r>
              <a:rPr sz="1400" spc="-25" dirty="0">
                <a:latin typeface="Calibri"/>
                <a:cs typeface="Calibri"/>
              </a:rPr>
              <a:t>at </a:t>
            </a:r>
            <a:r>
              <a:rPr sz="1400" spc="10" dirty="0">
                <a:latin typeface="Calibri"/>
                <a:cs typeface="Calibri"/>
              </a:rPr>
              <a:t>Publisher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·View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at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Google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spc="50" dirty="0">
                <a:latin typeface="Calibri"/>
                <a:cs typeface="Calibri"/>
              </a:rPr>
              <a:t>Scholar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·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70" dirty="0">
                <a:latin typeface="Calibri"/>
                <a:cs typeface="Calibri"/>
              </a:rPr>
              <a:t>View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at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Scopus.</a:t>
            </a:r>
            <a:endParaRPr sz="1400">
              <a:latin typeface="Calibri"/>
              <a:cs typeface="Calibri"/>
            </a:endParaRPr>
          </a:p>
          <a:p>
            <a:pPr marL="422275" indent="-409575" algn="just">
              <a:lnSpc>
                <a:spcPct val="100000"/>
              </a:lnSpc>
              <a:spcBef>
                <a:spcPts val="270"/>
              </a:spcBef>
              <a:buClr>
                <a:srgbClr val="000000"/>
              </a:buClr>
              <a:buFont typeface="SimSun-ExtB"/>
              <a:buChar char="➢"/>
              <a:tabLst>
                <a:tab pos="422275" algn="l"/>
              </a:tabLst>
            </a:pPr>
            <a:r>
              <a:rPr sz="1400" u="heavy" spc="60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2"/>
              </a:rPr>
              <a:t>Plant</a:t>
            </a:r>
            <a:r>
              <a:rPr sz="1400" u="heavy" spc="150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heavy" spc="10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2"/>
              </a:rPr>
              <a:t>Disease</a:t>
            </a:r>
            <a:r>
              <a:rPr sz="1400" u="heavy" spc="155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heavy" spc="10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2"/>
              </a:rPr>
              <a:t>Detection</a:t>
            </a:r>
            <a:r>
              <a:rPr sz="1400" u="heavy" spc="155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heavy" spc="75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2"/>
              </a:rPr>
              <a:t>Using</a:t>
            </a:r>
            <a:r>
              <a:rPr sz="1400" u="heavy" spc="155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heavy" spc="50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2"/>
              </a:rPr>
              <a:t>Image</a:t>
            </a:r>
            <a:r>
              <a:rPr sz="1400" u="heavy" spc="155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heavy" spc="10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2"/>
              </a:rPr>
              <a:t>Processing</a:t>
            </a:r>
            <a:r>
              <a:rPr sz="1400" u="heavy" spc="155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heavy" spc="85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sz="1400" u="heavy" spc="155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heavy" spc="250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2"/>
              </a:rPr>
              <a:t>IEEE</a:t>
            </a:r>
            <a:r>
              <a:rPr sz="1400" u="heavy" spc="155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heavy" spc="10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2"/>
              </a:rPr>
              <a:t>Conference</a:t>
            </a:r>
            <a:r>
              <a:rPr sz="1400" u="heavy" spc="155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u="heavy" spc="-10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2"/>
              </a:rPr>
              <a:t>Publication</a:t>
            </a:r>
            <a:endParaRPr sz="1400">
              <a:latin typeface="Calibri"/>
              <a:cs typeface="Calibri"/>
            </a:endParaRPr>
          </a:p>
          <a:p>
            <a:pPr marL="422275" marR="110489" indent="-409575" algn="just">
              <a:lnSpc>
                <a:spcPct val="116100"/>
              </a:lnSpc>
              <a:buClr>
                <a:srgbClr val="000000"/>
              </a:buClr>
              <a:buFont typeface="SimSun-ExtB"/>
              <a:buChar char="➢"/>
              <a:tabLst>
                <a:tab pos="422275" algn="l"/>
              </a:tabLst>
            </a:pPr>
            <a:r>
              <a:rPr sz="1400" u="heavy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3"/>
              </a:rPr>
              <a:t>https://towardsdatascience.com/step-by-step-vgg16-implementation-in-keras-for-beginners-</a:t>
            </a:r>
            <a:r>
              <a:rPr sz="1400" u="heavy" spc="-10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3"/>
              </a:rPr>
              <a:t>a833c68</a:t>
            </a:r>
            <a:r>
              <a:rPr sz="1400" spc="-10" dirty="0">
                <a:solidFill>
                  <a:srgbClr val="AE4345"/>
                </a:solidFill>
                <a:latin typeface="Calibri"/>
                <a:cs typeface="Calibri"/>
              </a:rPr>
              <a:t> </a:t>
            </a:r>
            <a:r>
              <a:rPr sz="1400" u="heavy" spc="-10" dirty="0">
                <a:solidFill>
                  <a:srgbClr val="AE4345"/>
                </a:solidFill>
                <a:uFill>
                  <a:solidFill>
                    <a:srgbClr val="AE4345"/>
                  </a:solidFill>
                </a:uFill>
                <a:latin typeface="Calibri"/>
                <a:cs typeface="Calibri"/>
                <a:hlinkClick r:id="rId3"/>
              </a:rPr>
              <a:t>6ae6c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4723" y="2122042"/>
            <a:ext cx="33026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345" dirty="0">
                <a:solidFill>
                  <a:srgbClr val="FFFAF0"/>
                </a:solidFill>
              </a:rPr>
              <a:t>Thank</a:t>
            </a:r>
            <a:r>
              <a:rPr sz="5400" spc="300" dirty="0">
                <a:solidFill>
                  <a:srgbClr val="FFFAF0"/>
                </a:solidFill>
              </a:rPr>
              <a:t> </a:t>
            </a:r>
            <a:r>
              <a:rPr sz="5400" spc="215" dirty="0">
                <a:solidFill>
                  <a:srgbClr val="FFFAF0"/>
                </a:solidFill>
              </a:rPr>
              <a:t>You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63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3300" y="1053561"/>
            <a:ext cx="3794760" cy="3423373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40690" indent="-427990">
              <a:lnSpc>
                <a:spcPct val="100000"/>
              </a:lnSpc>
              <a:spcBef>
                <a:spcPts val="355"/>
              </a:spcBef>
              <a:buFont typeface="SimSun-ExtB"/>
              <a:buChar char="➢"/>
              <a:tabLst>
                <a:tab pos="440690" algn="l"/>
              </a:tabLst>
            </a:pPr>
            <a:r>
              <a:rPr sz="1600" dirty="0">
                <a:latin typeface="Calibri"/>
                <a:cs typeface="Calibri"/>
              </a:rPr>
              <a:t>Problem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Statement</a:t>
            </a:r>
            <a:endParaRPr sz="1600" dirty="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254"/>
              </a:spcBef>
              <a:buFont typeface="SimSun-ExtB"/>
              <a:buChar char="➢"/>
              <a:tabLst>
                <a:tab pos="440690" algn="l"/>
              </a:tabLst>
            </a:pPr>
            <a:r>
              <a:rPr sz="1600" dirty="0">
                <a:latin typeface="Calibri"/>
                <a:cs typeface="Calibri"/>
              </a:rPr>
              <a:t>Objective,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Scope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spc="160" dirty="0">
                <a:latin typeface="Calibri"/>
                <a:cs typeface="Calibri"/>
              </a:rPr>
              <a:t>&amp;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spc="45" dirty="0">
                <a:latin typeface="Calibri"/>
                <a:cs typeface="Calibri"/>
              </a:rPr>
              <a:t>Limitations</a:t>
            </a:r>
            <a:endParaRPr sz="1600" dirty="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254"/>
              </a:spcBef>
              <a:buFont typeface="SimSun-ExtB"/>
              <a:buChar char="➢"/>
              <a:tabLst>
                <a:tab pos="440690" algn="l"/>
              </a:tabLst>
            </a:pPr>
            <a:r>
              <a:rPr sz="1600" spc="50" dirty="0">
                <a:latin typeface="Calibri"/>
                <a:cs typeface="Calibri"/>
              </a:rPr>
              <a:t>Neural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Networks</a:t>
            </a:r>
            <a:endParaRPr sz="1600" dirty="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254"/>
              </a:spcBef>
              <a:buFont typeface="SimSun-ExtB"/>
              <a:buChar char="➢"/>
              <a:tabLst>
                <a:tab pos="440690" algn="l"/>
              </a:tabLst>
            </a:pPr>
            <a:r>
              <a:rPr sz="1600" dirty="0">
                <a:latin typeface="Calibri"/>
                <a:cs typeface="Calibri"/>
              </a:rPr>
              <a:t>Convolutional</a:t>
            </a:r>
            <a:r>
              <a:rPr sz="1600" spc="280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Neural</a:t>
            </a:r>
            <a:r>
              <a:rPr sz="1600" spc="2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Networks</a:t>
            </a:r>
            <a:endParaRPr sz="1600" dirty="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254"/>
              </a:spcBef>
              <a:buFont typeface="SimSun-ExtB"/>
              <a:buChar char="➢"/>
              <a:tabLst>
                <a:tab pos="440690" algn="l"/>
              </a:tabLst>
            </a:pPr>
            <a:r>
              <a:rPr sz="1600" spc="50" dirty="0">
                <a:latin typeface="Calibri"/>
                <a:cs typeface="Calibri"/>
              </a:rPr>
              <a:t>Activation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45" dirty="0">
                <a:latin typeface="Calibri"/>
                <a:cs typeface="Calibri"/>
              </a:rPr>
              <a:t>Function</a:t>
            </a:r>
            <a:endParaRPr sz="1600" dirty="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254"/>
              </a:spcBef>
              <a:buFont typeface="SimSun-ExtB"/>
              <a:buChar char="➢"/>
              <a:tabLst>
                <a:tab pos="440690" algn="l"/>
              </a:tabLst>
            </a:pPr>
            <a:r>
              <a:rPr sz="1600" spc="55" dirty="0">
                <a:latin typeface="Calibri"/>
                <a:cs typeface="Calibri"/>
              </a:rPr>
              <a:t>Packages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spc="55" dirty="0">
                <a:latin typeface="Calibri"/>
                <a:cs typeface="Calibri"/>
              </a:rPr>
              <a:t>Platforms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used</a:t>
            </a:r>
            <a:endParaRPr sz="1600" dirty="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254"/>
              </a:spcBef>
              <a:buFont typeface="SimSun-ExtB"/>
              <a:buChar char="➢"/>
              <a:tabLst>
                <a:tab pos="440690" algn="l"/>
              </a:tabLst>
            </a:pPr>
            <a:r>
              <a:rPr sz="1600" spc="45" dirty="0">
                <a:latin typeface="Calibri"/>
                <a:cs typeface="Calibri"/>
              </a:rPr>
              <a:t>Process</a:t>
            </a:r>
            <a:endParaRPr sz="1600" dirty="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254"/>
              </a:spcBef>
              <a:buFont typeface="SimSun-ExtB"/>
              <a:buChar char="➢"/>
              <a:tabLst>
                <a:tab pos="440690" algn="l"/>
              </a:tabLst>
            </a:pPr>
            <a:r>
              <a:rPr sz="1600" spc="40" dirty="0">
                <a:latin typeface="Calibri"/>
                <a:cs typeface="Calibri"/>
              </a:rPr>
              <a:t>Flowchart</a:t>
            </a:r>
            <a:endParaRPr sz="1600" dirty="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254"/>
              </a:spcBef>
              <a:buFont typeface="SimSun-ExtB"/>
              <a:buChar char="➢"/>
              <a:tabLst>
                <a:tab pos="440690" algn="l"/>
              </a:tabLst>
            </a:pPr>
            <a:r>
              <a:rPr sz="1600" dirty="0">
                <a:latin typeface="Calibri"/>
                <a:cs typeface="Calibri"/>
              </a:rPr>
              <a:t>Convolutional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Neural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Networks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</a:t>
            </a:r>
            <a:endParaRPr sz="1600" dirty="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254"/>
              </a:spcBef>
              <a:buFont typeface="SimSun-ExtB"/>
              <a:buChar char="➢"/>
              <a:tabLst>
                <a:tab pos="440690" algn="l"/>
              </a:tabLst>
            </a:pPr>
            <a:r>
              <a:rPr sz="1600" spc="160" dirty="0">
                <a:latin typeface="Calibri"/>
                <a:cs typeface="Calibri"/>
              </a:rPr>
              <a:t>VGG16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Model</a:t>
            </a:r>
            <a:endParaRPr sz="1600" dirty="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254"/>
              </a:spcBef>
              <a:buFont typeface="SimSun-ExtB"/>
              <a:buChar char="➢"/>
              <a:tabLst>
                <a:tab pos="440690" algn="l"/>
              </a:tabLst>
            </a:pPr>
            <a:r>
              <a:rPr sz="1600" spc="-10" dirty="0">
                <a:latin typeface="Calibri"/>
                <a:cs typeface="Calibri"/>
              </a:rPr>
              <a:t>Conclusion</a:t>
            </a:r>
            <a:endParaRPr sz="1600" dirty="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254"/>
              </a:spcBef>
              <a:buFont typeface="SimSun-ExtB"/>
              <a:buChar char="➢"/>
              <a:tabLst>
                <a:tab pos="440690" algn="l"/>
              </a:tabLst>
            </a:pPr>
            <a:r>
              <a:rPr sz="1600" spc="-10" dirty="0">
                <a:latin typeface="Calibri"/>
                <a:cs typeface="Calibri"/>
              </a:rPr>
              <a:t>References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78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Problem</a:t>
            </a:r>
            <a:r>
              <a:rPr spc="18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090737"/>
            <a:ext cx="8375650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115" algn="just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Most</a:t>
            </a:r>
            <a:r>
              <a:rPr sz="1600" spc="8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plant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pathologies</a:t>
            </a:r>
            <a:r>
              <a:rPr sz="1600" spc="8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have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visible</a:t>
            </a:r>
            <a:r>
              <a:rPr sz="1600" spc="8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symptoms,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so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8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naked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eye</a:t>
            </a:r>
            <a:r>
              <a:rPr sz="1600" spc="8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examination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8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trained </a:t>
            </a:r>
            <a:r>
              <a:rPr sz="1600" dirty="0">
                <a:latin typeface="Calibri"/>
                <a:cs typeface="Calibri"/>
              </a:rPr>
              <a:t>professional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is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prime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technique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adopted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practice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plant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disease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detection.</a:t>
            </a: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ct val="113300"/>
              </a:lnSpc>
              <a:spcBef>
                <a:spcPts val="1650"/>
              </a:spcBef>
            </a:pPr>
            <a:r>
              <a:rPr sz="1600" spc="155" dirty="0">
                <a:latin typeface="Calibri"/>
                <a:cs typeface="Calibri"/>
              </a:rPr>
              <a:t>An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automated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system</a:t>
            </a:r>
            <a:r>
              <a:rPr sz="1600" spc="3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designed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3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help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identify</a:t>
            </a:r>
            <a:r>
              <a:rPr sz="1600" spc="3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plant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diseases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3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plant’s</a:t>
            </a:r>
            <a:r>
              <a:rPr sz="1600" spc="3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appearance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spc="60" dirty="0">
                <a:latin typeface="Calibri"/>
                <a:cs typeface="Calibri"/>
              </a:rPr>
              <a:t>visual</a:t>
            </a:r>
            <a:r>
              <a:rPr sz="1600" spc="2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symptoms</a:t>
            </a:r>
            <a:r>
              <a:rPr sz="1600" spc="2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could</a:t>
            </a:r>
            <a:r>
              <a:rPr sz="1600" spc="2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2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2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great</a:t>
            </a:r>
            <a:r>
              <a:rPr sz="1600" spc="2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help</a:t>
            </a:r>
            <a:r>
              <a:rPr sz="1600" spc="2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2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amateurs</a:t>
            </a:r>
            <a:r>
              <a:rPr sz="1600" spc="2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2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gardening</a:t>
            </a:r>
            <a:r>
              <a:rPr sz="1600" spc="2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process</a:t>
            </a:r>
            <a:r>
              <a:rPr sz="1600" spc="2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also</a:t>
            </a:r>
            <a:r>
              <a:rPr sz="1600" spc="2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trained </a:t>
            </a:r>
            <a:r>
              <a:rPr sz="1600" dirty="0">
                <a:latin typeface="Calibri"/>
                <a:cs typeface="Calibri"/>
              </a:rPr>
              <a:t>professionals</a:t>
            </a:r>
            <a:r>
              <a:rPr sz="1600" spc="2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2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2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verification</a:t>
            </a:r>
            <a:r>
              <a:rPr sz="1600" spc="2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system</a:t>
            </a:r>
            <a:r>
              <a:rPr sz="1600" spc="2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2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disease</a:t>
            </a:r>
            <a:r>
              <a:rPr sz="1600" spc="2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diagnostics.</a:t>
            </a:r>
            <a:endParaRPr sz="1600">
              <a:latin typeface="Calibri"/>
              <a:cs typeface="Calibri"/>
            </a:endParaRPr>
          </a:p>
          <a:p>
            <a:pPr marL="12700" marR="13970" algn="just">
              <a:lnSpc>
                <a:spcPct val="113300"/>
              </a:lnSpc>
              <a:spcBef>
                <a:spcPts val="1645"/>
              </a:spcBef>
            </a:pPr>
            <a:r>
              <a:rPr sz="1600" spc="50" dirty="0">
                <a:latin typeface="Calibri"/>
                <a:cs typeface="Calibri"/>
              </a:rPr>
              <a:t>Various</a:t>
            </a:r>
            <a:r>
              <a:rPr sz="1600" spc="8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approaches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currently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used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detecting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plant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diseases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most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common</a:t>
            </a:r>
            <a:r>
              <a:rPr sz="1600" spc="90" dirty="0">
                <a:latin typeface="Calibri"/>
                <a:cs typeface="Calibri"/>
              </a:rPr>
              <a:t>  </a:t>
            </a:r>
            <a:r>
              <a:rPr sz="1600" spc="-25" dirty="0">
                <a:latin typeface="Calibri"/>
                <a:cs typeface="Calibri"/>
              </a:rPr>
              <a:t>are </a:t>
            </a:r>
            <a:r>
              <a:rPr sz="1600" spc="60" dirty="0">
                <a:latin typeface="Calibri"/>
                <a:cs typeface="Calibri"/>
              </a:rPr>
              <a:t>Artificial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spc="50" dirty="0">
                <a:latin typeface="Calibri"/>
                <a:cs typeface="Calibri"/>
              </a:rPr>
              <a:t>Neural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Networks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(ANNs)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Support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Vector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Machines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spc="120" dirty="0">
                <a:latin typeface="Calibri"/>
                <a:cs typeface="Calibri"/>
              </a:rPr>
              <a:t>(SVMs).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spc="75" dirty="0">
                <a:latin typeface="Calibri"/>
                <a:cs typeface="Calibri"/>
              </a:rPr>
              <a:t>Exploiting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common </a:t>
            </a:r>
            <a:r>
              <a:rPr sz="1600" spc="50" dirty="0">
                <a:latin typeface="Calibri"/>
                <a:cs typeface="Calibri"/>
              </a:rPr>
              <a:t>digital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image</a:t>
            </a:r>
            <a:r>
              <a:rPr sz="1600" spc="3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processing</a:t>
            </a:r>
            <a:r>
              <a:rPr sz="1600" spc="3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techniques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3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3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colour</a:t>
            </a:r>
            <a:r>
              <a:rPr sz="1600" spc="375" dirty="0">
                <a:latin typeface="Calibri"/>
                <a:cs typeface="Calibri"/>
              </a:rPr>
              <a:t> </a:t>
            </a:r>
            <a:r>
              <a:rPr sz="1600" spc="55" dirty="0">
                <a:latin typeface="Calibri"/>
                <a:cs typeface="Calibri"/>
              </a:rPr>
              <a:t>analysis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3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thresholding</a:t>
            </a:r>
            <a:r>
              <a:rPr sz="1600" spc="3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were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used</a:t>
            </a:r>
            <a:r>
              <a:rPr sz="1600" spc="37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with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aim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detection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classification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plant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diseases.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5305" y="627360"/>
            <a:ext cx="1546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6A69A"/>
                </a:solidFill>
              </a:rPr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12525" y="1792461"/>
            <a:ext cx="3691890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We</a:t>
            </a:r>
            <a:r>
              <a:rPr sz="1600" spc="225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FFFAF0"/>
                </a:solidFill>
                <a:latin typeface="Calibri"/>
                <a:cs typeface="Calibri"/>
              </a:rPr>
              <a:t>try</a:t>
            </a:r>
            <a:r>
              <a:rPr sz="1600" spc="229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to</a:t>
            </a:r>
            <a:r>
              <a:rPr sz="1600" spc="225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detect</a:t>
            </a:r>
            <a:r>
              <a:rPr sz="1600" spc="229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the</a:t>
            </a:r>
            <a:r>
              <a:rPr sz="1600" spc="229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plant</a:t>
            </a:r>
            <a:r>
              <a:rPr sz="1600" spc="225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disease</a:t>
            </a:r>
            <a:r>
              <a:rPr sz="1600" spc="229" dirty="0">
                <a:solidFill>
                  <a:srgbClr val="FFFAF0"/>
                </a:solidFill>
                <a:latin typeface="Calibri"/>
                <a:cs typeface="Calibri"/>
              </a:rPr>
              <a:t>  </a:t>
            </a:r>
            <a:r>
              <a:rPr sz="1600" spc="40" dirty="0">
                <a:solidFill>
                  <a:srgbClr val="FFFAF0"/>
                </a:solidFill>
                <a:latin typeface="Calibri"/>
                <a:cs typeface="Calibri"/>
              </a:rPr>
              <a:t>using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the</a:t>
            </a:r>
            <a:r>
              <a:rPr sz="1600" spc="345" dirty="0">
                <a:solidFill>
                  <a:srgbClr val="FFFAF0"/>
                </a:solidFill>
                <a:latin typeface="Calibri"/>
                <a:cs typeface="Calibri"/>
              </a:rPr>
              <a:t>  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pre-determined</a:t>
            </a:r>
            <a:r>
              <a:rPr sz="1600" spc="355" dirty="0">
                <a:solidFill>
                  <a:srgbClr val="FFFAF0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dataset</a:t>
            </a:r>
            <a:r>
              <a:rPr sz="1600" spc="345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AF0"/>
                </a:solidFill>
                <a:latin typeface="Calibri"/>
                <a:cs typeface="Calibri"/>
              </a:rPr>
              <a:t>containing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the</a:t>
            </a:r>
            <a:r>
              <a:rPr sz="1600" spc="445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images</a:t>
            </a:r>
            <a:r>
              <a:rPr sz="1600" spc="450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of</a:t>
            </a:r>
            <a:r>
              <a:rPr sz="1600" spc="450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a</a:t>
            </a:r>
            <a:r>
              <a:rPr sz="1600" spc="450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FFFAF0"/>
                </a:solidFill>
                <a:latin typeface="Calibri"/>
                <a:cs typeface="Calibri"/>
              </a:rPr>
              <a:t>variety</a:t>
            </a:r>
            <a:r>
              <a:rPr sz="1600" spc="450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of</a:t>
            </a:r>
            <a:r>
              <a:rPr sz="1600" spc="450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plant</a:t>
            </a:r>
            <a:r>
              <a:rPr sz="1600" spc="450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AF0"/>
                </a:solidFill>
                <a:latin typeface="Calibri"/>
                <a:cs typeface="Calibri"/>
              </a:rPr>
              <a:t>leaves. </a:t>
            </a:r>
            <a:r>
              <a:rPr sz="1600" spc="100" dirty="0">
                <a:solidFill>
                  <a:srgbClr val="FFFAF0"/>
                </a:solidFill>
                <a:latin typeface="Calibri"/>
                <a:cs typeface="Calibri"/>
              </a:rPr>
              <a:t>The</a:t>
            </a:r>
            <a:r>
              <a:rPr sz="1600" spc="229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model</a:t>
            </a:r>
            <a:r>
              <a:rPr sz="1600" spc="229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constructed</a:t>
            </a:r>
            <a:r>
              <a:rPr sz="1600" spc="235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in</a:t>
            </a:r>
            <a:r>
              <a:rPr sz="1600" spc="229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this</a:t>
            </a:r>
            <a:r>
              <a:rPr sz="1600" spc="235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project</a:t>
            </a:r>
            <a:r>
              <a:rPr sz="1600" spc="229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AF0"/>
                </a:solidFill>
                <a:latin typeface="Calibri"/>
                <a:cs typeface="Calibri"/>
              </a:rPr>
              <a:t>can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show</a:t>
            </a:r>
            <a:r>
              <a:rPr sz="1600" spc="220" dirty="0">
                <a:solidFill>
                  <a:srgbClr val="FFFAF0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an</a:t>
            </a:r>
            <a:r>
              <a:rPr sz="1600" spc="225" dirty="0">
                <a:solidFill>
                  <a:srgbClr val="FFFAF0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accuracy</a:t>
            </a:r>
            <a:r>
              <a:rPr sz="1600" spc="220" dirty="0">
                <a:solidFill>
                  <a:srgbClr val="FFFAF0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more</a:t>
            </a:r>
            <a:r>
              <a:rPr sz="1600" spc="225" dirty="0">
                <a:solidFill>
                  <a:srgbClr val="FFFAF0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than</a:t>
            </a:r>
            <a:r>
              <a:rPr sz="1600" spc="220" dirty="0">
                <a:solidFill>
                  <a:srgbClr val="FFFAF0"/>
                </a:solidFill>
                <a:latin typeface="Calibri"/>
                <a:cs typeface="Calibri"/>
              </a:rPr>
              <a:t>  </a:t>
            </a:r>
            <a:r>
              <a:rPr sz="1600" spc="145" dirty="0">
                <a:solidFill>
                  <a:srgbClr val="FFFAF0"/>
                </a:solidFill>
                <a:latin typeface="Calibri"/>
                <a:cs typeface="Calibri"/>
              </a:rPr>
              <a:t>90%</a:t>
            </a:r>
            <a:r>
              <a:rPr sz="1600" spc="225" dirty="0">
                <a:solidFill>
                  <a:srgbClr val="FFFAF0"/>
                </a:solidFill>
                <a:latin typeface="Calibri"/>
                <a:cs typeface="Calibri"/>
              </a:rPr>
              <a:t>  </a:t>
            </a:r>
            <a:r>
              <a:rPr sz="1600" spc="-25" dirty="0">
                <a:solidFill>
                  <a:srgbClr val="FFFAF0"/>
                </a:solidFill>
                <a:latin typeface="Calibri"/>
                <a:cs typeface="Calibri"/>
              </a:rPr>
              <a:t>in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detecting</a:t>
            </a:r>
            <a:r>
              <a:rPr sz="1600" spc="135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AF0"/>
                </a:solidFill>
                <a:latin typeface="Calibri"/>
                <a:cs typeface="Calibri"/>
              </a:rPr>
              <a:t>the</a:t>
            </a:r>
            <a:r>
              <a:rPr sz="1600" spc="135" dirty="0">
                <a:solidFill>
                  <a:srgbClr val="FFFAF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AF0"/>
                </a:solidFill>
                <a:latin typeface="Calibri"/>
                <a:cs typeface="Calibri"/>
              </a:rPr>
              <a:t>disease.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100" y="1824847"/>
            <a:ext cx="3856990" cy="12598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41325" marR="5080" indent="-428625">
              <a:lnSpc>
                <a:spcPct val="101600"/>
              </a:lnSpc>
              <a:spcBef>
                <a:spcPts val="70"/>
              </a:spcBef>
              <a:buFont typeface="SimSun-ExtB"/>
              <a:buChar char="➢"/>
              <a:tabLst>
                <a:tab pos="441325" algn="l"/>
              </a:tabLst>
            </a:pPr>
            <a:r>
              <a:rPr sz="1600" spc="95" dirty="0">
                <a:latin typeface="Calibri"/>
                <a:cs typeface="Calibri"/>
              </a:rPr>
              <a:t>To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design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system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3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detect </a:t>
            </a:r>
            <a:r>
              <a:rPr sz="1600" dirty="0">
                <a:latin typeface="Calibri"/>
                <a:cs typeface="Calibri"/>
              </a:rPr>
              <a:t>crop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disease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through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leaf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images.</a:t>
            </a:r>
            <a:endParaRPr sz="1600">
              <a:latin typeface="Calibri"/>
              <a:cs typeface="Calibri"/>
            </a:endParaRPr>
          </a:p>
          <a:p>
            <a:pPr marL="441325" marR="13335" indent="-428625">
              <a:lnSpc>
                <a:spcPct val="101600"/>
              </a:lnSpc>
              <a:spcBef>
                <a:spcPts val="1945"/>
              </a:spcBef>
              <a:buFont typeface="SimSun-ExtB"/>
              <a:buChar char="➢"/>
              <a:tabLst>
                <a:tab pos="441325" algn="l"/>
              </a:tabLst>
            </a:pPr>
            <a:r>
              <a:rPr sz="1600" spc="95" dirty="0">
                <a:latin typeface="Calibri"/>
                <a:cs typeface="Calibri"/>
              </a:rPr>
              <a:t>To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provide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remedy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disease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spc="65" dirty="0">
                <a:latin typeface="Calibri"/>
                <a:cs typeface="Calibri"/>
              </a:rPr>
              <a:t>is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detected.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6235" y="627360"/>
            <a:ext cx="3383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r>
              <a:rPr sz="30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0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30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Limitations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78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Neural</a:t>
            </a:r>
            <a:r>
              <a:rPr spc="160" dirty="0"/>
              <a:t> </a:t>
            </a:r>
            <a:r>
              <a:rPr spc="80" dirty="0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04111"/>
            <a:ext cx="4115435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300"/>
              </a:lnSpc>
              <a:spcBef>
                <a:spcPts val="100"/>
              </a:spcBef>
            </a:pPr>
            <a:r>
              <a:rPr sz="1600" spc="50" dirty="0">
                <a:latin typeface="Calibri"/>
                <a:cs typeface="Calibri"/>
              </a:rPr>
              <a:t>Neural</a:t>
            </a:r>
            <a:r>
              <a:rPr sz="1600" spc="7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networks</a:t>
            </a:r>
            <a:r>
              <a:rPr sz="1600" spc="8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8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multi-layer</a:t>
            </a:r>
            <a:r>
              <a:rPr sz="1600" spc="8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networks</a:t>
            </a:r>
            <a:r>
              <a:rPr sz="1600" spc="80" dirty="0">
                <a:latin typeface="Calibri"/>
                <a:cs typeface="Calibri"/>
              </a:rPr>
              <a:t>  </a:t>
            </a:r>
            <a:r>
              <a:rPr sz="1600" spc="-25" dirty="0">
                <a:latin typeface="Calibri"/>
                <a:cs typeface="Calibri"/>
              </a:rPr>
              <a:t>of </a:t>
            </a:r>
            <a:r>
              <a:rPr sz="1600" dirty="0">
                <a:latin typeface="Calibri"/>
                <a:cs typeface="Calibri"/>
              </a:rPr>
              <a:t>neurons</a:t>
            </a:r>
            <a:r>
              <a:rPr sz="1600" spc="45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(the</a:t>
            </a:r>
            <a:r>
              <a:rPr sz="1600" spc="4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blue</a:t>
            </a:r>
            <a:r>
              <a:rPr sz="1600" spc="45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4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magenta</a:t>
            </a:r>
            <a:r>
              <a:rPr sz="1600" spc="4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nodes</a:t>
            </a:r>
            <a:r>
              <a:rPr sz="1600" spc="459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46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chart</a:t>
            </a:r>
            <a:r>
              <a:rPr sz="1600" spc="48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below)</a:t>
            </a:r>
            <a:r>
              <a:rPr sz="1600" spc="4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48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</a:t>
            </a:r>
            <a:r>
              <a:rPr sz="1600" spc="4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</a:t>
            </a:r>
            <a:r>
              <a:rPr sz="1600" spc="4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484" dirty="0">
                <a:latin typeface="Calibri"/>
                <a:cs typeface="Calibri"/>
              </a:rPr>
              <a:t> </a:t>
            </a:r>
            <a:r>
              <a:rPr sz="1600" spc="55" dirty="0">
                <a:latin typeface="Calibri"/>
                <a:cs typeface="Calibri"/>
              </a:rPr>
              <a:t>classify</a:t>
            </a:r>
            <a:r>
              <a:rPr sz="1600" spc="4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things, </a:t>
            </a:r>
            <a:r>
              <a:rPr sz="1600" dirty="0">
                <a:latin typeface="Calibri"/>
                <a:cs typeface="Calibri"/>
              </a:rPr>
              <a:t>make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predictions,</a:t>
            </a:r>
            <a:r>
              <a:rPr sz="1600" spc="2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etc.</a:t>
            </a: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ct val="113300"/>
              </a:lnSpc>
              <a:spcBef>
                <a:spcPts val="1650"/>
              </a:spcBef>
            </a:pPr>
            <a:r>
              <a:rPr sz="1600" spc="155" dirty="0">
                <a:latin typeface="Calibri"/>
                <a:cs typeface="Calibri"/>
              </a:rPr>
              <a:t>An</a:t>
            </a:r>
            <a:r>
              <a:rPr sz="1600" spc="235" dirty="0">
                <a:latin typeface="Calibri"/>
                <a:cs typeface="Calibri"/>
              </a:rPr>
              <a:t>   </a:t>
            </a:r>
            <a:r>
              <a:rPr sz="1600" dirty="0">
                <a:latin typeface="Calibri"/>
                <a:cs typeface="Calibri"/>
              </a:rPr>
              <a:t>artificial</a:t>
            </a:r>
            <a:r>
              <a:rPr sz="1600" spc="235" dirty="0">
                <a:latin typeface="Calibri"/>
                <a:cs typeface="Calibri"/>
              </a:rPr>
              <a:t>   </a:t>
            </a:r>
            <a:r>
              <a:rPr sz="1600" dirty="0">
                <a:latin typeface="Calibri"/>
                <a:cs typeface="Calibri"/>
              </a:rPr>
              <a:t>neuron</a:t>
            </a:r>
            <a:r>
              <a:rPr sz="1600" spc="240" dirty="0">
                <a:latin typeface="Calibri"/>
                <a:cs typeface="Calibri"/>
              </a:rPr>
              <a:t>   </a:t>
            </a:r>
            <a:r>
              <a:rPr sz="1600" spc="65" dirty="0">
                <a:latin typeface="Calibri"/>
                <a:cs typeface="Calibri"/>
              </a:rPr>
              <a:t>is</a:t>
            </a:r>
            <a:r>
              <a:rPr sz="1600" spc="235" dirty="0">
                <a:latin typeface="Calibri"/>
                <a:cs typeface="Calibri"/>
              </a:rPr>
              <a:t>  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240" dirty="0">
                <a:latin typeface="Calibri"/>
                <a:cs typeface="Calibri"/>
              </a:rPr>
              <a:t>   </a:t>
            </a:r>
            <a:r>
              <a:rPr sz="1600" spc="-10" dirty="0">
                <a:latin typeface="Calibri"/>
                <a:cs typeface="Calibri"/>
              </a:rPr>
              <a:t>mathematical </a:t>
            </a:r>
            <a:r>
              <a:rPr sz="1600" dirty="0">
                <a:latin typeface="Calibri"/>
                <a:cs typeface="Calibri"/>
              </a:rPr>
              <a:t>function.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spc="120" dirty="0">
                <a:latin typeface="Calibri"/>
                <a:cs typeface="Calibri"/>
              </a:rPr>
              <a:t>It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takes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one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inputs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are </a:t>
            </a:r>
            <a:r>
              <a:rPr sz="1600" dirty="0">
                <a:latin typeface="Calibri"/>
                <a:cs typeface="Calibri"/>
              </a:rPr>
              <a:t>multiplied</a:t>
            </a:r>
            <a:r>
              <a:rPr sz="1600" spc="33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33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values</a:t>
            </a:r>
            <a:r>
              <a:rPr sz="1600" spc="33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called</a:t>
            </a:r>
            <a:r>
              <a:rPr sz="1600" spc="33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“weights”</a:t>
            </a:r>
            <a:r>
              <a:rPr sz="1600" spc="335" dirty="0">
                <a:latin typeface="Calibri"/>
                <a:cs typeface="Calibri"/>
              </a:rPr>
              <a:t> 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added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together.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spc="130" dirty="0">
                <a:latin typeface="Calibri"/>
                <a:cs typeface="Calibri"/>
              </a:rPr>
              <a:t>This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value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is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then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passed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a </a:t>
            </a:r>
            <a:r>
              <a:rPr sz="1600" dirty="0">
                <a:latin typeface="Calibri"/>
                <a:cs typeface="Calibri"/>
              </a:rPr>
              <a:t>nonlinear</a:t>
            </a:r>
            <a:r>
              <a:rPr sz="1600" spc="22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function,</a:t>
            </a:r>
            <a:r>
              <a:rPr sz="1600" spc="22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known</a:t>
            </a:r>
            <a:r>
              <a:rPr sz="1600" spc="22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22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225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activation </a:t>
            </a:r>
            <a:r>
              <a:rPr sz="1600" dirty="0">
                <a:latin typeface="Calibri"/>
                <a:cs typeface="Calibri"/>
              </a:rPr>
              <a:t>function,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become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neuron’s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output.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1171599"/>
            <a:ext cx="4267199" cy="3127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78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Convolutional</a:t>
            </a:r>
            <a:r>
              <a:rPr spc="170" dirty="0"/>
              <a:t> </a:t>
            </a:r>
            <a:r>
              <a:rPr spc="95" dirty="0"/>
              <a:t>Neural</a:t>
            </a:r>
            <a:r>
              <a:rPr spc="175" dirty="0"/>
              <a:t> </a:t>
            </a:r>
            <a:r>
              <a:rPr spc="80" dirty="0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04111"/>
            <a:ext cx="8373109" cy="161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" algn="just">
              <a:lnSpc>
                <a:spcPct val="113300"/>
              </a:lnSpc>
              <a:spcBef>
                <a:spcPts val="100"/>
              </a:spcBef>
            </a:pPr>
            <a:r>
              <a:rPr sz="1600" spc="80" dirty="0">
                <a:solidFill>
                  <a:srgbClr val="202122"/>
                </a:solidFill>
                <a:latin typeface="Calibri"/>
                <a:cs typeface="Calibri"/>
              </a:rPr>
              <a:t>Similar</a:t>
            </a:r>
            <a:r>
              <a:rPr sz="1600" spc="430" dirty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02122"/>
                </a:solidFill>
                <a:latin typeface="Calibri"/>
                <a:cs typeface="Calibri"/>
              </a:rPr>
              <a:t>to</a:t>
            </a:r>
            <a:r>
              <a:rPr sz="1600" spc="430" dirty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202122"/>
                </a:solidFill>
                <a:latin typeface="Calibri"/>
                <a:cs typeface="Calibri"/>
              </a:rPr>
              <a:t>Neural</a:t>
            </a:r>
            <a:r>
              <a:rPr sz="1600" spc="430" dirty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02122"/>
                </a:solidFill>
                <a:latin typeface="Calibri"/>
                <a:cs typeface="Calibri"/>
              </a:rPr>
              <a:t>Networks</a:t>
            </a:r>
            <a:r>
              <a:rPr sz="1600" spc="430" dirty="0">
                <a:solidFill>
                  <a:srgbClr val="202122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they</a:t>
            </a:r>
            <a:r>
              <a:rPr sz="1600" spc="4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4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made</a:t>
            </a:r>
            <a:r>
              <a:rPr sz="1600" spc="4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up</a:t>
            </a:r>
            <a:r>
              <a:rPr sz="1600" spc="4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4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neurons</a:t>
            </a:r>
            <a:r>
              <a:rPr sz="1600" spc="4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4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have</a:t>
            </a:r>
            <a:r>
              <a:rPr sz="1600" spc="4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learnable</a:t>
            </a:r>
            <a:r>
              <a:rPr sz="1600" spc="4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weights</a:t>
            </a:r>
            <a:r>
              <a:rPr sz="1600" spc="4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biases.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95" dirty="0">
                <a:latin typeface="Calibri"/>
                <a:cs typeface="Calibri"/>
              </a:rPr>
              <a:t>Each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neuron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receives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some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inputs,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performs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dot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product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optionally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follows</a:t>
            </a:r>
            <a:r>
              <a:rPr sz="1600" spc="1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with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non-</a:t>
            </a:r>
            <a:r>
              <a:rPr sz="1600" spc="-10" dirty="0">
                <a:latin typeface="Calibri"/>
                <a:cs typeface="Calibri"/>
              </a:rPr>
              <a:t>linearity.</a:t>
            </a: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ct val="113300"/>
              </a:lnSpc>
              <a:spcBef>
                <a:spcPts val="1650"/>
              </a:spcBef>
            </a:pPr>
            <a:r>
              <a:rPr sz="1600" spc="60" dirty="0">
                <a:latin typeface="Calibri"/>
                <a:cs typeface="Calibri"/>
              </a:rPr>
              <a:t>ConvNet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architectures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make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explicit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assumption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inputs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images,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which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allows </a:t>
            </a:r>
            <a:r>
              <a:rPr sz="1600" dirty="0">
                <a:latin typeface="Calibri"/>
                <a:cs typeface="Calibri"/>
              </a:rPr>
              <a:t>us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encode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certain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properties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into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architecture.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78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ConvNet</a:t>
            </a:r>
            <a:r>
              <a:rPr spc="160" dirty="0"/>
              <a:t> </a:t>
            </a:r>
            <a:r>
              <a:rPr spc="150" dirty="0"/>
              <a:t>Layers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3300" y="1204111"/>
            <a:ext cx="3788410" cy="8540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40690" indent="-427990">
              <a:lnSpc>
                <a:spcPct val="100000"/>
              </a:lnSpc>
              <a:spcBef>
                <a:spcPts val="355"/>
              </a:spcBef>
              <a:buFont typeface="SimSun-ExtB"/>
              <a:buChar char="➢"/>
              <a:tabLst>
                <a:tab pos="440690" algn="l"/>
              </a:tabLst>
            </a:pPr>
            <a:r>
              <a:rPr sz="1600" dirty="0">
                <a:latin typeface="Calibri"/>
                <a:cs typeface="Calibri"/>
              </a:rPr>
              <a:t>Convolutional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Layer(CONV)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spc="700" dirty="0">
                <a:latin typeface="Calibri"/>
                <a:cs typeface="Calibri"/>
              </a:rPr>
              <a:t>+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ReLU</a:t>
            </a:r>
            <a:endParaRPr sz="160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254"/>
              </a:spcBef>
              <a:buFont typeface="SimSun-ExtB"/>
              <a:buChar char="➢"/>
              <a:tabLst>
                <a:tab pos="440690" algn="l"/>
              </a:tabLst>
            </a:pPr>
            <a:r>
              <a:rPr sz="1600" spc="45" dirty="0">
                <a:latin typeface="Calibri"/>
                <a:cs typeface="Calibri"/>
              </a:rPr>
              <a:t>Pooling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Layer(POOL)</a:t>
            </a:r>
            <a:endParaRPr sz="160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254"/>
              </a:spcBef>
              <a:buFont typeface="SimSun-ExtB"/>
              <a:buChar char="➢"/>
              <a:tabLst>
                <a:tab pos="440690" algn="l"/>
              </a:tabLst>
            </a:pPr>
            <a:r>
              <a:rPr sz="1600" dirty="0">
                <a:latin typeface="Calibri"/>
                <a:cs typeface="Calibri"/>
              </a:rPr>
              <a:t>Fully-</a:t>
            </a:r>
            <a:r>
              <a:rPr sz="1600" spc="60" dirty="0">
                <a:latin typeface="Calibri"/>
                <a:cs typeface="Calibri"/>
              </a:rPr>
              <a:t>Connected</a:t>
            </a:r>
            <a:r>
              <a:rPr sz="1600" spc="385" dirty="0">
                <a:latin typeface="Calibri"/>
                <a:cs typeface="Calibri"/>
              </a:rPr>
              <a:t> </a:t>
            </a:r>
            <a:r>
              <a:rPr sz="1600" spc="120" dirty="0">
                <a:latin typeface="Calibri"/>
                <a:cs typeface="Calibri"/>
              </a:rPr>
              <a:t>Layer(FC)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2500" y="2702037"/>
            <a:ext cx="7038974" cy="20097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6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01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FFFAF0"/>
                </a:solidFill>
              </a:rPr>
              <a:t>Activation</a:t>
            </a:r>
            <a:r>
              <a:rPr spc="204" dirty="0">
                <a:solidFill>
                  <a:srgbClr val="FFFAF0"/>
                </a:solidFill>
              </a:rPr>
              <a:t> </a:t>
            </a:r>
            <a:r>
              <a:rPr spc="95" dirty="0">
                <a:solidFill>
                  <a:srgbClr val="FFFAF0"/>
                </a:solidFill>
              </a:rPr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1204111"/>
            <a:ext cx="4114800" cy="327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300"/>
              </a:lnSpc>
              <a:spcBef>
                <a:spcPts val="100"/>
              </a:spcBef>
            </a:pPr>
            <a:r>
              <a:rPr sz="1600" spc="15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1600" spc="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1600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nonlinear</a:t>
            </a:r>
            <a:r>
              <a:rPr sz="1600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function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sz="1600" spc="10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600" spc="10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11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neuron</a:t>
            </a:r>
            <a:r>
              <a:rPr sz="1600" spc="10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11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introduce</a:t>
            </a:r>
            <a:r>
              <a:rPr sz="1600" spc="10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non-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linear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properties</a:t>
            </a:r>
            <a:r>
              <a:rPr sz="16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network.</a:t>
            </a:r>
            <a:endParaRPr sz="1600">
              <a:latin typeface="Calibri"/>
              <a:cs typeface="Calibri"/>
            </a:endParaRPr>
          </a:p>
          <a:p>
            <a:pPr marL="469900" marR="10795" indent="-428625" algn="just">
              <a:lnSpc>
                <a:spcPct val="113300"/>
              </a:lnSpc>
              <a:spcBef>
                <a:spcPts val="1650"/>
              </a:spcBef>
              <a:buFont typeface="SimSun-ExtB"/>
              <a:buChar char="➢"/>
              <a:tabLst>
                <a:tab pos="469900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Rectified</a:t>
            </a:r>
            <a:r>
              <a:rPr sz="160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16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libri"/>
                <a:cs typeface="Calibri"/>
              </a:rPr>
              <a:t>Unit</a:t>
            </a:r>
            <a:r>
              <a:rPr sz="16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50" dirty="0">
                <a:solidFill>
                  <a:srgbClr val="FFFFFF"/>
                </a:solidFill>
                <a:latin typeface="Calibri"/>
                <a:cs typeface="Calibri"/>
              </a:rPr>
              <a:t>(ReLU)</a:t>
            </a:r>
            <a:r>
              <a:rPr sz="160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Activation 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1600" spc="229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spc="6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2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2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1600" spc="2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600" spc="229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activation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1600" spc="9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9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almost</a:t>
            </a:r>
            <a:r>
              <a:rPr sz="1600" spc="9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600" spc="9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9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convolutional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neural</a:t>
            </a:r>
            <a:r>
              <a:rPr sz="1600" spc="14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networks</a:t>
            </a:r>
            <a:r>
              <a:rPr sz="1600" spc="14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deep</a:t>
            </a:r>
            <a:r>
              <a:rPr sz="1600" spc="14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learning.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spc="7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1600" spc="35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35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1600" spc="35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derivative</a:t>
            </a:r>
            <a:r>
              <a:rPr sz="1600" spc="35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both</a:t>
            </a:r>
            <a:r>
              <a:rPr sz="1600" spc="35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monotonic.</a:t>
            </a:r>
            <a:endParaRPr sz="1600">
              <a:latin typeface="Calibri"/>
              <a:cs typeface="Calibri"/>
            </a:endParaRPr>
          </a:p>
          <a:p>
            <a:pPr marL="469900" marR="12700" indent="-428625" algn="just">
              <a:lnSpc>
                <a:spcPct val="113300"/>
              </a:lnSpc>
              <a:buFont typeface="SimSun-ExtB"/>
              <a:buChar char="➢"/>
              <a:tabLst>
                <a:tab pos="469900" algn="l"/>
              </a:tabLst>
            </a:pP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Softmax</a:t>
            </a:r>
            <a:r>
              <a:rPr sz="1600" spc="2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1600" spc="2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1600" spc="24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probability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sz="16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6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1600200"/>
            <a:ext cx="4248149" cy="19430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100" y="1842239"/>
            <a:ext cx="3486150" cy="13036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169545">
              <a:lnSpc>
                <a:spcPts val="5030"/>
              </a:lnSpc>
              <a:spcBef>
                <a:spcPts val="204"/>
              </a:spcBef>
            </a:pPr>
            <a:r>
              <a:rPr sz="4200" spc="150" dirty="0">
                <a:solidFill>
                  <a:srgbClr val="26A69A"/>
                </a:solidFill>
                <a:latin typeface="Calibri"/>
                <a:cs typeface="Calibri"/>
              </a:rPr>
              <a:t>Packages</a:t>
            </a:r>
            <a:r>
              <a:rPr sz="4200" spc="254" dirty="0">
                <a:solidFill>
                  <a:srgbClr val="26A69A"/>
                </a:solidFill>
                <a:latin typeface="Calibri"/>
                <a:cs typeface="Calibri"/>
              </a:rPr>
              <a:t> </a:t>
            </a:r>
            <a:r>
              <a:rPr sz="4200" spc="-25" dirty="0">
                <a:solidFill>
                  <a:srgbClr val="26A69A"/>
                </a:solidFill>
                <a:latin typeface="Calibri"/>
                <a:cs typeface="Calibri"/>
              </a:rPr>
              <a:t>and </a:t>
            </a:r>
            <a:r>
              <a:rPr sz="4200" spc="145" dirty="0">
                <a:solidFill>
                  <a:srgbClr val="26A69A"/>
                </a:solidFill>
                <a:latin typeface="Calibri"/>
                <a:cs typeface="Calibri"/>
              </a:rPr>
              <a:t>Platforms</a:t>
            </a:r>
            <a:r>
              <a:rPr sz="4200" spc="240" dirty="0">
                <a:solidFill>
                  <a:srgbClr val="26A69A"/>
                </a:solidFill>
                <a:latin typeface="Calibri"/>
                <a:cs typeface="Calibri"/>
              </a:rPr>
              <a:t> </a:t>
            </a:r>
            <a:r>
              <a:rPr sz="4200" spc="-20" dirty="0">
                <a:solidFill>
                  <a:srgbClr val="26A69A"/>
                </a:solidFill>
                <a:latin typeface="Calibri"/>
                <a:cs typeface="Calibri"/>
              </a:rPr>
              <a:t>used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6170" rIns="0" bIns="0" rtlCol="0">
            <a:spAutoFit/>
          </a:bodyPr>
          <a:lstStyle/>
          <a:p>
            <a:pPr marL="5097145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FFFAF0"/>
                </a:solidFill>
                <a:latin typeface="Calibri"/>
                <a:cs typeface="Calibri"/>
              </a:rPr>
              <a:t>Packages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40690" indent="-427990">
              <a:lnSpc>
                <a:spcPct val="100000"/>
              </a:lnSpc>
              <a:spcBef>
                <a:spcPts val="355"/>
              </a:spcBef>
              <a:buFont typeface="SimSun-ExtB"/>
              <a:buChar char="➢"/>
              <a:tabLst>
                <a:tab pos="440690" algn="l"/>
              </a:tabLst>
            </a:pPr>
            <a:r>
              <a:rPr spc="100" dirty="0"/>
              <a:t>NumPy</a:t>
            </a:r>
          </a:p>
          <a:p>
            <a:pPr marL="440690" indent="-427990">
              <a:lnSpc>
                <a:spcPct val="100000"/>
              </a:lnSpc>
              <a:spcBef>
                <a:spcPts val="254"/>
              </a:spcBef>
              <a:buFont typeface="SimSun-ExtB"/>
              <a:buChar char="➢"/>
              <a:tabLst>
                <a:tab pos="440690" algn="l"/>
              </a:tabLst>
            </a:pPr>
            <a:r>
              <a:rPr spc="80" dirty="0"/>
              <a:t>Keras</a:t>
            </a:r>
          </a:p>
          <a:p>
            <a:pPr marL="440690" indent="-427990">
              <a:lnSpc>
                <a:spcPct val="100000"/>
              </a:lnSpc>
              <a:spcBef>
                <a:spcPts val="254"/>
              </a:spcBef>
              <a:buFont typeface="SimSun-ExtB"/>
              <a:buChar char="➢"/>
              <a:tabLst>
                <a:tab pos="440690" algn="l"/>
              </a:tabLst>
            </a:pPr>
            <a:r>
              <a:rPr spc="-10" dirty="0"/>
              <a:t>Matplotlib</a:t>
            </a:r>
          </a:p>
          <a:p>
            <a:pPr marL="440690" indent="-427990">
              <a:lnSpc>
                <a:spcPct val="100000"/>
              </a:lnSpc>
              <a:spcBef>
                <a:spcPts val="254"/>
              </a:spcBef>
              <a:buFont typeface="SimSun-ExtB"/>
              <a:buChar char="➢"/>
              <a:tabLst>
                <a:tab pos="440690" algn="l"/>
              </a:tabLst>
            </a:pPr>
            <a:r>
              <a:rPr spc="55" dirty="0"/>
              <a:t>Sklearn</a:t>
            </a:r>
          </a:p>
          <a:p>
            <a:pPr marL="440690" indent="-427990">
              <a:lnSpc>
                <a:spcPct val="100000"/>
              </a:lnSpc>
              <a:spcBef>
                <a:spcPts val="254"/>
              </a:spcBef>
              <a:buFont typeface="SimSun-ExtB"/>
              <a:buChar char="➢"/>
              <a:tabLst>
                <a:tab pos="440690" algn="l"/>
              </a:tabLst>
            </a:pPr>
            <a:r>
              <a:rPr spc="75" dirty="0"/>
              <a:t>Tkinter</a:t>
            </a:r>
          </a:p>
          <a:p>
            <a:pPr marL="440690" indent="-427990">
              <a:lnSpc>
                <a:spcPct val="100000"/>
              </a:lnSpc>
              <a:spcBef>
                <a:spcPts val="254"/>
              </a:spcBef>
              <a:buFont typeface="SimSun-ExtB"/>
              <a:buChar char="➢"/>
              <a:tabLst>
                <a:tab pos="440690" algn="l"/>
              </a:tabLst>
            </a:pPr>
            <a:r>
              <a:rPr spc="-10" dirty="0"/>
              <a:t>Tensorflow</a:t>
            </a:r>
          </a:p>
          <a:p>
            <a:pPr marL="441325">
              <a:lnSpc>
                <a:spcPct val="100000"/>
              </a:lnSpc>
              <a:spcBef>
                <a:spcPts val="1895"/>
              </a:spcBef>
            </a:pPr>
            <a:r>
              <a:rPr sz="1800" b="1" spc="60" dirty="0">
                <a:latin typeface="Calibri"/>
                <a:cs typeface="Calibri"/>
              </a:rPr>
              <a:t>Platforms</a:t>
            </a:r>
            <a:endParaRPr sz="1800">
              <a:latin typeface="Calibri"/>
              <a:cs typeface="Calibri"/>
            </a:endParaRPr>
          </a:p>
          <a:p>
            <a:pPr marL="440690" indent="-427990">
              <a:lnSpc>
                <a:spcPct val="100000"/>
              </a:lnSpc>
              <a:spcBef>
                <a:spcPts val="1900"/>
              </a:spcBef>
              <a:buFont typeface="SimSun-ExtB"/>
              <a:buChar char="➢"/>
              <a:tabLst>
                <a:tab pos="440690" algn="l"/>
              </a:tabLst>
            </a:pPr>
            <a:r>
              <a:rPr dirty="0"/>
              <a:t>Google</a:t>
            </a:r>
            <a:r>
              <a:rPr spc="220" dirty="0"/>
              <a:t> </a:t>
            </a:r>
            <a:r>
              <a:rPr spc="-10" dirty="0"/>
              <a:t>colab</a:t>
            </a:r>
          </a:p>
          <a:p>
            <a:pPr marL="440690" indent="-427990">
              <a:lnSpc>
                <a:spcPct val="100000"/>
              </a:lnSpc>
              <a:spcBef>
                <a:spcPts val="254"/>
              </a:spcBef>
              <a:buFont typeface="SimSun-ExtB"/>
              <a:buChar char="➢"/>
              <a:tabLst>
                <a:tab pos="440690" algn="l"/>
              </a:tabLst>
            </a:pPr>
            <a:r>
              <a:rPr spc="75" dirty="0"/>
              <a:t>Jupyter</a:t>
            </a:r>
            <a:r>
              <a:rPr spc="85" dirty="0"/>
              <a:t> </a:t>
            </a:r>
            <a:r>
              <a:rPr spc="-10" dirty="0"/>
              <a:t>notebook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E434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839</Words>
  <Application>Microsoft Office PowerPoint</Application>
  <PresentationFormat>On-screen Show (16:9)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SimSun-ExtB</vt:lpstr>
      <vt:lpstr>Calibri</vt:lpstr>
      <vt:lpstr>Roboto</vt:lpstr>
      <vt:lpstr>Office Theme</vt:lpstr>
      <vt:lpstr>PowerPoint Presentation</vt:lpstr>
      <vt:lpstr>Contents</vt:lpstr>
      <vt:lpstr>Problem Statement</vt:lpstr>
      <vt:lpstr>Objective</vt:lpstr>
      <vt:lpstr>Neural Networks</vt:lpstr>
      <vt:lpstr>Convolutional Neural Networks</vt:lpstr>
      <vt:lpstr>ConvNet Layers</vt:lpstr>
      <vt:lpstr>Activation Function</vt:lpstr>
      <vt:lpstr>Packages</vt:lpstr>
      <vt:lpstr>Process</vt:lpstr>
      <vt:lpstr>Flowchart</vt:lpstr>
      <vt:lpstr>Convolutional Neural Network Model</vt:lpstr>
      <vt:lpstr>VGG16 Model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Ayush Prakash</dc:creator>
  <cp:lastModifiedBy>Ayush Prakash</cp:lastModifiedBy>
  <cp:revision>1</cp:revision>
  <dcterms:created xsi:type="dcterms:W3CDTF">2025-05-26T15:19:58Z</dcterms:created>
  <dcterms:modified xsi:type="dcterms:W3CDTF">2025-05-26T18:39:49Z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2025-05-26T00:00:00Z</vt:filetime>
  </property>
  <property fmtid="{D5CDD505-2E9C-101B-9397-08002B2CF9AE}" pid="3" name="Creator">
    <vt:lpwstr>Google</vt:lpwstr>
  </property>
  <property fmtid="{D5CDD505-2E9C-101B-9397-08002B2CF9AE}" pid="4" name="LastSaved">
    <vt:filetime>2025-05-26T00:00:00Z</vt:filetime>
  </property>
</Properties>
</file>