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0000000000000000000"/>
      <p:regular r:id="rId18"/>
    </p:embeddedFont>
    <p:embeddedFont>
      <p:font typeface="Arial Bold" charset="1" panose="020B0802020202020204"/>
      <p:regular r:id="rId19"/>
    </p:embeddedFont>
    <p:embeddedFont>
      <p:font typeface="Open Sans" charset="1" panose="00000000000000000000"/>
      <p:regular r:id="rId20"/>
    </p:embeddedFont>
    <p:embeddedFont>
      <p:font typeface="Arial" charset="1" panose="020B0502020202020204"/>
      <p:regular r:id="rId21"/>
    </p:embeddedFont>
    <p:embeddedFont>
      <p:font typeface="Canva Sans Bold" charset="1" panose="020B0803030501040103"/>
      <p:regular r:id="rId22"/>
    </p:embeddedFont>
    <p:embeddedFont>
      <p:font typeface="Alice" charset="1" panose="00000500000000000000"/>
      <p:regular r:id="rId23"/>
    </p:embeddedFont>
    <p:embeddedFont>
      <p:font typeface="Alice Bold" charset="1" panose="00000500000000000000"/>
      <p:regular r:id="rId24"/>
    </p:embeddedFont>
    <p:embeddedFont>
      <p:font typeface="Canva San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000" y="27000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61600" y="1671585"/>
            <a:ext cx="15346080" cy="1442715"/>
            <a:chOff x="0" y="0"/>
            <a:chExt cx="20461440" cy="19236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461439" cy="1923619"/>
            </a:xfrm>
            <a:custGeom>
              <a:avLst/>
              <a:gdLst/>
              <a:ahLst/>
              <a:cxnLst/>
              <a:rect r="r" b="b" t="t" l="l"/>
              <a:pathLst>
                <a:path h="1923619" w="20461439">
                  <a:moveTo>
                    <a:pt x="0" y="0"/>
                  </a:moveTo>
                  <a:lnTo>
                    <a:pt x="20461439" y="0"/>
                  </a:lnTo>
                  <a:lnTo>
                    <a:pt x="20461439" y="1923619"/>
                  </a:lnTo>
                  <a:lnTo>
                    <a:pt x="0" y="1923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20461440" cy="18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536"/>
                </a:lnSpc>
              </a:pPr>
              <a:r>
                <a:rPr lang="en-US" b="true" sz="4200" spc="-168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Integrative Healthcare System:</a:t>
              </a:r>
            </a:p>
            <a:p>
              <a:pPr algn="ctr">
                <a:lnSpc>
                  <a:spcPts val="4536"/>
                </a:lnSpc>
              </a:pPr>
              <a:r>
                <a:rPr lang="en-US" b="true" sz="4200" spc="-168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AI Driven Disease &amp; Patient Diagnosis System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57660" y="581850"/>
            <a:ext cx="13142340" cy="679410"/>
            <a:chOff x="0" y="0"/>
            <a:chExt cx="17523120" cy="9058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523120" cy="905880"/>
            </a:xfrm>
            <a:custGeom>
              <a:avLst/>
              <a:gdLst/>
              <a:ahLst/>
              <a:cxnLst/>
              <a:rect r="r" b="b" t="t" l="l"/>
              <a:pathLst>
                <a:path h="905880" w="17523120">
                  <a:moveTo>
                    <a:pt x="0" y="0"/>
                  </a:moveTo>
                  <a:lnTo>
                    <a:pt x="17523120" y="0"/>
                  </a:lnTo>
                  <a:lnTo>
                    <a:pt x="1752312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752312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884282"/>
            <a:ext cx="16230600" cy="4854189"/>
            <a:chOff x="0" y="0"/>
            <a:chExt cx="21640800" cy="64722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640800" cy="6472252"/>
            </a:xfrm>
            <a:custGeom>
              <a:avLst/>
              <a:gdLst/>
              <a:ahLst/>
              <a:cxnLst/>
              <a:rect r="r" b="b" t="t" l="l"/>
              <a:pathLst>
                <a:path h="647225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6472252"/>
                  </a:lnTo>
                  <a:lnTo>
                    <a:pt x="0" y="64722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21640800" cy="64722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00"/>
                </a:lnSpc>
              </a:pPr>
              <a:r>
                <a:rPr lang="en-US" b="true" sz="3083" spc="-124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Group ID</a:t>
              </a:r>
              <a:r>
                <a:rPr lang="en-US" sz="3083" spc="-12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:		PCSE25-19</a:t>
              </a:r>
            </a:p>
            <a:p>
              <a:pPr algn="l">
                <a:lnSpc>
                  <a:spcPts val="3329"/>
                </a:lnSpc>
              </a:pPr>
            </a:p>
            <a:p>
              <a:pPr algn="l">
                <a:lnSpc>
                  <a:spcPts val="3329"/>
                </a:lnSpc>
              </a:pPr>
              <a:r>
                <a:rPr lang="en-US" b="true" sz="3083" spc="-12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Team Leader:	Ayush Sachan		Semester:	8	      Department:   CSE</a:t>
              </a:r>
            </a:p>
            <a:p>
              <a:pPr algn="l">
                <a:lnSpc>
                  <a:spcPts val="3329"/>
                </a:lnSpc>
              </a:pPr>
            </a:p>
            <a:p>
              <a:pPr algn="l">
                <a:lnSpc>
                  <a:spcPts val="3329"/>
                </a:lnSpc>
              </a:pPr>
              <a:r>
                <a:rPr lang="en-US" b="true" sz="3083" spc="-124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Group Member:	Abhinav		         Semester:	8	      Department:   CSE</a:t>
              </a:r>
            </a:p>
            <a:p>
              <a:pPr algn="l">
                <a:lnSpc>
                  <a:spcPts val="3329"/>
                </a:lnSpc>
              </a:pPr>
            </a:p>
            <a:p>
              <a:pPr algn="l">
                <a:lnSpc>
                  <a:spcPts val="3329"/>
                </a:lnSpc>
              </a:pPr>
              <a:r>
                <a:rPr lang="en-US" b="true" sz="3083" spc="-124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Group Member:	Andril Omer		Semester:   8		 Department:   CSE</a:t>
              </a:r>
            </a:p>
            <a:p>
              <a:pPr algn="l">
                <a:lnSpc>
                  <a:spcPts val="3329"/>
                </a:lnSpc>
              </a:pPr>
            </a:p>
            <a:p>
              <a:pPr algn="l">
                <a:lnSpc>
                  <a:spcPts val="3329"/>
                </a:lnSpc>
              </a:pPr>
              <a:r>
                <a:rPr lang="en-US" b="true" sz="3083" spc="-124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Name of Guide		:       Prof. Omprakash Kushwaha</a:t>
              </a:r>
            </a:p>
            <a:p>
              <a:pPr algn="l">
                <a:lnSpc>
                  <a:spcPts val="3329"/>
                </a:lnSpc>
              </a:pPr>
              <a:r>
                <a:rPr lang="en-US" b="true" sz="3083" spc="-124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</a:p>
            <a:p>
              <a:pPr algn="l">
                <a:lnSpc>
                  <a:spcPts val="3329"/>
                </a:lnSpc>
              </a:pPr>
              <a:r>
                <a:rPr lang="en-US" b="true" sz="3083" spc="-124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Date of Presentation	:     26-05-2025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581060" y="9541680"/>
            <a:ext cx="340560" cy="476760"/>
            <a:chOff x="0" y="0"/>
            <a:chExt cx="454080" cy="6356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4080" cy="635680"/>
            </a:xfrm>
            <a:custGeom>
              <a:avLst/>
              <a:gdLst/>
              <a:ahLst/>
              <a:cxnLst/>
              <a:rect r="r" b="b" t="t" l="l"/>
              <a:pathLst>
                <a:path h="635680" w="454080">
                  <a:moveTo>
                    <a:pt x="0" y="0"/>
                  </a:moveTo>
                  <a:lnTo>
                    <a:pt x="454080" y="0"/>
                  </a:lnTo>
                  <a:lnTo>
                    <a:pt x="454080" y="635680"/>
                  </a:lnTo>
                  <a:lnTo>
                    <a:pt x="0" y="635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54080" cy="6737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spc="-1">
                  <a:solidFill>
                    <a:srgbClr val="88888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23660" y="552690"/>
            <a:ext cx="8893080" cy="679410"/>
            <a:chOff x="0" y="0"/>
            <a:chExt cx="11857440" cy="905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857440" cy="905880"/>
            </a:xfrm>
            <a:custGeom>
              <a:avLst/>
              <a:gdLst/>
              <a:ahLst/>
              <a:cxnLst/>
              <a:rect r="r" b="b" t="t" l="l"/>
              <a:pathLst>
                <a:path h="905880" w="11857440">
                  <a:moveTo>
                    <a:pt x="0" y="0"/>
                  </a:moveTo>
                  <a:lnTo>
                    <a:pt x="11857440" y="0"/>
                  </a:lnTo>
                  <a:lnTo>
                    <a:pt x="1185744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85744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49164" y="9606375"/>
            <a:ext cx="274320" cy="274320"/>
            <a:chOff x="0" y="0"/>
            <a:chExt cx="365760" cy="3657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5760" cy="365760"/>
            </a:xfrm>
            <a:custGeom>
              <a:avLst/>
              <a:gdLst/>
              <a:ahLst/>
              <a:cxnLst/>
              <a:rect r="r" b="b" t="t" l="l"/>
              <a:pathLst>
                <a:path h="365760" w="365760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cubicBezTo>
                    <a:pt x="283845" y="0"/>
                    <a:pt x="365760" y="81915"/>
                    <a:pt x="365760" y="182880"/>
                  </a:cubicBezTo>
                  <a:cubicBezTo>
                    <a:pt x="365760" y="283845"/>
                    <a:pt x="283845" y="365760"/>
                    <a:pt x="182880" y="365760"/>
                  </a:cubicBezTo>
                  <a:cubicBezTo>
                    <a:pt x="81915" y="365760"/>
                    <a:pt x="0" y="283845"/>
                    <a:pt x="0" y="1828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834032" y="1419105"/>
            <a:ext cx="10619936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b="true" sz="5199" spc="-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 &amp; Future 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76380"/>
            <a:ext cx="16230600" cy="313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b="true" sz="2700" spc="20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Voice-based machine learning models are effective for early Parkinson’s Disease detection.</a:t>
            </a:r>
          </a:p>
          <a:p>
            <a:pPr algn="l"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 spc="2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and XGBoost delivered the most accurate and reliable results.</a:t>
            </a:r>
          </a:p>
          <a:p>
            <a:pPr algn="l"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 spc="2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Nonlinear vocal features (e.g., jitter, shimmer, NHR) play a critical role in diagnosis.</a:t>
            </a:r>
          </a:p>
          <a:p>
            <a:pPr algn="l"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 spc="2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is non-invasive, scalable, and suitable for remote health monitoring.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612255"/>
            <a:ext cx="14425612" cy="264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Future Work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deep learning models (CNN, LSTM) for better feature extraction.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real-time mobile/web app for voice-based screening.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Collaborate with clinicians for real-world validation.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dataset for better generalization and robustness.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868876" y="1028700"/>
            <a:ext cx="6550247" cy="9258300"/>
          </a:xfrm>
          <a:custGeom>
            <a:avLst/>
            <a:gdLst/>
            <a:ahLst/>
            <a:cxnLst/>
            <a:rect r="r" b="b" t="t" l="l"/>
            <a:pathLst>
              <a:path h="9258300" w="6550247">
                <a:moveTo>
                  <a:pt x="0" y="0"/>
                </a:moveTo>
                <a:lnTo>
                  <a:pt x="6550248" y="0"/>
                </a:lnTo>
                <a:lnTo>
                  <a:pt x="655024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40000" y="4414905"/>
            <a:ext cx="4669200" cy="2428494"/>
            <a:chOff x="0" y="0"/>
            <a:chExt cx="6225600" cy="32379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25600" cy="3237992"/>
            </a:xfrm>
            <a:custGeom>
              <a:avLst/>
              <a:gdLst/>
              <a:ahLst/>
              <a:cxnLst/>
              <a:rect r="r" b="b" t="t" l="l"/>
              <a:pathLst>
                <a:path h="3237992" w="6225600">
                  <a:moveTo>
                    <a:pt x="0" y="0"/>
                  </a:moveTo>
                  <a:lnTo>
                    <a:pt x="6225600" y="0"/>
                  </a:lnTo>
                  <a:lnTo>
                    <a:pt x="6225600" y="3237992"/>
                  </a:lnTo>
                  <a:lnTo>
                    <a:pt x="0" y="32379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6225600" cy="33808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b="true" sz="7200" spc="-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981403" y="1523880"/>
            <a:ext cx="6325195" cy="887095"/>
            <a:chOff x="0" y="0"/>
            <a:chExt cx="8433593" cy="11827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33593" cy="1182793"/>
            </a:xfrm>
            <a:custGeom>
              <a:avLst/>
              <a:gdLst/>
              <a:ahLst/>
              <a:cxnLst/>
              <a:rect r="r" b="b" t="t" l="l"/>
              <a:pathLst>
                <a:path h="1182793" w="8433593">
                  <a:moveTo>
                    <a:pt x="0" y="0"/>
                  </a:moveTo>
                  <a:lnTo>
                    <a:pt x="8433593" y="0"/>
                  </a:lnTo>
                  <a:lnTo>
                    <a:pt x="8433593" y="1182793"/>
                  </a:lnTo>
                  <a:lnTo>
                    <a:pt x="0" y="11827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8433593" cy="12780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78"/>
                </a:lnSpc>
              </a:pPr>
              <a:r>
                <a:rPr lang="en-US" sz="5198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Problem Statement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677675"/>
            <a:ext cx="16230600" cy="6580625"/>
            <a:chOff x="0" y="0"/>
            <a:chExt cx="21640800" cy="87741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640800" cy="8774167"/>
            </a:xfrm>
            <a:custGeom>
              <a:avLst/>
              <a:gdLst/>
              <a:ahLst/>
              <a:cxnLst/>
              <a:rect r="r" b="b" t="t" l="l"/>
              <a:pathLst>
                <a:path h="8774167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8774167"/>
                  </a:lnTo>
                  <a:lnTo>
                    <a:pt x="0" y="87741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1640800" cy="88598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39863" indent="-213288" lvl="2">
                <a:lnSpc>
                  <a:spcPts val="4198"/>
                </a:lnSpc>
                <a:buFont typeface="Arial"/>
                <a:buChar char="⚬"/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Early detection of Parkinson’s Disease is challenging </a:t>
              </a:r>
            </a:p>
            <a:p>
              <a:pPr algn="l">
                <a:lnSpc>
                  <a:spcPts val="4198"/>
                </a:lnSpc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due to mild early-stage symptoms.</a:t>
              </a:r>
            </a:p>
            <a:p>
              <a:pPr algn="l" marL="639863" indent="-213288" lvl="2">
                <a:lnSpc>
                  <a:spcPts val="4198"/>
                </a:lnSpc>
                <a:buFont typeface="Arial"/>
                <a:buChar char="⚬"/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Traditional diagnosis is subjective and depends on clinical evaluation.</a:t>
              </a:r>
            </a:p>
            <a:p>
              <a:pPr algn="l" marL="639863" indent="-213288" lvl="2">
                <a:lnSpc>
                  <a:spcPts val="4198"/>
                </a:lnSpc>
                <a:buFont typeface="Arial"/>
                <a:buChar char="⚬"/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Patients exhibit speech irregularities before motor symptoms, but these are often overlooked.</a:t>
              </a:r>
            </a:p>
            <a:p>
              <a:pPr algn="l" marL="639863" indent="-213288" lvl="2">
                <a:lnSpc>
                  <a:spcPts val="4198"/>
                </a:lnSpc>
                <a:buFont typeface="Arial"/>
                <a:buChar char="⚬"/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There is a need for an objective, automated, and non-invasive diagnostic tool using voice analysis.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944401" y="6460317"/>
            <a:ext cx="4199599" cy="2797983"/>
          </a:xfrm>
          <a:custGeom>
            <a:avLst/>
            <a:gdLst/>
            <a:ahLst/>
            <a:cxnLst/>
            <a:rect r="r" b="b" t="t" l="l"/>
            <a:pathLst>
              <a:path h="2797983" w="4199599">
                <a:moveTo>
                  <a:pt x="0" y="0"/>
                </a:moveTo>
                <a:lnTo>
                  <a:pt x="4199599" y="0"/>
                </a:lnTo>
                <a:lnTo>
                  <a:pt x="4199599" y="2797983"/>
                </a:lnTo>
                <a:lnTo>
                  <a:pt x="0" y="27979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553602" y="6460317"/>
            <a:ext cx="4705698" cy="2797983"/>
          </a:xfrm>
          <a:custGeom>
            <a:avLst/>
            <a:gdLst/>
            <a:ahLst/>
            <a:cxnLst/>
            <a:rect r="r" b="b" t="t" l="l"/>
            <a:pathLst>
              <a:path h="2797983" w="4705698">
                <a:moveTo>
                  <a:pt x="0" y="0"/>
                </a:moveTo>
                <a:lnTo>
                  <a:pt x="4705698" y="0"/>
                </a:lnTo>
                <a:lnTo>
                  <a:pt x="4705698" y="2797983"/>
                </a:lnTo>
                <a:lnTo>
                  <a:pt x="0" y="2797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28700" y="6460317"/>
            <a:ext cx="2106684" cy="2797983"/>
            <a:chOff x="0" y="0"/>
            <a:chExt cx="6743097" cy="89558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43065" cy="8955786"/>
            </a:xfrm>
            <a:custGeom>
              <a:avLst/>
              <a:gdLst/>
              <a:ahLst/>
              <a:cxnLst/>
              <a:rect r="r" b="b" t="t" l="l"/>
              <a:pathLst>
                <a:path h="8955786" w="6743065">
                  <a:moveTo>
                    <a:pt x="0" y="0"/>
                  </a:moveTo>
                  <a:lnTo>
                    <a:pt x="6743065" y="0"/>
                  </a:lnTo>
                  <a:lnTo>
                    <a:pt x="6743065" y="8955786"/>
                  </a:lnTo>
                  <a:lnTo>
                    <a:pt x="0" y="8955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2" r="0" b="-32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169372" y="1428630"/>
            <a:ext cx="5949255" cy="887095"/>
            <a:chOff x="0" y="0"/>
            <a:chExt cx="7932340" cy="11827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32340" cy="1182793"/>
            </a:xfrm>
            <a:custGeom>
              <a:avLst/>
              <a:gdLst/>
              <a:ahLst/>
              <a:cxnLst/>
              <a:rect r="r" b="b" t="t" l="l"/>
              <a:pathLst>
                <a:path h="1182793" w="7932340">
                  <a:moveTo>
                    <a:pt x="0" y="0"/>
                  </a:moveTo>
                  <a:lnTo>
                    <a:pt x="7932340" y="0"/>
                  </a:lnTo>
                  <a:lnTo>
                    <a:pt x="7932340" y="1182793"/>
                  </a:lnTo>
                  <a:lnTo>
                    <a:pt x="0" y="11827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7932340" cy="12780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78"/>
                </a:lnSpc>
              </a:pPr>
              <a:r>
                <a:rPr lang="en-US" sz="5198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Project Objectives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458589"/>
            <a:ext cx="16230600" cy="6799711"/>
            <a:chOff x="0" y="0"/>
            <a:chExt cx="21640800" cy="90662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640802" cy="9066281"/>
            </a:xfrm>
            <a:custGeom>
              <a:avLst/>
              <a:gdLst/>
              <a:ahLst/>
              <a:cxnLst/>
              <a:rect r="r" b="b" t="t" l="l"/>
              <a:pathLst>
                <a:path h="9066281" w="21640802">
                  <a:moveTo>
                    <a:pt x="0" y="0"/>
                  </a:moveTo>
                  <a:lnTo>
                    <a:pt x="21640802" y="0"/>
                  </a:lnTo>
                  <a:lnTo>
                    <a:pt x="21640802" y="9066281"/>
                  </a:lnTo>
                  <a:lnTo>
                    <a:pt x="0" y="90662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1640800" cy="91520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4198"/>
                </a:lnSpc>
              </a:pPr>
              <a:r>
                <a:rPr lang="en-US" sz="2799" spc="209">
                  <a:solidFill>
                    <a:srgbClr val="000000"/>
                  </a:solidFill>
                  <a:latin typeface="Alice Bold"/>
                  <a:ea typeface="Alice Bold"/>
                  <a:cs typeface="Alice Bold"/>
                  <a:sym typeface="Alice Bold"/>
                </a:rPr>
                <a:t>Early</a:t>
              </a:r>
              <a:r>
                <a:rPr lang="en-US" sz="2799" spc="209">
                  <a:solidFill>
                    <a:srgbClr val="000000"/>
                  </a:solidFill>
                  <a:latin typeface="Alice Bold"/>
                  <a:ea typeface="Alice Bold"/>
                  <a:cs typeface="Alice Bold"/>
                  <a:sym typeface="Alice Bold"/>
                </a:rPr>
                <a:t> Detection</a:t>
              </a:r>
            </a:p>
            <a:p>
              <a:pPr algn="just" marL="1208631" indent="-402877" lvl="2">
                <a:lnSpc>
                  <a:spcPts val="4198"/>
                </a:lnSpc>
                <a:buFont typeface="Arial"/>
                <a:buChar char="⚬"/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Identify Parkinson’s Disease at early stages through non-invasive voice analysis.</a:t>
              </a:r>
            </a:p>
            <a:p>
              <a:pPr algn="just">
                <a:lnSpc>
                  <a:spcPts val="4198"/>
                </a:lnSpc>
              </a:pPr>
              <a:r>
                <a:rPr lang="en-US" sz="2799" spc="209">
                  <a:solidFill>
                    <a:srgbClr val="000000"/>
                  </a:solidFill>
                  <a:latin typeface="Alice Bold"/>
                  <a:ea typeface="Alice Bold"/>
                  <a:cs typeface="Alice Bold"/>
                  <a:sym typeface="Alice Bold"/>
                </a:rPr>
                <a:t>Automation</a:t>
              </a:r>
            </a:p>
            <a:p>
              <a:pPr algn="just" marL="1208631" indent="-402877" lvl="2">
                <a:lnSpc>
                  <a:spcPts val="4198"/>
                </a:lnSpc>
                <a:buFont typeface="Arial"/>
                <a:buChar char="⚬"/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Develop an automated diagnosis system using machine learning to reduce reliance on clinical judgment.</a:t>
              </a:r>
            </a:p>
            <a:p>
              <a:pPr algn="just">
                <a:lnSpc>
                  <a:spcPts val="4198"/>
                </a:lnSpc>
              </a:pPr>
              <a:r>
                <a:rPr lang="en-US" sz="2799" spc="209">
                  <a:solidFill>
                    <a:srgbClr val="000000"/>
                  </a:solidFill>
                  <a:latin typeface="Alice Bold"/>
                  <a:ea typeface="Alice Bold"/>
                  <a:cs typeface="Alice Bold"/>
                  <a:sym typeface="Alice Bold"/>
                </a:rPr>
                <a:t>Model Comparison</a:t>
              </a:r>
            </a:p>
            <a:p>
              <a:pPr algn="just" marL="1208631" indent="-402877" lvl="2">
                <a:lnSpc>
                  <a:spcPts val="4198"/>
                </a:lnSpc>
                <a:buFont typeface="Arial"/>
                <a:buChar char="⚬"/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 Evaluate and compare multiple ML algorithms (SVM, Random Forest, XGBoost, etc.) for diagnostic performance.</a:t>
              </a:r>
            </a:p>
            <a:p>
              <a:pPr algn="just">
                <a:lnSpc>
                  <a:spcPts val="4198"/>
                </a:lnSpc>
              </a:pPr>
              <a:r>
                <a:rPr lang="en-US" sz="2799" spc="209">
                  <a:solidFill>
                    <a:srgbClr val="000000"/>
                  </a:solidFill>
                  <a:latin typeface="Alice Bold"/>
                  <a:ea typeface="Alice Bold"/>
                  <a:cs typeface="Alice Bold"/>
                  <a:sym typeface="Alice Bold"/>
                </a:rPr>
                <a:t>Feature Analysis</a:t>
              </a:r>
            </a:p>
            <a:p>
              <a:pPr algn="just" marL="1208631" indent="-402877" lvl="2">
                <a:lnSpc>
                  <a:spcPts val="4198"/>
                </a:lnSpc>
                <a:buFont typeface="Arial"/>
                <a:buChar char="⚬"/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 Investigate the importance of voice-based biomarkers (e.g., jitter, shimmer, NHR) in differentiating healthy vs. PD cases.</a:t>
              </a:r>
            </a:p>
            <a:p>
              <a:pPr algn="just">
                <a:lnSpc>
                  <a:spcPts val="4198"/>
                </a:lnSpc>
              </a:pPr>
              <a:r>
                <a:rPr lang="en-US" sz="2799" spc="209">
                  <a:solidFill>
                    <a:srgbClr val="000000"/>
                  </a:solidFill>
                  <a:latin typeface="Alice Bold"/>
                  <a:ea typeface="Alice Bold"/>
                  <a:cs typeface="Alice Bold"/>
                  <a:sym typeface="Alice Bold"/>
                </a:rPr>
                <a:t>Real-World Application</a:t>
              </a:r>
            </a:p>
            <a:p>
              <a:pPr algn="just" marL="1208631" indent="-402877" lvl="2">
                <a:lnSpc>
                  <a:spcPts val="4198"/>
                </a:lnSpc>
                <a:buFont typeface="Arial"/>
                <a:buChar char="⚬"/>
              </a:pPr>
              <a:r>
                <a:rPr lang="en-US" sz="2799" spc="209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 Propose a scalable solution suitable for remote screening and telemedicine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81060" y="9541680"/>
            <a:ext cx="340560" cy="476760"/>
            <a:chOff x="0" y="0"/>
            <a:chExt cx="454080" cy="6356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080" cy="635680"/>
            </a:xfrm>
            <a:custGeom>
              <a:avLst/>
              <a:gdLst/>
              <a:ahLst/>
              <a:cxnLst/>
              <a:rect r="r" b="b" t="t" l="l"/>
              <a:pathLst>
                <a:path h="635680" w="454080">
                  <a:moveTo>
                    <a:pt x="0" y="0"/>
                  </a:moveTo>
                  <a:lnTo>
                    <a:pt x="454080" y="0"/>
                  </a:lnTo>
                  <a:lnTo>
                    <a:pt x="454080" y="635680"/>
                  </a:lnTo>
                  <a:lnTo>
                    <a:pt x="0" y="635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080" cy="6737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spc="-1">
                  <a:solidFill>
                    <a:srgbClr val="888888"/>
                  </a:solidFill>
                  <a:latin typeface="Arial"/>
                  <a:ea typeface="Arial"/>
                  <a:cs typeface="Arial"/>
                  <a:sym typeface="Arial"/>
                </a:rPr>
                <a:t>&lt;number&gt;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050482" y="1523880"/>
            <a:ext cx="8187035" cy="1030717"/>
            <a:chOff x="0" y="0"/>
            <a:chExt cx="10916047" cy="13742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916047" cy="1374290"/>
            </a:xfrm>
            <a:custGeom>
              <a:avLst/>
              <a:gdLst/>
              <a:ahLst/>
              <a:cxnLst/>
              <a:rect r="r" b="b" t="t" l="l"/>
              <a:pathLst>
                <a:path h="1374290" w="10916047">
                  <a:moveTo>
                    <a:pt x="0" y="0"/>
                  </a:moveTo>
                  <a:lnTo>
                    <a:pt x="10916047" y="0"/>
                  </a:lnTo>
                  <a:lnTo>
                    <a:pt x="10916047" y="1374290"/>
                  </a:lnTo>
                  <a:lnTo>
                    <a:pt x="0" y="1374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0916047" cy="14695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78"/>
                </a:lnSpc>
              </a:pPr>
              <a:r>
                <a:rPr lang="en-US" sz="5198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Dataset Description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908977" y="2478397"/>
            <a:ext cx="8379023" cy="3636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UCI Parkinson’s Voice Dataset</a:t>
            </a:r>
          </a:p>
          <a:p>
            <a:pPr algn="l">
              <a:lnSpc>
                <a:spcPts val="4198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Source:</a:t>
            </a: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UCI Machine Learning Repository</a:t>
            </a:r>
          </a:p>
          <a:p>
            <a:pPr algn="l">
              <a:lnSpc>
                <a:spcPts val="4198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Instances:</a:t>
            </a: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5876</a:t>
            </a:r>
          </a:p>
          <a:p>
            <a:pPr algn="l">
              <a:lnSpc>
                <a:spcPts val="4198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Subjects:</a:t>
            </a: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42 people (33 with PD, 9 healthy)</a:t>
            </a:r>
          </a:p>
          <a:p>
            <a:pPr algn="l">
              <a:lnSpc>
                <a:spcPts val="4198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Features:</a:t>
            </a: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23 acoustic features per instance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478405"/>
            <a:ext cx="8402241" cy="730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Extracted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Frequency Features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MDVP:Fo(Hz), MDVP:Fhi(Hz), MDVP:Flo(Hz)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Jitter (Frequency Variation)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MDVP:Jitter(%), MDVP:RAP, MDVP:PPQ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Shimmer (Amplitude Variation)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MDVP:Shimmer, Shimmer:APQ3, 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Shimmer:APQ5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Voice Quality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NHR, HNR (Noise-to-Harmonics Ratio)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Nonlinear Dynamics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RPDE, DFA, spread1, spread2, D2, PPE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 Label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799" spc="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status → 1 = Parkinson’s, 0 = Healthy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81060" y="9541680"/>
            <a:ext cx="340560" cy="476760"/>
            <a:chOff x="0" y="0"/>
            <a:chExt cx="454080" cy="6356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080" cy="635680"/>
            </a:xfrm>
            <a:custGeom>
              <a:avLst/>
              <a:gdLst/>
              <a:ahLst/>
              <a:cxnLst/>
              <a:rect r="r" b="b" t="t" l="l"/>
              <a:pathLst>
                <a:path h="635680" w="454080">
                  <a:moveTo>
                    <a:pt x="0" y="0"/>
                  </a:moveTo>
                  <a:lnTo>
                    <a:pt x="454080" y="0"/>
                  </a:lnTo>
                  <a:lnTo>
                    <a:pt x="454080" y="635680"/>
                  </a:lnTo>
                  <a:lnTo>
                    <a:pt x="0" y="635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080" cy="6737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spc="-1">
                  <a:solidFill>
                    <a:srgbClr val="888888"/>
                  </a:solidFill>
                  <a:latin typeface="Arial"/>
                  <a:ea typeface="Arial"/>
                  <a:cs typeface="Arial"/>
                  <a:sym typeface="Arial"/>
                </a:rPr>
                <a:t>&lt;number&gt;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046068" y="1419105"/>
            <a:ext cx="619586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b="true" sz="5199" spc="-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Preprocessing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706052"/>
            <a:ext cx="16230600" cy="474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799" spc="22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Handling Missing Values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and filled any gaps to maintain dataset integrity.</a:t>
            </a:r>
          </a:p>
          <a:p>
            <a:pPr algn="l">
              <a:lnSpc>
                <a:spcPts val="4199"/>
              </a:lnSpc>
            </a:pPr>
            <a:r>
              <a:rPr lang="en-US" b="true" sz="2799" spc="22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Normalization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Scaled all features to a 0–1 range to remove bias caused by varying units.</a:t>
            </a:r>
          </a:p>
          <a:p>
            <a:pPr algn="l">
              <a:lnSpc>
                <a:spcPts val="4199"/>
              </a:lnSpc>
            </a:pPr>
            <a:r>
              <a:rPr lang="en-US" b="true" sz="2799" spc="22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Train-Test Split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80% training, 20% testing for fair performance evaluation.</a:t>
            </a:r>
          </a:p>
          <a:p>
            <a:pPr algn="l">
              <a:lnSpc>
                <a:spcPts val="4199"/>
              </a:lnSpc>
            </a:pPr>
            <a:r>
              <a:rPr lang="en-US" b="true" sz="2799" spc="22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Selection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statistical analysis and iterative elimination to keep only most relevant features (reduced noise).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81060" y="9541680"/>
            <a:ext cx="340560" cy="476760"/>
            <a:chOff x="0" y="0"/>
            <a:chExt cx="454080" cy="6356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080" cy="635680"/>
            </a:xfrm>
            <a:custGeom>
              <a:avLst/>
              <a:gdLst/>
              <a:ahLst/>
              <a:cxnLst/>
              <a:rect r="r" b="b" t="t" l="l"/>
              <a:pathLst>
                <a:path h="635680" w="454080">
                  <a:moveTo>
                    <a:pt x="0" y="0"/>
                  </a:moveTo>
                  <a:lnTo>
                    <a:pt x="454080" y="0"/>
                  </a:lnTo>
                  <a:lnTo>
                    <a:pt x="454080" y="635680"/>
                  </a:lnTo>
                  <a:lnTo>
                    <a:pt x="0" y="635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080" cy="6737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spc="-1">
                  <a:solidFill>
                    <a:srgbClr val="888888"/>
                  </a:solidFill>
                  <a:latin typeface="Arial"/>
                  <a:ea typeface="Arial"/>
                  <a:cs typeface="Arial"/>
                  <a:sym typeface="Arial"/>
                </a:rPr>
                <a:t>&lt;number&gt;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987385" y="-292179"/>
            <a:ext cx="5330695" cy="10834365"/>
          </a:xfrm>
          <a:custGeom>
            <a:avLst/>
            <a:gdLst/>
            <a:ahLst/>
            <a:cxnLst/>
            <a:rect r="r" b="b" t="t" l="l"/>
            <a:pathLst>
              <a:path h="10834365" w="5330695">
                <a:moveTo>
                  <a:pt x="0" y="0"/>
                </a:moveTo>
                <a:lnTo>
                  <a:pt x="5330695" y="0"/>
                </a:lnTo>
                <a:lnTo>
                  <a:pt x="5330695" y="10834364"/>
                </a:lnTo>
                <a:lnTo>
                  <a:pt x="0" y="10834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654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17453" y="4699952"/>
            <a:ext cx="3232547" cy="887095"/>
            <a:chOff x="0" y="0"/>
            <a:chExt cx="4310063" cy="11827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10062" cy="1182793"/>
            </a:xfrm>
            <a:custGeom>
              <a:avLst/>
              <a:gdLst/>
              <a:ahLst/>
              <a:cxnLst/>
              <a:rect r="r" b="b" t="t" l="l"/>
              <a:pathLst>
                <a:path h="1182793" w="4310062">
                  <a:moveTo>
                    <a:pt x="0" y="0"/>
                  </a:moveTo>
                  <a:lnTo>
                    <a:pt x="4310062" y="0"/>
                  </a:lnTo>
                  <a:lnTo>
                    <a:pt x="4310062" y="1182793"/>
                  </a:lnTo>
                  <a:lnTo>
                    <a:pt x="0" y="11827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4310063" cy="12780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78"/>
                </a:lnSpc>
              </a:pPr>
              <a:r>
                <a:rPr lang="en-US" sz="5198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Flowchart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81060" y="9541680"/>
            <a:ext cx="340560" cy="476760"/>
            <a:chOff x="0" y="0"/>
            <a:chExt cx="454080" cy="6356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080" cy="635680"/>
            </a:xfrm>
            <a:custGeom>
              <a:avLst/>
              <a:gdLst/>
              <a:ahLst/>
              <a:cxnLst/>
              <a:rect r="r" b="b" t="t" l="l"/>
              <a:pathLst>
                <a:path h="635680" w="454080">
                  <a:moveTo>
                    <a:pt x="0" y="0"/>
                  </a:moveTo>
                  <a:lnTo>
                    <a:pt x="454080" y="0"/>
                  </a:lnTo>
                  <a:lnTo>
                    <a:pt x="454080" y="635680"/>
                  </a:lnTo>
                  <a:lnTo>
                    <a:pt x="0" y="635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080" cy="6737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spc="-1">
                  <a:solidFill>
                    <a:srgbClr val="888888"/>
                  </a:solidFill>
                  <a:latin typeface="Arial"/>
                  <a:ea typeface="Arial"/>
                  <a:cs typeface="Arial"/>
                  <a:sym typeface="Arial"/>
                </a:rPr>
                <a:t>&lt;number&gt;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56958" y="1523880"/>
            <a:ext cx="9374083" cy="1030717"/>
            <a:chOff x="0" y="0"/>
            <a:chExt cx="12498778" cy="13742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98777" cy="1374290"/>
            </a:xfrm>
            <a:custGeom>
              <a:avLst/>
              <a:gdLst/>
              <a:ahLst/>
              <a:cxnLst/>
              <a:rect r="r" b="b" t="t" l="l"/>
              <a:pathLst>
                <a:path h="1374290" w="12498777">
                  <a:moveTo>
                    <a:pt x="0" y="0"/>
                  </a:moveTo>
                  <a:lnTo>
                    <a:pt x="12498777" y="0"/>
                  </a:lnTo>
                  <a:lnTo>
                    <a:pt x="12498777" y="1374290"/>
                  </a:lnTo>
                  <a:lnTo>
                    <a:pt x="0" y="1374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2498778" cy="14695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78"/>
                </a:lnSpc>
              </a:pPr>
              <a:r>
                <a:rPr lang="en-US" sz="5198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Voic</a:t>
              </a:r>
              <a:r>
                <a:rPr lang="en-US" sz="5198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 Feature Extraction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2687" y="2421247"/>
            <a:ext cx="12788354" cy="662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Process Overview:</a:t>
            </a:r>
          </a:p>
          <a:p>
            <a:pPr algn="l">
              <a:lnSpc>
                <a:spcPts val="4374"/>
              </a:lnSpc>
            </a:pPr>
            <a:r>
              <a:rPr lang="en-US" b="true" sz="2916" spc="21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Audio Preprocessing</a:t>
            </a:r>
          </a:p>
          <a:p>
            <a:pPr algn="l" marL="629678" indent="-314839" lvl="1">
              <a:lnSpc>
                <a:spcPts val="4374"/>
              </a:lnSpc>
              <a:buFont typeface="Arial"/>
              <a:buChar char="•"/>
            </a:pPr>
            <a:r>
              <a:rPr lang="en-US" sz="2916" spc="2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background noise</a:t>
            </a:r>
          </a:p>
          <a:p>
            <a:pPr algn="l" marL="629678" indent="-314839" lvl="1">
              <a:lnSpc>
                <a:spcPts val="4374"/>
              </a:lnSpc>
              <a:buFont typeface="Arial"/>
              <a:buChar char="•"/>
            </a:pPr>
            <a:r>
              <a:rPr lang="en-US" sz="2916" spc="2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voice sample into small segments for fine-grained analysis</a:t>
            </a:r>
          </a:p>
          <a:p>
            <a:pPr algn="l">
              <a:lnSpc>
                <a:spcPts val="4374"/>
              </a:lnSpc>
            </a:pPr>
            <a:r>
              <a:rPr lang="en-US" b="true" sz="2916" spc="21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Computation</a:t>
            </a:r>
          </a:p>
          <a:p>
            <a:pPr algn="l" marL="629678" indent="-314839" lvl="1">
              <a:lnSpc>
                <a:spcPts val="4374"/>
              </a:lnSpc>
              <a:buFont typeface="Arial"/>
              <a:buChar char="•"/>
            </a:pPr>
            <a:r>
              <a:rPr lang="en-US" sz="2916" spc="2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Extracted vocal biomarkers using tools like Librosa</a:t>
            </a:r>
          </a:p>
          <a:p>
            <a:pPr algn="l" marL="629678" indent="-314839" lvl="1">
              <a:lnSpc>
                <a:spcPts val="4374"/>
              </a:lnSpc>
              <a:buFont typeface="Arial"/>
              <a:buChar char="•"/>
            </a:pPr>
            <a:r>
              <a:rPr lang="en-US" sz="2916" spc="2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 include:</a:t>
            </a:r>
          </a:p>
          <a:p>
            <a:pPr algn="l" marL="1259355" indent="-419785" lvl="2">
              <a:lnSpc>
                <a:spcPts val="4374"/>
              </a:lnSpc>
              <a:buFont typeface="Arial"/>
              <a:buChar char="⚬"/>
            </a:pPr>
            <a:r>
              <a:rPr lang="en-US" sz="2916" spc="2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Jitter &amp; Shimmer: Indicate instability in pitch and volume</a:t>
            </a:r>
          </a:p>
          <a:p>
            <a:pPr algn="l" marL="1259355" indent="-419785" lvl="2">
              <a:lnSpc>
                <a:spcPts val="4374"/>
              </a:lnSpc>
              <a:buFont typeface="Arial"/>
              <a:buChar char="⚬"/>
            </a:pPr>
            <a:r>
              <a:rPr lang="en-US" sz="2916" spc="2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NHR &amp; HNR: Measure voice clarity</a:t>
            </a:r>
          </a:p>
          <a:p>
            <a:pPr algn="l" marL="1259355" indent="-419785" lvl="2">
              <a:lnSpc>
                <a:spcPts val="4374"/>
              </a:lnSpc>
              <a:buFont typeface="Arial"/>
              <a:buChar char="⚬"/>
            </a:pPr>
            <a:r>
              <a:rPr lang="en-US" sz="2916" spc="2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Spread, PPE, RPDE, DFA: Capture nonlinear vocal patterns</a:t>
            </a:r>
          </a:p>
          <a:p>
            <a:pPr algn="l">
              <a:lnSpc>
                <a:spcPts val="4374"/>
              </a:lnSpc>
            </a:pPr>
            <a:r>
              <a:rPr lang="en-US" b="true" sz="2916" spc="21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Selection</a:t>
            </a:r>
          </a:p>
          <a:p>
            <a:pPr algn="l" marL="629678" indent="-314839" lvl="1">
              <a:lnSpc>
                <a:spcPts val="4374"/>
              </a:lnSpc>
              <a:buFont typeface="Arial"/>
              <a:buChar char="•"/>
            </a:pPr>
            <a:r>
              <a:rPr lang="en-US" sz="2916" spc="2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Kept most impactful features for model training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506641" y="1419105"/>
            <a:ext cx="11274717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b="true" sz="5199" spc="-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Machine Learning Models Used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5324" y="2181105"/>
            <a:ext cx="16093976" cy="788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Decision Tree (DT)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</a:t>
            </a: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Splits data using condition-based rules to form a tree structure.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Random Forest (RF)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Combines multiple decision trees to reduce variance and boost accuracy.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Support Vector Machine (SVM)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Finds the optimal hyperplane to separate classes in high-dimensional space.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Logistic Regression (LR)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Predicts class probabilities using a logistic (sigmoid) function.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Naive Bayes (NB)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Applies Bayes’ theorem assuming independence between features.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K-Nearest Neighbors (KNN)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Classifies data based on the majority label of its closest neighbors.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XGBoost (Extreme Gradient Boosting)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Uses gradient boosting to build powerful decision trees iteratively with optimized loss reduction.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40" y="270540"/>
            <a:ext cx="4371300" cy="1253340"/>
            <a:chOff x="0" y="0"/>
            <a:chExt cx="5828400" cy="1671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8411" cy="1671066"/>
            </a:xfrm>
            <a:custGeom>
              <a:avLst/>
              <a:gdLst/>
              <a:ahLst/>
              <a:cxnLst/>
              <a:rect r="r" b="b" t="t" l="l"/>
              <a:pathLst>
                <a:path h="1671066" w="5828411">
                  <a:moveTo>
                    <a:pt x="0" y="0"/>
                  </a:moveTo>
                  <a:lnTo>
                    <a:pt x="5828411" y="0"/>
                  </a:lnTo>
                  <a:lnTo>
                    <a:pt x="5828411" y="1671066"/>
                  </a:lnTo>
                  <a:lnTo>
                    <a:pt x="0" y="167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950000" y="581850"/>
            <a:ext cx="13050000" cy="679410"/>
            <a:chOff x="0" y="0"/>
            <a:chExt cx="17400000" cy="905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00000" cy="905880"/>
            </a:xfrm>
            <a:custGeom>
              <a:avLst/>
              <a:gdLst/>
              <a:ahLst/>
              <a:cxnLst/>
              <a:rect r="r" b="b" t="t" l="l"/>
              <a:pathLst>
                <a:path h="905880" w="17400000">
                  <a:moveTo>
                    <a:pt x="0" y="0"/>
                  </a:moveTo>
                  <a:lnTo>
                    <a:pt x="17400000" y="0"/>
                  </a:lnTo>
                  <a:lnTo>
                    <a:pt x="17400000" y="905880"/>
                  </a:lnTo>
                  <a:lnTo>
                    <a:pt x="0" y="905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7400000" cy="963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b="true" sz="2700" spc="0">
                  <a:solidFill>
                    <a:srgbClr val="1C4587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KIET Group of Institutions, Ghaziabad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144000" y="6731460"/>
            <a:ext cx="8115300" cy="2526840"/>
          </a:xfrm>
          <a:custGeom>
            <a:avLst/>
            <a:gdLst/>
            <a:ahLst/>
            <a:cxnLst/>
            <a:rect r="r" b="b" t="t" l="l"/>
            <a:pathLst>
              <a:path h="2526840" w="8115300">
                <a:moveTo>
                  <a:pt x="0" y="0"/>
                </a:moveTo>
                <a:lnTo>
                  <a:pt x="8115300" y="0"/>
                </a:lnTo>
                <a:lnTo>
                  <a:pt x="8115300" y="2526840"/>
                </a:lnTo>
                <a:lnTo>
                  <a:pt x="0" y="2526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82637" y="1419105"/>
            <a:ext cx="7522726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b="true" sz="5199" spc="-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Results Summary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81105"/>
            <a:ext cx="9028361" cy="788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Top Performing Models: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Random Forest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96.6%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Score: 0.961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Balanced performance across all 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metrics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XGBoost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93.2%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Score: 0.926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at detecting complex voice 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patterns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SVM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96.6%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Precision: 1.0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boundary separation in high dimensions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99984" y="2181105"/>
            <a:ext cx="7859316" cy="421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Lower Performing Models: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Naive Bayes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76.3%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Struggles due to feature independence 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assumption</a:t>
            </a:r>
          </a:p>
          <a:p>
            <a:pPr algn="l">
              <a:lnSpc>
                <a:spcPts val="4199"/>
              </a:lnSpc>
            </a:pPr>
            <a:r>
              <a:rPr lang="en-US" b="true" sz="2799" spc="20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KNN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sensitivity to noise and high </a:t>
            </a:r>
          </a:p>
          <a:p>
            <a:pPr algn="l">
              <a:lnSpc>
                <a:spcPts val="4199"/>
              </a:lnSpc>
            </a:pPr>
            <a:r>
              <a:rPr lang="en-US" sz="2799" spc="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dimensionality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DAGob6b-5VE</dc:identifier>
  <dcterms:modified xsi:type="dcterms:W3CDTF">2011-08-01T06:04:30Z</dcterms:modified>
  <cp:revision>1</cp:revision>
  <dc:title>Project (1).pptx (1).pptx</dc:title>
</cp:coreProperties>
</file>