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Open Sans Bold" charset="1" panose="020B0806030504020204"/>
      <p:regular r:id="rId17"/>
    </p:embeddedFont>
    <p:embeddedFont>
      <p:font typeface="Arial Bold" charset="1" panose="020B0802020202020204"/>
      <p:regular r:id="rId18"/>
    </p:embeddedFont>
    <p:embeddedFont>
      <p:font typeface="Open Sans" charset="1" panose="020B0606030504020204"/>
      <p:regular r:id="rId19"/>
    </p:embeddedFont>
    <p:embeddedFont>
      <p:font typeface="Arial" charset="1" panose="020B0502020202020204"/>
      <p:regular r:id="rId20"/>
    </p:embeddedFont>
    <p:embeddedFont>
      <p:font typeface="Canva Sans Bold" charset="1" panose="020B0803030501040103"/>
      <p:regular r:id="rId21"/>
    </p:embeddedFont>
    <p:embeddedFont>
      <p:font typeface="Alice" charset="1" panose="00000500000000000000"/>
      <p:regular r:id="rId22"/>
    </p:embeddedFont>
    <p:embeddedFont>
      <p:font typeface="Inter" charset="1" panose="020B0502030000000004"/>
      <p:regular r:id="rId23"/>
    </p:embeddedFont>
    <p:embeddedFont>
      <p:font typeface="Alice Bold" charset="1" panose="000005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0000" y="270000"/>
            <a:ext cx="4371300" cy="1253340"/>
          </a:xfrm>
          <a:custGeom>
            <a:avLst/>
            <a:gdLst/>
            <a:ahLst/>
            <a:cxnLst/>
            <a:rect r="r" b="b" t="t" l="l"/>
            <a:pathLst>
              <a:path h="1253340" w="4371300">
                <a:moveTo>
                  <a:pt x="0" y="0"/>
                </a:moveTo>
                <a:lnTo>
                  <a:pt x="4371300" y="0"/>
                </a:lnTo>
                <a:lnTo>
                  <a:pt x="4371300" y="1253340"/>
                </a:lnTo>
                <a:lnTo>
                  <a:pt x="0" y="1253340"/>
                </a:lnTo>
                <a:lnTo>
                  <a:pt x="0" y="0"/>
                </a:lnTo>
                <a:close/>
              </a:path>
            </a:pathLst>
          </a:custGeom>
          <a:blipFill>
            <a:blip r:embed="rId2"/>
            <a:stretch>
              <a:fillRect l="0" t="-7" r="0" b="-7"/>
            </a:stretch>
          </a:blipFill>
        </p:spPr>
      </p:sp>
      <p:sp>
        <p:nvSpPr>
          <p:cNvPr name="TextBox 3" id="3"/>
          <p:cNvSpPr txBox="true"/>
          <p:nvPr/>
        </p:nvSpPr>
        <p:spPr>
          <a:xfrm rot="0">
            <a:off x="1461600" y="1671585"/>
            <a:ext cx="15346080" cy="1159383"/>
          </a:xfrm>
          <a:prstGeom prst="rect">
            <a:avLst/>
          </a:prstGeom>
        </p:spPr>
        <p:txBody>
          <a:bodyPr anchor="t" rtlCol="false" tIns="0" lIns="0" bIns="0" rIns="0">
            <a:spAutoFit/>
          </a:bodyPr>
          <a:lstStyle/>
          <a:p>
            <a:pPr algn="ctr">
              <a:lnSpc>
                <a:spcPts val="4536"/>
              </a:lnSpc>
            </a:pPr>
            <a:r>
              <a:rPr lang="en-US" b="true" sz="4200" spc="-168">
                <a:solidFill>
                  <a:srgbClr val="000000"/>
                </a:solidFill>
                <a:latin typeface="Open Sans Bold"/>
                <a:ea typeface="Open Sans Bold"/>
                <a:cs typeface="Open Sans Bold"/>
                <a:sym typeface="Open Sans Bold"/>
              </a:rPr>
              <a:t> Integrative Healthcare System:</a:t>
            </a:r>
          </a:p>
          <a:p>
            <a:pPr algn="ctr">
              <a:lnSpc>
                <a:spcPts val="4536"/>
              </a:lnSpc>
            </a:pPr>
            <a:r>
              <a:rPr lang="en-US" b="true" sz="4200" spc="-168">
                <a:solidFill>
                  <a:srgbClr val="000000"/>
                </a:solidFill>
                <a:latin typeface="Open Sans Bold"/>
                <a:ea typeface="Open Sans Bold"/>
                <a:cs typeface="Open Sans Bold"/>
                <a:sym typeface="Open Sans Bold"/>
              </a:rPr>
              <a:t>AI Driven Disease &amp; Patient Diagnosis System</a:t>
            </a:r>
          </a:p>
        </p:txBody>
      </p:sp>
      <p:sp>
        <p:nvSpPr>
          <p:cNvPr name="TextBox 4" id="4"/>
          <p:cNvSpPr txBox="true"/>
          <p:nvPr/>
        </p:nvSpPr>
        <p:spPr>
          <a:xfrm rot="0">
            <a:off x="4857660" y="581850"/>
            <a:ext cx="13142340" cy="679410"/>
          </a:xfrm>
          <a:prstGeom prst="rect">
            <a:avLst/>
          </a:prstGeom>
        </p:spPr>
        <p:txBody>
          <a:bodyPr anchor="t" rtlCol="false" tIns="0" lIns="0" bIns="0" rIns="0">
            <a:spAutoFit/>
          </a:bodyPr>
          <a:lstStyle/>
          <a:p>
            <a:pPr algn="r">
              <a:lnSpc>
                <a:spcPts val="3240"/>
              </a:lnSpc>
            </a:pPr>
            <a:r>
              <a:rPr lang="en-US" b="true" sz="2700" spc="-1">
                <a:solidFill>
                  <a:srgbClr val="1C4587"/>
                </a:solidFill>
                <a:latin typeface="Arial Bold"/>
                <a:ea typeface="Arial Bold"/>
                <a:cs typeface="Arial Bold"/>
                <a:sym typeface="Arial Bold"/>
              </a:rPr>
              <a:t>KIET Group of Institutions, Ghaziabad</a:t>
            </a:r>
          </a:p>
        </p:txBody>
      </p:sp>
      <p:sp>
        <p:nvSpPr>
          <p:cNvPr name="TextBox 5" id="5"/>
          <p:cNvSpPr txBox="true"/>
          <p:nvPr/>
        </p:nvSpPr>
        <p:spPr>
          <a:xfrm rot="0">
            <a:off x="1028700" y="3884282"/>
            <a:ext cx="16230600" cy="4642184"/>
          </a:xfrm>
          <a:prstGeom prst="rect">
            <a:avLst/>
          </a:prstGeom>
        </p:spPr>
        <p:txBody>
          <a:bodyPr anchor="t" rtlCol="false" tIns="0" lIns="0" bIns="0" rIns="0">
            <a:spAutoFit/>
          </a:bodyPr>
          <a:lstStyle/>
          <a:p>
            <a:pPr algn="l">
              <a:lnSpc>
                <a:spcPts val="3700"/>
              </a:lnSpc>
            </a:pPr>
            <a:r>
              <a:rPr lang="en-US" b="true" sz="3083" spc="-124">
                <a:solidFill>
                  <a:srgbClr val="000000"/>
                </a:solidFill>
                <a:latin typeface="Open Sans Bold"/>
                <a:ea typeface="Open Sans Bold"/>
                <a:cs typeface="Open Sans Bold"/>
                <a:sym typeface="Open Sans Bold"/>
              </a:rPr>
              <a:t>Group ID</a:t>
            </a:r>
            <a:r>
              <a:rPr lang="en-US" sz="3083" spc="-124">
                <a:solidFill>
                  <a:srgbClr val="000000"/>
                </a:solidFill>
                <a:latin typeface="Open Sans"/>
                <a:ea typeface="Open Sans"/>
                <a:cs typeface="Open Sans"/>
                <a:sym typeface="Open Sans"/>
              </a:rPr>
              <a:t>:		PCSE25-19</a:t>
            </a:r>
          </a:p>
          <a:p>
            <a:pPr algn="l">
              <a:lnSpc>
                <a:spcPts val="3330"/>
              </a:lnSpc>
            </a:pPr>
          </a:p>
          <a:p>
            <a:pPr algn="l">
              <a:lnSpc>
                <a:spcPts val="3330"/>
              </a:lnSpc>
            </a:pPr>
            <a:r>
              <a:rPr lang="en-US" b="true" sz="3083" spc="-123">
                <a:solidFill>
                  <a:srgbClr val="000000"/>
                </a:solidFill>
                <a:latin typeface="Open Sans Bold"/>
                <a:ea typeface="Open Sans Bold"/>
                <a:cs typeface="Open Sans Bold"/>
                <a:sym typeface="Open Sans Bold"/>
              </a:rPr>
              <a:t>Team Leader:	Ayush Sachan		Semester:	4	      Department:   CSE</a:t>
            </a:r>
          </a:p>
          <a:p>
            <a:pPr algn="l">
              <a:lnSpc>
                <a:spcPts val="3330"/>
              </a:lnSpc>
            </a:pPr>
          </a:p>
          <a:p>
            <a:pPr algn="l">
              <a:lnSpc>
                <a:spcPts val="3330"/>
              </a:lnSpc>
            </a:pPr>
            <a:r>
              <a:rPr lang="en-US" b="true" sz="3083" spc="-124">
                <a:solidFill>
                  <a:srgbClr val="000000"/>
                </a:solidFill>
                <a:latin typeface="Open Sans Bold"/>
                <a:ea typeface="Open Sans Bold"/>
                <a:cs typeface="Open Sans Bold"/>
                <a:sym typeface="Open Sans Bold"/>
              </a:rPr>
              <a:t>Group Member:	Abhinav		         Semester:	4	      Department:   CSE</a:t>
            </a:r>
          </a:p>
          <a:p>
            <a:pPr algn="l">
              <a:lnSpc>
                <a:spcPts val="3330"/>
              </a:lnSpc>
            </a:pPr>
          </a:p>
          <a:p>
            <a:pPr algn="l">
              <a:lnSpc>
                <a:spcPts val="3330"/>
              </a:lnSpc>
            </a:pPr>
            <a:r>
              <a:rPr lang="en-US" b="true" sz="3083" spc="-124">
                <a:solidFill>
                  <a:srgbClr val="000000"/>
                </a:solidFill>
                <a:latin typeface="Open Sans Bold"/>
                <a:ea typeface="Open Sans Bold"/>
                <a:cs typeface="Open Sans Bold"/>
                <a:sym typeface="Open Sans Bold"/>
              </a:rPr>
              <a:t>Group Member:	Andril Omer		Semester:   4		 Department:   CSE</a:t>
            </a:r>
          </a:p>
          <a:p>
            <a:pPr algn="l">
              <a:lnSpc>
                <a:spcPts val="3330"/>
              </a:lnSpc>
            </a:pPr>
          </a:p>
          <a:p>
            <a:pPr algn="l">
              <a:lnSpc>
                <a:spcPts val="3330"/>
              </a:lnSpc>
            </a:pPr>
            <a:r>
              <a:rPr lang="en-US" b="true" sz="3083" spc="-124">
                <a:solidFill>
                  <a:srgbClr val="000000"/>
                </a:solidFill>
                <a:latin typeface="Open Sans Bold"/>
                <a:ea typeface="Open Sans Bold"/>
                <a:cs typeface="Open Sans Bold"/>
                <a:sym typeface="Open Sans Bold"/>
              </a:rPr>
              <a:t>Name of Guide		:       Prof. Naveen Chauhan</a:t>
            </a:r>
          </a:p>
          <a:p>
            <a:pPr algn="l">
              <a:lnSpc>
                <a:spcPts val="3330"/>
              </a:lnSpc>
            </a:pPr>
            <a:r>
              <a:rPr lang="en-US" b="true" sz="3083" spc="-124">
                <a:solidFill>
                  <a:srgbClr val="000000"/>
                </a:solidFill>
                <a:latin typeface="Open Sans Bold"/>
                <a:ea typeface="Open Sans Bold"/>
                <a:cs typeface="Open Sans Bold"/>
                <a:sym typeface="Open Sans Bold"/>
              </a:rPr>
              <a:t> </a:t>
            </a:r>
          </a:p>
          <a:p>
            <a:pPr algn="l">
              <a:lnSpc>
                <a:spcPts val="3330"/>
              </a:lnSpc>
            </a:pPr>
            <a:r>
              <a:rPr lang="en-US" b="true" sz="3083" spc="-124">
                <a:solidFill>
                  <a:srgbClr val="000000"/>
                </a:solidFill>
                <a:latin typeface="Open Sans Bold"/>
                <a:ea typeface="Open Sans Bold"/>
                <a:cs typeface="Open Sans Bold"/>
                <a:sym typeface="Open Sans Bold"/>
              </a:rPr>
              <a:t>Date of Presentation	:     14-06-2023</a:t>
            </a:r>
          </a:p>
        </p:txBody>
      </p:sp>
      <p:sp>
        <p:nvSpPr>
          <p:cNvPr name="TextBox 6" id="6"/>
          <p:cNvSpPr txBox="true"/>
          <p:nvPr/>
        </p:nvSpPr>
        <p:spPr>
          <a:xfrm rot="0">
            <a:off x="16581060" y="9541680"/>
            <a:ext cx="340560" cy="476760"/>
          </a:xfrm>
          <a:prstGeom prst="rect">
            <a:avLst/>
          </a:prstGeom>
        </p:spPr>
        <p:txBody>
          <a:bodyPr anchor="t" rtlCol="false" tIns="0" lIns="0" bIns="0" rIns="0">
            <a:spAutoFit/>
          </a:bodyPr>
          <a:lstStyle/>
          <a:p>
            <a:pPr algn="r">
              <a:lnSpc>
                <a:spcPts val="2160"/>
              </a:lnSpc>
            </a:pPr>
            <a:r>
              <a:rPr lang="en-US" sz="1800" spc="-1">
                <a:solidFill>
                  <a:srgbClr val="888888"/>
                </a:solidFill>
                <a:latin typeface="Arial"/>
                <a:ea typeface="Arial"/>
                <a:cs typeface="Arial"/>
                <a:sym typeface="Arial"/>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0540" y="270540"/>
            <a:ext cx="4371300" cy="1253340"/>
          </a:xfrm>
          <a:custGeom>
            <a:avLst/>
            <a:gdLst/>
            <a:ahLst/>
            <a:cxnLst/>
            <a:rect r="r" b="b" t="t" l="l"/>
            <a:pathLst>
              <a:path h="1253340" w="4371300">
                <a:moveTo>
                  <a:pt x="0" y="0"/>
                </a:moveTo>
                <a:lnTo>
                  <a:pt x="4371300" y="0"/>
                </a:lnTo>
                <a:lnTo>
                  <a:pt x="4371300" y="1253340"/>
                </a:lnTo>
                <a:lnTo>
                  <a:pt x="0" y="1253340"/>
                </a:lnTo>
                <a:lnTo>
                  <a:pt x="0" y="0"/>
                </a:lnTo>
                <a:close/>
              </a:path>
            </a:pathLst>
          </a:custGeom>
          <a:blipFill>
            <a:blip r:embed="rId2"/>
            <a:stretch>
              <a:fillRect l="0" t="-7" r="0" b="-7"/>
            </a:stretch>
          </a:blipFill>
        </p:spPr>
      </p:sp>
      <p:sp>
        <p:nvSpPr>
          <p:cNvPr name="TextBox 3" id="3"/>
          <p:cNvSpPr txBox="true"/>
          <p:nvPr/>
        </p:nvSpPr>
        <p:spPr>
          <a:xfrm rot="0">
            <a:off x="4487014" y="1637035"/>
            <a:ext cx="9313972" cy="663702"/>
          </a:xfrm>
          <a:prstGeom prst="rect">
            <a:avLst/>
          </a:prstGeom>
        </p:spPr>
        <p:txBody>
          <a:bodyPr anchor="t" rtlCol="false" tIns="0" lIns="0" bIns="0" rIns="0">
            <a:spAutoFit/>
          </a:bodyPr>
          <a:lstStyle/>
          <a:p>
            <a:pPr algn="ctr">
              <a:lnSpc>
                <a:spcPts val="5184"/>
              </a:lnSpc>
            </a:pPr>
            <a:r>
              <a:rPr lang="en-US" b="true" sz="4800" spc="-192">
                <a:solidFill>
                  <a:srgbClr val="000000"/>
                </a:solidFill>
                <a:latin typeface="Open Sans Bold"/>
                <a:ea typeface="Open Sans Bold"/>
                <a:cs typeface="Open Sans Bold"/>
                <a:sym typeface="Open Sans Bold"/>
              </a:rPr>
              <a:t>Timeline (Tentative)</a:t>
            </a:r>
          </a:p>
        </p:txBody>
      </p:sp>
      <p:sp>
        <p:nvSpPr>
          <p:cNvPr name="TextBox 4" id="4"/>
          <p:cNvSpPr txBox="true"/>
          <p:nvPr/>
        </p:nvSpPr>
        <p:spPr>
          <a:xfrm rot="0">
            <a:off x="9123660" y="552690"/>
            <a:ext cx="8893080" cy="679410"/>
          </a:xfrm>
          <a:prstGeom prst="rect">
            <a:avLst/>
          </a:prstGeom>
        </p:spPr>
        <p:txBody>
          <a:bodyPr anchor="t" rtlCol="false" tIns="0" lIns="0" bIns="0" rIns="0">
            <a:spAutoFit/>
          </a:bodyPr>
          <a:lstStyle/>
          <a:p>
            <a:pPr algn="r">
              <a:lnSpc>
                <a:spcPts val="3240"/>
              </a:lnSpc>
            </a:pPr>
            <a:r>
              <a:rPr lang="en-US" b="true" sz="2700" spc="-1">
                <a:solidFill>
                  <a:srgbClr val="1C4587"/>
                </a:solidFill>
                <a:latin typeface="Arial Bold"/>
                <a:ea typeface="Arial Bold"/>
                <a:cs typeface="Arial Bold"/>
                <a:sym typeface="Arial Bold"/>
              </a:rPr>
              <a:t>KIET Group of Institutions, Ghaziabad</a:t>
            </a:r>
          </a:p>
        </p:txBody>
      </p:sp>
      <p:sp>
        <p:nvSpPr>
          <p:cNvPr name="TextBox 5" id="5"/>
          <p:cNvSpPr txBox="true"/>
          <p:nvPr/>
        </p:nvSpPr>
        <p:spPr>
          <a:xfrm rot="0">
            <a:off x="516413" y="4247052"/>
            <a:ext cx="2177287" cy="438150"/>
          </a:xfrm>
          <a:prstGeom prst="rect">
            <a:avLst/>
          </a:prstGeom>
        </p:spPr>
        <p:txBody>
          <a:bodyPr anchor="t" rtlCol="false" tIns="0" lIns="0" bIns="0" rIns="0">
            <a:spAutoFit/>
          </a:bodyPr>
          <a:lstStyle/>
          <a:p>
            <a:pPr algn="ctr">
              <a:lnSpc>
                <a:spcPts val="3599"/>
              </a:lnSpc>
            </a:pPr>
            <a:r>
              <a:rPr lang="en-US" b="true" sz="2999" spc="18">
                <a:solidFill>
                  <a:srgbClr val="CC2A36"/>
                </a:solidFill>
                <a:latin typeface="Open Sans Bold"/>
                <a:ea typeface="Open Sans Bold"/>
                <a:cs typeface="Open Sans Bold"/>
                <a:sym typeface="Open Sans Bold"/>
              </a:rPr>
              <a:t>PHASE I</a:t>
            </a:r>
          </a:p>
        </p:txBody>
      </p:sp>
      <p:sp>
        <p:nvSpPr>
          <p:cNvPr name="TextBox 6" id="6"/>
          <p:cNvSpPr txBox="true"/>
          <p:nvPr/>
        </p:nvSpPr>
        <p:spPr>
          <a:xfrm rot="0">
            <a:off x="516413" y="5634879"/>
            <a:ext cx="2177287" cy="457200"/>
          </a:xfrm>
          <a:prstGeom prst="rect">
            <a:avLst/>
          </a:prstGeom>
        </p:spPr>
        <p:txBody>
          <a:bodyPr anchor="t" rtlCol="false" tIns="0" lIns="0" bIns="0" rIns="0">
            <a:spAutoFit/>
          </a:bodyPr>
          <a:lstStyle/>
          <a:p>
            <a:pPr algn="ctr">
              <a:lnSpc>
                <a:spcPts val="3634"/>
              </a:lnSpc>
            </a:pPr>
            <a:r>
              <a:rPr lang="en-US" b="true" sz="3029" spc="18">
                <a:solidFill>
                  <a:srgbClr val="FFC000"/>
                </a:solidFill>
                <a:latin typeface="Open Sans Bold"/>
                <a:ea typeface="Open Sans Bold"/>
                <a:cs typeface="Open Sans Bold"/>
                <a:sym typeface="Open Sans Bold"/>
              </a:rPr>
              <a:t>PHASE II</a:t>
            </a:r>
          </a:p>
        </p:txBody>
      </p:sp>
      <p:sp>
        <p:nvSpPr>
          <p:cNvPr name="TextBox 7" id="7"/>
          <p:cNvSpPr txBox="true"/>
          <p:nvPr/>
        </p:nvSpPr>
        <p:spPr>
          <a:xfrm rot="0">
            <a:off x="516413" y="7078121"/>
            <a:ext cx="2177287" cy="419100"/>
          </a:xfrm>
          <a:prstGeom prst="rect">
            <a:avLst/>
          </a:prstGeom>
        </p:spPr>
        <p:txBody>
          <a:bodyPr anchor="t" rtlCol="false" tIns="0" lIns="0" bIns="0" rIns="0">
            <a:spAutoFit/>
          </a:bodyPr>
          <a:lstStyle/>
          <a:p>
            <a:pPr algn="ctr">
              <a:lnSpc>
                <a:spcPts val="3239"/>
              </a:lnSpc>
            </a:pPr>
            <a:r>
              <a:rPr lang="en-US" b="true" sz="2699" spc="16">
                <a:solidFill>
                  <a:srgbClr val="4F372D"/>
                </a:solidFill>
                <a:latin typeface="Open Sans Bold"/>
                <a:ea typeface="Open Sans Bold"/>
                <a:cs typeface="Open Sans Bold"/>
                <a:sym typeface="Open Sans Bold"/>
              </a:rPr>
              <a:t>PHASE III</a:t>
            </a:r>
          </a:p>
        </p:txBody>
      </p:sp>
      <p:sp>
        <p:nvSpPr>
          <p:cNvPr name="TextBox 8" id="8"/>
          <p:cNvSpPr txBox="true"/>
          <p:nvPr/>
        </p:nvSpPr>
        <p:spPr>
          <a:xfrm rot="0">
            <a:off x="516413" y="8506871"/>
            <a:ext cx="2177287" cy="438150"/>
          </a:xfrm>
          <a:prstGeom prst="rect">
            <a:avLst/>
          </a:prstGeom>
        </p:spPr>
        <p:txBody>
          <a:bodyPr anchor="t" rtlCol="false" tIns="0" lIns="0" bIns="0" rIns="0">
            <a:spAutoFit/>
          </a:bodyPr>
          <a:lstStyle/>
          <a:p>
            <a:pPr algn="ctr">
              <a:lnSpc>
                <a:spcPts val="3599"/>
              </a:lnSpc>
            </a:pPr>
            <a:r>
              <a:rPr lang="en-US" b="true" sz="2999" spc="18">
                <a:solidFill>
                  <a:srgbClr val="32B92D"/>
                </a:solidFill>
                <a:latin typeface="Open Sans Bold"/>
                <a:ea typeface="Open Sans Bold"/>
                <a:cs typeface="Open Sans Bold"/>
                <a:sym typeface="Open Sans Bold"/>
              </a:rPr>
              <a:t>PHASE IV</a:t>
            </a:r>
          </a:p>
        </p:txBody>
      </p:sp>
      <p:grpSp>
        <p:nvGrpSpPr>
          <p:cNvPr name="Group 9" id="9"/>
          <p:cNvGrpSpPr/>
          <p:nvPr/>
        </p:nvGrpSpPr>
        <p:grpSpPr>
          <a:xfrm rot="0">
            <a:off x="2904205" y="3053212"/>
            <a:ext cx="8759119" cy="628650"/>
            <a:chOff x="0" y="0"/>
            <a:chExt cx="11678825" cy="838200"/>
          </a:xfrm>
        </p:grpSpPr>
        <p:sp>
          <p:nvSpPr>
            <p:cNvPr name="TextBox 10" id="10"/>
            <p:cNvSpPr txBox="true"/>
            <p:nvPr/>
          </p:nvSpPr>
          <p:spPr>
            <a:xfrm rot="0">
              <a:off x="0" y="0"/>
              <a:ext cx="1358866" cy="838200"/>
            </a:xfrm>
            <a:prstGeom prst="rect">
              <a:avLst/>
            </a:prstGeom>
          </p:spPr>
          <p:txBody>
            <a:bodyPr anchor="t" rtlCol="false" tIns="0" lIns="0" bIns="0" rIns="0">
              <a:spAutoFit/>
            </a:bodyPr>
            <a:lstStyle/>
            <a:p>
              <a:pPr algn="l">
                <a:lnSpc>
                  <a:spcPts val="2520"/>
                </a:lnSpc>
              </a:pPr>
              <a:r>
                <a:rPr lang="en-US" b="true" sz="2100" spc="12">
                  <a:solidFill>
                    <a:srgbClr val="808080"/>
                  </a:solidFill>
                  <a:latin typeface="Open Sans Bold"/>
                  <a:ea typeface="Open Sans Bold"/>
                  <a:cs typeface="Open Sans Bold"/>
                  <a:sym typeface="Open Sans Bold"/>
                </a:rPr>
                <a:t>4th SEM</a:t>
              </a:r>
            </a:p>
          </p:txBody>
        </p:sp>
        <p:sp>
          <p:nvSpPr>
            <p:cNvPr name="TextBox 11" id="11"/>
            <p:cNvSpPr txBox="true"/>
            <p:nvPr/>
          </p:nvSpPr>
          <p:spPr>
            <a:xfrm rot="0">
              <a:off x="2612407" y="0"/>
              <a:ext cx="1358866" cy="838200"/>
            </a:xfrm>
            <a:prstGeom prst="rect">
              <a:avLst/>
            </a:prstGeom>
          </p:spPr>
          <p:txBody>
            <a:bodyPr anchor="t" rtlCol="false" tIns="0" lIns="0" bIns="0" rIns="0">
              <a:spAutoFit/>
            </a:bodyPr>
            <a:lstStyle/>
            <a:p>
              <a:pPr algn="l">
                <a:lnSpc>
                  <a:spcPts val="2520"/>
                </a:lnSpc>
              </a:pPr>
              <a:r>
                <a:rPr lang="en-US" b="true" sz="2100" spc="12">
                  <a:solidFill>
                    <a:srgbClr val="808080"/>
                  </a:solidFill>
                  <a:latin typeface="Open Sans Bold"/>
                  <a:ea typeface="Open Sans Bold"/>
                  <a:cs typeface="Open Sans Bold"/>
                  <a:sym typeface="Open Sans Bold"/>
                </a:rPr>
                <a:t>5th SEM</a:t>
              </a:r>
            </a:p>
          </p:txBody>
        </p:sp>
        <p:sp>
          <p:nvSpPr>
            <p:cNvPr name="TextBox 12" id="12"/>
            <p:cNvSpPr txBox="true"/>
            <p:nvPr/>
          </p:nvSpPr>
          <p:spPr>
            <a:xfrm rot="0">
              <a:off x="4954860" y="0"/>
              <a:ext cx="1358866" cy="838200"/>
            </a:xfrm>
            <a:prstGeom prst="rect">
              <a:avLst/>
            </a:prstGeom>
          </p:spPr>
          <p:txBody>
            <a:bodyPr anchor="t" rtlCol="false" tIns="0" lIns="0" bIns="0" rIns="0">
              <a:spAutoFit/>
            </a:bodyPr>
            <a:lstStyle/>
            <a:p>
              <a:pPr algn="ctr">
                <a:lnSpc>
                  <a:spcPts val="2520"/>
                </a:lnSpc>
              </a:pPr>
              <a:r>
                <a:rPr lang="en-US" b="true" sz="2100" spc="12">
                  <a:solidFill>
                    <a:srgbClr val="808080"/>
                  </a:solidFill>
                  <a:latin typeface="Open Sans Bold"/>
                  <a:ea typeface="Open Sans Bold"/>
                  <a:cs typeface="Open Sans Bold"/>
                  <a:sym typeface="Open Sans Bold"/>
                </a:rPr>
                <a:t>6th sem</a:t>
              </a:r>
            </a:p>
          </p:txBody>
        </p:sp>
        <p:sp>
          <p:nvSpPr>
            <p:cNvPr name="TextBox 13" id="13"/>
            <p:cNvSpPr txBox="true"/>
            <p:nvPr/>
          </p:nvSpPr>
          <p:spPr>
            <a:xfrm rot="0">
              <a:off x="7766012" y="0"/>
              <a:ext cx="1358866" cy="838200"/>
            </a:xfrm>
            <a:prstGeom prst="rect">
              <a:avLst/>
            </a:prstGeom>
          </p:spPr>
          <p:txBody>
            <a:bodyPr anchor="t" rtlCol="false" tIns="0" lIns="0" bIns="0" rIns="0">
              <a:spAutoFit/>
            </a:bodyPr>
            <a:lstStyle/>
            <a:p>
              <a:pPr algn="l">
                <a:lnSpc>
                  <a:spcPts val="2520"/>
                </a:lnSpc>
              </a:pPr>
              <a:r>
                <a:rPr lang="en-US" b="true" sz="2100" spc="12">
                  <a:solidFill>
                    <a:srgbClr val="808080"/>
                  </a:solidFill>
                  <a:latin typeface="Open Sans Bold"/>
                  <a:ea typeface="Open Sans Bold"/>
                  <a:cs typeface="Open Sans Bold"/>
                  <a:sym typeface="Open Sans Bold"/>
                </a:rPr>
                <a:t>7th SEM</a:t>
              </a:r>
            </a:p>
          </p:txBody>
        </p:sp>
        <p:sp>
          <p:nvSpPr>
            <p:cNvPr name="TextBox 14" id="14"/>
            <p:cNvSpPr txBox="true"/>
            <p:nvPr/>
          </p:nvSpPr>
          <p:spPr>
            <a:xfrm rot="0">
              <a:off x="10319959" y="0"/>
              <a:ext cx="1358866" cy="838200"/>
            </a:xfrm>
            <a:prstGeom prst="rect">
              <a:avLst/>
            </a:prstGeom>
          </p:spPr>
          <p:txBody>
            <a:bodyPr anchor="t" rtlCol="false" tIns="0" lIns="0" bIns="0" rIns="0">
              <a:spAutoFit/>
            </a:bodyPr>
            <a:lstStyle/>
            <a:p>
              <a:pPr algn="l">
                <a:lnSpc>
                  <a:spcPts val="2520"/>
                </a:lnSpc>
              </a:pPr>
              <a:r>
                <a:rPr lang="en-US" b="true" sz="2100" spc="12">
                  <a:solidFill>
                    <a:srgbClr val="808080"/>
                  </a:solidFill>
                  <a:latin typeface="Open Sans Bold"/>
                  <a:ea typeface="Open Sans Bold"/>
                  <a:cs typeface="Open Sans Bold"/>
                  <a:sym typeface="Open Sans Bold"/>
                </a:rPr>
                <a:t>8th SEM</a:t>
              </a:r>
            </a:p>
          </p:txBody>
        </p:sp>
      </p:grpSp>
      <p:grpSp>
        <p:nvGrpSpPr>
          <p:cNvPr name="Group 15" id="15"/>
          <p:cNvGrpSpPr/>
          <p:nvPr/>
        </p:nvGrpSpPr>
        <p:grpSpPr>
          <a:xfrm rot="0">
            <a:off x="2904206" y="4142476"/>
            <a:ext cx="10538397" cy="637778"/>
            <a:chOff x="0" y="0"/>
            <a:chExt cx="14051196" cy="850371"/>
          </a:xfrm>
        </p:grpSpPr>
        <p:sp>
          <p:nvSpPr>
            <p:cNvPr name="Freeform 16" id="16"/>
            <p:cNvSpPr/>
            <p:nvPr/>
          </p:nvSpPr>
          <p:spPr>
            <a:xfrm flipH="false" flipV="false" rot="0">
              <a:off x="0" y="0"/>
              <a:ext cx="14051297" cy="850447"/>
            </a:xfrm>
            <a:custGeom>
              <a:avLst/>
              <a:gdLst/>
              <a:ahLst/>
              <a:cxnLst/>
              <a:rect r="r" b="b" t="t" l="l"/>
              <a:pathLst>
                <a:path h="850447" w="14051297">
                  <a:moveTo>
                    <a:pt x="0" y="425221"/>
                  </a:moveTo>
                  <a:cubicBezTo>
                    <a:pt x="0" y="190354"/>
                    <a:pt x="148070" y="0"/>
                    <a:pt x="330766" y="0"/>
                  </a:cubicBezTo>
                  <a:lnTo>
                    <a:pt x="13720502" y="0"/>
                  </a:lnTo>
                  <a:cubicBezTo>
                    <a:pt x="13903198" y="0"/>
                    <a:pt x="14051297" y="190354"/>
                    <a:pt x="14051297" y="425221"/>
                  </a:cubicBezTo>
                  <a:cubicBezTo>
                    <a:pt x="14051297" y="660088"/>
                    <a:pt x="13903198" y="850447"/>
                    <a:pt x="13720502" y="850447"/>
                  </a:cubicBezTo>
                  <a:lnTo>
                    <a:pt x="330766" y="850447"/>
                  </a:lnTo>
                  <a:cubicBezTo>
                    <a:pt x="148070" y="850324"/>
                    <a:pt x="0" y="659970"/>
                    <a:pt x="0" y="425221"/>
                  </a:cubicBezTo>
                  <a:close/>
                </a:path>
              </a:pathLst>
            </a:custGeom>
            <a:solidFill>
              <a:srgbClr val="DEEBF7"/>
            </a:solidFill>
          </p:spPr>
        </p:sp>
      </p:grpSp>
      <p:grpSp>
        <p:nvGrpSpPr>
          <p:cNvPr name="Group 17" id="17"/>
          <p:cNvGrpSpPr/>
          <p:nvPr/>
        </p:nvGrpSpPr>
        <p:grpSpPr>
          <a:xfrm rot="0">
            <a:off x="2904205" y="8390390"/>
            <a:ext cx="10538397" cy="710508"/>
            <a:chOff x="0" y="0"/>
            <a:chExt cx="14051196" cy="947344"/>
          </a:xfrm>
        </p:grpSpPr>
        <p:sp>
          <p:nvSpPr>
            <p:cNvPr name="Freeform 18" id="18"/>
            <p:cNvSpPr/>
            <p:nvPr/>
          </p:nvSpPr>
          <p:spPr>
            <a:xfrm flipH="false" flipV="false" rot="0">
              <a:off x="0" y="0"/>
              <a:ext cx="14051297" cy="947420"/>
            </a:xfrm>
            <a:custGeom>
              <a:avLst/>
              <a:gdLst/>
              <a:ahLst/>
              <a:cxnLst/>
              <a:rect r="r" b="b" t="t" l="l"/>
              <a:pathLst>
                <a:path h="947420" w="14051297">
                  <a:moveTo>
                    <a:pt x="0" y="473711"/>
                  </a:moveTo>
                  <a:cubicBezTo>
                    <a:pt x="0" y="212061"/>
                    <a:pt x="148070" y="0"/>
                    <a:pt x="330766" y="0"/>
                  </a:cubicBezTo>
                  <a:lnTo>
                    <a:pt x="13720502" y="0"/>
                  </a:lnTo>
                  <a:cubicBezTo>
                    <a:pt x="13903198" y="0"/>
                    <a:pt x="14051297" y="212061"/>
                    <a:pt x="14051297" y="473711"/>
                  </a:cubicBezTo>
                  <a:cubicBezTo>
                    <a:pt x="14051297" y="735361"/>
                    <a:pt x="13903198" y="947420"/>
                    <a:pt x="13720502" y="947420"/>
                  </a:cubicBezTo>
                  <a:lnTo>
                    <a:pt x="330766" y="947420"/>
                  </a:lnTo>
                  <a:cubicBezTo>
                    <a:pt x="148070" y="947292"/>
                    <a:pt x="0" y="735231"/>
                    <a:pt x="0" y="473711"/>
                  </a:cubicBezTo>
                  <a:close/>
                </a:path>
              </a:pathLst>
            </a:custGeom>
            <a:solidFill>
              <a:srgbClr val="DEEBF7"/>
            </a:solidFill>
          </p:spPr>
        </p:sp>
      </p:grpSp>
      <p:grpSp>
        <p:nvGrpSpPr>
          <p:cNvPr name="Group 19" id="19"/>
          <p:cNvGrpSpPr/>
          <p:nvPr/>
        </p:nvGrpSpPr>
        <p:grpSpPr>
          <a:xfrm rot="0">
            <a:off x="2904205" y="5532729"/>
            <a:ext cx="10538397" cy="661500"/>
            <a:chOff x="0" y="0"/>
            <a:chExt cx="14051196" cy="882000"/>
          </a:xfrm>
        </p:grpSpPr>
        <p:sp>
          <p:nvSpPr>
            <p:cNvPr name="Freeform 20" id="20"/>
            <p:cNvSpPr/>
            <p:nvPr/>
          </p:nvSpPr>
          <p:spPr>
            <a:xfrm flipH="false" flipV="false" rot="0">
              <a:off x="0" y="0"/>
              <a:ext cx="14051297" cy="882076"/>
            </a:xfrm>
            <a:custGeom>
              <a:avLst/>
              <a:gdLst/>
              <a:ahLst/>
              <a:cxnLst/>
              <a:rect r="r" b="b" t="t" l="l"/>
              <a:pathLst>
                <a:path h="882076" w="14051297">
                  <a:moveTo>
                    <a:pt x="0" y="441036"/>
                  </a:moveTo>
                  <a:cubicBezTo>
                    <a:pt x="0" y="197434"/>
                    <a:pt x="148070" y="0"/>
                    <a:pt x="330766" y="0"/>
                  </a:cubicBezTo>
                  <a:lnTo>
                    <a:pt x="13720502" y="0"/>
                  </a:lnTo>
                  <a:cubicBezTo>
                    <a:pt x="13903198" y="0"/>
                    <a:pt x="14051297" y="197434"/>
                    <a:pt x="14051297" y="441036"/>
                  </a:cubicBezTo>
                  <a:cubicBezTo>
                    <a:pt x="14051297" y="684639"/>
                    <a:pt x="13903198" y="882076"/>
                    <a:pt x="13720502" y="882076"/>
                  </a:cubicBezTo>
                  <a:lnTo>
                    <a:pt x="330766" y="882076"/>
                  </a:lnTo>
                  <a:cubicBezTo>
                    <a:pt x="148070" y="881951"/>
                    <a:pt x="0" y="684518"/>
                    <a:pt x="0" y="441036"/>
                  </a:cubicBezTo>
                  <a:close/>
                </a:path>
              </a:pathLst>
            </a:custGeom>
            <a:solidFill>
              <a:srgbClr val="DEEBF7"/>
            </a:solidFill>
          </p:spPr>
        </p:sp>
      </p:grpSp>
      <p:grpSp>
        <p:nvGrpSpPr>
          <p:cNvPr name="Group 21" id="21"/>
          <p:cNvGrpSpPr/>
          <p:nvPr/>
        </p:nvGrpSpPr>
        <p:grpSpPr>
          <a:xfrm rot="0">
            <a:off x="2904205" y="6946704"/>
            <a:ext cx="10538397" cy="691458"/>
            <a:chOff x="0" y="0"/>
            <a:chExt cx="14051196" cy="921944"/>
          </a:xfrm>
        </p:grpSpPr>
        <p:sp>
          <p:nvSpPr>
            <p:cNvPr name="Freeform 22" id="22"/>
            <p:cNvSpPr/>
            <p:nvPr/>
          </p:nvSpPr>
          <p:spPr>
            <a:xfrm flipH="false" flipV="false" rot="0">
              <a:off x="0" y="0"/>
              <a:ext cx="14051297" cy="922020"/>
            </a:xfrm>
            <a:custGeom>
              <a:avLst/>
              <a:gdLst/>
              <a:ahLst/>
              <a:cxnLst/>
              <a:rect r="r" b="b" t="t" l="l"/>
              <a:pathLst>
                <a:path h="922020" w="14051297">
                  <a:moveTo>
                    <a:pt x="0" y="461010"/>
                  </a:moveTo>
                  <a:cubicBezTo>
                    <a:pt x="0" y="206375"/>
                    <a:pt x="148070" y="0"/>
                    <a:pt x="330766" y="0"/>
                  </a:cubicBezTo>
                  <a:lnTo>
                    <a:pt x="13720502" y="0"/>
                  </a:lnTo>
                  <a:cubicBezTo>
                    <a:pt x="13903198" y="0"/>
                    <a:pt x="14051297" y="206375"/>
                    <a:pt x="14051297" y="461010"/>
                  </a:cubicBezTo>
                  <a:cubicBezTo>
                    <a:pt x="14051297" y="715645"/>
                    <a:pt x="13903198" y="922020"/>
                    <a:pt x="13720502" y="922020"/>
                  </a:cubicBezTo>
                  <a:lnTo>
                    <a:pt x="330766" y="922020"/>
                  </a:lnTo>
                  <a:cubicBezTo>
                    <a:pt x="148070" y="921893"/>
                    <a:pt x="0" y="715518"/>
                    <a:pt x="0" y="461010"/>
                  </a:cubicBezTo>
                  <a:close/>
                </a:path>
              </a:pathLst>
            </a:custGeom>
            <a:solidFill>
              <a:srgbClr val="DEEBF7"/>
            </a:solidFill>
          </p:spPr>
        </p:sp>
      </p:grpSp>
      <p:grpSp>
        <p:nvGrpSpPr>
          <p:cNvPr name="Group 23" id="23"/>
          <p:cNvGrpSpPr/>
          <p:nvPr/>
        </p:nvGrpSpPr>
        <p:grpSpPr>
          <a:xfrm rot="0">
            <a:off x="6291758" y="5532729"/>
            <a:ext cx="2852242" cy="661500"/>
            <a:chOff x="0" y="0"/>
            <a:chExt cx="3802989" cy="882000"/>
          </a:xfrm>
        </p:grpSpPr>
        <p:sp>
          <p:nvSpPr>
            <p:cNvPr name="Freeform 24" id="24"/>
            <p:cNvSpPr/>
            <p:nvPr/>
          </p:nvSpPr>
          <p:spPr>
            <a:xfrm flipH="false" flipV="false" rot="0">
              <a:off x="0" y="0"/>
              <a:ext cx="3802989" cy="882076"/>
            </a:xfrm>
            <a:custGeom>
              <a:avLst/>
              <a:gdLst/>
              <a:ahLst/>
              <a:cxnLst/>
              <a:rect r="r" b="b" t="t" l="l"/>
              <a:pathLst>
                <a:path h="882076" w="3802989">
                  <a:moveTo>
                    <a:pt x="0" y="441036"/>
                  </a:moveTo>
                  <a:cubicBezTo>
                    <a:pt x="0" y="197434"/>
                    <a:pt x="225872" y="0"/>
                    <a:pt x="504563" y="0"/>
                  </a:cubicBezTo>
                  <a:lnTo>
                    <a:pt x="3298426" y="0"/>
                  </a:lnTo>
                  <a:cubicBezTo>
                    <a:pt x="3577117" y="0"/>
                    <a:pt x="3802989" y="197434"/>
                    <a:pt x="3802989" y="441036"/>
                  </a:cubicBezTo>
                  <a:cubicBezTo>
                    <a:pt x="3802989" y="684639"/>
                    <a:pt x="3577117" y="882076"/>
                    <a:pt x="3298426" y="882076"/>
                  </a:cubicBezTo>
                  <a:lnTo>
                    <a:pt x="504563" y="882076"/>
                  </a:lnTo>
                  <a:cubicBezTo>
                    <a:pt x="225872" y="881951"/>
                    <a:pt x="0" y="684518"/>
                    <a:pt x="0" y="441036"/>
                  </a:cubicBezTo>
                  <a:close/>
                </a:path>
              </a:pathLst>
            </a:custGeom>
            <a:solidFill>
              <a:srgbClr val="EDC951"/>
            </a:solidFill>
          </p:spPr>
        </p:sp>
        <p:sp>
          <p:nvSpPr>
            <p:cNvPr name="TextBox 25" id="25"/>
            <p:cNvSpPr txBox="true"/>
            <p:nvPr/>
          </p:nvSpPr>
          <p:spPr>
            <a:xfrm>
              <a:off x="0" y="-9525"/>
              <a:ext cx="3802989" cy="891525"/>
            </a:xfrm>
            <a:prstGeom prst="rect">
              <a:avLst/>
            </a:prstGeom>
          </p:spPr>
          <p:txBody>
            <a:bodyPr anchor="ctr" rtlCol="false" tIns="50800" lIns="50800" bIns="50800" rIns="50800"/>
            <a:lstStyle/>
            <a:p>
              <a:pPr algn="l">
                <a:lnSpc>
                  <a:spcPts val="3240"/>
                </a:lnSpc>
              </a:pPr>
              <a:r>
                <a:rPr lang="en-US" sz="2700" spc="-107">
                  <a:solidFill>
                    <a:srgbClr val="FFFFFF"/>
                  </a:solidFill>
                  <a:latin typeface="Open Sans"/>
                  <a:ea typeface="Open Sans"/>
                  <a:cs typeface="Open Sans"/>
                  <a:sym typeface="Open Sans"/>
                </a:rPr>
                <a:t>       OCT 23-JUN 24</a:t>
              </a:r>
            </a:p>
          </p:txBody>
        </p:sp>
      </p:grpSp>
      <p:grpSp>
        <p:nvGrpSpPr>
          <p:cNvPr name="Group 26" id="26"/>
          <p:cNvGrpSpPr/>
          <p:nvPr/>
        </p:nvGrpSpPr>
        <p:grpSpPr>
          <a:xfrm rot="0">
            <a:off x="13800986" y="9296644"/>
            <a:ext cx="238322" cy="238322"/>
            <a:chOff x="0" y="0"/>
            <a:chExt cx="365760" cy="365760"/>
          </a:xfrm>
        </p:grpSpPr>
        <p:sp>
          <p:nvSpPr>
            <p:cNvPr name="Freeform 27" id="27"/>
            <p:cNvSpPr/>
            <p:nvPr/>
          </p:nvSpPr>
          <p:spPr>
            <a:xfrm flipH="false" flipV="false" rot="0">
              <a:off x="0" y="0"/>
              <a:ext cx="365760" cy="365760"/>
            </a:xfrm>
            <a:custGeom>
              <a:avLst/>
              <a:gdLst/>
              <a:ahLst/>
              <a:cxnLst/>
              <a:rect r="r" b="b" t="t" l="l"/>
              <a:pathLst>
                <a:path h="365760" w="365760">
                  <a:moveTo>
                    <a:pt x="0" y="182880"/>
                  </a:moveTo>
                  <a:cubicBezTo>
                    <a:pt x="0" y="81915"/>
                    <a:pt x="81915" y="0"/>
                    <a:pt x="182880" y="0"/>
                  </a:cubicBezTo>
                  <a:cubicBezTo>
                    <a:pt x="283845" y="0"/>
                    <a:pt x="365760" y="81915"/>
                    <a:pt x="365760" y="182880"/>
                  </a:cubicBezTo>
                  <a:cubicBezTo>
                    <a:pt x="365760" y="283845"/>
                    <a:pt x="283845" y="365760"/>
                    <a:pt x="182880" y="365760"/>
                  </a:cubicBezTo>
                  <a:cubicBezTo>
                    <a:pt x="81915" y="365760"/>
                    <a:pt x="0" y="283845"/>
                    <a:pt x="0" y="182880"/>
                  </a:cubicBezTo>
                  <a:close/>
                </a:path>
              </a:pathLst>
            </a:custGeom>
            <a:solidFill>
              <a:srgbClr val="FFFFFF"/>
            </a:solidFill>
          </p:spPr>
        </p:sp>
      </p:grpSp>
      <p:grpSp>
        <p:nvGrpSpPr>
          <p:cNvPr name="Group 28" id="28"/>
          <p:cNvGrpSpPr/>
          <p:nvPr/>
        </p:nvGrpSpPr>
        <p:grpSpPr>
          <a:xfrm rot="0">
            <a:off x="4487014" y="4142476"/>
            <a:ext cx="2670837" cy="637778"/>
            <a:chOff x="0" y="0"/>
            <a:chExt cx="3561115" cy="850371"/>
          </a:xfrm>
        </p:grpSpPr>
        <p:sp>
          <p:nvSpPr>
            <p:cNvPr name="Freeform 29" id="29"/>
            <p:cNvSpPr/>
            <p:nvPr/>
          </p:nvSpPr>
          <p:spPr>
            <a:xfrm flipH="false" flipV="false" rot="0">
              <a:off x="0" y="0"/>
              <a:ext cx="3561115" cy="850447"/>
            </a:xfrm>
            <a:custGeom>
              <a:avLst/>
              <a:gdLst/>
              <a:ahLst/>
              <a:cxnLst/>
              <a:rect r="r" b="b" t="t" l="l"/>
              <a:pathLst>
                <a:path h="850447" w="3561115">
                  <a:moveTo>
                    <a:pt x="0" y="425221"/>
                  </a:moveTo>
                  <a:cubicBezTo>
                    <a:pt x="0" y="190354"/>
                    <a:pt x="138573" y="0"/>
                    <a:pt x="309551" y="0"/>
                  </a:cubicBezTo>
                  <a:lnTo>
                    <a:pt x="3251564" y="0"/>
                  </a:lnTo>
                  <a:cubicBezTo>
                    <a:pt x="3422542" y="0"/>
                    <a:pt x="3561115" y="190354"/>
                    <a:pt x="3561115" y="425221"/>
                  </a:cubicBezTo>
                  <a:cubicBezTo>
                    <a:pt x="3561115" y="660088"/>
                    <a:pt x="3422542" y="850447"/>
                    <a:pt x="3251564" y="850447"/>
                  </a:cubicBezTo>
                  <a:lnTo>
                    <a:pt x="309551" y="850447"/>
                  </a:lnTo>
                  <a:cubicBezTo>
                    <a:pt x="138573" y="850324"/>
                    <a:pt x="0" y="659970"/>
                    <a:pt x="0" y="425221"/>
                  </a:cubicBezTo>
                  <a:close/>
                </a:path>
              </a:pathLst>
            </a:custGeom>
            <a:solidFill>
              <a:srgbClr val="CC2A36"/>
            </a:solidFill>
          </p:spPr>
        </p:sp>
        <p:sp>
          <p:nvSpPr>
            <p:cNvPr name="TextBox 30" id="30"/>
            <p:cNvSpPr txBox="true"/>
            <p:nvPr/>
          </p:nvSpPr>
          <p:spPr>
            <a:xfrm>
              <a:off x="0" y="-9525"/>
              <a:ext cx="3561115" cy="859896"/>
            </a:xfrm>
            <a:prstGeom prst="rect">
              <a:avLst/>
            </a:prstGeom>
          </p:spPr>
          <p:txBody>
            <a:bodyPr anchor="ctr" rtlCol="false" tIns="50800" lIns="50800" bIns="50800" rIns="50800"/>
            <a:lstStyle/>
            <a:p>
              <a:pPr algn="l">
                <a:lnSpc>
                  <a:spcPts val="3240"/>
                </a:lnSpc>
              </a:pPr>
              <a:r>
                <a:rPr lang="en-US" sz="2700" spc="-107">
                  <a:solidFill>
                    <a:srgbClr val="FFFFFF"/>
                  </a:solidFill>
                  <a:latin typeface="Open Sans"/>
                  <a:ea typeface="Open Sans"/>
                  <a:cs typeface="Open Sans"/>
                  <a:sym typeface="Open Sans"/>
                </a:rPr>
                <a:t>      JUL</a:t>
              </a:r>
              <a:r>
                <a:rPr lang="en-US" sz="2700" spc="-107">
                  <a:solidFill>
                    <a:srgbClr val="FFFFFF"/>
                  </a:solidFill>
                  <a:latin typeface="Open Sans"/>
                  <a:ea typeface="Open Sans"/>
                  <a:cs typeface="Open Sans"/>
                  <a:sym typeface="Open Sans"/>
                </a:rPr>
                <a:t> 23-DEC 23</a:t>
              </a:r>
            </a:p>
          </p:txBody>
        </p:sp>
      </p:grpSp>
      <p:grpSp>
        <p:nvGrpSpPr>
          <p:cNvPr name="Group 31" id="31"/>
          <p:cNvGrpSpPr/>
          <p:nvPr/>
        </p:nvGrpSpPr>
        <p:grpSpPr>
          <a:xfrm rot="0">
            <a:off x="5373085" y="3230378"/>
            <a:ext cx="274320" cy="274320"/>
            <a:chOff x="0" y="0"/>
            <a:chExt cx="365760" cy="365760"/>
          </a:xfrm>
        </p:grpSpPr>
        <p:sp>
          <p:nvSpPr>
            <p:cNvPr name="Freeform 32" id="32"/>
            <p:cNvSpPr/>
            <p:nvPr/>
          </p:nvSpPr>
          <p:spPr>
            <a:xfrm flipH="false" flipV="false" rot="0">
              <a:off x="0" y="0"/>
              <a:ext cx="365760" cy="365760"/>
            </a:xfrm>
            <a:custGeom>
              <a:avLst/>
              <a:gdLst/>
              <a:ahLst/>
              <a:cxnLst/>
              <a:rect r="r" b="b" t="t" l="l"/>
              <a:pathLst>
                <a:path h="365760" w="365760">
                  <a:moveTo>
                    <a:pt x="0" y="182880"/>
                  </a:moveTo>
                  <a:cubicBezTo>
                    <a:pt x="0" y="81915"/>
                    <a:pt x="81915" y="0"/>
                    <a:pt x="182880" y="0"/>
                  </a:cubicBezTo>
                  <a:cubicBezTo>
                    <a:pt x="283845" y="0"/>
                    <a:pt x="365760" y="81915"/>
                    <a:pt x="365760" y="182880"/>
                  </a:cubicBezTo>
                  <a:cubicBezTo>
                    <a:pt x="365760" y="283845"/>
                    <a:pt x="283845" y="365760"/>
                    <a:pt x="182880" y="365760"/>
                  </a:cubicBezTo>
                  <a:cubicBezTo>
                    <a:pt x="81915" y="365760"/>
                    <a:pt x="0" y="283845"/>
                    <a:pt x="0" y="182880"/>
                  </a:cubicBezTo>
                  <a:close/>
                </a:path>
              </a:pathLst>
            </a:custGeom>
            <a:solidFill>
              <a:srgbClr val="FFFFFF"/>
            </a:solidFill>
          </p:spPr>
        </p:sp>
      </p:grpSp>
      <p:grpSp>
        <p:nvGrpSpPr>
          <p:cNvPr name="Group 33" id="33"/>
          <p:cNvGrpSpPr/>
          <p:nvPr/>
        </p:nvGrpSpPr>
        <p:grpSpPr>
          <a:xfrm rot="0">
            <a:off x="8390606" y="6946704"/>
            <a:ext cx="2763144" cy="691458"/>
            <a:chOff x="0" y="0"/>
            <a:chExt cx="3684192" cy="921944"/>
          </a:xfrm>
        </p:grpSpPr>
        <p:sp>
          <p:nvSpPr>
            <p:cNvPr name="Freeform 34" id="34"/>
            <p:cNvSpPr/>
            <p:nvPr/>
          </p:nvSpPr>
          <p:spPr>
            <a:xfrm flipH="false" flipV="false" rot="0">
              <a:off x="0" y="0"/>
              <a:ext cx="3684192" cy="922020"/>
            </a:xfrm>
            <a:custGeom>
              <a:avLst/>
              <a:gdLst/>
              <a:ahLst/>
              <a:cxnLst/>
              <a:rect r="r" b="b" t="t" l="l"/>
              <a:pathLst>
                <a:path h="922020" w="3684192">
                  <a:moveTo>
                    <a:pt x="0" y="461010"/>
                  </a:moveTo>
                  <a:cubicBezTo>
                    <a:pt x="0" y="206375"/>
                    <a:pt x="75591" y="0"/>
                    <a:pt x="168859" y="0"/>
                  </a:cubicBezTo>
                  <a:lnTo>
                    <a:pt x="3515333" y="0"/>
                  </a:lnTo>
                  <a:cubicBezTo>
                    <a:pt x="3608601" y="0"/>
                    <a:pt x="3684192" y="206375"/>
                    <a:pt x="3684192" y="461010"/>
                  </a:cubicBezTo>
                  <a:cubicBezTo>
                    <a:pt x="3684192" y="715645"/>
                    <a:pt x="3608601" y="922020"/>
                    <a:pt x="3515333" y="922020"/>
                  </a:cubicBezTo>
                  <a:lnTo>
                    <a:pt x="168859" y="922020"/>
                  </a:lnTo>
                  <a:cubicBezTo>
                    <a:pt x="75591" y="921893"/>
                    <a:pt x="0" y="715518"/>
                    <a:pt x="0" y="461010"/>
                  </a:cubicBezTo>
                  <a:close/>
                </a:path>
              </a:pathLst>
            </a:custGeom>
            <a:solidFill>
              <a:srgbClr val="4F372D"/>
            </a:solidFill>
          </p:spPr>
        </p:sp>
        <p:sp>
          <p:nvSpPr>
            <p:cNvPr name="TextBox 35" id="35"/>
            <p:cNvSpPr txBox="true"/>
            <p:nvPr/>
          </p:nvSpPr>
          <p:spPr>
            <a:xfrm>
              <a:off x="0" y="-9525"/>
              <a:ext cx="3684192" cy="931469"/>
            </a:xfrm>
            <a:prstGeom prst="rect">
              <a:avLst/>
            </a:prstGeom>
          </p:spPr>
          <p:txBody>
            <a:bodyPr anchor="ctr" rtlCol="false" tIns="50800" lIns="50800" bIns="50800" rIns="50800"/>
            <a:lstStyle/>
            <a:p>
              <a:pPr algn="l">
                <a:lnSpc>
                  <a:spcPts val="3240"/>
                </a:lnSpc>
              </a:pPr>
              <a:r>
                <a:rPr lang="en-US" sz="2700" spc="-107">
                  <a:solidFill>
                    <a:srgbClr val="FFFFFF"/>
                  </a:solidFill>
                  <a:latin typeface="Open Sans"/>
                  <a:ea typeface="Open Sans"/>
                  <a:cs typeface="Open Sans"/>
                  <a:sym typeface="Open Sans"/>
                </a:rPr>
                <a:t>     JUN 24 </a:t>
              </a:r>
              <a:r>
                <a:rPr lang="en-US" sz="2700" spc="-107">
                  <a:solidFill>
                    <a:srgbClr val="FFFFFF"/>
                  </a:solidFill>
                  <a:latin typeface="Open Sans"/>
                  <a:ea typeface="Open Sans"/>
                  <a:cs typeface="Open Sans"/>
                  <a:sym typeface="Open Sans"/>
                </a:rPr>
                <a:t>-OCT 24</a:t>
              </a:r>
            </a:p>
          </p:txBody>
        </p:sp>
      </p:grpSp>
      <p:grpSp>
        <p:nvGrpSpPr>
          <p:cNvPr name="Group 36" id="36"/>
          <p:cNvGrpSpPr/>
          <p:nvPr/>
        </p:nvGrpSpPr>
        <p:grpSpPr>
          <a:xfrm rot="0">
            <a:off x="6483190" y="5726319"/>
            <a:ext cx="274320" cy="274320"/>
            <a:chOff x="0" y="0"/>
            <a:chExt cx="365760" cy="365760"/>
          </a:xfrm>
        </p:grpSpPr>
        <p:sp>
          <p:nvSpPr>
            <p:cNvPr name="Freeform 37" id="37"/>
            <p:cNvSpPr/>
            <p:nvPr/>
          </p:nvSpPr>
          <p:spPr>
            <a:xfrm flipH="false" flipV="false" rot="0">
              <a:off x="0" y="0"/>
              <a:ext cx="365760" cy="365760"/>
            </a:xfrm>
            <a:custGeom>
              <a:avLst/>
              <a:gdLst/>
              <a:ahLst/>
              <a:cxnLst/>
              <a:rect r="r" b="b" t="t" l="l"/>
              <a:pathLst>
                <a:path h="365760" w="365760">
                  <a:moveTo>
                    <a:pt x="0" y="182880"/>
                  </a:moveTo>
                  <a:cubicBezTo>
                    <a:pt x="0" y="81915"/>
                    <a:pt x="81915" y="0"/>
                    <a:pt x="182880" y="0"/>
                  </a:cubicBezTo>
                  <a:cubicBezTo>
                    <a:pt x="283845" y="0"/>
                    <a:pt x="365760" y="81915"/>
                    <a:pt x="365760" y="182880"/>
                  </a:cubicBezTo>
                  <a:cubicBezTo>
                    <a:pt x="365760" y="283845"/>
                    <a:pt x="283845" y="365760"/>
                    <a:pt x="182880" y="365760"/>
                  </a:cubicBezTo>
                  <a:cubicBezTo>
                    <a:pt x="81915" y="365760"/>
                    <a:pt x="0" y="283845"/>
                    <a:pt x="0" y="182880"/>
                  </a:cubicBezTo>
                  <a:close/>
                </a:path>
              </a:pathLst>
            </a:custGeom>
            <a:solidFill>
              <a:srgbClr val="FFFFFF"/>
            </a:solidFill>
          </p:spPr>
        </p:sp>
      </p:grpSp>
      <p:grpSp>
        <p:nvGrpSpPr>
          <p:cNvPr name="Group 38" id="38"/>
          <p:cNvGrpSpPr/>
          <p:nvPr/>
        </p:nvGrpSpPr>
        <p:grpSpPr>
          <a:xfrm rot="0">
            <a:off x="12449164" y="9606375"/>
            <a:ext cx="274320" cy="274320"/>
            <a:chOff x="0" y="0"/>
            <a:chExt cx="365760" cy="365760"/>
          </a:xfrm>
        </p:grpSpPr>
        <p:sp>
          <p:nvSpPr>
            <p:cNvPr name="Freeform 39" id="39"/>
            <p:cNvSpPr/>
            <p:nvPr/>
          </p:nvSpPr>
          <p:spPr>
            <a:xfrm flipH="false" flipV="false" rot="0">
              <a:off x="0" y="0"/>
              <a:ext cx="365760" cy="365760"/>
            </a:xfrm>
            <a:custGeom>
              <a:avLst/>
              <a:gdLst/>
              <a:ahLst/>
              <a:cxnLst/>
              <a:rect r="r" b="b" t="t" l="l"/>
              <a:pathLst>
                <a:path h="365760" w="365760">
                  <a:moveTo>
                    <a:pt x="0" y="182880"/>
                  </a:moveTo>
                  <a:cubicBezTo>
                    <a:pt x="0" y="81915"/>
                    <a:pt x="81915" y="0"/>
                    <a:pt x="182880" y="0"/>
                  </a:cubicBezTo>
                  <a:cubicBezTo>
                    <a:pt x="283845" y="0"/>
                    <a:pt x="365760" y="81915"/>
                    <a:pt x="365760" y="182880"/>
                  </a:cubicBezTo>
                  <a:cubicBezTo>
                    <a:pt x="365760" y="283845"/>
                    <a:pt x="283845" y="365760"/>
                    <a:pt x="182880" y="365760"/>
                  </a:cubicBezTo>
                  <a:cubicBezTo>
                    <a:pt x="81915" y="365760"/>
                    <a:pt x="0" y="283845"/>
                    <a:pt x="0" y="182880"/>
                  </a:cubicBezTo>
                  <a:close/>
                </a:path>
              </a:pathLst>
            </a:custGeom>
            <a:solidFill>
              <a:srgbClr val="FFFFFF"/>
            </a:solidFill>
          </p:spPr>
        </p:sp>
      </p:grpSp>
      <p:grpSp>
        <p:nvGrpSpPr>
          <p:cNvPr name="Group 40" id="40"/>
          <p:cNvGrpSpPr/>
          <p:nvPr/>
        </p:nvGrpSpPr>
        <p:grpSpPr>
          <a:xfrm rot="0">
            <a:off x="8454395" y="7155273"/>
            <a:ext cx="274320" cy="274320"/>
            <a:chOff x="0" y="0"/>
            <a:chExt cx="365760" cy="365760"/>
          </a:xfrm>
        </p:grpSpPr>
        <p:sp>
          <p:nvSpPr>
            <p:cNvPr name="Freeform 41" id="41"/>
            <p:cNvSpPr/>
            <p:nvPr/>
          </p:nvSpPr>
          <p:spPr>
            <a:xfrm flipH="false" flipV="false" rot="0">
              <a:off x="0" y="0"/>
              <a:ext cx="365760" cy="365760"/>
            </a:xfrm>
            <a:custGeom>
              <a:avLst/>
              <a:gdLst/>
              <a:ahLst/>
              <a:cxnLst/>
              <a:rect r="r" b="b" t="t" l="l"/>
              <a:pathLst>
                <a:path h="365760" w="365760">
                  <a:moveTo>
                    <a:pt x="0" y="182880"/>
                  </a:moveTo>
                  <a:cubicBezTo>
                    <a:pt x="0" y="81915"/>
                    <a:pt x="81915" y="0"/>
                    <a:pt x="182880" y="0"/>
                  </a:cubicBezTo>
                  <a:cubicBezTo>
                    <a:pt x="283845" y="0"/>
                    <a:pt x="365760" y="81915"/>
                    <a:pt x="365760" y="182880"/>
                  </a:cubicBezTo>
                  <a:cubicBezTo>
                    <a:pt x="365760" y="283845"/>
                    <a:pt x="283845" y="365760"/>
                    <a:pt x="182880" y="365760"/>
                  </a:cubicBezTo>
                  <a:cubicBezTo>
                    <a:pt x="81915" y="365760"/>
                    <a:pt x="0" y="283845"/>
                    <a:pt x="0" y="182880"/>
                  </a:cubicBezTo>
                  <a:close/>
                </a:path>
              </a:pathLst>
            </a:custGeom>
            <a:solidFill>
              <a:srgbClr val="FFFFFF"/>
            </a:solidFill>
          </p:spPr>
        </p:sp>
      </p:grpSp>
      <p:grpSp>
        <p:nvGrpSpPr>
          <p:cNvPr name="Group 42" id="42"/>
          <p:cNvGrpSpPr/>
          <p:nvPr/>
        </p:nvGrpSpPr>
        <p:grpSpPr>
          <a:xfrm rot="0">
            <a:off x="10383170" y="8331539"/>
            <a:ext cx="2674866" cy="769359"/>
            <a:chOff x="0" y="0"/>
            <a:chExt cx="3566488" cy="1025812"/>
          </a:xfrm>
        </p:grpSpPr>
        <p:sp>
          <p:nvSpPr>
            <p:cNvPr name="Freeform 43" id="43"/>
            <p:cNvSpPr/>
            <p:nvPr/>
          </p:nvSpPr>
          <p:spPr>
            <a:xfrm flipH="false" flipV="false" rot="0">
              <a:off x="0" y="0"/>
              <a:ext cx="3566488" cy="1025888"/>
            </a:xfrm>
            <a:custGeom>
              <a:avLst/>
              <a:gdLst/>
              <a:ahLst/>
              <a:cxnLst/>
              <a:rect r="r" b="b" t="t" l="l"/>
              <a:pathLst>
                <a:path h="1025888" w="3566488">
                  <a:moveTo>
                    <a:pt x="0" y="512948"/>
                  </a:moveTo>
                  <a:cubicBezTo>
                    <a:pt x="0" y="229626"/>
                    <a:pt x="182940" y="0"/>
                    <a:pt x="408660" y="0"/>
                  </a:cubicBezTo>
                  <a:lnTo>
                    <a:pt x="3157828" y="0"/>
                  </a:lnTo>
                  <a:cubicBezTo>
                    <a:pt x="3383547" y="0"/>
                    <a:pt x="3566488" y="229626"/>
                    <a:pt x="3566488" y="512948"/>
                  </a:cubicBezTo>
                  <a:cubicBezTo>
                    <a:pt x="3566488" y="796271"/>
                    <a:pt x="3383547" y="1025888"/>
                    <a:pt x="3157828" y="1025888"/>
                  </a:cubicBezTo>
                  <a:lnTo>
                    <a:pt x="408660" y="1025888"/>
                  </a:lnTo>
                  <a:cubicBezTo>
                    <a:pt x="182940" y="1025755"/>
                    <a:pt x="0" y="796130"/>
                    <a:pt x="0" y="512948"/>
                  </a:cubicBezTo>
                  <a:close/>
                </a:path>
              </a:pathLst>
            </a:custGeom>
            <a:solidFill>
              <a:srgbClr val="00B050"/>
            </a:solidFill>
          </p:spPr>
        </p:sp>
        <p:sp>
          <p:nvSpPr>
            <p:cNvPr name="TextBox 44" id="44"/>
            <p:cNvSpPr txBox="true"/>
            <p:nvPr/>
          </p:nvSpPr>
          <p:spPr>
            <a:xfrm>
              <a:off x="0" y="-9525"/>
              <a:ext cx="3566488" cy="1035337"/>
            </a:xfrm>
            <a:prstGeom prst="rect">
              <a:avLst/>
            </a:prstGeom>
          </p:spPr>
          <p:txBody>
            <a:bodyPr anchor="ctr" rtlCol="false" tIns="50800" lIns="50800" bIns="50800" rIns="50800"/>
            <a:lstStyle/>
            <a:p>
              <a:pPr algn="l">
                <a:lnSpc>
                  <a:spcPts val="3240"/>
                </a:lnSpc>
              </a:pPr>
              <a:r>
                <a:rPr lang="en-US" sz="2700" spc="-107">
                  <a:solidFill>
                    <a:srgbClr val="FFFFFF"/>
                  </a:solidFill>
                  <a:latin typeface="Open Sans"/>
                  <a:ea typeface="Open Sans"/>
                  <a:cs typeface="Open Sans"/>
                  <a:sym typeface="Open Sans"/>
                </a:rPr>
                <a:t>     OCT 24-APR 25</a:t>
              </a:r>
            </a:p>
          </p:txBody>
        </p:sp>
      </p:grpSp>
      <p:grpSp>
        <p:nvGrpSpPr>
          <p:cNvPr name="Group 45" id="45"/>
          <p:cNvGrpSpPr/>
          <p:nvPr/>
        </p:nvGrpSpPr>
        <p:grpSpPr>
          <a:xfrm rot="0">
            <a:off x="14786742" y="9100897"/>
            <a:ext cx="274320" cy="274320"/>
            <a:chOff x="0" y="0"/>
            <a:chExt cx="365760" cy="365760"/>
          </a:xfrm>
        </p:grpSpPr>
        <p:sp>
          <p:nvSpPr>
            <p:cNvPr name="Freeform 46" id="46"/>
            <p:cNvSpPr/>
            <p:nvPr/>
          </p:nvSpPr>
          <p:spPr>
            <a:xfrm flipH="false" flipV="false" rot="0">
              <a:off x="0" y="0"/>
              <a:ext cx="365760" cy="365760"/>
            </a:xfrm>
            <a:custGeom>
              <a:avLst/>
              <a:gdLst/>
              <a:ahLst/>
              <a:cxnLst/>
              <a:rect r="r" b="b" t="t" l="l"/>
              <a:pathLst>
                <a:path h="365760" w="365760">
                  <a:moveTo>
                    <a:pt x="0" y="182880"/>
                  </a:moveTo>
                  <a:cubicBezTo>
                    <a:pt x="0" y="81915"/>
                    <a:pt x="81915" y="0"/>
                    <a:pt x="182880" y="0"/>
                  </a:cubicBezTo>
                  <a:cubicBezTo>
                    <a:pt x="283845" y="0"/>
                    <a:pt x="365760" y="81915"/>
                    <a:pt x="365760" y="182880"/>
                  </a:cubicBezTo>
                  <a:cubicBezTo>
                    <a:pt x="365760" y="283845"/>
                    <a:pt x="283845" y="365760"/>
                    <a:pt x="182880" y="365760"/>
                  </a:cubicBezTo>
                  <a:cubicBezTo>
                    <a:pt x="81915" y="365760"/>
                    <a:pt x="0" y="283845"/>
                    <a:pt x="0" y="182880"/>
                  </a:cubicBezTo>
                  <a:close/>
                </a:path>
              </a:pathLst>
            </a:custGeom>
            <a:solidFill>
              <a:srgbClr val="FFFFFF"/>
            </a:solidFill>
          </p:spPr>
        </p:sp>
      </p:grpSp>
      <p:sp>
        <p:nvSpPr>
          <p:cNvPr name="TextBox 47" id="47"/>
          <p:cNvSpPr txBox="true"/>
          <p:nvPr/>
        </p:nvSpPr>
        <p:spPr>
          <a:xfrm rot="0">
            <a:off x="13632166" y="4122907"/>
            <a:ext cx="4030214" cy="599440"/>
          </a:xfrm>
          <a:prstGeom prst="rect">
            <a:avLst/>
          </a:prstGeom>
        </p:spPr>
        <p:txBody>
          <a:bodyPr anchor="t" rtlCol="false" tIns="0" lIns="0" bIns="0" rIns="0">
            <a:spAutoFit/>
          </a:bodyPr>
          <a:lstStyle/>
          <a:p>
            <a:pPr algn="ctr">
              <a:lnSpc>
                <a:spcPts val="4759"/>
              </a:lnSpc>
            </a:pPr>
            <a:r>
              <a:rPr lang="en-US" sz="3399">
                <a:solidFill>
                  <a:srgbClr val="000000"/>
                </a:solidFill>
                <a:latin typeface="Alice Bold"/>
                <a:ea typeface="Alice Bold"/>
                <a:cs typeface="Alice Bold"/>
                <a:sym typeface="Alice Bold"/>
              </a:rPr>
              <a:t>Frontend+Backend</a:t>
            </a:r>
          </a:p>
        </p:txBody>
      </p:sp>
      <p:sp>
        <p:nvSpPr>
          <p:cNvPr name="TextBox 48" id="48"/>
          <p:cNvSpPr txBox="true"/>
          <p:nvPr/>
        </p:nvSpPr>
        <p:spPr>
          <a:xfrm rot="0">
            <a:off x="13800986" y="5220859"/>
            <a:ext cx="3861394" cy="1199515"/>
          </a:xfrm>
          <a:prstGeom prst="rect">
            <a:avLst/>
          </a:prstGeom>
        </p:spPr>
        <p:txBody>
          <a:bodyPr anchor="t" rtlCol="false" tIns="0" lIns="0" bIns="0" rIns="0">
            <a:spAutoFit/>
          </a:bodyPr>
          <a:lstStyle/>
          <a:p>
            <a:pPr algn="ctr">
              <a:lnSpc>
                <a:spcPts val="4759"/>
              </a:lnSpc>
            </a:pPr>
            <a:r>
              <a:rPr lang="en-US" sz="3399">
                <a:solidFill>
                  <a:srgbClr val="000000"/>
                </a:solidFill>
                <a:latin typeface="Alice Bold"/>
                <a:ea typeface="Alice Bold"/>
                <a:cs typeface="Alice Bold"/>
                <a:sym typeface="Alice Bold"/>
              </a:rPr>
              <a:t>AI Based disease </a:t>
            </a:r>
          </a:p>
          <a:p>
            <a:pPr algn="ctr">
              <a:lnSpc>
                <a:spcPts val="4759"/>
              </a:lnSpc>
            </a:pPr>
            <a:r>
              <a:rPr lang="en-US" sz="3399">
                <a:solidFill>
                  <a:srgbClr val="000000"/>
                </a:solidFill>
                <a:latin typeface="Alice Bold"/>
                <a:ea typeface="Alice Bold"/>
                <a:cs typeface="Alice Bold"/>
                <a:sym typeface="Alice Bold"/>
              </a:rPr>
              <a:t>diagnosis model</a:t>
            </a:r>
          </a:p>
        </p:txBody>
      </p:sp>
      <p:grpSp>
        <p:nvGrpSpPr>
          <p:cNvPr name="Group 49" id="49"/>
          <p:cNvGrpSpPr/>
          <p:nvPr/>
        </p:nvGrpSpPr>
        <p:grpSpPr>
          <a:xfrm rot="0">
            <a:off x="4589191" y="4324205"/>
            <a:ext cx="274320" cy="274320"/>
            <a:chOff x="0" y="0"/>
            <a:chExt cx="365760" cy="365760"/>
          </a:xfrm>
        </p:grpSpPr>
        <p:sp>
          <p:nvSpPr>
            <p:cNvPr name="Freeform 50" id="50"/>
            <p:cNvSpPr/>
            <p:nvPr/>
          </p:nvSpPr>
          <p:spPr>
            <a:xfrm flipH="false" flipV="false" rot="0">
              <a:off x="0" y="0"/>
              <a:ext cx="365760" cy="365760"/>
            </a:xfrm>
            <a:custGeom>
              <a:avLst/>
              <a:gdLst/>
              <a:ahLst/>
              <a:cxnLst/>
              <a:rect r="r" b="b" t="t" l="l"/>
              <a:pathLst>
                <a:path h="365760" w="365760">
                  <a:moveTo>
                    <a:pt x="0" y="182880"/>
                  </a:moveTo>
                  <a:cubicBezTo>
                    <a:pt x="0" y="81915"/>
                    <a:pt x="81915" y="0"/>
                    <a:pt x="182880" y="0"/>
                  </a:cubicBezTo>
                  <a:cubicBezTo>
                    <a:pt x="283845" y="0"/>
                    <a:pt x="365760" y="81915"/>
                    <a:pt x="365760" y="182880"/>
                  </a:cubicBezTo>
                  <a:cubicBezTo>
                    <a:pt x="365760" y="283845"/>
                    <a:pt x="283845" y="365760"/>
                    <a:pt x="182880" y="365760"/>
                  </a:cubicBezTo>
                  <a:cubicBezTo>
                    <a:pt x="81915" y="365760"/>
                    <a:pt x="0" y="283845"/>
                    <a:pt x="0" y="182880"/>
                  </a:cubicBezTo>
                  <a:close/>
                </a:path>
              </a:pathLst>
            </a:custGeom>
            <a:solidFill>
              <a:srgbClr val="FFFFFF"/>
            </a:solidFill>
          </p:spPr>
        </p:sp>
      </p:grpSp>
      <p:grpSp>
        <p:nvGrpSpPr>
          <p:cNvPr name="Group 51" id="51"/>
          <p:cNvGrpSpPr/>
          <p:nvPr/>
        </p:nvGrpSpPr>
        <p:grpSpPr>
          <a:xfrm rot="0">
            <a:off x="10507015" y="8579058"/>
            <a:ext cx="274320" cy="274320"/>
            <a:chOff x="0" y="0"/>
            <a:chExt cx="365760" cy="365760"/>
          </a:xfrm>
        </p:grpSpPr>
        <p:sp>
          <p:nvSpPr>
            <p:cNvPr name="Freeform 52" id="52"/>
            <p:cNvSpPr/>
            <p:nvPr/>
          </p:nvSpPr>
          <p:spPr>
            <a:xfrm flipH="false" flipV="false" rot="0">
              <a:off x="0" y="0"/>
              <a:ext cx="365760" cy="365760"/>
            </a:xfrm>
            <a:custGeom>
              <a:avLst/>
              <a:gdLst/>
              <a:ahLst/>
              <a:cxnLst/>
              <a:rect r="r" b="b" t="t" l="l"/>
              <a:pathLst>
                <a:path h="365760" w="365760">
                  <a:moveTo>
                    <a:pt x="0" y="182880"/>
                  </a:moveTo>
                  <a:cubicBezTo>
                    <a:pt x="0" y="81915"/>
                    <a:pt x="81915" y="0"/>
                    <a:pt x="182880" y="0"/>
                  </a:cubicBezTo>
                  <a:cubicBezTo>
                    <a:pt x="283845" y="0"/>
                    <a:pt x="365760" y="81915"/>
                    <a:pt x="365760" y="182880"/>
                  </a:cubicBezTo>
                  <a:cubicBezTo>
                    <a:pt x="365760" y="283845"/>
                    <a:pt x="283845" y="365760"/>
                    <a:pt x="182880" y="365760"/>
                  </a:cubicBezTo>
                  <a:cubicBezTo>
                    <a:pt x="81915" y="365760"/>
                    <a:pt x="0" y="283845"/>
                    <a:pt x="0" y="182880"/>
                  </a:cubicBezTo>
                  <a:close/>
                </a:path>
              </a:pathLst>
            </a:custGeom>
            <a:solidFill>
              <a:srgbClr val="FFFFFF"/>
            </a:solidFill>
          </p:spPr>
        </p:sp>
      </p:grpSp>
      <p:sp>
        <p:nvSpPr>
          <p:cNvPr name="TextBox 53" id="53"/>
          <p:cNvSpPr txBox="true"/>
          <p:nvPr/>
        </p:nvSpPr>
        <p:spPr>
          <a:xfrm rot="0">
            <a:off x="13570200" y="6649813"/>
            <a:ext cx="4367853" cy="1199515"/>
          </a:xfrm>
          <a:prstGeom prst="rect">
            <a:avLst/>
          </a:prstGeom>
        </p:spPr>
        <p:txBody>
          <a:bodyPr anchor="t" rtlCol="false" tIns="0" lIns="0" bIns="0" rIns="0">
            <a:spAutoFit/>
          </a:bodyPr>
          <a:lstStyle/>
          <a:p>
            <a:pPr algn="ctr">
              <a:lnSpc>
                <a:spcPts val="4759"/>
              </a:lnSpc>
            </a:pPr>
            <a:r>
              <a:rPr lang="en-US" sz="3399">
                <a:solidFill>
                  <a:srgbClr val="000000"/>
                </a:solidFill>
                <a:latin typeface="Alice Bold"/>
                <a:ea typeface="Alice Bold"/>
                <a:cs typeface="Alice Bold"/>
                <a:sym typeface="Alice Bold"/>
              </a:rPr>
              <a:t>Harware integration, Testing and Validation</a:t>
            </a:r>
          </a:p>
        </p:txBody>
      </p:sp>
      <p:sp>
        <p:nvSpPr>
          <p:cNvPr name="TextBox 54" id="54"/>
          <p:cNvSpPr txBox="true"/>
          <p:nvPr/>
        </p:nvSpPr>
        <p:spPr>
          <a:xfrm rot="0">
            <a:off x="14226485" y="3024955"/>
            <a:ext cx="2841575" cy="599440"/>
          </a:xfrm>
          <a:prstGeom prst="rect">
            <a:avLst/>
          </a:prstGeom>
        </p:spPr>
        <p:txBody>
          <a:bodyPr anchor="t" rtlCol="false" tIns="0" lIns="0" bIns="0" rIns="0">
            <a:spAutoFit/>
          </a:bodyPr>
          <a:lstStyle/>
          <a:p>
            <a:pPr algn="ctr">
              <a:lnSpc>
                <a:spcPts val="4759"/>
              </a:lnSpc>
            </a:pPr>
            <a:r>
              <a:rPr lang="en-US" sz="3399" u="sng">
                <a:solidFill>
                  <a:srgbClr val="000000"/>
                </a:solidFill>
                <a:latin typeface="Alice Bold"/>
                <a:ea typeface="Alice Bold"/>
                <a:cs typeface="Alice Bold"/>
                <a:sym typeface="Alice Bold"/>
              </a:rPr>
              <a:t>DESCRIPTION</a:t>
            </a:r>
          </a:p>
        </p:txBody>
      </p:sp>
      <p:sp>
        <p:nvSpPr>
          <p:cNvPr name="TextBox 55" id="55"/>
          <p:cNvSpPr txBox="true"/>
          <p:nvPr/>
        </p:nvSpPr>
        <p:spPr>
          <a:xfrm rot="0">
            <a:off x="13648887" y="8378600"/>
            <a:ext cx="4367853" cy="599440"/>
          </a:xfrm>
          <a:prstGeom prst="rect">
            <a:avLst/>
          </a:prstGeom>
        </p:spPr>
        <p:txBody>
          <a:bodyPr anchor="t" rtlCol="false" tIns="0" lIns="0" bIns="0" rIns="0">
            <a:spAutoFit/>
          </a:bodyPr>
          <a:lstStyle/>
          <a:p>
            <a:pPr algn="ctr">
              <a:lnSpc>
                <a:spcPts val="4759"/>
              </a:lnSpc>
            </a:pPr>
            <a:r>
              <a:rPr lang="en-US" sz="3399">
                <a:solidFill>
                  <a:srgbClr val="000000"/>
                </a:solidFill>
                <a:latin typeface="Alice Bold"/>
                <a:ea typeface="Alice Bold"/>
                <a:cs typeface="Alice Bold"/>
                <a:sym typeface="Alice Bold"/>
              </a:rPr>
              <a:t>Drafting Thesis</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0540" y="270540"/>
            <a:ext cx="4371300" cy="1253340"/>
          </a:xfrm>
          <a:custGeom>
            <a:avLst/>
            <a:gdLst/>
            <a:ahLst/>
            <a:cxnLst/>
            <a:rect r="r" b="b" t="t" l="l"/>
            <a:pathLst>
              <a:path h="1253340" w="4371300">
                <a:moveTo>
                  <a:pt x="0" y="0"/>
                </a:moveTo>
                <a:lnTo>
                  <a:pt x="4371300" y="0"/>
                </a:lnTo>
                <a:lnTo>
                  <a:pt x="4371300" y="1253340"/>
                </a:lnTo>
                <a:lnTo>
                  <a:pt x="0" y="1253340"/>
                </a:lnTo>
                <a:lnTo>
                  <a:pt x="0" y="0"/>
                </a:lnTo>
                <a:close/>
              </a:path>
            </a:pathLst>
          </a:custGeom>
          <a:blipFill>
            <a:blip r:embed="rId2"/>
            <a:stretch>
              <a:fillRect l="0" t="-7" r="0" b="-7"/>
            </a:stretch>
          </a:blipFill>
        </p:spPr>
      </p:sp>
      <p:sp>
        <p:nvSpPr>
          <p:cNvPr name="TextBox 3" id="3"/>
          <p:cNvSpPr txBox="true"/>
          <p:nvPr/>
        </p:nvSpPr>
        <p:spPr>
          <a:xfrm rot="0">
            <a:off x="6840000" y="4414905"/>
            <a:ext cx="4669200" cy="1199295"/>
          </a:xfrm>
          <a:prstGeom prst="rect">
            <a:avLst/>
          </a:prstGeom>
        </p:spPr>
        <p:txBody>
          <a:bodyPr anchor="t" rtlCol="false" tIns="0" lIns="0" bIns="0" rIns="0">
            <a:spAutoFit/>
          </a:bodyPr>
          <a:lstStyle/>
          <a:p>
            <a:pPr algn="ctr">
              <a:lnSpc>
                <a:spcPts val="8640"/>
              </a:lnSpc>
            </a:pPr>
            <a:r>
              <a:rPr lang="en-US" b="true" sz="7200" spc="-1">
                <a:solidFill>
                  <a:srgbClr val="000000"/>
                </a:solidFill>
                <a:latin typeface="Arial Bold"/>
                <a:ea typeface="Arial Bold"/>
                <a:cs typeface="Arial Bold"/>
                <a:sym typeface="Arial Bold"/>
              </a:rPr>
              <a:t>Thank You</a:t>
            </a:r>
          </a:p>
        </p:txBody>
      </p:sp>
      <p:sp>
        <p:nvSpPr>
          <p:cNvPr name="TextBox 4" id="4"/>
          <p:cNvSpPr txBox="true"/>
          <p:nvPr/>
        </p:nvSpPr>
        <p:spPr>
          <a:xfrm rot="0">
            <a:off x="4950000" y="581850"/>
            <a:ext cx="13050000" cy="679410"/>
          </a:xfrm>
          <a:prstGeom prst="rect">
            <a:avLst/>
          </a:prstGeom>
        </p:spPr>
        <p:txBody>
          <a:bodyPr anchor="t" rtlCol="false" tIns="0" lIns="0" bIns="0" rIns="0">
            <a:spAutoFit/>
          </a:bodyPr>
          <a:lstStyle/>
          <a:p>
            <a:pPr algn="r">
              <a:lnSpc>
                <a:spcPts val="3240"/>
              </a:lnSpc>
            </a:pPr>
            <a:r>
              <a:rPr lang="en-US" b="true" sz="2700" spc="-1">
                <a:solidFill>
                  <a:srgbClr val="1C4587"/>
                </a:solidFill>
                <a:latin typeface="Arial Bold"/>
                <a:ea typeface="Arial Bold"/>
                <a:cs typeface="Arial Bold"/>
                <a:sym typeface="Arial Bold"/>
              </a:rPr>
              <a:t>KIET Group of Institutions, Ghaziabad</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0540" y="270540"/>
            <a:ext cx="4371300" cy="1253340"/>
          </a:xfrm>
          <a:custGeom>
            <a:avLst/>
            <a:gdLst/>
            <a:ahLst/>
            <a:cxnLst/>
            <a:rect r="r" b="b" t="t" l="l"/>
            <a:pathLst>
              <a:path h="1253340" w="4371300">
                <a:moveTo>
                  <a:pt x="0" y="0"/>
                </a:moveTo>
                <a:lnTo>
                  <a:pt x="4371300" y="0"/>
                </a:lnTo>
                <a:lnTo>
                  <a:pt x="4371300" y="1253340"/>
                </a:lnTo>
                <a:lnTo>
                  <a:pt x="0" y="1253340"/>
                </a:lnTo>
                <a:lnTo>
                  <a:pt x="0" y="0"/>
                </a:lnTo>
                <a:close/>
              </a:path>
            </a:pathLst>
          </a:custGeom>
          <a:blipFill>
            <a:blip r:embed="rId2"/>
            <a:stretch>
              <a:fillRect l="0" t="-7" r="0" b="-7"/>
            </a:stretch>
          </a:blipFill>
        </p:spPr>
      </p:sp>
      <p:sp>
        <p:nvSpPr>
          <p:cNvPr name="TextBox 3" id="3"/>
          <p:cNvSpPr txBox="true"/>
          <p:nvPr/>
        </p:nvSpPr>
        <p:spPr>
          <a:xfrm rot="0">
            <a:off x="16581060" y="9541680"/>
            <a:ext cx="340560" cy="476760"/>
          </a:xfrm>
          <a:prstGeom prst="rect">
            <a:avLst/>
          </a:prstGeom>
        </p:spPr>
        <p:txBody>
          <a:bodyPr anchor="t" rtlCol="false" tIns="0" lIns="0" bIns="0" rIns="0">
            <a:spAutoFit/>
          </a:bodyPr>
          <a:lstStyle/>
          <a:p>
            <a:pPr algn="r">
              <a:lnSpc>
                <a:spcPts val="2160"/>
              </a:lnSpc>
            </a:pPr>
            <a:r>
              <a:rPr lang="en-US" sz="1800" spc="-1">
                <a:solidFill>
                  <a:srgbClr val="888888"/>
                </a:solidFill>
                <a:latin typeface="Arial"/>
                <a:ea typeface="Arial"/>
                <a:cs typeface="Arial"/>
                <a:sym typeface="Arial"/>
              </a:rPr>
              <a:t>&lt;number&gt;</a:t>
            </a:r>
          </a:p>
        </p:txBody>
      </p:sp>
      <p:sp>
        <p:nvSpPr>
          <p:cNvPr name="TextBox 4" id="4"/>
          <p:cNvSpPr txBox="true"/>
          <p:nvPr/>
        </p:nvSpPr>
        <p:spPr>
          <a:xfrm rot="0">
            <a:off x="4950000" y="581850"/>
            <a:ext cx="13050000" cy="679410"/>
          </a:xfrm>
          <a:prstGeom prst="rect">
            <a:avLst/>
          </a:prstGeom>
        </p:spPr>
        <p:txBody>
          <a:bodyPr anchor="t" rtlCol="false" tIns="0" lIns="0" bIns="0" rIns="0">
            <a:spAutoFit/>
          </a:bodyPr>
          <a:lstStyle/>
          <a:p>
            <a:pPr algn="r">
              <a:lnSpc>
                <a:spcPts val="3240"/>
              </a:lnSpc>
            </a:pPr>
            <a:r>
              <a:rPr lang="en-US" b="true" sz="2700" spc="-1">
                <a:solidFill>
                  <a:srgbClr val="1C4587"/>
                </a:solidFill>
                <a:latin typeface="Arial Bold"/>
                <a:ea typeface="Arial Bold"/>
                <a:cs typeface="Arial Bold"/>
                <a:sym typeface="Arial Bold"/>
              </a:rPr>
              <a:t>KIET Group of Institutions, Ghaziabad</a:t>
            </a:r>
          </a:p>
        </p:txBody>
      </p:sp>
      <p:sp>
        <p:nvSpPr>
          <p:cNvPr name="TextBox 5" id="5"/>
          <p:cNvSpPr txBox="true"/>
          <p:nvPr/>
        </p:nvSpPr>
        <p:spPr>
          <a:xfrm rot="0">
            <a:off x="5981402" y="2531719"/>
            <a:ext cx="632519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Problem Statement</a:t>
            </a:r>
          </a:p>
        </p:txBody>
      </p:sp>
      <p:sp>
        <p:nvSpPr>
          <p:cNvPr name="TextBox 6" id="6"/>
          <p:cNvSpPr txBox="true"/>
          <p:nvPr/>
        </p:nvSpPr>
        <p:spPr>
          <a:xfrm rot="0">
            <a:off x="1028700" y="4821466"/>
            <a:ext cx="16230600" cy="863601"/>
          </a:xfrm>
          <a:prstGeom prst="rect">
            <a:avLst/>
          </a:prstGeom>
        </p:spPr>
        <p:txBody>
          <a:bodyPr anchor="t" rtlCol="false" tIns="0" lIns="0" bIns="0" rIns="0">
            <a:spAutoFit/>
          </a:bodyPr>
          <a:lstStyle/>
          <a:p>
            <a:pPr algn="l" marL="1079491" indent="-539745" lvl="1">
              <a:lnSpc>
                <a:spcPts val="6999"/>
              </a:lnSpc>
              <a:buFont typeface="Arial"/>
              <a:buChar char="•"/>
            </a:pPr>
            <a:r>
              <a:rPr lang="en-US" sz="4999" spc="384">
                <a:solidFill>
                  <a:srgbClr val="000000"/>
                </a:solidFill>
                <a:latin typeface="Alice"/>
                <a:ea typeface="Alice"/>
                <a:cs typeface="Alice"/>
                <a:sym typeface="Alice"/>
              </a:rPr>
              <a:t> Limited time for each patient</a:t>
            </a:r>
          </a:p>
        </p:txBody>
      </p:sp>
      <p:sp>
        <p:nvSpPr>
          <p:cNvPr name="TextBox 7" id="7"/>
          <p:cNvSpPr txBox="true"/>
          <p:nvPr/>
        </p:nvSpPr>
        <p:spPr>
          <a:xfrm rot="0">
            <a:off x="1028700" y="5789842"/>
            <a:ext cx="16230600" cy="863601"/>
          </a:xfrm>
          <a:prstGeom prst="rect">
            <a:avLst/>
          </a:prstGeom>
        </p:spPr>
        <p:txBody>
          <a:bodyPr anchor="t" rtlCol="false" tIns="0" lIns="0" bIns="0" rIns="0">
            <a:spAutoFit/>
          </a:bodyPr>
          <a:lstStyle/>
          <a:p>
            <a:pPr algn="l" marL="1079491" indent="-539745" lvl="1">
              <a:lnSpc>
                <a:spcPts val="6999"/>
              </a:lnSpc>
              <a:buFont typeface="Arial"/>
              <a:buChar char="•"/>
            </a:pPr>
            <a:r>
              <a:rPr lang="en-US" sz="4999" spc="384">
                <a:solidFill>
                  <a:srgbClr val="000000"/>
                </a:solidFill>
                <a:latin typeface="Alice"/>
                <a:ea typeface="Alice"/>
                <a:cs typeface="Alice"/>
                <a:sym typeface="Alice"/>
              </a:rPr>
              <a:t> Increased risk of infection transmission</a:t>
            </a:r>
          </a:p>
        </p:txBody>
      </p:sp>
      <p:sp>
        <p:nvSpPr>
          <p:cNvPr name="TextBox 8" id="8"/>
          <p:cNvSpPr txBox="true"/>
          <p:nvPr/>
        </p:nvSpPr>
        <p:spPr>
          <a:xfrm rot="0">
            <a:off x="1028700" y="6758218"/>
            <a:ext cx="15892920" cy="863601"/>
          </a:xfrm>
          <a:prstGeom prst="rect">
            <a:avLst/>
          </a:prstGeom>
        </p:spPr>
        <p:txBody>
          <a:bodyPr anchor="t" rtlCol="false" tIns="0" lIns="0" bIns="0" rIns="0">
            <a:spAutoFit/>
          </a:bodyPr>
          <a:lstStyle/>
          <a:p>
            <a:pPr algn="l" marL="1079491" indent="-539745" lvl="1">
              <a:lnSpc>
                <a:spcPts val="6999"/>
              </a:lnSpc>
              <a:buFont typeface="Arial"/>
              <a:buChar char="•"/>
            </a:pPr>
            <a:r>
              <a:rPr lang="en-US" sz="4999" spc="384">
                <a:solidFill>
                  <a:srgbClr val="000000"/>
                </a:solidFill>
                <a:latin typeface="Alice"/>
                <a:ea typeface="Alice"/>
                <a:cs typeface="Alice"/>
                <a:sym typeface="Alice"/>
              </a:rPr>
              <a:t> Inadequate patient history</a:t>
            </a:r>
          </a:p>
        </p:txBody>
      </p:sp>
      <p:sp>
        <p:nvSpPr>
          <p:cNvPr name="TextBox 9" id="9"/>
          <p:cNvSpPr txBox="true"/>
          <p:nvPr/>
        </p:nvSpPr>
        <p:spPr>
          <a:xfrm rot="0">
            <a:off x="1028700" y="7725210"/>
            <a:ext cx="16230600" cy="863601"/>
          </a:xfrm>
          <a:prstGeom prst="rect">
            <a:avLst/>
          </a:prstGeom>
        </p:spPr>
        <p:txBody>
          <a:bodyPr anchor="t" rtlCol="false" tIns="0" lIns="0" bIns="0" rIns="0">
            <a:spAutoFit/>
          </a:bodyPr>
          <a:lstStyle/>
          <a:p>
            <a:pPr algn="l" marL="1079491" indent="-539745" lvl="1">
              <a:lnSpc>
                <a:spcPts val="6999"/>
              </a:lnSpc>
              <a:buFont typeface="Arial"/>
              <a:buChar char="•"/>
            </a:pPr>
            <a:r>
              <a:rPr lang="en-US" sz="4999" spc="384">
                <a:solidFill>
                  <a:srgbClr val="000000"/>
                </a:solidFill>
                <a:latin typeface="Alice"/>
                <a:ea typeface="Alice"/>
                <a:cs typeface="Alice"/>
                <a:sym typeface="Alice"/>
              </a:rPr>
              <a:t> Lack of continuity of care</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0540" y="270540"/>
            <a:ext cx="4371300" cy="1253340"/>
          </a:xfrm>
          <a:custGeom>
            <a:avLst/>
            <a:gdLst/>
            <a:ahLst/>
            <a:cxnLst/>
            <a:rect r="r" b="b" t="t" l="l"/>
            <a:pathLst>
              <a:path h="1253340" w="4371300">
                <a:moveTo>
                  <a:pt x="0" y="0"/>
                </a:moveTo>
                <a:lnTo>
                  <a:pt x="4371300" y="0"/>
                </a:lnTo>
                <a:lnTo>
                  <a:pt x="4371300" y="1253340"/>
                </a:lnTo>
                <a:lnTo>
                  <a:pt x="0" y="1253340"/>
                </a:lnTo>
                <a:lnTo>
                  <a:pt x="0" y="0"/>
                </a:lnTo>
                <a:close/>
              </a:path>
            </a:pathLst>
          </a:custGeom>
          <a:blipFill>
            <a:blip r:embed="rId2"/>
            <a:stretch>
              <a:fillRect l="0" t="-7" r="0" b="-7"/>
            </a:stretch>
          </a:blipFill>
        </p:spPr>
      </p:sp>
      <p:sp>
        <p:nvSpPr>
          <p:cNvPr name="TextBox 3" id="3"/>
          <p:cNvSpPr txBox="true"/>
          <p:nvPr/>
        </p:nvSpPr>
        <p:spPr>
          <a:xfrm rot="0">
            <a:off x="16581060" y="9541680"/>
            <a:ext cx="340560" cy="476760"/>
          </a:xfrm>
          <a:prstGeom prst="rect">
            <a:avLst/>
          </a:prstGeom>
        </p:spPr>
        <p:txBody>
          <a:bodyPr anchor="t" rtlCol="false" tIns="0" lIns="0" bIns="0" rIns="0">
            <a:spAutoFit/>
          </a:bodyPr>
          <a:lstStyle/>
          <a:p>
            <a:pPr algn="r">
              <a:lnSpc>
                <a:spcPts val="2160"/>
              </a:lnSpc>
            </a:pPr>
            <a:r>
              <a:rPr lang="en-US" sz="1800" spc="-1">
                <a:solidFill>
                  <a:srgbClr val="888888"/>
                </a:solidFill>
                <a:latin typeface="Arial"/>
                <a:ea typeface="Arial"/>
                <a:cs typeface="Arial"/>
                <a:sym typeface="Arial"/>
              </a:rPr>
              <a:t>&lt;number&gt;</a:t>
            </a:r>
          </a:p>
        </p:txBody>
      </p:sp>
      <p:sp>
        <p:nvSpPr>
          <p:cNvPr name="TextBox 4" id="4"/>
          <p:cNvSpPr txBox="true"/>
          <p:nvPr/>
        </p:nvSpPr>
        <p:spPr>
          <a:xfrm rot="0">
            <a:off x="4950000" y="581850"/>
            <a:ext cx="13050000" cy="679410"/>
          </a:xfrm>
          <a:prstGeom prst="rect">
            <a:avLst/>
          </a:prstGeom>
        </p:spPr>
        <p:txBody>
          <a:bodyPr anchor="t" rtlCol="false" tIns="0" lIns="0" bIns="0" rIns="0">
            <a:spAutoFit/>
          </a:bodyPr>
          <a:lstStyle/>
          <a:p>
            <a:pPr algn="r">
              <a:lnSpc>
                <a:spcPts val="3240"/>
              </a:lnSpc>
            </a:pPr>
            <a:r>
              <a:rPr lang="en-US" b="true" sz="2700" spc="-1">
                <a:solidFill>
                  <a:srgbClr val="1C4587"/>
                </a:solidFill>
                <a:latin typeface="Arial Bold"/>
                <a:ea typeface="Arial Bold"/>
                <a:cs typeface="Arial Bold"/>
                <a:sym typeface="Arial Bold"/>
              </a:rPr>
              <a:t>KIET Group of Institutions, Ghaziabad</a:t>
            </a:r>
          </a:p>
        </p:txBody>
      </p:sp>
      <p:sp>
        <p:nvSpPr>
          <p:cNvPr name="TextBox 5" id="5"/>
          <p:cNvSpPr txBox="true"/>
          <p:nvPr/>
        </p:nvSpPr>
        <p:spPr>
          <a:xfrm rot="0">
            <a:off x="6169372" y="1428630"/>
            <a:ext cx="594925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Project Objectives</a:t>
            </a:r>
          </a:p>
        </p:txBody>
      </p:sp>
      <p:sp>
        <p:nvSpPr>
          <p:cNvPr name="TextBox 6" id="6"/>
          <p:cNvSpPr txBox="true"/>
          <p:nvPr/>
        </p:nvSpPr>
        <p:spPr>
          <a:xfrm rot="0">
            <a:off x="1028700" y="3056649"/>
            <a:ext cx="16230600" cy="880150"/>
          </a:xfrm>
          <a:prstGeom prst="rect">
            <a:avLst/>
          </a:prstGeom>
        </p:spPr>
        <p:txBody>
          <a:bodyPr anchor="t" rtlCol="false" tIns="0" lIns="0" bIns="0" rIns="0">
            <a:spAutoFit/>
          </a:bodyPr>
          <a:lstStyle/>
          <a:p>
            <a:pPr algn="ctr">
              <a:lnSpc>
                <a:spcPts val="7137"/>
              </a:lnSpc>
            </a:pPr>
            <a:r>
              <a:rPr lang="en-US" sz="5098" b="true">
                <a:solidFill>
                  <a:srgbClr val="000000"/>
                </a:solidFill>
                <a:latin typeface="Canva Sans Bold"/>
                <a:ea typeface="Canva Sans Bold"/>
                <a:cs typeface="Canva Sans Bold"/>
                <a:sym typeface="Canva Sans Bold"/>
              </a:rPr>
              <a:t> </a:t>
            </a:r>
            <a:r>
              <a:rPr lang="en-US" sz="5098" b="true">
                <a:solidFill>
                  <a:srgbClr val="000000"/>
                </a:solidFill>
                <a:latin typeface="Canva Sans Bold"/>
                <a:ea typeface="Canva Sans Bold"/>
                <a:cs typeface="Canva Sans Bold"/>
                <a:sym typeface="Canva Sans Bold"/>
              </a:rPr>
              <a:t>Our 4 Major Objectives of our project are:-</a:t>
            </a:r>
          </a:p>
        </p:txBody>
      </p:sp>
      <p:sp>
        <p:nvSpPr>
          <p:cNvPr name="TextBox 7" id="7"/>
          <p:cNvSpPr txBox="true"/>
          <p:nvPr/>
        </p:nvSpPr>
        <p:spPr>
          <a:xfrm rot="0">
            <a:off x="1028700" y="4625772"/>
            <a:ext cx="15892920" cy="863601"/>
          </a:xfrm>
          <a:prstGeom prst="rect">
            <a:avLst/>
          </a:prstGeom>
        </p:spPr>
        <p:txBody>
          <a:bodyPr anchor="t" rtlCol="false" tIns="0" lIns="0" bIns="0" rIns="0">
            <a:spAutoFit/>
          </a:bodyPr>
          <a:lstStyle/>
          <a:p>
            <a:pPr algn="l" marL="1079491" indent="-539745" lvl="1">
              <a:lnSpc>
                <a:spcPts val="6999"/>
              </a:lnSpc>
              <a:buFont typeface="Arial"/>
              <a:buChar char="•"/>
            </a:pPr>
            <a:r>
              <a:rPr lang="en-US" sz="4999" spc="364">
                <a:solidFill>
                  <a:srgbClr val="000000"/>
                </a:solidFill>
                <a:latin typeface="Alice"/>
                <a:ea typeface="Alice"/>
                <a:cs typeface="Alice"/>
                <a:sym typeface="Alice"/>
              </a:rPr>
              <a:t> </a:t>
            </a:r>
            <a:r>
              <a:rPr lang="en-US" sz="4999" spc="364">
                <a:solidFill>
                  <a:srgbClr val="000000"/>
                </a:solidFill>
                <a:latin typeface="Alice"/>
                <a:ea typeface="Alice"/>
                <a:cs typeface="Alice"/>
                <a:sym typeface="Alice"/>
              </a:rPr>
              <a:t>Minimize the OPD response time</a:t>
            </a:r>
          </a:p>
        </p:txBody>
      </p:sp>
      <p:sp>
        <p:nvSpPr>
          <p:cNvPr name="TextBox 8" id="8"/>
          <p:cNvSpPr txBox="true"/>
          <p:nvPr/>
        </p:nvSpPr>
        <p:spPr>
          <a:xfrm rot="0">
            <a:off x="1028700" y="5594148"/>
            <a:ext cx="15892920" cy="863601"/>
          </a:xfrm>
          <a:prstGeom prst="rect">
            <a:avLst/>
          </a:prstGeom>
        </p:spPr>
        <p:txBody>
          <a:bodyPr anchor="t" rtlCol="false" tIns="0" lIns="0" bIns="0" rIns="0">
            <a:spAutoFit/>
          </a:bodyPr>
          <a:lstStyle/>
          <a:p>
            <a:pPr algn="l" marL="1079491" indent="-539745" lvl="1">
              <a:lnSpc>
                <a:spcPts val="6999"/>
              </a:lnSpc>
              <a:buFont typeface="Arial"/>
              <a:buChar char="•"/>
            </a:pPr>
            <a:r>
              <a:rPr lang="en-US" sz="4999" spc="364">
                <a:solidFill>
                  <a:srgbClr val="000000"/>
                </a:solidFill>
                <a:latin typeface="Alice"/>
                <a:ea typeface="Alice"/>
                <a:cs typeface="Alice"/>
                <a:sym typeface="Alice"/>
              </a:rPr>
              <a:t> </a:t>
            </a:r>
            <a:r>
              <a:rPr lang="en-US" sz="4999" spc="364">
                <a:solidFill>
                  <a:srgbClr val="000000"/>
                </a:solidFill>
                <a:latin typeface="Alice"/>
                <a:ea typeface="Alice"/>
                <a:cs typeface="Alice"/>
                <a:sym typeface="Alice"/>
              </a:rPr>
              <a:t>AI based progression of patient in one click</a:t>
            </a:r>
          </a:p>
        </p:txBody>
      </p:sp>
      <p:sp>
        <p:nvSpPr>
          <p:cNvPr name="TextBox 9" id="9"/>
          <p:cNvSpPr txBox="true"/>
          <p:nvPr/>
        </p:nvSpPr>
        <p:spPr>
          <a:xfrm rot="0">
            <a:off x="1028700" y="6562524"/>
            <a:ext cx="16230600" cy="1749426"/>
          </a:xfrm>
          <a:prstGeom prst="rect">
            <a:avLst/>
          </a:prstGeom>
        </p:spPr>
        <p:txBody>
          <a:bodyPr anchor="t" rtlCol="false" tIns="0" lIns="0" bIns="0" rIns="0">
            <a:spAutoFit/>
          </a:bodyPr>
          <a:lstStyle/>
          <a:p>
            <a:pPr algn="l" marL="1079491" indent="-539745" lvl="1">
              <a:lnSpc>
                <a:spcPts val="6999"/>
              </a:lnSpc>
              <a:buFont typeface="Arial"/>
              <a:buChar char="•"/>
            </a:pPr>
            <a:r>
              <a:rPr lang="en-US" sz="4999" spc="364">
                <a:solidFill>
                  <a:srgbClr val="000000"/>
                </a:solidFill>
                <a:latin typeface="Alice"/>
                <a:ea typeface="Alice"/>
                <a:cs typeface="Alice"/>
                <a:sym typeface="Alice"/>
              </a:rPr>
              <a:t> Real time video,image based Disease diagnosis system</a:t>
            </a:r>
            <a:r>
              <a:rPr lang="en-US" sz="4999" spc="364">
                <a:solidFill>
                  <a:srgbClr val="000000"/>
                </a:solidFill>
                <a:latin typeface="Alice"/>
                <a:ea typeface="Alice"/>
                <a:cs typeface="Alice"/>
                <a:sym typeface="Alice"/>
              </a:rPr>
              <a:t> </a:t>
            </a:r>
          </a:p>
        </p:txBody>
      </p:sp>
      <p:sp>
        <p:nvSpPr>
          <p:cNvPr name="TextBox 10" id="10"/>
          <p:cNvSpPr txBox="true"/>
          <p:nvPr/>
        </p:nvSpPr>
        <p:spPr>
          <a:xfrm rot="0">
            <a:off x="1028700" y="8414052"/>
            <a:ext cx="16230600" cy="863601"/>
          </a:xfrm>
          <a:prstGeom prst="rect">
            <a:avLst/>
          </a:prstGeom>
        </p:spPr>
        <p:txBody>
          <a:bodyPr anchor="t" rtlCol="false" tIns="0" lIns="0" bIns="0" rIns="0">
            <a:spAutoFit/>
          </a:bodyPr>
          <a:lstStyle/>
          <a:p>
            <a:pPr algn="l" marL="1079491" indent="-539745" lvl="1">
              <a:lnSpc>
                <a:spcPts val="6999"/>
              </a:lnSpc>
              <a:buFont typeface="Arial"/>
              <a:buChar char="•"/>
            </a:pPr>
            <a:r>
              <a:rPr lang="en-US" sz="4999" spc="364">
                <a:solidFill>
                  <a:srgbClr val="000000"/>
                </a:solidFill>
                <a:latin typeface="Alice"/>
                <a:ea typeface="Alice"/>
                <a:cs typeface="Alice"/>
                <a:sym typeface="Alice"/>
              </a:rPr>
              <a:t> </a:t>
            </a:r>
            <a:r>
              <a:rPr lang="en-US" sz="4999" spc="364">
                <a:solidFill>
                  <a:srgbClr val="000000"/>
                </a:solidFill>
                <a:latin typeface="Alice"/>
                <a:ea typeface="Alice"/>
                <a:cs typeface="Alice"/>
                <a:sym typeface="Alice"/>
              </a:rPr>
              <a:t>Integration with cloud</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0540" y="270540"/>
            <a:ext cx="4371300" cy="1253340"/>
          </a:xfrm>
          <a:custGeom>
            <a:avLst/>
            <a:gdLst/>
            <a:ahLst/>
            <a:cxnLst/>
            <a:rect r="r" b="b" t="t" l="l"/>
            <a:pathLst>
              <a:path h="1253340" w="4371300">
                <a:moveTo>
                  <a:pt x="0" y="0"/>
                </a:moveTo>
                <a:lnTo>
                  <a:pt x="4371300" y="0"/>
                </a:lnTo>
                <a:lnTo>
                  <a:pt x="4371300" y="1253340"/>
                </a:lnTo>
                <a:lnTo>
                  <a:pt x="0" y="1253340"/>
                </a:lnTo>
                <a:lnTo>
                  <a:pt x="0" y="0"/>
                </a:lnTo>
                <a:close/>
              </a:path>
            </a:pathLst>
          </a:custGeom>
          <a:blipFill>
            <a:blip r:embed="rId2"/>
            <a:stretch>
              <a:fillRect l="0" t="-7" r="0" b="-7"/>
            </a:stretch>
          </a:blipFill>
        </p:spPr>
      </p:sp>
      <p:sp>
        <p:nvSpPr>
          <p:cNvPr name="TextBox 3" id="3"/>
          <p:cNvSpPr txBox="true"/>
          <p:nvPr/>
        </p:nvSpPr>
        <p:spPr>
          <a:xfrm rot="0">
            <a:off x="16581060" y="9541680"/>
            <a:ext cx="340560" cy="476760"/>
          </a:xfrm>
          <a:prstGeom prst="rect">
            <a:avLst/>
          </a:prstGeom>
        </p:spPr>
        <p:txBody>
          <a:bodyPr anchor="t" rtlCol="false" tIns="0" lIns="0" bIns="0" rIns="0">
            <a:spAutoFit/>
          </a:bodyPr>
          <a:lstStyle/>
          <a:p>
            <a:pPr algn="r">
              <a:lnSpc>
                <a:spcPts val="2160"/>
              </a:lnSpc>
            </a:pPr>
            <a:r>
              <a:rPr lang="en-US" sz="1800" spc="-1">
                <a:solidFill>
                  <a:srgbClr val="888888"/>
                </a:solidFill>
                <a:latin typeface="Arial"/>
                <a:ea typeface="Arial"/>
                <a:cs typeface="Arial"/>
                <a:sym typeface="Arial"/>
              </a:rPr>
              <a:t>&lt;number&gt;</a:t>
            </a:r>
          </a:p>
        </p:txBody>
      </p:sp>
      <p:sp>
        <p:nvSpPr>
          <p:cNvPr name="TextBox 4" id="4"/>
          <p:cNvSpPr txBox="true"/>
          <p:nvPr/>
        </p:nvSpPr>
        <p:spPr>
          <a:xfrm rot="0">
            <a:off x="900000" y="1637175"/>
            <a:ext cx="16482780" cy="663702"/>
          </a:xfrm>
          <a:prstGeom prst="rect">
            <a:avLst/>
          </a:prstGeom>
        </p:spPr>
        <p:txBody>
          <a:bodyPr anchor="t" rtlCol="false" tIns="0" lIns="0" bIns="0" rIns="0">
            <a:spAutoFit/>
          </a:bodyPr>
          <a:lstStyle/>
          <a:p>
            <a:pPr algn="ctr">
              <a:lnSpc>
                <a:spcPts val="5184"/>
              </a:lnSpc>
            </a:pPr>
            <a:r>
              <a:rPr lang="en-US" b="true" sz="4800" spc="-192">
                <a:solidFill>
                  <a:srgbClr val="000000"/>
                </a:solidFill>
                <a:latin typeface="Open Sans Bold"/>
                <a:ea typeface="Open Sans Bold"/>
                <a:cs typeface="Open Sans Bold"/>
                <a:sym typeface="Open Sans Bold"/>
              </a:rPr>
              <a:t>PHASE I</a:t>
            </a:r>
          </a:p>
        </p:txBody>
      </p:sp>
      <p:sp>
        <p:nvSpPr>
          <p:cNvPr name="TextBox 5" id="5"/>
          <p:cNvSpPr txBox="true"/>
          <p:nvPr/>
        </p:nvSpPr>
        <p:spPr>
          <a:xfrm rot="0">
            <a:off x="4950000" y="581850"/>
            <a:ext cx="13050000" cy="679410"/>
          </a:xfrm>
          <a:prstGeom prst="rect">
            <a:avLst/>
          </a:prstGeom>
        </p:spPr>
        <p:txBody>
          <a:bodyPr anchor="t" rtlCol="false" tIns="0" lIns="0" bIns="0" rIns="0">
            <a:spAutoFit/>
          </a:bodyPr>
          <a:lstStyle/>
          <a:p>
            <a:pPr algn="r">
              <a:lnSpc>
                <a:spcPts val="3240"/>
              </a:lnSpc>
            </a:pPr>
            <a:r>
              <a:rPr lang="en-US" b="true" sz="2700" spc="-1">
                <a:solidFill>
                  <a:srgbClr val="1C4587"/>
                </a:solidFill>
                <a:latin typeface="Arial Bold"/>
                <a:ea typeface="Arial Bold"/>
                <a:cs typeface="Arial Bold"/>
                <a:sym typeface="Arial Bold"/>
              </a:rPr>
              <a:t>KIET Group of Institutions, Ghaziabad</a:t>
            </a:r>
          </a:p>
        </p:txBody>
      </p:sp>
      <p:sp>
        <p:nvSpPr>
          <p:cNvPr name="TextBox 6" id="6"/>
          <p:cNvSpPr txBox="true"/>
          <p:nvPr/>
        </p:nvSpPr>
        <p:spPr>
          <a:xfrm rot="0">
            <a:off x="5047872" y="2510427"/>
            <a:ext cx="818703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DASHBOARD DESIGNING</a:t>
            </a:r>
          </a:p>
        </p:txBody>
      </p:sp>
      <p:sp>
        <p:nvSpPr>
          <p:cNvPr name="TextBox 7" id="7"/>
          <p:cNvSpPr txBox="true"/>
          <p:nvPr/>
        </p:nvSpPr>
        <p:spPr>
          <a:xfrm rot="0">
            <a:off x="1628752" y="3597547"/>
            <a:ext cx="15630548" cy="880150"/>
          </a:xfrm>
          <a:prstGeom prst="rect">
            <a:avLst/>
          </a:prstGeom>
        </p:spPr>
        <p:txBody>
          <a:bodyPr anchor="t" rtlCol="false" tIns="0" lIns="0" bIns="0" rIns="0">
            <a:spAutoFit/>
          </a:bodyPr>
          <a:lstStyle/>
          <a:p>
            <a:pPr algn="l">
              <a:lnSpc>
                <a:spcPts val="7137"/>
              </a:lnSpc>
            </a:pPr>
            <a:r>
              <a:rPr lang="en-US" sz="5098" b="true">
                <a:solidFill>
                  <a:srgbClr val="000000"/>
                </a:solidFill>
                <a:latin typeface="Canva Sans Bold"/>
                <a:ea typeface="Canva Sans Bold"/>
                <a:cs typeface="Canva Sans Bold"/>
                <a:sym typeface="Canva Sans Bold"/>
              </a:rPr>
              <a:t>FEATURES (Tentative)</a:t>
            </a:r>
          </a:p>
        </p:txBody>
      </p:sp>
      <p:grpSp>
        <p:nvGrpSpPr>
          <p:cNvPr name="Group 8" id="8"/>
          <p:cNvGrpSpPr/>
          <p:nvPr/>
        </p:nvGrpSpPr>
        <p:grpSpPr>
          <a:xfrm rot="0">
            <a:off x="1028700" y="4782497"/>
            <a:ext cx="12873488" cy="3462022"/>
            <a:chOff x="0" y="0"/>
            <a:chExt cx="17164651" cy="4616030"/>
          </a:xfrm>
        </p:grpSpPr>
        <p:sp>
          <p:nvSpPr>
            <p:cNvPr name="TextBox 9" id="9"/>
            <p:cNvSpPr txBox="true"/>
            <p:nvPr/>
          </p:nvSpPr>
          <p:spPr>
            <a:xfrm rot="0">
              <a:off x="0" y="-104775"/>
              <a:ext cx="17164651" cy="1116543"/>
            </a:xfrm>
            <a:prstGeom prst="rect">
              <a:avLst/>
            </a:prstGeom>
          </p:spPr>
          <p:txBody>
            <a:bodyPr anchor="t" rtlCol="false" tIns="0" lIns="0" bIns="0" rIns="0">
              <a:spAutoFit/>
            </a:bodyPr>
            <a:lstStyle/>
            <a:p>
              <a:pPr algn="l" marL="1079491" indent="-539745" lvl="1">
                <a:lnSpc>
                  <a:spcPts val="6999"/>
                </a:lnSpc>
                <a:buFont typeface="Arial"/>
                <a:buChar char="•"/>
              </a:pPr>
              <a:r>
                <a:rPr lang="en-US" sz="4999" spc="364">
                  <a:solidFill>
                    <a:srgbClr val="000000"/>
                  </a:solidFill>
                  <a:latin typeface="Alice"/>
                  <a:ea typeface="Alice"/>
                  <a:cs typeface="Alice"/>
                  <a:sym typeface="Alice"/>
                </a:rPr>
                <a:t>Live streaming</a:t>
              </a:r>
            </a:p>
          </p:txBody>
        </p:sp>
        <p:sp>
          <p:nvSpPr>
            <p:cNvPr name="TextBox 10" id="10"/>
            <p:cNvSpPr txBox="true"/>
            <p:nvPr/>
          </p:nvSpPr>
          <p:spPr>
            <a:xfrm rot="0">
              <a:off x="0" y="1096646"/>
              <a:ext cx="17164651" cy="1116543"/>
            </a:xfrm>
            <a:prstGeom prst="rect">
              <a:avLst/>
            </a:prstGeom>
          </p:spPr>
          <p:txBody>
            <a:bodyPr anchor="t" rtlCol="false" tIns="0" lIns="0" bIns="0" rIns="0">
              <a:spAutoFit/>
            </a:bodyPr>
            <a:lstStyle/>
            <a:p>
              <a:pPr algn="l" marL="1079491" indent="-539745" lvl="1">
                <a:lnSpc>
                  <a:spcPts val="6999"/>
                </a:lnSpc>
                <a:buFont typeface="Arial"/>
                <a:buChar char="•"/>
              </a:pPr>
              <a:r>
                <a:rPr lang="en-US" sz="4999" spc="364">
                  <a:solidFill>
                    <a:srgbClr val="000000"/>
                  </a:solidFill>
                  <a:latin typeface="Alice"/>
                  <a:ea typeface="Alice"/>
                  <a:cs typeface="Alice"/>
                  <a:sym typeface="Alice"/>
                </a:rPr>
                <a:t>Patient previous History</a:t>
              </a:r>
            </a:p>
          </p:txBody>
        </p:sp>
        <p:sp>
          <p:nvSpPr>
            <p:cNvPr name="TextBox 11" id="11"/>
            <p:cNvSpPr txBox="true"/>
            <p:nvPr/>
          </p:nvSpPr>
          <p:spPr>
            <a:xfrm rot="0">
              <a:off x="0" y="2298066"/>
              <a:ext cx="17164651" cy="1116543"/>
            </a:xfrm>
            <a:prstGeom prst="rect">
              <a:avLst/>
            </a:prstGeom>
          </p:spPr>
          <p:txBody>
            <a:bodyPr anchor="t" rtlCol="false" tIns="0" lIns="0" bIns="0" rIns="0">
              <a:spAutoFit/>
            </a:bodyPr>
            <a:lstStyle/>
            <a:p>
              <a:pPr algn="l" marL="1079491" indent="-539745" lvl="1">
                <a:lnSpc>
                  <a:spcPts val="6999"/>
                </a:lnSpc>
                <a:buFont typeface="Arial"/>
                <a:buChar char="•"/>
              </a:pPr>
              <a:r>
                <a:rPr lang="en-US" sz="4999" spc="364">
                  <a:solidFill>
                    <a:srgbClr val="000000"/>
                  </a:solidFill>
                  <a:latin typeface="Alice"/>
                  <a:ea typeface="Alice"/>
                  <a:cs typeface="Alice"/>
                  <a:sym typeface="Alice"/>
                </a:rPr>
                <a:t>Vital sign</a:t>
              </a:r>
            </a:p>
          </p:txBody>
        </p:sp>
        <p:sp>
          <p:nvSpPr>
            <p:cNvPr name="TextBox 12" id="12"/>
            <p:cNvSpPr txBox="true"/>
            <p:nvPr/>
          </p:nvSpPr>
          <p:spPr>
            <a:xfrm rot="0">
              <a:off x="0" y="3499487"/>
              <a:ext cx="17164651" cy="1116543"/>
            </a:xfrm>
            <a:prstGeom prst="rect">
              <a:avLst/>
            </a:prstGeom>
          </p:spPr>
          <p:txBody>
            <a:bodyPr anchor="t" rtlCol="false" tIns="0" lIns="0" bIns="0" rIns="0">
              <a:spAutoFit/>
            </a:bodyPr>
            <a:lstStyle/>
            <a:p>
              <a:pPr algn="l" marL="1079491" indent="-539745" lvl="1">
                <a:lnSpc>
                  <a:spcPts val="6999"/>
                </a:lnSpc>
                <a:buFont typeface="Arial"/>
                <a:buChar char="•"/>
              </a:pPr>
              <a:r>
                <a:rPr lang="en-US" sz="4999" spc="364">
                  <a:solidFill>
                    <a:srgbClr val="000000"/>
                  </a:solidFill>
                  <a:latin typeface="Alice"/>
                  <a:ea typeface="Alice"/>
                  <a:cs typeface="Alice"/>
                  <a:sym typeface="Alice"/>
                </a:rPr>
                <a:t>Allergic History</a:t>
              </a:r>
            </a:p>
          </p:txBody>
        </p:sp>
      </p:gr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0540" y="270540"/>
            <a:ext cx="4371300" cy="1253340"/>
          </a:xfrm>
          <a:custGeom>
            <a:avLst/>
            <a:gdLst/>
            <a:ahLst/>
            <a:cxnLst/>
            <a:rect r="r" b="b" t="t" l="l"/>
            <a:pathLst>
              <a:path h="1253340" w="4371300">
                <a:moveTo>
                  <a:pt x="0" y="0"/>
                </a:moveTo>
                <a:lnTo>
                  <a:pt x="4371300" y="0"/>
                </a:lnTo>
                <a:lnTo>
                  <a:pt x="4371300" y="1253340"/>
                </a:lnTo>
                <a:lnTo>
                  <a:pt x="0" y="1253340"/>
                </a:lnTo>
                <a:lnTo>
                  <a:pt x="0" y="0"/>
                </a:lnTo>
                <a:close/>
              </a:path>
            </a:pathLst>
          </a:custGeom>
          <a:blipFill>
            <a:blip r:embed="rId2"/>
            <a:stretch>
              <a:fillRect l="0" t="-7" r="0" b="-7"/>
            </a:stretch>
          </a:blipFill>
        </p:spPr>
      </p:sp>
      <p:sp>
        <p:nvSpPr>
          <p:cNvPr name="TextBox 3" id="3"/>
          <p:cNvSpPr txBox="true"/>
          <p:nvPr/>
        </p:nvSpPr>
        <p:spPr>
          <a:xfrm rot="0">
            <a:off x="16581060" y="9541680"/>
            <a:ext cx="340560" cy="476760"/>
          </a:xfrm>
          <a:prstGeom prst="rect">
            <a:avLst/>
          </a:prstGeom>
        </p:spPr>
        <p:txBody>
          <a:bodyPr anchor="t" rtlCol="false" tIns="0" lIns="0" bIns="0" rIns="0">
            <a:spAutoFit/>
          </a:bodyPr>
          <a:lstStyle/>
          <a:p>
            <a:pPr algn="r">
              <a:lnSpc>
                <a:spcPts val="2160"/>
              </a:lnSpc>
            </a:pPr>
            <a:r>
              <a:rPr lang="en-US" sz="1800" spc="-1">
                <a:solidFill>
                  <a:srgbClr val="888888"/>
                </a:solidFill>
                <a:latin typeface="Arial"/>
                <a:ea typeface="Arial"/>
                <a:cs typeface="Arial"/>
                <a:sym typeface="Arial"/>
              </a:rPr>
              <a:t>&lt;number&gt;</a:t>
            </a:r>
          </a:p>
        </p:txBody>
      </p:sp>
      <p:sp>
        <p:nvSpPr>
          <p:cNvPr name="TextBox 4" id="4"/>
          <p:cNvSpPr txBox="true"/>
          <p:nvPr/>
        </p:nvSpPr>
        <p:spPr>
          <a:xfrm rot="0">
            <a:off x="900000" y="1637175"/>
            <a:ext cx="16482780" cy="663702"/>
          </a:xfrm>
          <a:prstGeom prst="rect">
            <a:avLst/>
          </a:prstGeom>
        </p:spPr>
        <p:txBody>
          <a:bodyPr anchor="t" rtlCol="false" tIns="0" lIns="0" bIns="0" rIns="0">
            <a:spAutoFit/>
          </a:bodyPr>
          <a:lstStyle/>
          <a:p>
            <a:pPr algn="ctr">
              <a:lnSpc>
                <a:spcPts val="5184"/>
              </a:lnSpc>
            </a:pPr>
            <a:r>
              <a:rPr lang="en-US" b="true" sz="4800" spc="-192">
                <a:solidFill>
                  <a:srgbClr val="000000"/>
                </a:solidFill>
                <a:latin typeface="Open Sans Bold"/>
                <a:ea typeface="Open Sans Bold"/>
                <a:cs typeface="Open Sans Bold"/>
                <a:sym typeface="Open Sans Bold"/>
              </a:rPr>
              <a:t>PHASE II</a:t>
            </a:r>
          </a:p>
        </p:txBody>
      </p:sp>
      <p:sp>
        <p:nvSpPr>
          <p:cNvPr name="TextBox 5" id="5"/>
          <p:cNvSpPr txBox="true"/>
          <p:nvPr/>
        </p:nvSpPr>
        <p:spPr>
          <a:xfrm rot="0">
            <a:off x="4950000" y="581850"/>
            <a:ext cx="13050000" cy="679410"/>
          </a:xfrm>
          <a:prstGeom prst="rect">
            <a:avLst/>
          </a:prstGeom>
        </p:spPr>
        <p:txBody>
          <a:bodyPr anchor="t" rtlCol="false" tIns="0" lIns="0" bIns="0" rIns="0">
            <a:spAutoFit/>
          </a:bodyPr>
          <a:lstStyle/>
          <a:p>
            <a:pPr algn="r">
              <a:lnSpc>
                <a:spcPts val="3240"/>
              </a:lnSpc>
            </a:pPr>
            <a:r>
              <a:rPr lang="en-US" b="true" sz="2700" spc="-1">
                <a:solidFill>
                  <a:srgbClr val="1C4587"/>
                </a:solidFill>
                <a:latin typeface="Arial Bold"/>
                <a:ea typeface="Arial Bold"/>
                <a:cs typeface="Arial Bold"/>
                <a:sym typeface="Arial Bold"/>
              </a:rPr>
              <a:t>KIET Group of Institutions, Ghaziabad</a:t>
            </a:r>
          </a:p>
        </p:txBody>
      </p:sp>
      <p:sp>
        <p:nvSpPr>
          <p:cNvPr name="TextBox 6" id="6"/>
          <p:cNvSpPr txBox="true"/>
          <p:nvPr/>
        </p:nvSpPr>
        <p:spPr>
          <a:xfrm rot="0">
            <a:off x="3401982" y="2510427"/>
            <a:ext cx="1147881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AI BASE DISEASE DIANOSIS MODEL</a:t>
            </a:r>
          </a:p>
        </p:txBody>
      </p:sp>
      <p:sp>
        <p:nvSpPr>
          <p:cNvPr name="TextBox 7" id="7"/>
          <p:cNvSpPr txBox="true"/>
          <p:nvPr/>
        </p:nvSpPr>
        <p:spPr>
          <a:xfrm rot="0">
            <a:off x="1628752" y="3597547"/>
            <a:ext cx="15630548" cy="880150"/>
          </a:xfrm>
          <a:prstGeom prst="rect">
            <a:avLst/>
          </a:prstGeom>
        </p:spPr>
        <p:txBody>
          <a:bodyPr anchor="t" rtlCol="false" tIns="0" lIns="0" bIns="0" rIns="0">
            <a:spAutoFit/>
          </a:bodyPr>
          <a:lstStyle/>
          <a:p>
            <a:pPr algn="l">
              <a:lnSpc>
                <a:spcPts val="7137"/>
              </a:lnSpc>
            </a:pPr>
            <a:r>
              <a:rPr lang="en-US" sz="5098" b="true">
                <a:solidFill>
                  <a:srgbClr val="000000"/>
                </a:solidFill>
                <a:latin typeface="Canva Sans Bold"/>
                <a:ea typeface="Canva Sans Bold"/>
                <a:cs typeface="Canva Sans Bold"/>
                <a:sym typeface="Canva Sans Bold"/>
              </a:rPr>
              <a:t>FEATURES (Tentative)</a:t>
            </a:r>
          </a:p>
        </p:txBody>
      </p:sp>
      <p:sp>
        <p:nvSpPr>
          <p:cNvPr name="TextBox 8" id="8"/>
          <p:cNvSpPr txBox="true"/>
          <p:nvPr/>
        </p:nvSpPr>
        <p:spPr>
          <a:xfrm rot="0">
            <a:off x="1028700" y="4677722"/>
            <a:ext cx="12873488" cy="863601"/>
          </a:xfrm>
          <a:prstGeom prst="rect">
            <a:avLst/>
          </a:prstGeom>
        </p:spPr>
        <p:txBody>
          <a:bodyPr anchor="t" rtlCol="false" tIns="0" lIns="0" bIns="0" rIns="0">
            <a:spAutoFit/>
          </a:bodyPr>
          <a:lstStyle/>
          <a:p>
            <a:pPr algn="l" marL="1079491" indent="-539745" lvl="1">
              <a:lnSpc>
                <a:spcPts val="6999"/>
              </a:lnSpc>
              <a:buFont typeface="Arial"/>
              <a:buChar char="•"/>
            </a:pPr>
            <a:r>
              <a:rPr lang="en-US" sz="4999" spc="364">
                <a:solidFill>
                  <a:srgbClr val="000000"/>
                </a:solidFill>
                <a:latin typeface="Alice"/>
                <a:ea typeface="Alice"/>
                <a:cs typeface="Alice"/>
                <a:sym typeface="Alice"/>
              </a:rPr>
              <a:t>Minimize OPD time</a:t>
            </a:r>
          </a:p>
        </p:txBody>
      </p:sp>
      <p:sp>
        <p:nvSpPr>
          <p:cNvPr name="TextBox 9" id="9"/>
          <p:cNvSpPr txBox="true"/>
          <p:nvPr/>
        </p:nvSpPr>
        <p:spPr>
          <a:xfrm rot="0">
            <a:off x="1028700" y="5578787"/>
            <a:ext cx="12873488" cy="863601"/>
          </a:xfrm>
          <a:prstGeom prst="rect">
            <a:avLst/>
          </a:prstGeom>
        </p:spPr>
        <p:txBody>
          <a:bodyPr anchor="t" rtlCol="false" tIns="0" lIns="0" bIns="0" rIns="0">
            <a:spAutoFit/>
          </a:bodyPr>
          <a:lstStyle/>
          <a:p>
            <a:pPr algn="l" marL="1079491" indent="-539745" lvl="1">
              <a:lnSpc>
                <a:spcPts val="6999"/>
              </a:lnSpc>
              <a:buFont typeface="Arial"/>
              <a:buChar char="•"/>
            </a:pPr>
            <a:r>
              <a:rPr lang="en-US" sz="4999" spc="364">
                <a:solidFill>
                  <a:srgbClr val="000000"/>
                </a:solidFill>
                <a:latin typeface="Alice"/>
                <a:ea typeface="Alice"/>
                <a:cs typeface="Alice"/>
                <a:sym typeface="Alice"/>
              </a:rPr>
              <a:t>Progression of patient</a:t>
            </a:r>
          </a:p>
        </p:txBody>
      </p:sp>
      <p:sp>
        <p:nvSpPr>
          <p:cNvPr name="TextBox 10" id="10"/>
          <p:cNvSpPr txBox="true"/>
          <p:nvPr/>
        </p:nvSpPr>
        <p:spPr>
          <a:xfrm rot="0">
            <a:off x="1628752" y="7423463"/>
            <a:ext cx="5747147" cy="880150"/>
          </a:xfrm>
          <a:prstGeom prst="rect">
            <a:avLst/>
          </a:prstGeom>
        </p:spPr>
        <p:txBody>
          <a:bodyPr anchor="t" rtlCol="false" tIns="0" lIns="0" bIns="0" rIns="0">
            <a:spAutoFit/>
          </a:bodyPr>
          <a:lstStyle/>
          <a:p>
            <a:pPr algn="ctr">
              <a:lnSpc>
                <a:spcPts val="7137"/>
              </a:lnSpc>
            </a:pPr>
            <a:r>
              <a:rPr lang="en-US" sz="5098" b="true">
                <a:solidFill>
                  <a:srgbClr val="000000"/>
                </a:solidFill>
                <a:latin typeface="Canva Sans Bold"/>
                <a:ea typeface="Canva Sans Bold"/>
                <a:cs typeface="Canva Sans Bold"/>
                <a:sym typeface="Canva Sans Bold"/>
              </a:rPr>
              <a:t>RESEARCH PAPER</a:t>
            </a:r>
          </a:p>
        </p:txBody>
      </p:sp>
      <p:sp>
        <p:nvSpPr>
          <p:cNvPr name="TextBox 11" id="11"/>
          <p:cNvSpPr txBox="true"/>
          <p:nvPr/>
        </p:nvSpPr>
        <p:spPr>
          <a:xfrm rot="0">
            <a:off x="3231425" y="6492851"/>
            <a:ext cx="341114" cy="880150"/>
          </a:xfrm>
          <a:prstGeom prst="rect">
            <a:avLst/>
          </a:prstGeom>
        </p:spPr>
        <p:txBody>
          <a:bodyPr anchor="t" rtlCol="false" tIns="0" lIns="0" bIns="0" rIns="0">
            <a:spAutoFit/>
          </a:bodyPr>
          <a:lstStyle/>
          <a:p>
            <a:pPr algn="ctr">
              <a:lnSpc>
                <a:spcPts val="7137"/>
              </a:lnSpc>
            </a:pPr>
            <a:r>
              <a:rPr lang="en-US" sz="5098" b="true">
                <a:solidFill>
                  <a:srgbClr val="000000"/>
                </a:solidFill>
                <a:latin typeface="Canva Sans Bold"/>
                <a:ea typeface="Canva Sans Bold"/>
                <a:cs typeface="Canva Sans Bold"/>
                <a:sym typeface="Canva Sans Bold"/>
              </a:rPr>
              <a:t>+</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0540" y="270540"/>
            <a:ext cx="4371300" cy="1253340"/>
          </a:xfrm>
          <a:custGeom>
            <a:avLst/>
            <a:gdLst/>
            <a:ahLst/>
            <a:cxnLst/>
            <a:rect r="r" b="b" t="t" l="l"/>
            <a:pathLst>
              <a:path h="1253340" w="4371300">
                <a:moveTo>
                  <a:pt x="0" y="0"/>
                </a:moveTo>
                <a:lnTo>
                  <a:pt x="4371300" y="0"/>
                </a:lnTo>
                <a:lnTo>
                  <a:pt x="4371300" y="1253340"/>
                </a:lnTo>
                <a:lnTo>
                  <a:pt x="0" y="1253340"/>
                </a:lnTo>
                <a:lnTo>
                  <a:pt x="0" y="0"/>
                </a:lnTo>
                <a:close/>
              </a:path>
            </a:pathLst>
          </a:custGeom>
          <a:blipFill>
            <a:blip r:embed="rId2"/>
            <a:stretch>
              <a:fillRect l="0" t="-7" r="0" b="-7"/>
            </a:stretch>
          </a:blipFill>
        </p:spPr>
      </p:sp>
      <p:sp>
        <p:nvSpPr>
          <p:cNvPr name="TextBox 3" id="3"/>
          <p:cNvSpPr txBox="true"/>
          <p:nvPr/>
        </p:nvSpPr>
        <p:spPr>
          <a:xfrm rot="0">
            <a:off x="16581060" y="9541680"/>
            <a:ext cx="340560" cy="476760"/>
          </a:xfrm>
          <a:prstGeom prst="rect">
            <a:avLst/>
          </a:prstGeom>
        </p:spPr>
        <p:txBody>
          <a:bodyPr anchor="t" rtlCol="false" tIns="0" lIns="0" bIns="0" rIns="0">
            <a:spAutoFit/>
          </a:bodyPr>
          <a:lstStyle/>
          <a:p>
            <a:pPr algn="r">
              <a:lnSpc>
                <a:spcPts val="2160"/>
              </a:lnSpc>
            </a:pPr>
            <a:r>
              <a:rPr lang="en-US" sz="1800" spc="-1">
                <a:solidFill>
                  <a:srgbClr val="888888"/>
                </a:solidFill>
                <a:latin typeface="Arial"/>
                <a:ea typeface="Arial"/>
                <a:cs typeface="Arial"/>
                <a:sym typeface="Arial"/>
              </a:rPr>
              <a:t>&lt;number&gt;</a:t>
            </a:r>
          </a:p>
        </p:txBody>
      </p:sp>
      <p:sp>
        <p:nvSpPr>
          <p:cNvPr name="TextBox 4" id="4"/>
          <p:cNvSpPr txBox="true"/>
          <p:nvPr/>
        </p:nvSpPr>
        <p:spPr>
          <a:xfrm rot="0">
            <a:off x="900000" y="1637175"/>
            <a:ext cx="16482780" cy="663702"/>
          </a:xfrm>
          <a:prstGeom prst="rect">
            <a:avLst/>
          </a:prstGeom>
        </p:spPr>
        <p:txBody>
          <a:bodyPr anchor="t" rtlCol="false" tIns="0" lIns="0" bIns="0" rIns="0">
            <a:spAutoFit/>
          </a:bodyPr>
          <a:lstStyle/>
          <a:p>
            <a:pPr algn="ctr">
              <a:lnSpc>
                <a:spcPts val="5184"/>
              </a:lnSpc>
            </a:pPr>
            <a:r>
              <a:rPr lang="en-US" b="true" sz="4800" spc="-192">
                <a:solidFill>
                  <a:srgbClr val="000000"/>
                </a:solidFill>
                <a:latin typeface="Open Sans Bold"/>
                <a:ea typeface="Open Sans Bold"/>
                <a:cs typeface="Open Sans Bold"/>
                <a:sym typeface="Open Sans Bold"/>
              </a:rPr>
              <a:t>PHASE III</a:t>
            </a:r>
          </a:p>
        </p:txBody>
      </p:sp>
      <p:sp>
        <p:nvSpPr>
          <p:cNvPr name="TextBox 5" id="5"/>
          <p:cNvSpPr txBox="true"/>
          <p:nvPr/>
        </p:nvSpPr>
        <p:spPr>
          <a:xfrm rot="0">
            <a:off x="4950000" y="581850"/>
            <a:ext cx="13050000" cy="679410"/>
          </a:xfrm>
          <a:prstGeom prst="rect">
            <a:avLst/>
          </a:prstGeom>
        </p:spPr>
        <p:txBody>
          <a:bodyPr anchor="t" rtlCol="false" tIns="0" lIns="0" bIns="0" rIns="0">
            <a:spAutoFit/>
          </a:bodyPr>
          <a:lstStyle/>
          <a:p>
            <a:pPr algn="r">
              <a:lnSpc>
                <a:spcPts val="3240"/>
              </a:lnSpc>
            </a:pPr>
            <a:r>
              <a:rPr lang="en-US" b="true" sz="2700" spc="-1">
                <a:solidFill>
                  <a:srgbClr val="1C4587"/>
                </a:solidFill>
                <a:latin typeface="Arial Bold"/>
                <a:ea typeface="Arial Bold"/>
                <a:cs typeface="Arial Bold"/>
                <a:sym typeface="Arial Bold"/>
              </a:rPr>
              <a:t>KIET Group of Institutions, Ghaziabad</a:t>
            </a:r>
          </a:p>
        </p:txBody>
      </p:sp>
      <p:sp>
        <p:nvSpPr>
          <p:cNvPr name="TextBox 6" id="6"/>
          <p:cNvSpPr txBox="true"/>
          <p:nvPr/>
        </p:nvSpPr>
        <p:spPr>
          <a:xfrm rot="0">
            <a:off x="781491" y="2510427"/>
            <a:ext cx="1671979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HARWARE INEGRATION, TESTING AND VALIDATION</a:t>
            </a:r>
          </a:p>
        </p:txBody>
      </p:sp>
      <p:sp>
        <p:nvSpPr>
          <p:cNvPr name="TextBox 7" id="7"/>
          <p:cNvSpPr txBox="true"/>
          <p:nvPr/>
        </p:nvSpPr>
        <p:spPr>
          <a:xfrm rot="0">
            <a:off x="1628752" y="3597547"/>
            <a:ext cx="15630548" cy="880150"/>
          </a:xfrm>
          <a:prstGeom prst="rect">
            <a:avLst/>
          </a:prstGeom>
        </p:spPr>
        <p:txBody>
          <a:bodyPr anchor="t" rtlCol="false" tIns="0" lIns="0" bIns="0" rIns="0">
            <a:spAutoFit/>
          </a:bodyPr>
          <a:lstStyle/>
          <a:p>
            <a:pPr algn="l">
              <a:lnSpc>
                <a:spcPts val="7137"/>
              </a:lnSpc>
            </a:pPr>
            <a:r>
              <a:rPr lang="en-US" sz="5098" b="true">
                <a:solidFill>
                  <a:srgbClr val="000000"/>
                </a:solidFill>
                <a:latin typeface="Canva Sans Bold"/>
                <a:ea typeface="Canva Sans Bold"/>
                <a:cs typeface="Canva Sans Bold"/>
                <a:sym typeface="Canva Sans Bold"/>
              </a:rPr>
              <a:t>FEATURES (Tentative)</a:t>
            </a:r>
          </a:p>
        </p:txBody>
      </p:sp>
      <p:grpSp>
        <p:nvGrpSpPr>
          <p:cNvPr name="Group 8" id="8"/>
          <p:cNvGrpSpPr/>
          <p:nvPr/>
        </p:nvGrpSpPr>
        <p:grpSpPr>
          <a:xfrm rot="0">
            <a:off x="1028700" y="4782497"/>
            <a:ext cx="12873488" cy="3462022"/>
            <a:chOff x="0" y="0"/>
            <a:chExt cx="17164651" cy="4616030"/>
          </a:xfrm>
        </p:grpSpPr>
        <p:sp>
          <p:nvSpPr>
            <p:cNvPr name="TextBox 9" id="9"/>
            <p:cNvSpPr txBox="true"/>
            <p:nvPr/>
          </p:nvSpPr>
          <p:spPr>
            <a:xfrm rot="0">
              <a:off x="0" y="-104775"/>
              <a:ext cx="17164651" cy="1116543"/>
            </a:xfrm>
            <a:prstGeom prst="rect">
              <a:avLst/>
            </a:prstGeom>
          </p:spPr>
          <p:txBody>
            <a:bodyPr anchor="t" rtlCol="false" tIns="0" lIns="0" bIns="0" rIns="0">
              <a:spAutoFit/>
            </a:bodyPr>
            <a:lstStyle/>
            <a:p>
              <a:pPr algn="l" marL="1079491" indent="-539745" lvl="1">
                <a:lnSpc>
                  <a:spcPts val="6999"/>
                </a:lnSpc>
                <a:buFont typeface="Arial"/>
                <a:buChar char="•"/>
              </a:pPr>
              <a:r>
                <a:rPr lang="en-US" sz="4999" spc="364">
                  <a:solidFill>
                    <a:srgbClr val="000000"/>
                  </a:solidFill>
                  <a:latin typeface="Alice"/>
                  <a:ea typeface="Alice"/>
                  <a:cs typeface="Alice"/>
                  <a:sym typeface="Alice"/>
                </a:rPr>
                <a:t>Real time video+image analysis</a:t>
              </a:r>
            </a:p>
          </p:txBody>
        </p:sp>
        <p:sp>
          <p:nvSpPr>
            <p:cNvPr name="TextBox 10" id="10"/>
            <p:cNvSpPr txBox="true"/>
            <p:nvPr/>
          </p:nvSpPr>
          <p:spPr>
            <a:xfrm rot="0">
              <a:off x="0" y="1096646"/>
              <a:ext cx="17164651" cy="1116543"/>
            </a:xfrm>
            <a:prstGeom prst="rect">
              <a:avLst/>
            </a:prstGeom>
          </p:spPr>
          <p:txBody>
            <a:bodyPr anchor="t" rtlCol="false" tIns="0" lIns="0" bIns="0" rIns="0">
              <a:spAutoFit/>
            </a:bodyPr>
            <a:lstStyle/>
            <a:p>
              <a:pPr algn="l" marL="1079491" indent="-539745" lvl="1">
                <a:lnSpc>
                  <a:spcPts val="6999"/>
                </a:lnSpc>
                <a:buFont typeface="Arial"/>
                <a:buChar char="•"/>
              </a:pPr>
              <a:r>
                <a:rPr lang="en-US" sz="4999" spc="364">
                  <a:solidFill>
                    <a:srgbClr val="000000"/>
                  </a:solidFill>
                  <a:latin typeface="Alice"/>
                  <a:ea typeface="Alice"/>
                  <a:cs typeface="Alice"/>
                  <a:sym typeface="Alice"/>
                </a:rPr>
                <a:t>Development flexibility</a:t>
              </a:r>
            </a:p>
          </p:txBody>
        </p:sp>
        <p:sp>
          <p:nvSpPr>
            <p:cNvPr name="TextBox 11" id="11"/>
            <p:cNvSpPr txBox="true"/>
            <p:nvPr/>
          </p:nvSpPr>
          <p:spPr>
            <a:xfrm rot="0">
              <a:off x="0" y="2298066"/>
              <a:ext cx="17164651" cy="1116543"/>
            </a:xfrm>
            <a:prstGeom prst="rect">
              <a:avLst/>
            </a:prstGeom>
          </p:spPr>
          <p:txBody>
            <a:bodyPr anchor="t" rtlCol="false" tIns="0" lIns="0" bIns="0" rIns="0">
              <a:spAutoFit/>
            </a:bodyPr>
            <a:lstStyle/>
            <a:p>
              <a:pPr algn="l" marL="1079491" indent="-539745" lvl="1">
                <a:lnSpc>
                  <a:spcPts val="6999"/>
                </a:lnSpc>
                <a:buFont typeface="Arial"/>
                <a:buChar char="•"/>
              </a:pPr>
              <a:r>
                <a:rPr lang="en-US" sz="4999" spc="364">
                  <a:solidFill>
                    <a:srgbClr val="000000"/>
                  </a:solidFill>
                  <a:latin typeface="Alice"/>
                  <a:ea typeface="Alice"/>
                  <a:cs typeface="Alice"/>
                  <a:sym typeface="Alice"/>
                </a:rPr>
                <a:t>Customized architectture</a:t>
              </a:r>
            </a:p>
          </p:txBody>
        </p:sp>
        <p:sp>
          <p:nvSpPr>
            <p:cNvPr name="TextBox 12" id="12"/>
            <p:cNvSpPr txBox="true"/>
            <p:nvPr/>
          </p:nvSpPr>
          <p:spPr>
            <a:xfrm rot="0">
              <a:off x="0" y="3499487"/>
              <a:ext cx="17164651" cy="1116543"/>
            </a:xfrm>
            <a:prstGeom prst="rect">
              <a:avLst/>
            </a:prstGeom>
          </p:spPr>
          <p:txBody>
            <a:bodyPr anchor="t" rtlCol="false" tIns="0" lIns="0" bIns="0" rIns="0">
              <a:spAutoFit/>
            </a:bodyPr>
            <a:lstStyle/>
            <a:p>
              <a:pPr algn="l" marL="1079491" indent="-539745" lvl="1">
                <a:lnSpc>
                  <a:spcPts val="6999"/>
                </a:lnSpc>
                <a:buFont typeface="Arial"/>
                <a:buChar char="•"/>
              </a:pPr>
              <a:r>
                <a:rPr lang="en-US" sz="4999" spc="364">
                  <a:solidFill>
                    <a:srgbClr val="000000"/>
                  </a:solidFill>
                  <a:latin typeface="Alice"/>
                  <a:ea typeface="Alice"/>
                  <a:cs typeface="Alice"/>
                  <a:sym typeface="Alice"/>
                </a:rPr>
                <a:t>Integration with cloud</a:t>
              </a:r>
            </a:p>
          </p:txBody>
        </p:sp>
      </p:gr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0540" y="270540"/>
            <a:ext cx="4371300" cy="1253340"/>
          </a:xfrm>
          <a:custGeom>
            <a:avLst/>
            <a:gdLst/>
            <a:ahLst/>
            <a:cxnLst/>
            <a:rect r="r" b="b" t="t" l="l"/>
            <a:pathLst>
              <a:path h="1253340" w="4371300">
                <a:moveTo>
                  <a:pt x="0" y="0"/>
                </a:moveTo>
                <a:lnTo>
                  <a:pt x="4371300" y="0"/>
                </a:lnTo>
                <a:lnTo>
                  <a:pt x="4371300" y="1253340"/>
                </a:lnTo>
                <a:lnTo>
                  <a:pt x="0" y="1253340"/>
                </a:lnTo>
                <a:lnTo>
                  <a:pt x="0" y="0"/>
                </a:lnTo>
                <a:close/>
              </a:path>
            </a:pathLst>
          </a:custGeom>
          <a:blipFill>
            <a:blip r:embed="rId2"/>
            <a:stretch>
              <a:fillRect l="0" t="-7" r="0" b="-7"/>
            </a:stretch>
          </a:blipFill>
        </p:spPr>
      </p:sp>
      <p:sp>
        <p:nvSpPr>
          <p:cNvPr name="Freeform 3" id="3"/>
          <p:cNvSpPr/>
          <p:nvPr/>
        </p:nvSpPr>
        <p:spPr>
          <a:xfrm flipH="false" flipV="false" rot="0">
            <a:off x="9937056" y="2862920"/>
            <a:ext cx="5057323" cy="6716860"/>
          </a:xfrm>
          <a:custGeom>
            <a:avLst/>
            <a:gdLst/>
            <a:ahLst/>
            <a:cxnLst/>
            <a:rect r="r" b="b" t="t" l="l"/>
            <a:pathLst>
              <a:path h="6716860" w="5057323">
                <a:moveTo>
                  <a:pt x="0" y="0"/>
                </a:moveTo>
                <a:lnTo>
                  <a:pt x="5057323" y="0"/>
                </a:lnTo>
                <a:lnTo>
                  <a:pt x="5057323" y="6716860"/>
                </a:lnTo>
                <a:lnTo>
                  <a:pt x="0" y="6716860"/>
                </a:lnTo>
                <a:lnTo>
                  <a:pt x="0" y="0"/>
                </a:lnTo>
                <a:close/>
              </a:path>
            </a:pathLst>
          </a:custGeom>
          <a:blipFill>
            <a:blip r:embed="rId3"/>
            <a:stretch>
              <a:fillRect l="0" t="0" r="0" b="0"/>
            </a:stretch>
          </a:blipFill>
        </p:spPr>
      </p:sp>
      <p:sp>
        <p:nvSpPr>
          <p:cNvPr name="TextBox 4" id="4"/>
          <p:cNvSpPr txBox="true"/>
          <p:nvPr/>
        </p:nvSpPr>
        <p:spPr>
          <a:xfrm rot="0">
            <a:off x="16581060" y="9541680"/>
            <a:ext cx="340560" cy="476760"/>
          </a:xfrm>
          <a:prstGeom prst="rect">
            <a:avLst/>
          </a:prstGeom>
        </p:spPr>
        <p:txBody>
          <a:bodyPr anchor="t" rtlCol="false" tIns="0" lIns="0" bIns="0" rIns="0">
            <a:spAutoFit/>
          </a:bodyPr>
          <a:lstStyle/>
          <a:p>
            <a:pPr algn="r">
              <a:lnSpc>
                <a:spcPts val="2160"/>
              </a:lnSpc>
            </a:pPr>
            <a:r>
              <a:rPr lang="en-US" sz="1800" spc="-1">
                <a:solidFill>
                  <a:srgbClr val="888888"/>
                </a:solidFill>
                <a:latin typeface="Arial"/>
                <a:ea typeface="Arial"/>
                <a:cs typeface="Arial"/>
                <a:sym typeface="Arial"/>
              </a:rPr>
              <a:t>&lt;number&gt;</a:t>
            </a:r>
          </a:p>
        </p:txBody>
      </p:sp>
      <p:sp>
        <p:nvSpPr>
          <p:cNvPr name="TextBox 5" id="5"/>
          <p:cNvSpPr txBox="true"/>
          <p:nvPr/>
        </p:nvSpPr>
        <p:spPr>
          <a:xfrm rot="0">
            <a:off x="4950000" y="581850"/>
            <a:ext cx="13050000" cy="679410"/>
          </a:xfrm>
          <a:prstGeom prst="rect">
            <a:avLst/>
          </a:prstGeom>
        </p:spPr>
        <p:txBody>
          <a:bodyPr anchor="t" rtlCol="false" tIns="0" lIns="0" bIns="0" rIns="0">
            <a:spAutoFit/>
          </a:bodyPr>
          <a:lstStyle/>
          <a:p>
            <a:pPr algn="r">
              <a:lnSpc>
                <a:spcPts val="3240"/>
              </a:lnSpc>
            </a:pPr>
            <a:r>
              <a:rPr lang="en-US" b="true" sz="2700" spc="-1">
                <a:solidFill>
                  <a:srgbClr val="1C4587"/>
                </a:solidFill>
                <a:latin typeface="Arial Bold"/>
                <a:ea typeface="Arial Bold"/>
                <a:cs typeface="Arial Bold"/>
                <a:sym typeface="Arial Bold"/>
              </a:rPr>
              <a:t>KIET Group of Institutions, Ghaziabad</a:t>
            </a:r>
          </a:p>
        </p:txBody>
      </p:sp>
      <p:sp>
        <p:nvSpPr>
          <p:cNvPr name="TextBox 6" id="6"/>
          <p:cNvSpPr txBox="true"/>
          <p:nvPr/>
        </p:nvSpPr>
        <p:spPr>
          <a:xfrm rot="0">
            <a:off x="1822326" y="2557547"/>
            <a:ext cx="652804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Preventable disease</a:t>
            </a:r>
          </a:p>
        </p:txBody>
      </p:sp>
      <p:sp>
        <p:nvSpPr>
          <p:cNvPr name="TextBox 7" id="7"/>
          <p:cNvSpPr txBox="true"/>
          <p:nvPr/>
        </p:nvSpPr>
        <p:spPr>
          <a:xfrm rot="0">
            <a:off x="1028700" y="4506884"/>
            <a:ext cx="8115300" cy="4751416"/>
          </a:xfrm>
          <a:prstGeom prst="rect">
            <a:avLst/>
          </a:prstGeom>
        </p:spPr>
        <p:txBody>
          <a:bodyPr anchor="t" rtlCol="false" tIns="0" lIns="0" bIns="0" rIns="0">
            <a:spAutoFit/>
          </a:bodyPr>
          <a:lstStyle/>
          <a:p>
            <a:pPr algn="ctr">
              <a:lnSpc>
                <a:spcPts val="3737"/>
              </a:lnSpc>
              <a:spcBef>
                <a:spcPct val="0"/>
              </a:spcBef>
            </a:pPr>
          </a:p>
          <a:p>
            <a:pPr algn="ctr">
              <a:lnSpc>
                <a:spcPts val="3737"/>
              </a:lnSpc>
              <a:spcBef>
                <a:spcPct val="0"/>
              </a:spcBef>
            </a:pPr>
            <a:r>
              <a:rPr lang="en-US" b="true" sz="3114">
                <a:solidFill>
                  <a:srgbClr val="000000"/>
                </a:solidFill>
                <a:latin typeface="Arial Bold"/>
                <a:ea typeface="Arial Bold"/>
                <a:cs typeface="Arial Bold"/>
                <a:sym typeface="Arial Bold"/>
              </a:rPr>
              <a:t>Keystroke analysis for Parkinson's disease leverages typing behavior to detect subtle motor skill changes. Utilizing machine learning, this approach shows promise for accurate early diagnosis, emphasizing ongoing research and collaboration with healthcare professionals.</a:t>
            </a:r>
          </a:p>
          <a:p>
            <a:pPr algn="ctr">
              <a:lnSpc>
                <a:spcPts val="3737"/>
              </a:lnSpc>
              <a:spcBef>
                <a:spcPct val="0"/>
              </a:spcBef>
            </a:pP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0575958" cy="6693127"/>
          </a:xfrm>
          <a:custGeom>
            <a:avLst/>
            <a:gdLst/>
            <a:ahLst/>
            <a:cxnLst/>
            <a:rect r="r" b="b" t="t" l="l"/>
            <a:pathLst>
              <a:path h="6693127" w="10575958">
                <a:moveTo>
                  <a:pt x="0" y="0"/>
                </a:moveTo>
                <a:lnTo>
                  <a:pt x="10575958" y="0"/>
                </a:lnTo>
                <a:lnTo>
                  <a:pt x="10575958" y="6693127"/>
                </a:lnTo>
                <a:lnTo>
                  <a:pt x="0" y="6693127"/>
                </a:lnTo>
                <a:lnTo>
                  <a:pt x="0" y="0"/>
                </a:lnTo>
                <a:close/>
              </a:path>
            </a:pathLst>
          </a:custGeom>
          <a:blipFill>
            <a:blip r:embed="rId2"/>
            <a:stretch>
              <a:fillRect l="0" t="0" r="-20068" b="0"/>
            </a:stretch>
          </a:blipFill>
        </p:spPr>
      </p:sp>
      <p:sp>
        <p:nvSpPr>
          <p:cNvPr name="Freeform 3" id="3"/>
          <p:cNvSpPr/>
          <p:nvPr/>
        </p:nvSpPr>
        <p:spPr>
          <a:xfrm flipH="false" flipV="false" rot="0">
            <a:off x="10378131" y="4261050"/>
            <a:ext cx="7909869" cy="6025950"/>
          </a:xfrm>
          <a:custGeom>
            <a:avLst/>
            <a:gdLst/>
            <a:ahLst/>
            <a:cxnLst/>
            <a:rect r="r" b="b" t="t" l="l"/>
            <a:pathLst>
              <a:path h="6025950" w="7909869">
                <a:moveTo>
                  <a:pt x="0" y="0"/>
                </a:moveTo>
                <a:lnTo>
                  <a:pt x="7909869" y="0"/>
                </a:lnTo>
                <a:lnTo>
                  <a:pt x="7909869" y="6025950"/>
                </a:lnTo>
                <a:lnTo>
                  <a:pt x="0" y="6025950"/>
                </a:lnTo>
                <a:lnTo>
                  <a:pt x="0" y="0"/>
                </a:lnTo>
                <a:close/>
              </a:path>
            </a:pathLst>
          </a:custGeom>
          <a:blipFill>
            <a:blip r:embed="rId3"/>
            <a:stretch>
              <a:fillRect l="0" t="0" r="-50734" b="0"/>
            </a:stretch>
          </a:blipFill>
        </p:spPr>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70540" y="270540"/>
            <a:ext cx="4371300" cy="1253340"/>
          </a:xfrm>
          <a:custGeom>
            <a:avLst/>
            <a:gdLst/>
            <a:ahLst/>
            <a:cxnLst/>
            <a:rect r="r" b="b" t="t" l="l"/>
            <a:pathLst>
              <a:path h="1253340" w="4371300">
                <a:moveTo>
                  <a:pt x="0" y="0"/>
                </a:moveTo>
                <a:lnTo>
                  <a:pt x="4371300" y="0"/>
                </a:lnTo>
                <a:lnTo>
                  <a:pt x="4371300" y="1253340"/>
                </a:lnTo>
                <a:lnTo>
                  <a:pt x="0" y="1253340"/>
                </a:lnTo>
                <a:lnTo>
                  <a:pt x="0" y="0"/>
                </a:lnTo>
                <a:close/>
              </a:path>
            </a:pathLst>
          </a:custGeom>
          <a:blipFill>
            <a:blip r:embed="rId2"/>
            <a:stretch>
              <a:fillRect l="0" t="-7" r="0" b="-7"/>
            </a:stretch>
          </a:blipFill>
        </p:spPr>
      </p:sp>
      <p:sp>
        <p:nvSpPr>
          <p:cNvPr name="TextBox 3" id="3"/>
          <p:cNvSpPr txBox="true"/>
          <p:nvPr/>
        </p:nvSpPr>
        <p:spPr>
          <a:xfrm rot="0">
            <a:off x="17243852" y="9481767"/>
            <a:ext cx="379680" cy="536673"/>
          </a:xfrm>
          <a:prstGeom prst="rect">
            <a:avLst/>
          </a:prstGeom>
        </p:spPr>
        <p:txBody>
          <a:bodyPr anchor="t" rtlCol="false" tIns="0" lIns="0" bIns="0" rIns="0">
            <a:spAutoFit/>
          </a:bodyPr>
          <a:lstStyle/>
          <a:p>
            <a:pPr algn="r">
              <a:lnSpc>
                <a:spcPts val="2408"/>
              </a:lnSpc>
            </a:pPr>
            <a:r>
              <a:rPr lang="en-US" sz="2006" spc="-1">
                <a:solidFill>
                  <a:srgbClr val="888888"/>
                </a:solidFill>
                <a:latin typeface="Arial"/>
                <a:ea typeface="Arial"/>
                <a:cs typeface="Arial"/>
                <a:sym typeface="Arial"/>
              </a:rPr>
              <a:t>&lt;number&gt;</a:t>
            </a:r>
          </a:p>
        </p:txBody>
      </p:sp>
      <p:sp>
        <p:nvSpPr>
          <p:cNvPr name="TextBox 4" id="4"/>
          <p:cNvSpPr txBox="true"/>
          <p:nvPr/>
        </p:nvSpPr>
        <p:spPr>
          <a:xfrm rot="0">
            <a:off x="4950000" y="581850"/>
            <a:ext cx="13050000" cy="679410"/>
          </a:xfrm>
          <a:prstGeom prst="rect">
            <a:avLst/>
          </a:prstGeom>
        </p:spPr>
        <p:txBody>
          <a:bodyPr anchor="t" rtlCol="false" tIns="0" lIns="0" bIns="0" rIns="0">
            <a:spAutoFit/>
          </a:bodyPr>
          <a:lstStyle/>
          <a:p>
            <a:pPr algn="r">
              <a:lnSpc>
                <a:spcPts val="3240"/>
              </a:lnSpc>
            </a:pPr>
            <a:r>
              <a:rPr lang="en-US" b="true" sz="2700" spc="-1">
                <a:solidFill>
                  <a:srgbClr val="1C4587"/>
                </a:solidFill>
                <a:latin typeface="Arial Bold"/>
                <a:ea typeface="Arial Bold"/>
                <a:cs typeface="Arial Bold"/>
                <a:sym typeface="Arial Bold"/>
              </a:rPr>
              <a:t>KIET Group of Institutions, Ghaziabad</a:t>
            </a:r>
          </a:p>
        </p:txBody>
      </p:sp>
      <p:sp>
        <p:nvSpPr>
          <p:cNvPr name="TextBox 5" id="5"/>
          <p:cNvSpPr txBox="true"/>
          <p:nvPr/>
        </p:nvSpPr>
        <p:spPr>
          <a:xfrm rot="0">
            <a:off x="7416709" y="537527"/>
            <a:ext cx="3232547"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Flowchart</a:t>
            </a:r>
          </a:p>
        </p:txBody>
      </p:sp>
      <p:grpSp>
        <p:nvGrpSpPr>
          <p:cNvPr name="Group 6" id="6"/>
          <p:cNvGrpSpPr/>
          <p:nvPr/>
        </p:nvGrpSpPr>
        <p:grpSpPr>
          <a:xfrm rot="0">
            <a:off x="7723204" y="4702398"/>
            <a:ext cx="2129775" cy="212977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352F73"/>
            </a:solidFill>
            <a:ln cap="sq">
              <a:noFill/>
              <a:prstDash val="solid"/>
              <a:miter/>
            </a:ln>
          </p:spPr>
        </p:sp>
        <p:sp>
          <p:nvSpPr>
            <p:cNvPr name="TextBox 8" id="8"/>
            <p:cNvSpPr txBox="true"/>
            <p:nvPr/>
          </p:nvSpPr>
          <p:spPr>
            <a:xfrm>
              <a:off x="0" y="-38100"/>
              <a:ext cx="812800" cy="850900"/>
            </a:xfrm>
            <a:prstGeom prst="rect">
              <a:avLst/>
            </a:prstGeom>
          </p:spPr>
          <p:txBody>
            <a:bodyPr anchor="ctr" rtlCol="false" tIns="0" lIns="0" bIns="0" rIns="0"/>
            <a:lstStyle/>
            <a:p>
              <a:pPr algn="ctr">
                <a:lnSpc>
                  <a:spcPts val="2693"/>
                </a:lnSpc>
              </a:pPr>
              <a:r>
                <a:rPr lang="en-US" sz="1924" spc="-76">
                  <a:solidFill>
                    <a:srgbClr val="FFFFFF"/>
                  </a:solidFill>
                  <a:latin typeface="Inter"/>
                  <a:ea typeface="Inter"/>
                  <a:cs typeface="Inter"/>
                  <a:sym typeface="Inter"/>
                </a:rPr>
                <a:t> </a:t>
              </a:r>
              <a:r>
                <a:rPr lang="en-US" sz="1924" spc="-76">
                  <a:solidFill>
                    <a:srgbClr val="FFFFFF"/>
                  </a:solidFill>
                  <a:latin typeface="Inter"/>
                  <a:ea typeface="Inter"/>
                  <a:cs typeface="Inter"/>
                  <a:sym typeface="Inter"/>
                </a:rPr>
                <a:t>Integrative Healthcare System:</a:t>
              </a:r>
            </a:p>
            <a:p>
              <a:pPr algn="ctr">
                <a:lnSpc>
                  <a:spcPts val="2693"/>
                </a:lnSpc>
              </a:pPr>
              <a:r>
                <a:rPr lang="en-US" sz="1924" spc="-76">
                  <a:solidFill>
                    <a:srgbClr val="FFFFFF"/>
                  </a:solidFill>
                  <a:latin typeface="Inter"/>
                  <a:ea typeface="Inter"/>
                  <a:cs typeface="Inter"/>
                  <a:sym typeface="Inter"/>
                </a:rPr>
                <a:t>AI Driven Disease &amp; Patient Diagnosis System</a:t>
              </a:r>
            </a:p>
            <a:p>
              <a:pPr algn="ctr">
                <a:lnSpc>
                  <a:spcPts val="2693"/>
                </a:lnSpc>
              </a:pPr>
            </a:p>
          </p:txBody>
        </p:sp>
      </p:grpSp>
      <p:grpSp>
        <p:nvGrpSpPr>
          <p:cNvPr name="Group 9" id="9"/>
          <p:cNvGrpSpPr/>
          <p:nvPr/>
        </p:nvGrpSpPr>
        <p:grpSpPr>
          <a:xfrm rot="0">
            <a:off x="8097341" y="8162233"/>
            <a:ext cx="1349103" cy="1368140"/>
            <a:chOff x="0" y="0"/>
            <a:chExt cx="812800" cy="824269"/>
          </a:xfrm>
        </p:grpSpPr>
        <p:sp>
          <p:nvSpPr>
            <p:cNvPr name="Freeform 10" id="10"/>
            <p:cNvSpPr/>
            <p:nvPr/>
          </p:nvSpPr>
          <p:spPr>
            <a:xfrm flipH="false" flipV="false" rot="0">
              <a:off x="0" y="0"/>
              <a:ext cx="812800" cy="824269"/>
            </a:xfrm>
            <a:custGeom>
              <a:avLst/>
              <a:gdLst/>
              <a:ahLst/>
              <a:cxnLst/>
              <a:rect r="r" b="b" t="t" l="l"/>
              <a:pathLst>
                <a:path h="824269" w="812800">
                  <a:moveTo>
                    <a:pt x="0" y="0"/>
                  </a:moveTo>
                  <a:lnTo>
                    <a:pt x="812800" y="0"/>
                  </a:lnTo>
                  <a:lnTo>
                    <a:pt x="812800" y="824269"/>
                  </a:lnTo>
                  <a:lnTo>
                    <a:pt x="0" y="824269"/>
                  </a:lnTo>
                  <a:close/>
                </a:path>
              </a:pathLst>
            </a:custGeom>
            <a:solidFill>
              <a:srgbClr val="605DC8"/>
            </a:solidFill>
            <a:ln cap="sq">
              <a:noFill/>
              <a:prstDash val="solid"/>
              <a:miter/>
            </a:ln>
          </p:spPr>
        </p:sp>
        <p:sp>
          <p:nvSpPr>
            <p:cNvPr name="TextBox 11" id="11"/>
            <p:cNvSpPr txBox="true"/>
            <p:nvPr/>
          </p:nvSpPr>
          <p:spPr>
            <a:xfrm>
              <a:off x="0" y="-28575"/>
              <a:ext cx="812800" cy="852844"/>
            </a:xfrm>
            <a:prstGeom prst="rect">
              <a:avLst/>
            </a:prstGeom>
          </p:spPr>
          <p:txBody>
            <a:bodyPr anchor="ctr" rtlCol="false" tIns="28561" lIns="28561" bIns="28561" rIns="28561"/>
            <a:lstStyle/>
            <a:p>
              <a:pPr algn="ctr" marL="0" indent="0" lvl="0">
                <a:lnSpc>
                  <a:spcPts val="2483"/>
                </a:lnSpc>
                <a:spcBef>
                  <a:spcPct val="0"/>
                </a:spcBef>
              </a:pPr>
              <a:r>
                <a:rPr lang="en-US" sz="1774">
                  <a:solidFill>
                    <a:srgbClr val="FFFFFF"/>
                  </a:solidFill>
                  <a:latin typeface="Inter"/>
                  <a:ea typeface="Inter"/>
                  <a:cs typeface="Inter"/>
                  <a:sym typeface="Inter"/>
                </a:rPr>
                <a:t>AI BASE DISEASE DIANOSIS MODEL</a:t>
              </a:r>
            </a:p>
          </p:txBody>
        </p:sp>
      </p:grpSp>
      <p:grpSp>
        <p:nvGrpSpPr>
          <p:cNvPr name="Group 12" id="12"/>
          <p:cNvGrpSpPr/>
          <p:nvPr/>
        </p:nvGrpSpPr>
        <p:grpSpPr>
          <a:xfrm rot="0">
            <a:off x="8084208" y="1895891"/>
            <a:ext cx="1375368" cy="137536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906D"/>
            </a:solidFill>
            <a:ln cap="sq">
              <a:noFill/>
              <a:prstDash val="solid"/>
              <a:miter/>
            </a:ln>
          </p:spPr>
        </p:sp>
        <p:sp>
          <p:nvSpPr>
            <p:cNvPr name="TextBox 14" id="14"/>
            <p:cNvSpPr txBox="true"/>
            <p:nvPr/>
          </p:nvSpPr>
          <p:spPr>
            <a:xfrm>
              <a:off x="0" y="-47625"/>
              <a:ext cx="812800" cy="860425"/>
            </a:xfrm>
            <a:prstGeom prst="rect">
              <a:avLst/>
            </a:prstGeom>
          </p:spPr>
          <p:txBody>
            <a:bodyPr anchor="ctr" rtlCol="false" tIns="28561" lIns="28561" bIns="28561" rIns="28561"/>
            <a:lstStyle/>
            <a:p>
              <a:pPr algn="ctr" marL="0" indent="0" lvl="0">
                <a:lnSpc>
                  <a:spcPts val="2763"/>
                </a:lnSpc>
                <a:spcBef>
                  <a:spcPct val="0"/>
                </a:spcBef>
              </a:pPr>
              <a:r>
                <a:rPr lang="en-US" sz="1974">
                  <a:solidFill>
                    <a:srgbClr val="FFFFFF"/>
                  </a:solidFill>
                  <a:latin typeface="Inter"/>
                  <a:ea typeface="Inter"/>
                  <a:cs typeface="Inter"/>
                  <a:sym typeface="Inter"/>
                </a:rPr>
                <a:t>Dashboard Designing</a:t>
              </a:r>
            </a:p>
          </p:txBody>
        </p:sp>
      </p:grpSp>
      <p:grpSp>
        <p:nvGrpSpPr>
          <p:cNvPr name="Group 15" id="15"/>
          <p:cNvGrpSpPr/>
          <p:nvPr/>
        </p:nvGrpSpPr>
        <p:grpSpPr>
          <a:xfrm rot="0">
            <a:off x="4781732" y="5056452"/>
            <a:ext cx="1372199" cy="1372199"/>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D84BAC"/>
            </a:solidFill>
            <a:ln cap="sq">
              <a:noFill/>
              <a:prstDash val="solid"/>
              <a:miter/>
            </a:ln>
          </p:spPr>
        </p:sp>
        <p:sp>
          <p:nvSpPr>
            <p:cNvPr name="TextBox 17" id="17"/>
            <p:cNvSpPr txBox="true"/>
            <p:nvPr/>
          </p:nvSpPr>
          <p:spPr>
            <a:xfrm>
              <a:off x="0" y="-38100"/>
              <a:ext cx="812800" cy="850900"/>
            </a:xfrm>
            <a:prstGeom prst="rect">
              <a:avLst/>
            </a:prstGeom>
          </p:spPr>
          <p:txBody>
            <a:bodyPr anchor="ctr" rtlCol="false" tIns="28561" lIns="28561" bIns="28561" rIns="28561"/>
            <a:lstStyle/>
            <a:p>
              <a:pPr algn="ctr">
                <a:lnSpc>
                  <a:spcPts val="2203"/>
                </a:lnSpc>
              </a:pPr>
              <a:r>
                <a:rPr lang="en-US" sz="1574">
                  <a:solidFill>
                    <a:srgbClr val="FFFFFF"/>
                  </a:solidFill>
                  <a:latin typeface="Inter"/>
                  <a:ea typeface="Inter"/>
                  <a:cs typeface="Inter"/>
                  <a:sym typeface="Inter"/>
                </a:rPr>
                <a:t>Hardware Integration</a:t>
              </a:r>
            </a:p>
          </p:txBody>
        </p:sp>
      </p:grpSp>
      <p:grpSp>
        <p:nvGrpSpPr>
          <p:cNvPr name="Group 18" id="18"/>
          <p:cNvGrpSpPr/>
          <p:nvPr/>
        </p:nvGrpSpPr>
        <p:grpSpPr>
          <a:xfrm rot="0">
            <a:off x="11422254" y="1906275"/>
            <a:ext cx="1385214" cy="1385214"/>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AEDE5"/>
            </a:solidFill>
            <a:ln cap="sq">
              <a:noFill/>
              <a:prstDash val="solid"/>
              <a:miter/>
            </a:ln>
          </p:spPr>
        </p:sp>
        <p:sp>
          <p:nvSpPr>
            <p:cNvPr name="TextBox 20" id="20"/>
            <p:cNvSpPr txBox="true"/>
            <p:nvPr/>
          </p:nvSpPr>
          <p:spPr>
            <a:xfrm>
              <a:off x="0" y="0"/>
              <a:ext cx="812800" cy="812800"/>
            </a:xfrm>
            <a:prstGeom prst="rect">
              <a:avLst/>
            </a:prstGeom>
          </p:spPr>
          <p:txBody>
            <a:bodyPr anchor="ctr" rtlCol="false" tIns="142806" lIns="142806" bIns="142806" rIns="142806"/>
            <a:lstStyle/>
            <a:p>
              <a:pPr algn="ctr" marL="0" indent="0" lvl="0">
                <a:lnSpc>
                  <a:spcPts val="1896"/>
                </a:lnSpc>
                <a:spcBef>
                  <a:spcPct val="0"/>
                </a:spcBef>
              </a:pPr>
              <a:r>
                <a:rPr lang="en-US" sz="1580">
                  <a:solidFill>
                    <a:srgbClr val="000001"/>
                  </a:solidFill>
                  <a:latin typeface="Inter"/>
                  <a:ea typeface="Inter"/>
                  <a:cs typeface="Inter"/>
                  <a:sym typeface="Inter"/>
                </a:rPr>
                <a:t>Interface (Desktop Application)</a:t>
              </a:r>
            </a:p>
          </p:txBody>
        </p:sp>
      </p:grpSp>
      <p:grpSp>
        <p:nvGrpSpPr>
          <p:cNvPr name="Group 21" id="21"/>
          <p:cNvGrpSpPr/>
          <p:nvPr/>
        </p:nvGrpSpPr>
        <p:grpSpPr>
          <a:xfrm rot="0">
            <a:off x="5679325" y="1895891"/>
            <a:ext cx="1385214" cy="1385214"/>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AEDE5"/>
            </a:solidFill>
            <a:ln cap="sq">
              <a:noFill/>
              <a:prstDash val="solid"/>
              <a:miter/>
            </a:ln>
          </p:spPr>
        </p:sp>
        <p:sp>
          <p:nvSpPr>
            <p:cNvPr name="TextBox 23" id="23"/>
            <p:cNvSpPr txBox="true"/>
            <p:nvPr/>
          </p:nvSpPr>
          <p:spPr>
            <a:xfrm>
              <a:off x="0" y="0"/>
              <a:ext cx="812800" cy="812800"/>
            </a:xfrm>
            <a:prstGeom prst="rect">
              <a:avLst/>
            </a:prstGeom>
          </p:spPr>
          <p:txBody>
            <a:bodyPr anchor="ctr" rtlCol="false" tIns="142806" lIns="142806" bIns="142806" rIns="142806"/>
            <a:lstStyle/>
            <a:p>
              <a:pPr algn="ctr" marL="0" indent="0" lvl="0">
                <a:lnSpc>
                  <a:spcPts val="1656"/>
                </a:lnSpc>
                <a:spcBef>
                  <a:spcPct val="0"/>
                </a:spcBef>
              </a:pPr>
              <a:r>
                <a:rPr lang="en-US" sz="1380">
                  <a:solidFill>
                    <a:srgbClr val="000001"/>
                  </a:solidFill>
                  <a:latin typeface="Inter"/>
                  <a:ea typeface="Inter"/>
                  <a:cs typeface="Inter"/>
                  <a:sym typeface="Inter"/>
                </a:rPr>
                <a:t>Backend Development</a:t>
              </a:r>
            </a:p>
          </p:txBody>
        </p:sp>
      </p:grpSp>
      <p:grpSp>
        <p:nvGrpSpPr>
          <p:cNvPr name="Group 24" id="24"/>
          <p:cNvGrpSpPr/>
          <p:nvPr/>
        </p:nvGrpSpPr>
        <p:grpSpPr>
          <a:xfrm rot="0">
            <a:off x="2092814" y="3918212"/>
            <a:ext cx="1385214" cy="1385214"/>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AD2F4"/>
            </a:solidFill>
            <a:ln cap="sq">
              <a:noFill/>
              <a:prstDash val="solid"/>
              <a:miter/>
            </a:ln>
          </p:spPr>
        </p:sp>
        <p:sp>
          <p:nvSpPr>
            <p:cNvPr name="TextBox 26" id="26"/>
            <p:cNvSpPr txBox="true"/>
            <p:nvPr/>
          </p:nvSpPr>
          <p:spPr>
            <a:xfrm>
              <a:off x="0" y="-9525"/>
              <a:ext cx="812800" cy="822325"/>
            </a:xfrm>
            <a:prstGeom prst="rect">
              <a:avLst/>
            </a:prstGeom>
          </p:spPr>
          <p:txBody>
            <a:bodyPr anchor="ctr" rtlCol="false" tIns="142806" lIns="142806" bIns="142806" rIns="142806"/>
            <a:lstStyle/>
            <a:p>
              <a:pPr algn="ctr">
                <a:lnSpc>
                  <a:spcPts val="1416"/>
                </a:lnSpc>
              </a:pPr>
              <a:r>
                <a:rPr lang="en-US" sz="1180">
                  <a:solidFill>
                    <a:srgbClr val="000001"/>
                  </a:solidFill>
                  <a:latin typeface="Inter"/>
                  <a:ea typeface="Inter"/>
                  <a:cs typeface="Inter"/>
                  <a:sym typeface="Inter"/>
                </a:rPr>
                <a:t>Patient History</a:t>
              </a:r>
            </a:p>
            <a:p>
              <a:pPr algn="ctr">
                <a:lnSpc>
                  <a:spcPts val="1416"/>
                </a:lnSpc>
              </a:pPr>
              <a:r>
                <a:rPr lang="en-US" sz="1180">
                  <a:solidFill>
                    <a:srgbClr val="000001"/>
                  </a:solidFill>
                  <a:latin typeface="Inter"/>
                  <a:ea typeface="Inter"/>
                  <a:cs typeface="Inter"/>
                  <a:sym typeface="Inter"/>
                </a:rPr>
                <a:t>&amp; </a:t>
              </a:r>
            </a:p>
            <a:p>
              <a:pPr algn="ctr" marL="0" indent="0" lvl="0">
                <a:lnSpc>
                  <a:spcPts val="1416"/>
                </a:lnSpc>
                <a:spcBef>
                  <a:spcPct val="0"/>
                </a:spcBef>
              </a:pPr>
              <a:r>
                <a:rPr lang="en-US" sz="1180">
                  <a:solidFill>
                    <a:srgbClr val="000001"/>
                  </a:solidFill>
                  <a:latin typeface="Inter"/>
                  <a:ea typeface="Inter"/>
                  <a:cs typeface="Inter"/>
                  <a:sym typeface="Inter"/>
                </a:rPr>
                <a:t>Live Streaming</a:t>
              </a:r>
            </a:p>
          </p:txBody>
        </p:sp>
      </p:grpSp>
      <p:grpSp>
        <p:nvGrpSpPr>
          <p:cNvPr name="Group 27" id="27"/>
          <p:cNvGrpSpPr/>
          <p:nvPr/>
        </p:nvGrpSpPr>
        <p:grpSpPr>
          <a:xfrm rot="0">
            <a:off x="2092814" y="6043208"/>
            <a:ext cx="1385214" cy="1385214"/>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AD2F4"/>
            </a:solidFill>
            <a:ln cap="sq">
              <a:noFill/>
              <a:prstDash val="solid"/>
              <a:miter/>
            </a:ln>
          </p:spPr>
        </p:sp>
        <p:sp>
          <p:nvSpPr>
            <p:cNvPr name="TextBox 29" id="29"/>
            <p:cNvSpPr txBox="true"/>
            <p:nvPr/>
          </p:nvSpPr>
          <p:spPr>
            <a:xfrm>
              <a:off x="0" y="-9525"/>
              <a:ext cx="812800" cy="822325"/>
            </a:xfrm>
            <a:prstGeom prst="rect">
              <a:avLst/>
            </a:prstGeom>
          </p:spPr>
          <p:txBody>
            <a:bodyPr anchor="ctr" rtlCol="false" tIns="142806" lIns="142806" bIns="142806" rIns="142806"/>
            <a:lstStyle/>
            <a:p>
              <a:pPr algn="ctr">
                <a:lnSpc>
                  <a:spcPts val="1416"/>
                </a:lnSpc>
              </a:pPr>
              <a:r>
                <a:rPr lang="en-US" sz="1180">
                  <a:solidFill>
                    <a:srgbClr val="000001"/>
                  </a:solidFill>
                  <a:latin typeface="Inter"/>
                  <a:ea typeface="Inter"/>
                  <a:cs typeface="Inter"/>
                  <a:sym typeface="Inter"/>
                </a:rPr>
                <a:t>Camera Module</a:t>
              </a:r>
            </a:p>
            <a:p>
              <a:pPr algn="ctr">
                <a:lnSpc>
                  <a:spcPts val="1416"/>
                </a:lnSpc>
              </a:pPr>
              <a:r>
                <a:rPr lang="en-US" sz="1180">
                  <a:solidFill>
                    <a:srgbClr val="000001"/>
                  </a:solidFill>
                  <a:latin typeface="Inter"/>
                  <a:ea typeface="Inter"/>
                  <a:cs typeface="Inter"/>
                  <a:sym typeface="Inter"/>
                </a:rPr>
                <a:t>&amp;</a:t>
              </a:r>
            </a:p>
            <a:p>
              <a:pPr algn="ctr">
                <a:lnSpc>
                  <a:spcPts val="1416"/>
                </a:lnSpc>
              </a:pPr>
              <a:r>
                <a:rPr lang="en-US" sz="1180">
                  <a:solidFill>
                    <a:srgbClr val="000001"/>
                  </a:solidFill>
                  <a:latin typeface="Inter"/>
                  <a:ea typeface="Inter"/>
                  <a:cs typeface="Inter"/>
                  <a:sym typeface="Inter"/>
                </a:rPr>
                <a:t>Raspberry pi</a:t>
              </a:r>
            </a:p>
            <a:p>
              <a:pPr algn="ctr" marL="0" indent="0" lvl="0">
                <a:lnSpc>
                  <a:spcPts val="1416"/>
                </a:lnSpc>
                <a:spcBef>
                  <a:spcPct val="0"/>
                </a:spcBef>
              </a:pPr>
            </a:p>
          </p:txBody>
        </p:sp>
      </p:grpSp>
      <p:grpSp>
        <p:nvGrpSpPr>
          <p:cNvPr name="Group 30" id="30"/>
          <p:cNvGrpSpPr/>
          <p:nvPr/>
        </p:nvGrpSpPr>
        <p:grpSpPr>
          <a:xfrm rot="0">
            <a:off x="2092814" y="8126122"/>
            <a:ext cx="1385214" cy="1385214"/>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AD2F4"/>
            </a:solidFill>
            <a:ln cap="sq">
              <a:noFill/>
              <a:prstDash val="solid"/>
              <a:miter/>
            </a:ln>
          </p:spPr>
        </p:sp>
        <p:sp>
          <p:nvSpPr>
            <p:cNvPr name="TextBox 32" id="32"/>
            <p:cNvSpPr txBox="true"/>
            <p:nvPr/>
          </p:nvSpPr>
          <p:spPr>
            <a:xfrm>
              <a:off x="0" y="-9525"/>
              <a:ext cx="812800" cy="822325"/>
            </a:xfrm>
            <a:prstGeom prst="rect">
              <a:avLst/>
            </a:prstGeom>
          </p:spPr>
          <p:txBody>
            <a:bodyPr anchor="ctr" rtlCol="false" tIns="142806" lIns="142806" bIns="142806" rIns="142806"/>
            <a:lstStyle/>
            <a:p>
              <a:pPr algn="ctr">
                <a:lnSpc>
                  <a:spcPts val="1416"/>
                </a:lnSpc>
              </a:pPr>
              <a:r>
                <a:rPr lang="en-US" sz="1180">
                  <a:solidFill>
                    <a:srgbClr val="000001"/>
                  </a:solidFill>
                  <a:latin typeface="Inter"/>
                  <a:ea typeface="Inter"/>
                  <a:cs typeface="Inter"/>
                  <a:sym typeface="Inter"/>
                </a:rPr>
                <a:t>Video Streamong</a:t>
              </a:r>
            </a:p>
            <a:p>
              <a:pPr algn="ctr">
                <a:lnSpc>
                  <a:spcPts val="1416"/>
                </a:lnSpc>
              </a:pPr>
              <a:r>
                <a:rPr lang="en-US" sz="1180">
                  <a:solidFill>
                    <a:srgbClr val="000001"/>
                  </a:solidFill>
                  <a:latin typeface="Inter"/>
                  <a:ea typeface="Inter"/>
                  <a:cs typeface="Inter"/>
                  <a:sym typeface="Inter"/>
                </a:rPr>
                <a:t>&amp;</a:t>
              </a:r>
            </a:p>
            <a:p>
              <a:pPr algn="ctr" marL="0" indent="0" lvl="0">
                <a:lnSpc>
                  <a:spcPts val="1416"/>
                </a:lnSpc>
                <a:spcBef>
                  <a:spcPct val="0"/>
                </a:spcBef>
              </a:pPr>
              <a:r>
                <a:rPr lang="en-US" sz="1180">
                  <a:solidFill>
                    <a:srgbClr val="000001"/>
                  </a:solidFill>
                  <a:latin typeface="Inter"/>
                  <a:ea typeface="Inter"/>
                  <a:cs typeface="Inter"/>
                  <a:sym typeface="Inter"/>
                </a:rPr>
                <a:t>Model Prediction</a:t>
              </a:r>
            </a:p>
          </p:txBody>
        </p:sp>
      </p:grpSp>
      <p:grpSp>
        <p:nvGrpSpPr>
          <p:cNvPr name="Group 33" id="33"/>
          <p:cNvGrpSpPr/>
          <p:nvPr/>
        </p:nvGrpSpPr>
        <p:grpSpPr>
          <a:xfrm rot="0">
            <a:off x="10426848" y="8144177"/>
            <a:ext cx="1385214" cy="1385214"/>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E1DCFF"/>
            </a:solidFill>
            <a:ln cap="sq">
              <a:noFill/>
              <a:prstDash val="solid"/>
              <a:miter/>
            </a:ln>
          </p:spPr>
        </p:sp>
        <p:sp>
          <p:nvSpPr>
            <p:cNvPr name="TextBox 35" id="35"/>
            <p:cNvSpPr txBox="true"/>
            <p:nvPr/>
          </p:nvSpPr>
          <p:spPr>
            <a:xfrm>
              <a:off x="0" y="-9525"/>
              <a:ext cx="812800" cy="822325"/>
            </a:xfrm>
            <a:prstGeom prst="rect">
              <a:avLst/>
            </a:prstGeom>
          </p:spPr>
          <p:txBody>
            <a:bodyPr anchor="ctr" rtlCol="false" tIns="142806" lIns="142806" bIns="142806" rIns="142806"/>
            <a:lstStyle/>
            <a:p>
              <a:pPr algn="ctr">
                <a:lnSpc>
                  <a:spcPts val="1416"/>
                </a:lnSpc>
              </a:pPr>
              <a:r>
                <a:rPr lang="en-US" sz="1180">
                  <a:solidFill>
                    <a:srgbClr val="000001"/>
                  </a:solidFill>
                  <a:latin typeface="Inter"/>
                  <a:ea typeface="Inter"/>
                  <a:cs typeface="Inter"/>
                  <a:sym typeface="Inter"/>
                </a:rPr>
                <a:t>Keystroke</a:t>
              </a:r>
            </a:p>
            <a:p>
              <a:pPr algn="ctr" marL="0" indent="0" lvl="0">
                <a:lnSpc>
                  <a:spcPts val="1416"/>
                </a:lnSpc>
                <a:spcBef>
                  <a:spcPct val="0"/>
                </a:spcBef>
              </a:pPr>
              <a:r>
                <a:rPr lang="en-US" sz="1180">
                  <a:solidFill>
                    <a:srgbClr val="000001"/>
                  </a:solidFill>
                  <a:latin typeface="Inter"/>
                  <a:ea typeface="Inter"/>
                  <a:cs typeface="Inter"/>
                  <a:sym typeface="Inter"/>
                </a:rPr>
                <a:t>Data Set</a:t>
              </a:r>
            </a:p>
          </p:txBody>
        </p:sp>
      </p:grpSp>
      <p:grpSp>
        <p:nvGrpSpPr>
          <p:cNvPr name="Group 36" id="36"/>
          <p:cNvGrpSpPr/>
          <p:nvPr/>
        </p:nvGrpSpPr>
        <p:grpSpPr>
          <a:xfrm rot="0">
            <a:off x="4781732" y="8141696"/>
            <a:ext cx="1385214" cy="1385214"/>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E1DCFF"/>
            </a:solidFill>
            <a:ln cap="sq">
              <a:noFill/>
              <a:prstDash val="solid"/>
              <a:miter/>
            </a:ln>
          </p:spPr>
        </p:sp>
        <p:sp>
          <p:nvSpPr>
            <p:cNvPr name="TextBox 38" id="38"/>
            <p:cNvSpPr txBox="true"/>
            <p:nvPr/>
          </p:nvSpPr>
          <p:spPr>
            <a:xfrm>
              <a:off x="0" y="-9525"/>
              <a:ext cx="812800" cy="822325"/>
            </a:xfrm>
            <a:prstGeom prst="rect">
              <a:avLst/>
            </a:prstGeom>
          </p:spPr>
          <p:txBody>
            <a:bodyPr anchor="ctr" rtlCol="false" tIns="142806" lIns="142806" bIns="142806" rIns="142806"/>
            <a:lstStyle/>
            <a:p>
              <a:pPr algn="ctr" marL="0" indent="0" lvl="0">
                <a:lnSpc>
                  <a:spcPts val="1416"/>
                </a:lnSpc>
                <a:spcBef>
                  <a:spcPct val="0"/>
                </a:spcBef>
              </a:pPr>
              <a:r>
                <a:rPr lang="en-US" sz="1180">
                  <a:solidFill>
                    <a:srgbClr val="000001"/>
                  </a:solidFill>
                  <a:latin typeface="Inter"/>
                  <a:ea typeface="Inter"/>
                  <a:cs typeface="Inter"/>
                  <a:sym typeface="Inter"/>
                </a:rPr>
                <a:t>Parkinson Disease</a:t>
              </a:r>
            </a:p>
          </p:txBody>
        </p:sp>
      </p:grpSp>
      <p:sp>
        <p:nvSpPr>
          <p:cNvPr name="AutoShape 39" id="39"/>
          <p:cNvSpPr/>
          <p:nvPr/>
        </p:nvSpPr>
        <p:spPr>
          <a:xfrm flipV="true">
            <a:off x="3478029" y="5742551"/>
            <a:ext cx="1303704" cy="993264"/>
          </a:xfrm>
          <a:prstGeom prst="line">
            <a:avLst/>
          </a:prstGeom>
          <a:ln cap="flat" w="19050">
            <a:solidFill>
              <a:srgbClr val="929292"/>
            </a:solidFill>
            <a:prstDash val="solid"/>
            <a:headEnd type="triangle" len="med" w="lg"/>
            <a:tailEnd type="none" len="sm" w="sm"/>
          </a:ln>
        </p:spPr>
      </p:sp>
      <p:sp>
        <p:nvSpPr>
          <p:cNvPr name="AutoShape 40" id="40"/>
          <p:cNvSpPr/>
          <p:nvPr/>
        </p:nvSpPr>
        <p:spPr>
          <a:xfrm flipV="true">
            <a:off x="7064539" y="2584986"/>
            <a:ext cx="1019669" cy="2092"/>
          </a:xfrm>
          <a:prstGeom prst="line">
            <a:avLst/>
          </a:prstGeom>
          <a:ln cap="flat" w="19050">
            <a:solidFill>
              <a:srgbClr val="929292"/>
            </a:solidFill>
            <a:prstDash val="solid"/>
            <a:headEnd type="none" len="sm" w="sm"/>
            <a:tailEnd type="triangle" len="med" w="lg"/>
          </a:ln>
        </p:spPr>
      </p:sp>
      <p:sp>
        <p:nvSpPr>
          <p:cNvPr name="AutoShape 41" id="41"/>
          <p:cNvSpPr/>
          <p:nvPr/>
        </p:nvSpPr>
        <p:spPr>
          <a:xfrm flipH="true" flipV="true">
            <a:off x="9459576" y="2586724"/>
            <a:ext cx="1962677" cy="8987"/>
          </a:xfrm>
          <a:prstGeom prst="line">
            <a:avLst/>
          </a:prstGeom>
          <a:ln cap="flat" w="19050">
            <a:solidFill>
              <a:srgbClr val="929292"/>
            </a:solidFill>
            <a:prstDash val="solid"/>
            <a:headEnd type="triangle" len="med" w="lg"/>
            <a:tailEnd type="none" len="sm" w="sm"/>
          </a:ln>
        </p:spPr>
      </p:sp>
      <p:sp>
        <p:nvSpPr>
          <p:cNvPr name="AutoShape 42" id="42"/>
          <p:cNvSpPr/>
          <p:nvPr/>
        </p:nvSpPr>
        <p:spPr>
          <a:xfrm flipH="true">
            <a:off x="9852980" y="5759763"/>
            <a:ext cx="1569274" cy="4481"/>
          </a:xfrm>
          <a:prstGeom prst="line">
            <a:avLst/>
          </a:prstGeom>
          <a:ln cap="flat" w="19050">
            <a:solidFill>
              <a:srgbClr val="929292"/>
            </a:solidFill>
            <a:prstDash val="solid"/>
            <a:headEnd type="triangle" len="med" w="lg"/>
            <a:tailEnd type="none" len="sm" w="sm"/>
          </a:ln>
        </p:spPr>
      </p:sp>
      <p:sp>
        <p:nvSpPr>
          <p:cNvPr name="AutoShape 43" id="43"/>
          <p:cNvSpPr/>
          <p:nvPr/>
        </p:nvSpPr>
        <p:spPr>
          <a:xfrm flipH="true">
            <a:off x="9446444" y="8839593"/>
            <a:ext cx="980404" cy="3975"/>
          </a:xfrm>
          <a:prstGeom prst="line">
            <a:avLst/>
          </a:prstGeom>
          <a:ln cap="flat" w="19050">
            <a:solidFill>
              <a:srgbClr val="929292"/>
            </a:solidFill>
            <a:prstDash val="solid"/>
            <a:headEnd type="none" len="sm" w="sm"/>
            <a:tailEnd type="triangle" len="med" w="lg"/>
          </a:ln>
        </p:spPr>
      </p:sp>
      <p:sp>
        <p:nvSpPr>
          <p:cNvPr name="AutoShape 44" id="44"/>
          <p:cNvSpPr/>
          <p:nvPr/>
        </p:nvSpPr>
        <p:spPr>
          <a:xfrm>
            <a:off x="6166946" y="8836824"/>
            <a:ext cx="1930394" cy="7024"/>
          </a:xfrm>
          <a:prstGeom prst="line">
            <a:avLst/>
          </a:prstGeom>
          <a:ln cap="flat" w="19050">
            <a:solidFill>
              <a:srgbClr val="929292"/>
            </a:solidFill>
            <a:prstDash val="solid"/>
            <a:headEnd type="triangle" len="med" w="lg"/>
            <a:tailEnd type="none" len="sm" w="sm"/>
          </a:ln>
        </p:spPr>
      </p:sp>
      <p:sp>
        <p:nvSpPr>
          <p:cNvPr name="AutoShape 45" id="45"/>
          <p:cNvSpPr/>
          <p:nvPr/>
        </p:nvSpPr>
        <p:spPr>
          <a:xfrm flipV="true">
            <a:off x="8775492" y="6832173"/>
            <a:ext cx="6998" cy="1330060"/>
          </a:xfrm>
          <a:prstGeom prst="line">
            <a:avLst/>
          </a:prstGeom>
          <a:ln cap="flat" w="19050">
            <a:solidFill>
              <a:srgbClr val="929292"/>
            </a:solidFill>
            <a:prstDash val="solid"/>
            <a:headEnd type="triangle" len="med" w="lg"/>
            <a:tailEnd type="none" len="sm" w="sm"/>
          </a:ln>
        </p:spPr>
      </p:sp>
      <p:sp>
        <p:nvSpPr>
          <p:cNvPr name="AutoShape 46" id="46"/>
          <p:cNvSpPr/>
          <p:nvPr/>
        </p:nvSpPr>
        <p:spPr>
          <a:xfrm flipV="true">
            <a:off x="2785421" y="7428422"/>
            <a:ext cx="0" cy="697700"/>
          </a:xfrm>
          <a:prstGeom prst="line">
            <a:avLst/>
          </a:prstGeom>
          <a:ln cap="flat" w="19050">
            <a:solidFill>
              <a:srgbClr val="929292"/>
            </a:solidFill>
            <a:prstDash val="solid"/>
            <a:headEnd type="triangle" len="med" w="lg"/>
            <a:tailEnd type="none" len="sm" w="sm"/>
          </a:ln>
        </p:spPr>
      </p:sp>
      <p:sp>
        <p:nvSpPr>
          <p:cNvPr name="AutoShape 47" id="47"/>
          <p:cNvSpPr/>
          <p:nvPr/>
        </p:nvSpPr>
        <p:spPr>
          <a:xfrm>
            <a:off x="8775392" y="3271260"/>
            <a:ext cx="7282" cy="1431138"/>
          </a:xfrm>
          <a:prstGeom prst="line">
            <a:avLst/>
          </a:prstGeom>
          <a:ln cap="flat" w="19050">
            <a:solidFill>
              <a:srgbClr val="929292"/>
            </a:solidFill>
            <a:prstDash val="solid"/>
            <a:headEnd type="triangle" len="med" w="lg"/>
            <a:tailEnd type="none" len="sm" w="sm"/>
          </a:ln>
        </p:spPr>
      </p:sp>
      <p:grpSp>
        <p:nvGrpSpPr>
          <p:cNvPr name="Group 48" id="48"/>
          <p:cNvGrpSpPr/>
          <p:nvPr/>
        </p:nvGrpSpPr>
        <p:grpSpPr>
          <a:xfrm rot="0">
            <a:off x="3851859" y="1895891"/>
            <a:ext cx="1385214" cy="1385214"/>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CAEDE5"/>
            </a:solidFill>
            <a:ln cap="sq">
              <a:noFill/>
              <a:prstDash val="solid"/>
              <a:miter/>
            </a:ln>
          </p:spPr>
        </p:sp>
        <p:sp>
          <p:nvSpPr>
            <p:cNvPr name="TextBox 50" id="50"/>
            <p:cNvSpPr txBox="true"/>
            <p:nvPr/>
          </p:nvSpPr>
          <p:spPr>
            <a:xfrm>
              <a:off x="0" y="0"/>
              <a:ext cx="812800" cy="812800"/>
            </a:xfrm>
            <a:prstGeom prst="rect">
              <a:avLst/>
            </a:prstGeom>
          </p:spPr>
          <p:txBody>
            <a:bodyPr anchor="ctr" rtlCol="false" tIns="142806" lIns="142806" bIns="142806" rIns="142806"/>
            <a:lstStyle/>
            <a:p>
              <a:pPr algn="ctr">
                <a:lnSpc>
                  <a:spcPts val="2256"/>
                </a:lnSpc>
              </a:pPr>
              <a:r>
                <a:rPr lang="en-US" sz="1880">
                  <a:solidFill>
                    <a:srgbClr val="000001"/>
                  </a:solidFill>
                  <a:latin typeface="Inter"/>
                  <a:ea typeface="Inter"/>
                  <a:cs typeface="Inter"/>
                  <a:sym typeface="Inter"/>
                </a:rPr>
                <a:t>Frontend Designing</a:t>
              </a:r>
            </a:p>
          </p:txBody>
        </p:sp>
      </p:grpSp>
      <p:sp>
        <p:nvSpPr>
          <p:cNvPr name="AutoShape 51" id="51"/>
          <p:cNvSpPr/>
          <p:nvPr/>
        </p:nvSpPr>
        <p:spPr>
          <a:xfrm>
            <a:off x="5237074" y="2588499"/>
            <a:ext cx="442252" cy="0"/>
          </a:xfrm>
          <a:prstGeom prst="line">
            <a:avLst/>
          </a:prstGeom>
          <a:ln cap="flat" w="19050">
            <a:solidFill>
              <a:srgbClr val="929292"/>
            </a:solidFill>
            <a:prstDash val="solid"/>
            <a:headEnd type="none" len="sm" w="sm"/>
            <a:tailEnd type="triangle" len="med" w="lg"/>
          </a:ln>
        </p:spPr>
      </p:sp>
      <p:grpSp>
        <p:nvGrpSpPr>
          <p:cNvPr name="Group 52" id="52"/>
          <p:cNvGrpSpPr/>
          <p:nvPr/>
        </p:nvGrpSpPr>
        <p:grpSpPr>
          <a:xfrm rot="0">
            <a:off x="12435062" y="8144177"/>
            <a:ext cx="1385214" cy="1385214"/>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E1DCFF"/>
            </a:solidFill>
            <a:ln cap="sq">
              <a:noFill/>
              <a:prstDash val="solid"/>
              <a:miter/>
            </a:ln>
          </p:spPr>
        </p:sp>
        <p:sp>
          <p:nvSpPr>
            <p:cNvPr name="TextBox 54" id="54"/>
            <p:cNvSpPr txBox="true"/>
            <p:nvPr/>
          </p:nvSpPr>
          <p:spPr>
            <a:xfrm>
              <a:off x="0" y="-9525"/>
              <a:ext cx="812800" cy="822325"/>
            </a:xfrm>
            <a:prstGeom prst="rect">
              <a:avLst/>
            </a:prstGeom>
          </p:spPr>
          <p:txBody>
            <a:bodyPr anchor="ctr" rtlCol="false" tIns="142806" lIns="142806" bIns="142806" rIns="142806"/>
            <a:lstStyle/>
            <a:p>
              <a:pPr algn="ctr">
                <a:lnSpc>
                  <a:spcPts val="1484"/>
                </a:lnSpc>
              </a:pPr>
              <a:r>
                <a:rPr lang="en-US" sz="1236">
                  <a:solidFill>
                    <a:srgbClr val="000001"/>
                  </a:solidFill>
                  <a:latin typeface="Inter"/>
                  <a:ea typeface="Inter"/>
                  <a:cs typeface="Inter"/>
                  <a:sym typeface="Inter"/>
                </a:rPr>
                <a:t>Tensorflow</a:t>
              </a:r>
            </a:p>
          </p:txBody>
        </p:sp>
      </p:grpSp>
      <p:sp>
        <p:nvSpPr>
          <p:cNvPr name="AutoShape 55" id="55"/>
          <p:cNvSpPr/>
          <p:nvPr/>
        </p:nvSpPr>
        <p:spPr>
          <a:xfrm flipH="true">
            <a:off x="11812062" y="8836785"/>
            <a:ext cx="623000" cy="0"/>
          </a:xfrm>
          <a:prstGeom prst="line">
            <a:avLst/>
          </a:prstGeom>
          <a:ln cap="flat" w="19050">
            <a:solidFill>
              <a:srgbClr val="929292"/>
            </a:solidFill>
            <a:prstDash val="solid"/>
            <a:headEnd type="none" len="sm" w="sm"/>
            <a:tailEnd type="triangle" len="med" w="lg"/>
          </a:ln>
        </p:spPr>
      </p:sp>
      <p:grpSp>
        <p:nvGrpSpPr>
          <p:cNvPr name="Group 56" id="56"/>
          <p:cNvGrpSpPr/>
          <p:nvPr/>
        </p:nvGrpSpPr>
        <p:grpSpPr>
          <a:xfrm rot="0">
            <a:off x="1028700" y="2028439"/>
            <a:ext cx="1385214" cy="1385214"/>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AD2F4"/>
            </a:solidFill>
            <a:ln cap="sq">
              <a:noFill/>
              <a:prstDash val="solid"/>
              <a:miter/>
            </a:ln>
          </p:spPr>
        </p:sp>
        <p:sp>
          <p:nvSpPr>
            <p:cNvPr name="TextBox 58" id="58"/>
            <p:cNvSpPr txBox="true"/>
            <p:nvPr/>
          </p:nvSpPr>
          <p:spPr>
            <a:xfrm>
              <a:off x="0" y="-9525"/>
              <a:ext cx="812800" cy="822325"/>
            </a:xfrm>
            <a:prstGeom prst="rect">
              <a:avLst/>
            </a:prstGeom>
          </p:spPr>
          <p:txBody>
            <a:bodyPr anchor="ctr" rtlCol="false" tIns="142806" lIns="142806" bIns="142806" rIns="142806"/>
            <a:lstStyle/>
            <a:p>
              <a:pPr algn="ctr">
                <a:lnSpc>
                  <a:spcPts val="1416"/>
                </a:lnSpc>
              </a:pPr>
              <a:r>
                <a:rPr lang="en-US" sz="1180">
                  <a:solidFill>
                    <a:srgbClr val="000001"/>
                  </a:solidFill>
                  <a:latin typeface="Inter"/>
                  <a:ea typeface="Inter"/>
                  <a:cs typeface="Inter"/>
                  <a:sym typeface="Inter"/>
                </a:rPr>
                <a:t>Predicted Disease</a:t>
              </a:r>
            </a:p>
          </p:txBody>
        </p:sp>
      </p:grpSp>
      <p:grpSp>
        <p:nvGrpSpPr>
          <p:cNvPr name="Group 59" id="59"/>
          <p:cNvGrpSpPr/>
          <p:nvPr/>
        </p:nvGrpSpPr>
        <p:grpSpPr>
          <a:xfrm rot="0">
            <a:off x="9362258" y="3182653"/>
            <a:ext cx="490202" cy="493064"/>
            <a:chOff x="0" y="0"/>
            <a:chExt cx="779909" cy="784462"/>
          </a:xfrm>
        </p:grpSpPr>
        <p:sp>
          <p:nvSpPr>
            <p:cNvPr name="Freeform 60" id="60"/>
            <p:cNvSpPr/>
            <p:nvPr/>
          </p:nvSpPr>
          <p:spPr>
            <a:xfrm flipH="false" flipV="false" rot="0">
              <a:off x="0" y="0"/>
              <a:ext cx="779909" cy="784462"/>
            </a:xfrm>
            <a:custGeom>
              <a:avLst/>
              <a:gdLst/>
              <a:ahLst/>
              <a:cxnLst/>
              <a:rect r="r" b="b" t="t" l="l"/>
              <a:pathLst>
                <a:path h="784462" w="779909">
                  <a:moveTo>
                    <a:pt x="389955" y="0"/>
                  </a:moveTo>
                  <a:cubicBezTo>
                    <a:pt x="174589" y="0"/>
                    <a:pt x="0" y="175608"/>
                    <a:pt x="0" y="392231"/>
                  </a:cubicBezTo>
                  <a:cubicBezTo>
                    <a:pt x="0" y="608855"/>
                    <a:pt x="174589" y="784462"/>
                    <a:pt x="389955" y="784462"/>
                  </a:cubicBezTo>
                  <a:cubicBezTo>
                    <a:pt x="605321" y="784462"/>
                    <a:pt x="779909" y="608855"/>
                    <a:pt x="779909" y="392231"/>
                  </a:cubicBezTo>
                  <a:cubicBezTo>
                    <a:pt x="779909" y="175608"/>
                    <a:pt x="605321" y="0"/>
                    <a:pt x="389955" y="0"/>
                  </a:cubicBezTo>
                  <a:close/>
                </a:path>
              </a:pathLst>
            </a:custGeom>
            <a:solidFill>
              <a:srgbClr val="605DC8"/>
            </a:solidFill>
            <a:ln cap="sq">
              <a:noFill/>
              <a:prstDash val="solid"/>
              <a:miter/>
            </a:ln>
          </p:spPr>
        </p:sp>
        <p:sp>
          <p:nvSpPr>
            <p:cNvPr name="TextBox 61" id="61"/>
            <p:cNvSpPr txBox="true"/>
            <p:nvPr/>
          </p:nvSpPr>
          <p:spPr>
            <a:xfrm>
              <a:off x="73117" y="102118"/>
              <a:ext cx="633676" cy="608801"/>
            </a:xfrm>
            <a:prstGeom prst="rect">
              <a:avLst/>
            </a:prstGeom>
          </p:spPr>
          <p:txBody>
            <a:bodyPr anchor="ctr" rtlCol="false" tIns="28561" lIns="28561" bIns="28561" rIns="28561"/>
            <a:lstStyle/>
            <a:p>
              <a:pPr algn="ctr">
                <a:lnSpc>
                  <a:spcPts val="1180"/>
                </a:lnSpc>
              </a:pPr>
              <a:r>
                <a:rPr lang="en-US" b="true" sz="1180" spc="-23">
                  <a:solidFill>
                    <a:srgbClr val="FFFFFF"/>
                  </a:solidFill>
                  <a:latin typeface="Canva Sans Bold"/>
                  <a:ea typeface="Canva Sans Bold"/>
                  <a:cs typeface="Canva Sans Bold"/>
                  <a:sym typeface="Canva Sans Bold"/>
                </a:rPr>
                <a:t>1</a:t>
              </a:r>
            </a:p>
          </p:txBody>
        </p:sp>
      </p:grpSp>
      <p:grpSp>
        <p:nvGrpSpPr>
          <p:cNvPr name="Group 62" id="62"/>
          <p:cNvGrpSpPr/>
          <p:nvPr/>
        </p:nvGrpSpPr>
        <p:grpSpPr>
          <a:xfrm rot="0">
            <a:off x="9362258" y="7777272"/>
            <a:ext cx="490202" cy="493064"/>
            <a:chOff x="0" y="0"/>
            <a:chExt cx="779909" cy="784462"/>
          </a:xfrm>
        </p:grpSpPr>
        <p:sp>
          <p:nvSpPr>
            <p:cNvPr name="Freeform 63" id="63"/>
            <p:cNvSpPr/>
            <p:nvPr/>
          </p:nvSpPr>
          <p:spPr>
            <a:xfrm flipH="false" flipV="false" rot="0">
              <a:off x="0" y="0"/>
              <a:ext cx="779909" cy="784462"/>
            </a:xfrm>
            <a:custGeom>
              <a:avLst/>
              <a:gdLst/>
              <a:ahLst/>
              <a:cxnLst/>
              <a:rect r="r" b="b" t="t" l="l"/>
              <a:pathLst>
                <a:path h="784462" w="779909">
                  <a:moveTo>
                    <a:pt x="389955" y="0"/>
                  </a:moveTo>
                  <a:cubicBezTo>
                    <a:pt x="174589" y="0"/>
                    <a:pt x="0" y="175608"/>
                    <a:pt x="0" y="392231"/>
                  </a:cubicBezTo>
                  <a:cubicBezTo>
                    <a:pt x="0" y="608855"/>
                    <a:pt x="174589" y="784462"/>
                    <a:pt x="389955" y="784462"/>
                  </a:cubicBezTo>
                  <a:cubicBezTo>
                    <a:pt x="605321" y="784462"/>
                    <a:pt x="779909" y="608855"/>
                    <a:pt x="779909" y="392231"/>
                  </a:cubicBezTo>
                  <a:cubicBezTo>
                    <a:pt x="779909" y="175608"/>
                    <a:pt x="605321" y="0"/>
                    <a:pt x="389955" y="0"/>
                  </a:cubicBezTo>
                  <a:close/>
                </a:path>
              </a:pathLst>
            </a:custGeom>
            <a:solidFill>
              <a:srgbClr val="605DC8"/>
            </a:solidFill>
            <a:ln cap="sq">
              <a:noFill/>
              <a:prstDash val="solid"/>
              <a:miter/>
            </a:ln>
          </p:spPr>
        </p:sp>
        <p:sp>
          <p:nvSpPr>
            <p:cNvPr name="TextBox 64" id="64"/>
            <p:cNvSpPr txBox="true"/>
            <p:nvPr/>
          </p:nvSpPr>
          <p:spPr>
            <a:xfrm>
              <a:off x="73117" y="102118"/>
              <a:ext cx="633676" cy="608801"/>
            </a:xfrm>
            <a:prstGeom prst="rect">
              <a:avLst/>
            </a:prstGeom>
          </p:spPr>
          <p:txBody>
            <a:bodyPr anchor="ctr" rtlCol="false" tIns="28561" lIns="28561" bIns="28561" rIns="28561"/>
            <a:lstStyle/>
            <a:p>
              <a:pPr algn="ctr">
                <a:lnSpc>
                  <a:spcPts val="1180"/>
                </a:lnSpc>
              </a:pPr>
              <a:r>
                <a:rPr lang="en-US" b="true" sz="1180" spc="-23">
                  <a:solidFill>
                    <a:srgbClr val="FFFFFF"/>
                  </a:solidFill>
                  <a:latin typeface="Canva Sans Bold"/>
                  <a:ea typeface="Canva Sans Bold"/>
                  <a:cs typeface="Canva Sans Bold"/>
                  <a:sym typeface="Canva Sans Bold"/>
                </a:rPr>
                <a:t>2</a:t>
              </a:r>
            </a:p>
          </p:txBody>
        </p:sp>
      </p:grpSp>
      <p:grpSp>
        <p:nvGrpSpPr>
          <p:cNvPr name="Group 65" id="65"/>
          <p:cNvGrpSpPr/>
          <p:nvPr/>
        </p:nvGrpSpPr>
        <p:grpSpPr>
          <a:xfrm rot="0">
            <a:off x="5235013" y="4595556"/>
            <a:ext cx="478653" cy="481448"/>
            <a:chOff x="0" y="0"/>
            <a:chExt cx="779909" cy="784462"/>
          </a:xfrm>
        </p:grpSpPr>
        <p:sp>
          <p:nvSpPr>
            <p:cNvPr name="Freeform 66" id="66"/>
            <p:cNvSpPr/>
            <p:nvPr/>
          </p:nvSpPr>
          <p:spPr>
            <a:xfrm flipH="false" flipV="false" rot="0">
              <a:off x="0" y="0"/>
              <a:ext cx="779909" cy="784462"/>
            </a:xfrm>
            <a:custGeom>
              <a:avLst/>
              <a:gdLst/>
              <a:ahLst/>
              <a:cxnLst/>
              <a:rect r="r" b="b" t="t" l="l"/>
              <a:pathLst>
                <a:path h="784462" w="779909">
                  <a:moveTo>
                    <a:pt x="389955" y="0"/>
                  </a:moveTo>
                  <a:cubicBezTo>
                    <a:pt x="174589" y="0"/>
                    <a:pt x="0" y="175608"/>
                    <a:pt x="0" y="392231"/>
                  </a:cubicBezTo>
                  <a:cubicBezTo>
                    <a:pt x="0" y="608855"/>
                    <a:pt x="174589" y="784462"/>
                    <a:pt x="389955" y="784462"/>
                  </a:cubicBezTo>
                  <a:cubicBezTo>
                    <a:pt x="605321" y="784462"/>
                    <a:pt x="779909" y="608855"/>
                    <a:pt x="779909" y="392231"/>
                  </a:cubicBezTo>
                  <a:cubicBezTo>
                    <a:pt x="779909" y="175608"/>
                    <a:pt x="605321" y="0"/>
                    <a:pt x="389955" y="0"/>
                  </a:cubicBezTo>
                  <a:close/>
                </a:path>
              </a:pathLst>
            </a:custGeom>
            <a:solidFill>
              <a:srgbClr val="605DC8"/>
            </a:solidFill>
            <a:ln cap="sq">
              <a:noFill/>
              <a:prstDash val="solid"/>
              <a:miter/>
            </a:ln>
          </p:spPr>
        </p:sp>
        <p:sp>
          <p:nvSpPr>
            <p:cNvPr name="TextBox 67" id="67"/>
            <p:cNvSpPr txBox="true"/>
            <p:nvPr/>
          </p:nvSpPr>
          <p:spPr>
            <a:xfrm>
              <a:off x="73117" y="102118"/>
              <a:ext cx="633676" cy="608801"/>
            </a:xfrm>
            <a:prstGeom prst="rect">
              <a:avLst/>
            </a:prstGeom>
          </p:spPr>
          <p:txBody>
            <a:bodyPr anchor="ctr" rtlCol="false" tIns="28561" lIns="28561" bIns="28561" rIns="28561"/>
            <a:lstStyle/>
            <a:p>
              <a:pPr algn="ctr">
                <a:lnSpc>
                  <a:spcPts val="1180"/>
                </a:lnSpc>
              </a:pPr>
              <a:r>
                <a:rPr lang="en-US" b="true" sz="1180" spc="-23">
                  <a:solidFill>
                    <a:srgbClr val="FFFFFF"/>
                  </a:solidFill>
                  <a:latin typeface="Canva Sans Bold"/>
                  <a:ea typeface="Canva Sans Bold"/>
                  <a:cs typeface="Canva Sans Bold"/>
                  <a:sym typeface="Canva Sans Bold"/>
                </a:rPr>
                <a:t>3</a:t>
              </a:r>
            </a:p>
          </p:txBody>
        </p:sp>
      </p:grpSp>
      <p:sp>
        <p:nvSpPr>
          <p:cNvPr name="AutoShape 68" id="68"/>
          <p:cNvSpPr/>
          <p:nvPr/>
        </p:nvSpPr>
        <p:spPr>
          <a:xfrm>
            <a:off x="6153860" y="6428650"/>
            <a:ext cx="1938225" cy="1726169"/>
          </a:xfrm>
          <a:prstGeom prst="line">
            <a:avLst/>
          </a:prstGeom>
          <a:ln cap="flat" w="19050">
            <a:solidFill>
              <a:srgbClr val="929292"/>
            </a:solidFill>
            <a:prstDash val="solid"/>
            <a:headEnd type="triangle" len="med" w="lg"/>
            <a:tailEnd type="none" len="sm" w="sm"/>
          </a:ln>
        </p:spPr>
      </p:sp>
      <p:sp>
        <p:nvSpPr>
          <p:cNvPr name="AutoShape 69" id="69"/>
          <p:cNvSpPr/>
          <p:nvPr/>
        </p:nvSpPr>
        <p:spPr>
          <a:xfrm flipV="true">
            <a:off x="6147525" y="3278965"/>
            <a:ext cx="1931084" cy="1777487"/>
          </a:xfrm>
          <a:prstGeom prst="line">
            <a:avLst/>
          </a:prstGeom>
          <a:ln cap="flat" w="19050">
            <a:solidFill>
              <a:srgbClr val="929292"/>
            </a:solidFill>
            <a:prstDash val="solid"/>
            <a:headEnd type="triangle" len="med" w="lg"/>
            <a:tailEnd type="none" len="sm" w="sm"/>
          </a:ln>
        </p:spPr>
      </p:sp>
      <p:sp>
        <p:nvSpPr>
          <p:cNvPr name="AutoShape 70" id="70"/>
          <p:cNvSpPr/>
          <p:nvPr/>
        </p:nvSpPr>
        <p:spPr>
          <a:xfrm flipV="true">
            <a:off x="2794946" y="2588499"/>
            <a:ext cx="1056913" cy="1329714"/>
          </a:xfrm>
          <a:prstGeom prst="line">
            <a:avLst/>
          </a:prstGeom>
          <a:ln cap="flat" w="19050">
            <a:solidFill>
              <a:srgbClr val="929292"/>
            </a:solidFill>
            <a:prstDash val="solid"/>
            <a:headEnd type="triangle" len="med" w="lg"/>
            <a:tailEnd type="none" len="sm" w="sm"/>
          </a:ln>
        </p:spPr>
      </p:sp>
      <p:sp>
        <p:nvSpPr>
          <p:cNvPr name="AutoShape 71" id="71"/>
          <p:cNvSpPr/>
          <p:nvPr/>
        </p:nvSpPr>
        <p:spPr>
          <a:xfrm flipV="true">
            <a:off x="2366001" y="2581446"/>
            <a:ext cx="419100" cy="14106"/>
          </a:xfrm>
          <a:prstGeom prst="line">
            <a:avLst/>
          </a:prstGeom>
          <a:ln cap="flat" w="19050">
            <a:solidFill>
              <a:srgbClr val="929292"/>
            </a:solidFill>
            <a:prstDash val="solid"/>
            <a:headEnd type="none" len="sm" w="sm"/>
            <a:tailEnd type="arrow" len="sm" w="med"/>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DAFloEpmrUw</dc:identifier>
  <dcterms:modified xsi:type="dcterms:W3CDTF">2011-08-01T06:04:30Z</dcterms:modified>
  <cp:revision>1</cp:revision>
  <dc:title>Project (1).pptx</dc:title>
</cp:coreProperties>
</file>