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5"/>
  </p:notesMasterIdLst>
  <p:sldIdLst>
    <p:sldId id="256" r:id="rId4"/>
    <p:sldId id="263" r:id="rId5"/>
    <p:sldId id="264" r:id="rId6"/>
    <p:sldId id="266" r:id="rId7"/>
    <p:sldId id="268" r:id="rId8"/>
    <p:sldId id="257" r:id="rId9"/>
    <p:sldId id="258" r:id="rId10"/>
    <p:sldId id="259" r:id="rId11"/>
    <p:sldId id="262" r:id="rId12"/>
    <p:sldId id="260" r:id="rId13"/>
    <p:sldId id="265"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078593-4576-49AF-886F-486DA8775611}" v="2" dt="2025-05-23T06:54:11.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0532188-7701-43DF-A3FE-CB079BE07B5E}" type="datetimeFigureOut">
              <a:rPr lang="en-US" smtClean="0"/>
              <a:t>5/25/2025</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05143EA0-1C4C-4699-807E-1CF558DBE5D9}" type="slidenum">
              <a:rPr lang="en-US" smtClean="0"/>
              <a:t>‹#›</a:t>
            </a:fld>
            <a:endParaRPr lang="en-US"/>
          </a:p>
        </p:txBody>
      </p:sp>
    </p:spTree>
    <p:extLst>
      <p:ext uri="{BB962C8B-B14F-4D97-AF65-F5344CB8AC3E}">
        <p14:creationId xmlns:p14="http://schemas.microsoft.com/office/powerpoint/2010/main" val="299717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Immersive and Interactive Learning, Personalized and Gamified Education, Comprehensive Anatomy Knowledge, Enhanced Visualization and Exploration</a:t>
            </a:r>
            <a:endParaRPr lang="en-US" dirty="0"/>
          </a:p>
        </p:txBody>
      </p:sp>
      <p:sp>
        <p:nvSpPr>
          <p:cNvPr id="4" name="Slide Number Placeholder 3"/>
          <p:cNvSpPr>
            <a:spLocks noGrp="1"/>
          </p:cNvSpPr>
          <p:nvPr>
            <p:ph type="sldNum" sz="quarter" idx="5"/>
          </p:nvPr>
        </p:nvSpPr>
        <p:spPr/>
        <p:txBody>
          <a:bodyPr/>
          <a:lstStyle/>
          <a:p>
            <a:fld id="{05143EA0-1C4C-4699-807E-1CF558DBE5D9}" type="slidenum">
              <a:rPr lang="en-US" smtClean="0"/>
              <a:t>6</a:t>
            </a:fld>
            <a:endParaRPr lang="en-US"/>
          </a:p>
        </p:txBody>
      </p:sp>
    </p:spTree>
    <p:extLst>
      <p:ext uri="{BB962C8B-B14F-4D97-AF65-F5344CB8AC3E}">
        <p14:creationId xmlns:p14="http://schemas.microsoft.com/office/powerpoint/2010/main" val="3336092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5" name="PlaceHolder 2"/>
          <p:cNvSpPr>
            <a:spLocks noGrp="1"/>
          </p:cNvSpPr>
          <p:nvPr>
            <p:ph/>
          </p:nvPr>
        </p:nvSpPr>
        <p:spPr>
          <a:xfrm>
            <a:off x="727560" y="16027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3"/>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0"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1" name="PlaceHolder 5"/>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3" name="PlaceHolder 2"/>
          <p:cNvSpPr>
            <a:spLocks noGrp="1"/>
          </p:cNvSpPr>
          <p:nvPr>
            <p:ph/>
          </p:nvPr>
        </p:nvSpPr>
        <p:spPr>
          <a:xfrm>
            <a:off x="72756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3"/>
          <p:cNvSpPr>
            <a:spLocks noGrp="1"/>
          </p:cNvSpPr>
          <p:nvPr>
            <p:ph/>
          </p:nvPr>
        </p:nvSpPr>
        <p:spPr>
          <a:xfrm>
            <a:off x="443772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5" name="PlaceHolder 4"/>
          <p:cNvSpPr>
            <a:spLocks noGrp="1"/>
          </p:cNvSpPr>
          <p:nvPr>
            <p:ph/>
          </p:nvPr>
        </p:nvSpPr>
        <p:spPr>
          <a:xfrm>
            <a:off x="814788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6" name="PlaceHolder 5"/>
          <p:cNvSpPr>
            <a:spLocks noGrp="1"/>
          </p:cNvSpPr>
          <p:nvPr>
            <p:ph/>
          </p:nvPr>
        </p:nvSpPr>
        <p:spPr>
          <a:xfrm>
            <a:off x="72756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6"/>
          <p:cNvSpPr>
            <a:spLocks noGrp="1"/>
          </p:cNvSpPr>
          <p:nvPr>
            <p:ph/>
          </p:nvPr>
        </p:nvSpPr>
        <p:spPr>
          <a:xfrm>
            <a:off x="443772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7"/>
          <p:cNvSpPr>
            <a:spLocks noGrp="1"/>
          </p:cNvSpPr>
          <p:nvPr>
            <p:ph/>
          </p:nvPr>
        </p:nvSpPr>
        <p:spPr>
          <a:xfrm>
            <a:off x="814788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3" name="PlaceHolder 2"/>
          <p:cNvSpPr>
            <a:spLocks noGrp="1"/>
          </p:cNvSpPr>
          <p:nvPr>
            <p:ph type="subTitle"/>
          </p:nvPr>
        </p:nvSpPr>
        <p:spPr>
          <a:xfrm>
            <a:off x="727560" y="16027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5" name="PlaceHolder 2"/>
          <p:cNvSpPr>
            <a:spLocks noGrp="1"/>
          </p:cNvSpPr>
          <p:nvPr>
            <p:ph/>
          </p:nvPr>
        </p:nvSpPr>
        <p:spPr>
          <a:xfrm>
            <a:off x="727560" y="16027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7"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8"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600000" y="180000"/>
            <a:ext cx="839052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2"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3"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4"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 name="PlaceHolder 2"/>
          <p:cNvSpPr>
            <a:spLocks noGrp="1"/>
          </p:cNvSpPr>
          <p:nvPr>
            <p:ph type="subTitle"/>
          </p:nvPr>
        </p:nvSpPr>
        <p:spPr>
          <a:xfrm>
            <a:off x="727560" y="16027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6"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7"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8" name="PlaceHolder 4"/>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0"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1"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2" name="PlaceHolder 4"/>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4" name="PlaceHolder 2"/>
          <p:cNvSpPr>
            <a:spLocks noGrp="1"/>
          </p:cNvSpPr>
          <p:nvPr>
            <p:ph/>
          </p:nvPr>
        </p:nvSpPr>
        <p:spPr>
          <a:xfrm>
            <a:off x="727560" y="16027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5" name="PlaceHolder 3"/>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7"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8"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9"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0" name="PlaceHolder 5"/>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2" name="PlaceHolder 2"/>
          <p:cNvSpPr>
            <a:spLocks noGrp="1"/>
          </p:cNvSpPr>
          <p:nvPr>
            <p:ph/>
          </p:nvPr>
        </p:nvSpPr>
        <p:spPr>
          <a:xfrm>
            <a:off x="72756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3" name="PlaceHolder 3"/>
          <p:cNvSpPr>
            <a:spLocks noGrp="1"/>
          </p:cNvSpPr>
          <p:nvPr>
            <p:ph/>
          </p:nvPr>
        </p:nvSpPr>
        <p:spPr>
          <a:xfrm>
            <a:off x="443772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4" name="PlaceHolder 4"/>
          <p:cNvSpPr>
            <a:spLocks noGrp="1"/>
          </p:cNvSpPr>
          <p:nvPr>
            <p:ph/>
          </p:nvPr>
        </p:nvSpPr>
        <p:spPr>
          <a:xfrm>
            <a:off x="814788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5" name="PlaceHolder 5"/>
          <p:cNvSpPr>
            <a:spLocks noGrp="1"/>
          </p:cNvSpPr>
          <p:nvPr>
            <p:ph/>
          </p:nvPr>
        </p:nvSpPr>
        <p:spPr>
          <a:xfrm>
            <a:off x="72756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6" name="PlaceHolder 6"/>
          <p:cNvSpPr>
            <a:spLocks noGrp="1"/>
          </p:cNvSpPr>
          <p:nvPr>
            <p:ph/>
          </p:nvPr>
        </p:nvSpPr>
        <p:spPr>
          <a:xfrm>
            <a:off x="443772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7" name="PlaceHolder 7"/>
          <p:cNvSpPr>
            <a:spLocks noGrp="1"/>
          </p:cNvSpPr>
          <p:nvPr>
            <p:ph/>
          </p:nvPr>
        </p:nvSpPr>
        <p:spPr>
          <a:xfrm>
            <a:off x="814788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2" name="PlaceHolder 2"/>
          <p:cNvSpPr>
            <a:spLocks noGrp="1"/>
          </p:cNvSpPr>
          <p:nvPr>
            <p:ph type="subTitle"/>
          </p:nvPr>
        </p:nvSpPr>
        <p:spPr>
          <a:xfrm>
            <a:off x="727560" y="16027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4" name="PlaceHolder 2"/>
          <p:cNvSpPr>
            <a:spLocks noGrp="1"/>
          </p:cNvSpPr>
          <p:nvPr>
            <p:ph/>
          </p:nvPr>
        </p:nvSpPr>
        <p:spPr>
          <a:xfrm>
            <a:off x="727560" y="16027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6"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7"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 name="PlaceHolder 2"/>
          <p:cNvSpPr>
            <a:spLocks noGrp="1"/>
          </p:cNvSpPr>
          <p:nvPr>
            <p:ph/>
          </p:nvPr>
        </p:nvSpPr>
        <p:spPr>
          <a:xfrm>
            <a:off x="727560" y="16027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3600000" y="180000"/>
            <a:ext cx="839052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1"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2"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3"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5"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6"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7" name="PlaceHolder 4"/>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9"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0"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1" name="PlaceHolder 4"/>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3" name="PlaceHolder 2"/>
          <p:cNvSpPr>
            <a:spLocks noGrp="1"/>
          </p:cNvSpPr>
          <p:nvPr>
            <p:ph/>
          </p:nvPr>
        </p:nvSpPr>
        <p:spPr>
          <a:xfrm>
            <a:off x="727560" y="16027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4" name="PlaceHolder 3"/>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6"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7"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8"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9" name="PlaceHolder 5"/>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1" name="PlaceHolder 2"/>
          <p:cNvSpPr>
            <a:spLocks noGrp="1"/>
          </p:cNvSpPr>
          <p:nvPr>
            <p:ph/>
          </p:nvPr>
        </p:nvSpPr>
        <p:spPr>
          <a:xfrm>
            <a:off x="72756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2" name="PlaceHolder 3"/>
          <p:cNvSpPr>
            <a:spLocks noGrp="1"/>
          </p:cNvSpPr>
          <p:nvPr>
            <p:ph/>
          </p:nvPr>
        </p:nvSpPr>
        <p:spPr>
          <a:xfrm>
            <a:off x="443772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3" name="PlaceHolder 4"/>
          <p:cNvSpPr>
            <a:spLocks noGrp="1"/>
          </p:cNvSpPr>
          <p:nvPr>
            <p:ph/>
          </p:nvPr>
        </p:nvSpPr>
        <p:spPr>
          <a:xfrm>
            <a:off x="814788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4" name="PlaceHolder 5"/>
          <p:cNvSpPr>
            <a:spLocks noGrp="1"/>
          </p:cNvSpPr>
          <p:nvPr>
            <p:ph/>
          </p:nvPr>
        </p:nvSpPr>
        <p:spPr>
          <a:xfrm>
            <a:off x="72756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5" name="PlaceHolder 6"/>
          <p:cNvSpPr>
            <a:spLocks noGrp="1"/>
          </p:cNvSpPr>
          <p:nvPr>
            <p:ph/>
          </p:nvPr>
        </p:nvSpPr>
        <p:spPr>
          <a:xfrm>
            <a:off x="443772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6" name="PlaceHolder 7"/>
          <p:cNvSpPr>
            <a:spLocks noGrp="1"/>
          </p:cNvSpPr>
          <p:nvPr>
            <p:ph/>
          </p:nvPr>
        </p:nvSpPr>
        <p:spPr>
          <a:xfrm>
            <a:off x="814788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00000" y="180000"/>
            <a:ext cx="839052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3"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 name="PlaceHolder 4"/>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1"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 name="PlaceHolder 4"/>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240000" y="158400"/>
            <a:ext cx="895212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pic>
        <p:nvPicPr>
          <p:cNvPr id="2" name="Picture 1"/>
          <p:cNvPicPr/>
          <p:nvPr/>
        </p:nvPicPr>
        <p:blipFill>
          <a:blip r:embed="rId14"/>
          <a:stretch/>
        </p:blipFill>
        <p:spPr>
          <a:xfrm>
            <a:off x="180000" y="180000"/>
            <a:ext cx="2914200" cy="8355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0" name="PlaceHolder 2"/>
          <p:cNvSpPr>
            <a:spLocks noGrp="1"/>
          </p:cNvSpPr>
          <p:nvPr>
            <p:ph type="body"/>
          </p:nvPr>
        </p:nvSpPr>
        <p:spPr>
          <a:xfrm>
            <a:off x="727560" y="16027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pic>
        <p:nvPicPr>
          <p:cNvPr id="41" name="Picture 40"/>
          <p:cNvPicPr/>
          <p:nvPr/>
        </p:nvPicPr>
        <p:blipFill>
          <a:blip r:embed="rId14"/>
          <a:stretch/>
        </p:blipFill>
        <p:spPr>
          <a:xfrm>
            <a:off x="180360" y="180360"/>
            <a:ext cx="2914200" cy="8355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564000" y="115200"/>
            <a:ext cx="859212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79" name="PlaceHolder 2"/>
          <p:cNvSpPr>
            <a:spLocks noGrp="1"/>
          </p:cNvSpPr>
          <p:nvPr>
            <p:ph type="body"/>
          </p:nvPr>
        </p:nvSpPr>
        <p:spPr>
          <a:xfrm>
            <a:off x="547560" y="162000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pic>
        <p:nvPicPr>
          <p:cNvPr id="80" name="Picture 79"/>
          <p:cNvPicPr/>
          <p:nvPr/>
        </p:nvPicPr>
        <p:blipFill>
          <a:blip r:embed="rId14"/>
          <a:stretch/>
        </p:blipFill>
        <p:spPr>
          <a:xfrm>
            <a:off x="180360" y="180360"/>
            <a:ext cx="2914200" cy="8355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morningstar.in/"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3163137" y="1978634"/>
            <a:ext cx="6778897" cy="127309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15000"/>
              </a:lnSpc>
              <a:spcAft>
                <a:spcPts val="1000"/>
              </a:spcAf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Clustering Mutual Funds Using Unsupervised Learning</a:t>
            </a:r>
            <a:endParaRPr lang="en-IN" sz="3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8" name="CustomShape 2"/>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a:ea typeface="Arial"/>
              </a:rPr>
              <a:t>KIET Group of Institutions, Ghaziabad</a:t>
            </a:r>
            <a:endParaRPr lang="en-IN" sz="1800" b="0" strike="noStrike" spc="-1">
              <a:solidFill>
                <a:srgbClr val="000000"/>
              </a:solidFill>
              <a:latin typeface="Arial"/>
            </a:endParaRPr>
          </a:p>
        </p:txBody>
      </p:sp>
      <p:sp>
        <p:nvSpPr>
          <p:cNvPr id="119" name="CustomShape 3"/>
          <p:cNvSpPr/>
          <p:nvPr/>
        </p:nvSpPr>
        <p:spPr>
          <a:xfrm>
            <a:off x="980324" y="3606268"/>
            <a:ext cx="5572261" cy="245551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spcBef>
                <a:spcPts val="360"/>
              </a:spcBef>
              <a:tabLst>
                <a:tab pos="0" algn="l"/>
              </a:tabLst>
            </a:pPr>
            <a:r>
              <a:rPr lang="en-US" sz="1800" b="1" strike="noStrike" spc="-1" dirty="0">
                <a:solidFill>
                  <a:srgbClr val="000000"/>
                </a:solidFill>
                <a:latin typeface="Calibri"/>
                <a:ea typeface="Calibri"/>
              </a:rPr>
              <a:t>Group ID</a:t>
            </a:r>
            <a:r>
              <a:rPr lang="en-US" sz="1800" b="0" strike="noStrike" spc="-1" dirty="0">
                <a:solidFill>
                  <a:srgbClr val="000000"/>
                </a:solidFill>
                <a:latin typeface="Calibri"/>
                <a:ea typeface="Calibri"/>
              </a:rPr>
              <a:t>:	 </a:t>
            </a:r>
            <a:r>
              <a:rPr lang="en-US" sz="1800" b="0" strike="noStrike" spc="-1" dirty="0">
                <a:solidFill>
                  <a:srgbClr val="000000"/>
                </a:solidFill>
                <a:latin typeface="Calibri"/>
                <a:ea typeface="DejaVu Sans"/>
              </a:rPr>
              <a:t>PCSE25-20</a:t>
            </a:r>
            <a:endParaRPr lang="en-IN" sz="1800" b="0" strike="noStrike" spc="-1" dirty="0">
              <a:solidFill>
                <a:srgbClr val="000000"/>
              </a:solidFill>
              <a:latin typeface="Arial"/>
            </a:endParaRPr>
          </a:p>
          <a:p>
            <a:pPr>
              <a:lnSpc>
                <a:spcPct val="90000"/>
              </a:lnSpc>
              <a:spcBef>
                <a:spcPts val="360"/>
              </a:spcBef>
              <a:tabLst>
                <a:tab pos="0" algn="l"/>
              </a:tabLst>
            </a:pPr>
            <a:endParaRPr lang="en-IN" spc="-1" dirty="0">
              <a:solidFill>
                <a:srgbClr val="000000"/>
              </a:solidFill>
              <a:latin typeface="Arial"/>
              <a:ea typeface="DejaVu Sans"/>
            </a:endParaRPr>
          </a:p>
          <a:p>
            <a:pPr>
              <a:lnSpc>
                <a:spcPct val="90000"/>
              </a:lnSpc>
              <a:spcBef>
                <a:spcPts val="360"/>
              </a:spcBef>
              <a:tabLst>
                <a:tab pos="0" algn="l"/>
              </a:tabLst>
            </a:pPr>
            <a:r>
              <a:rPr lang="en-US" spc="-1" dirty="0">
                <a:solidFill>
                  <a:srgbClr val="000000"/>
                </a:solidFill>
                <a:latin typeface="Calibri"/>
                <a:ea typeface="DejaVu Sans"/>
              </a:rPr>
              <a:t>Chaitanya Keshari (2100290100047)</a:t>
            </a:r>
            <a:endParaRPr lang="en-IN" sz="1800" b="0" strike="noStrike" spc="-1" dirty="0">
              <a:solidFill>
                <a:srgbClr val="000000"/>
              </a:solidFill>
              <a:latin typeface="Arial"/>
            </a:endParaRPr>
          </a:p>
          <a:p>
            <a:pPr>
              <a:lnSpc>
                <a:spcPct val="90000"/>
              </a:lnSpc>
              <a:spcBef>
                <a:spcPts val="360"/>
              </a:spcBef>
              <a:tabLst>
                <a:tab pos="0" algn="l"/>
              </a:tabLst>
            </a:pPr>
            <a:r>
              <a:rPr lang="en-US" sz="1800" strike="noStrike" spc="-1" dirty="0">
                <a:solidFill>
                  <a:srgbClr val="000000"/>
                </a:solidFill>
                <a:latin typeface="Calibri"/>
                <a:ea typeface="DejaVu Sans"/>
              </a:rPr>
              <a:t>Raj Verma </a:t>
            </a:r>
            <a:r>
              <a:rPr lang="en-US" spc="-1" dirty="0">
                <a:solidFill>
                  <a:srgbClr val="000000"/>
                </a:solidFill>
                <a:latin typeface="Calibri"/>
                <a:ea typeface="DejaVu Sans"/>
              </a:rPr>
              <a:t>(2100290100127)</a:t>
            </a:r>
            <a:r>
              <a:rPr lang="en-US" sz="1800" b="1" strike="noStrike" spc="-1" dirty="0">
                <a:solidFill>
                  <a:srgbClr val="000000"/>
                </a:solidFill>
                <a:latin typeface="Calibri"/>
                <a:ea typeface="DejaVu Sans"/>
              </a:rPr>
              <a:t>	</a:t>
            </a:r>
            <a:endParaRPr lang="en-IN" sz="1800" b="0" strike="noStrike" spc="-1" dirty="0">
              <a:solidFill>
                <a:srgbClr val="000000"/>
              </a:solidFill>
              <a:latin typeface="Arial"/>
            </a:endParaRPr>
          </a:p>
          <a:p>
            <a:pPr>
              <a:lnSpc>
                <a:spcPct val="90000"/>
              </a:lnSpc>
              <a:spcBef>
                <a:spcPts val="360"/>
              </a:spcBef>
              <a:tabLst>
                <a:tab pos="0" algn="l"/>
              </a:tabLst>
            </a:pPr>
            <a:r>
              <a:rPr lang="en-US" sz="1800" strike="noStrike" spc="-1" dirty="0">
                <a:solidFill>
                  <a:srgbClr val="000000"/>
                </a:solidFill>
                <a:latin typeface="Calibri"/>
                <a:ea typeface="DejaVu Sans"/>
              </a:rPr>
              <a:t>Ayush Anand</a:t>
            </a:r>
            <a:r>
              <a:rPr lang="en-US" spc="-1" dirty="0">
                <a:solidFill>
                  <a:srgbClr val="000000"/>
                </a:solidFill>
                <a:latin typeface="Calibri"/>
                <a:ea typeface="DejaVu Sans"/>
              </a:rPr>
              <a:t> </a:t>
            </a:r>
            <a:r>
              <a:rPr lang="en-US" sz="1800" strike="noStrike" spc="-1" dirty="0">
                <a:solidFill>
                  <a:srgbClr val="000000"/>
                </a:solidFill>
                <a:latin typeface="Calibri"/>
                <a:ea typeface="DejaVu Sans"/>
              </a:rPr>
              <a:t>(2100290100040)</a:t>
            </a:r>
          </a:p>
          <a:p>
            <a:pPr>
              <a:lnSpc>
                <a:spcPct val="90000"/>
              </a:lnSpc>
              <a:spcBef>
                <a:spcPts val="360"/>
              </a:spcBef>
              <a:tabLst>
                <a:tab pos="0" algn="l"/>
              </a:tabLst>
            </a:pPr>
            <a:endParaRPr lang="en-US" b="1" spc="-1" dirty="0">
              <a:solidFill>
                <a:srgbClr val="000000"/>
              </a:solidFill>
              <a:latin typeface="Calibri"/>
              <a:ea typeface="DejaVu Sans"/>
            </a:endParaRPr>
          </a:p>
          <a:p>
            <a:pPr>
              <a:lnSpc>
                <a:spcPct val="90000"/>
              </a:lnSpc>
              <a:spcBef>
                <a:spcPts val="360"/>
              </a:spcBef>
              <a:tabLst>
                <a:tab pos="0" algn="l"/>
              </a:tabLst>
            </a:pPr>
            <a:r>
              <a:rPr lang="en-US" sz="1800" b="1" strike="noStrike" spc="-1" dirty="0">
                <a:solidFill>
                  <a:srgbClr val="000000"/>
                </a:solidFill>
                <a:latin typeface="Calibri"/>
                <a:ea typeface="Calibri"/>
              </a:rPr>
              <a:t>Date of Presentation: </a:t>
            </a:r>
            <a:r>
              <a:rPr lang="en-US" spc="-1" dirty="0">
                <a:solidFill>
                  <a:srgbClr val="000000"/>
                </a:solidFill>
                <a:latin typeface="Calibri"/>
                <a:ea typeface="Calibri"/>
              </a:rPr>
              <a:t>26/05/2025</a:t>
            </a:r>
            <a:endParaRPr lang="en-IN" sz="1800" b="0" strike="noStrike" spc="-1" dirty="0">
              <a:solidFill>
                <a:srgbClr val="000000"/>
              </a:solidFill>
              <a:latin typeface="Arial"/>
            </a:endParaRPr>
          </a:p>
          <a:p>
            <a:pPr>
              <a:lnSpc>
                <a:spcPct val="90000"/>
              </a:lnSpc>
              <a:spcBef>
                <a:spcPts val="360"/>
              </a:spcBef>
              <a:tabLst>
                <a:tab pos="0" algn="l"/>
              </a:tabLst>
            </a:pPr>
            <a:endParaRPr lang="en-IN" sz="1800" b="0" strike="noStrike" spc="-1" dirty="0">
              <a:solidFill>
                <a:srgbClr val="000000"/>
              </a:solidFill>
              <a:latin typeface="Arial"/>
            </a:endParaRPr>
          </a:p>
        </p:txBody>
      </p:sp>
      <p:sp>
        <p:nvSpPr>
          <p:cNvPr id="121" name="CustomShape 5"/>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a:ea typeface="Arial"/>
              </a:rPr>
              <a:t>1</a:t>
            </a:fld>
            <a:endParaRPr lang="en-IN" sz="1200" b="0" strike="noStrike" spc="-1">
              <a:solidFill>
                <a:srgbClr val="000000"/>
              </a:solidFill>
              <a:latin typeface="Arial"/>
            </a:endParaRPr>
          </a:p>
        </p:txBody>
      </p:sp>
      <p:sp>
        <p:nvSpPr>
          <p:cNvPr id="4" name="TextBox 3">
            <a:extLst>
              <a:ext uri="{FF2B5EF4-FFF2-40B4-BE49-F238E27FC236}">
                <a16:creationId xmlns:a16="http://schemas.microsoft.com/office/drawing/2014/main" id="{91E18556-9AE2-BC29-9381-02803AD8465D}"/>
              </a:ext>
            </a:extLst>
          </p:cNvPr>
          <p:cNvSpPr txBox="1"/>
          <p:nvPr/>
        </p:nvSpPr>
        <p:spPr>
          <a:xfrm>
            <a:off x="8293080" y="4263614"/>
            <a:ext cx="3048000" cy="1140825"/>
          </a:xfrm>
          <a:prstGeom prst="rect">
            <a:avLst/>
          </a:prstGeom>
          <a:noFill/>
        </p:spPr>
        <p:txBody>
          <a:bodyPr wrap="square">
            <a:spAutoFit/>
          </a:bodyPr>
          <a:lstStyle/>
          <a:p>
            <a:pPr>
              <a:lnSpc>
                <a:spcPct val="90000"/>
              </a:lnSpc>
              <a:spcBef>
                <a:spcPts val="360"/>
              </a:spcBef>
              <a:tabLst>
                <a:tab pos="0" algn="l"/>
              </a:tabLst>
            </a:pPr>
            <a:r>
              <a:rPr lang="en-US" sz="1800" b="1" strike="noStrike" spc="-1" dirty="0">
                <a:solidFill>
                  <a:srgbClr val="000000"/>
                </a:solidFill>
                <a:latin typeface="Calibri"/>
                <a:ea typeface="Calibri"/>
              </a:rPr>
              <a:t>Project Guide: </a:t>
            </a:r>
            <a:br>
              <a:rPr lang="en-US" sz="1800" b="1" strike="noStrike" spc="-1" dirty="0">
                <a:solidFill>
                  <a:srgbClr val="000000"/>
                </a:solidFill>
                <a:latin typeface="Calibri"/>
                <a:ea typeface="Calibri"/>
              </a:rPr>
            </a:br>
            <a:r>
              <a:rPr lang="en-US" strike="noStrike" spc="-1" dirty="0">
                <a:solidFill>
                  <a:srgbClr val="000000"/>
                </a:solidFill>
                <a:latin typeface="Times New Roman" panose="02020603050405020304" pitchFamily="18" charset="0"/>
                <a:ea typeface="Calibri"/>
              </a:rPr>
              <a:t>Dr</a:t>
            </a:r>
            <a:r>
              <a:rPr lang="en-US" sz="1800" b="0" i="0" dirty="0">
                <a:solidFill>
                  <a:srgbClr val="000000"/>
                </a:solidFill>
                <a:effectLst/>
                <a:latin typeface="Times New Roman" panose="02020603050405020304" pitchFamily="18" charset="0"/>
              </a:rPr>
              <a:t>. </a:t>
            </a:r>
            <a:r>
              <a:rPr lang="en-US" dirty="0">
                <a:solidFill>
                  <a:srgbClr val="000000"/>
                </a:solidFill>
                <a:latin typeface="Times New Roman" panose="02020603050405020304" pitchFamily="18" charset="0"/>
              </a:rPr>
              <a:t>Saurav Chandra</a:t>
            </a:r>
            <a:r>
              <a:rPr lang="en-US" sz="1800" strike="noStrike" spc="-1" dirty="0">
                <a:solidFill>
                  <a:srgbClr val="000000"/>
                </a:solidFill>
                <a:latin typeface="Calibri"/>
                <a:ea typeface="Calibri"/>
              </a:rPr>
              <a:t> </a:t>
            </a:r>
            <a:br>
              <a:rPr lang="en-US" spc="-1" dirty="0">
                <a:solidFill>
                  <a:srgbClr val="000000"/>
                </a:solidFill>
                <a:latin typeface="Calibri"/>
                <a:ea typeface="Calibri"/>
              </a:rPr>
            </a:br>
            <a:r>
              <a:rPr lang="en-US" sz="1800" strike="noStrike" spc="-1" dirty="0">
                <a:solidFill>
                  <a:srgbClr val="000000"/>
                </a:solidFill>
                <a:latin typeface="Calibri"/>
                <a:ea typeface="Calibri"/>
              </a:rPr>
              <a:t>(Associate Professor)</a:t>
            </a:r>
          </a:p>
          <a:p>
            <a:pPr>
              <a:lnSpc>
                <a:spcPct val="90000"/>
              </a:lnSpc>
              <a:spcBef>
                <a:spcPts val="360"/>
              </a:spcBef>
              <a:tabLst>
                <a:tab pos="0" algn="l"/>
              </a:tabLst>
            </a:pPr>
            <a:endParaRPr lang="en-IN" sz="1800" strike="noStrike" spc="-1" dirty="0">
              <a:solidFill>
                <a:srgbClr val="000000"/>
              </a:solidFill>
              <a:latin typeface="Arial"/>
            </a:endParaRPr>
          </a:p>
        </p:txBody>
      </p:sp>
      <p:sp>
        <p:nvSpPr>
          <p:cNvPr id="6" name="TextBox 5">
            <a:extLst>
              <a:ext uri="{FF2B5EF4-FFF2-40B4-BE49-F238E27FC236}">
                <a16:creationId xmlns:a16="http://schemas.microsoft.com/office/drawing/2014/main" id="{F499C14B-5674-5251-0F3E-9F10536D1143}"/>
              </a:ext>
            </a:extLst>
          </p:cNvPr>
          <p:cNvSpPr txBox="1"/>
          <p:nvPr/>
        </p:nvSpPr>
        <p:spPr>
          <a:xfrm>
            <a:off x="3766455" y="1376635"/>
            <a:ext cx="4659086" cy="424732"/>
          </a:xfrm>
          <a:prstGeom prst="rect">
            <a:avLst/>
          </a:prstGeom>
          <a:noFill/>
        </p:spPr>
        <p:txBody>
          <a:bodyPr wrap="square">
            <a:spAutoFit/>
          </a:bodyPr>
          <a:lstStyle/>
          <a:p>
            <a:pPr algn="ctr">
              <a:lnSpc>
                <a:spcPct val="90000"/>
              </a:lnSpc>
              <a:spcBef>
                <a:spcPts val="360"/>
              </a:spcBef>
              <a:tabLst>
                <a:tab pos="0" algn="l"/>
              </a:tabLst>
            </a:pPr>
            <a:r>
              <a:rPr lang="en-IN" sz="2400" strike="noStrike" spc="-1" dirty="0">
                <a:solidFill>
                  <a:srgbClr val="000000"/>
                </a:solidFill>
                <a:latin typeface="Calibri"/>
                <a:ea typeface="Calibri"/>
              </a:rPr>
              <a:t>Major Project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p:cNvSpPr/>
          <p:nvPr/>
        </p:nvSpPr>
        <p:spPr>
          <a:xfrm>
            <a:off x="90560" y="1169560"/>
            <a:ext cx="11522320" cy="76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IN" sz="3800" b="1" spc="-1" dirty="0">
                <a:solidFill>
                  <a:srgbClr val="000000"/>
                </a:solidFill>
                <a:latin typeface="Arial"/>
                <a:ea typeface="DejaVu Sans"/>
              </a:rPr>
              <a:t>References</a:t>
            </a:r>
            <a:endParaRPr lang="en-IN" sz="3800" b="0" strike="noStrike" spc="-1" dirty="0">
              <a:solidFill>
                <a:srgbClr val="000000"/>
              </a:solidFill>
              <a:latin typeface="Arial"/>
            </a:endParaRPr>
          </a:p>
        </p:txBody>
      </p:sp>
      <p:sp>
        <p:nvSpPr>
          <p:cNvPr id="134" name="CustomShape 6"/>
          <p:cNvSpPr/>
          <p:nvPr/>
        </p:nvSpPr>
        <p:spPr>
          <a:xfrm>
            <a:off x="3240000" y="396000"/>
            <a:ext cx="882000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a:ea typeface="Arial"/>
              </a:rPr>
              <a:t>KIET Group of Institutions, Ghaziabad</a:t>
            </a:r>
            <a:endParaRPr lang="en-IN" sz="1800" b="0" strike="noStrike" spc="-1">
              <a:solidFill>
                <a:srgbClr val="000000"/>
              </a:solidFill>
              <a:latin typeface="Arial"/>
            </a:endParaRPr>
          </a:p>
        </p:txBody>
      </p:sp>
      <p:sp>
        <p:nvSpPr>
          <p:cNvPr id="3" name="TextBox 2">
            <a:extLst>
              <a:ext uri="{FF2B5EF4-FFF2-40B4-BE49-F238E27FC236}">
                <a16:creationId xmlns:a16="http://schemas.microsoft.com/office/drawing/2014/main" id="{47D7591E-76B8-1B9C-90D3-637C48F76386}"/>
              </a:ext>
            </a:extLst>
          </p:cNvPr>
          <p:cNvSpPr txBox="1"/>
          <p:nvPr/>
        </p:nvSpPr>
        <p:spPr>
          <a:xfrm>
            <a:off x="375920" y="1933840"/>
            <a:ext cx="11419840" cy="4212050"/>
          </a:xfrm>
          <a:prstGeom prst="rect">
            <a:avLst/>
          </a:prstGeom>
          <a:noFill/>
        </p:spPr>
        <p:txBody>
          <a:bodyPr wrap="square">
            <a:spAutoFit/>
          </a:bodyPr>
          <a:lstStyle/>
          <a:p>
            <a:pPr marL="342900" lvl="0" indent="-342900">
              <a:lnSpc>
                <a:spcPct val="115000"/>
              </a:lnSpc>
              <a:spcAft>
                <a:spcPts val="1000"/>
              </a:spcAft>
              <a:buFont typeface="+mj-lt"/>
              <a:buAutoNum type="arabicPeriod"/>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Sakakibara, Y., Matsui, H., &amp; Sakai, H. (2015). "Mutual fund classification using clustering techniques based on investment similarity."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Journal of Investment Research</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vol. 22, pp. 112–130.</a:t>
            </a:r>
          </a:p>
          <a:p>
            <a:pPr marL="342900" lvl="0" indent="-342900">
              <a:lnSpc>
                <a:spcPct val="115000"/>
              </a:lnSpc>
              <a:spcAft>
                <a:spcPts val="1000"/>
              </a:spcAft>
              <a:buFont typeface="+mj-lt"/>
              <a:buAutoNum type="arabicPeriod"/>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Lisi, F., &amp; Otranto, E. (2010). "Clustering mutual funds using return and volatility characteristics."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European Financial Management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vol. 16, no. 3, pp. 442–469.</a:t>
            </a:r>
          </a:p>
          <a:p>
            <a:pPr marL="342900" lvl="0" indent="-342900">
              <a:lnSpc>
                <a:spcPct val="115000"/>
              </a:lnSpc>
              <a:spcAft>
                <a:spcPts val="1000"/>
              </a:spcAft>
              <a:buFont typeface="+mj-lt"/>
              <a:buAutoNum type="arabicPeriod"/>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Tao, Q., Wang, Y., &amp; Li, S. (2019). "Machine Learning in Mutual Fund Classification: A Comparative Study."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Journal of Finance and Data Science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vol. 5, no. 1, pp. 1–15.</a:t>
            </a:r>
          </a:p>
          <a:p>
            <a:pPr marL="342900" lvl="0" indent="-342900">
              <a:lnSpc>
                <a:spcPct val="115000"/>
              </a:lnSpc>
              <a:spcAft>
                <a:spcPts val="1000"/>
              </a:spcAft>
              <a:buFont typeface="+mj-lt"/>
              <a:buAutoNum type="arabicPeriod"/>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Jain, A.K., &amp; Dubes, R.C. (1988). "Algorithms for Clustering Data."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Prentice-Hall</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Englewood Cliffs, NJ.</a:t>
            </a:r>
          </a:p>
          <a:p>
            <a:pPr marL="342900" lvl="0" indent="-342900">
              <a:lnSpc>
                <a:spcPct val="115000"/>
              </a:lnSpc>
              <a:spcAft>
                <a:spcPts val="1000"/>
              </a:spcAft>
              <a:buFont typeface="+mj-lt"/>
              <a:buAutoNum type="arabicPeriod"/>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Kaufman, L., &amp;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Rousseeuw</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 J. (2009).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Finding Groups in Data: An Introduction to Cluster Analysis.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John Wiley &amp; Sons.</a:t>
            </a:r>
          </a:p>
          <a:p>
            <a:pPr marL="342900" lvl="0" indent="-342900">
              <a:lnSpc>
                <a:spcPct val="115000"/>
              </a:lnSpc>
              <a:spcAft>
                <a:spcPts val="1000"/>
              </a:spcAft>
              <a:buFont typeface="+mj-lt"/>
              <a:buAutoNum type="arabicPeriod"/>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Morningstar India, “Mutual fund performance metrics,” Accessed: Jan. 2025. [Online]. Available: </a:t>
            </a:r>
            <a:r>
              <a:rPr lang="en-IN" sz="1800"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https://www.morningstar.in/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p:cNvSpPr/>
          <p:nvPr/>
        </p:nvSpPr>
        <p:spPr>
          <a:xfrm>
            <a:off x="4500000" y="3008520"/>
            <a:ext cx="3232800" cy="76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IN" sz="4800" b="1" strike="noStrike" spc="-1">
                <a:solidFill>
                  <a:srgbClr val="000000"/>
                </a:solidFill>
                <a:latin typeface="Arial"/>
                <a:ea typeface="DejaVu Sans"/>
              </a:rPr>
              <a:t>Thank You</a:t>
            </a:r>
            <a:endParaRPr lang="en-IN" sz="4800" b="0" strike="noStrike" spc="-1">
              <a:solidFill>
                <a:srgbClr val="000000"/>
              </a:solidFill>
              <a:latin typeface="Arial"/>
            </a:endParaRPr>
          </a:p>
        </p:txBody>
      </p:sp>
      <p:sp>
        <p:nvSpPr>
          <p:cNvPr id="134" name="CustomShape 6"/>
          <p:cNvSpPr/>
          <p:nvPr/>
        </p:nvSpPr>
        <p:spPr>
          <a:xfrm>
            <a:off x="3240000" y="396000"/>
            <a:ext cx="882000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a:ea typeface="Arial"/>
              </a:rPr>
              <a:t>KIET Group of Institutions, Ghaziabad</a:t>
            </a:r>
            <a:endParaRPr lang="en-IN" sz="1800" b="0" strike="noStrike" spc="-1">
              <a:solidFill>
                <a:srgbClr val="000000"/>
              </a:solidFill>
              <a:latin typeface="Arial"/>
            </a:endParaRPr>
          </a:p>
        </p:txBody>
      </p:sp>
    </p:spTree>
    <p:extLst>
      <p:ext uri="{BB962C8B-B14F-4D97-AF65-F5344CB8AC3E}">
        <p14:creationId xmlns:p14="http://schemas.microsoft.com/office/powerpoint/2010/main" val="3351288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360000" y="1764900"/>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spcBef>
                <a:spcPts val="1001"/>
              </a:spcBef>
              <a:tabLst>
                <a:tab pos="0" algn="l"/>
              </a:tabLst>
            </a:pPr>
            <a:r>
              <a:rPr lang="en-US" sz="3600" b="1" spc="-1" dirty="0">
                <a:solidFill>
                  <a:srgbClr val="000000"/>
                </a:solidFill>
                <a:latin typeface="Calibri"/>
                <a:ea typeface="Calibri"/>
              </a:rPr>
              <a:t>Problem Statement</a:t>
            </a:r>
            <a:endParaRPr lang="en-IN" sz="3600" b="1" strike="noStrike" spc="-1" dirty="0">
              <a:solidFill>
                <a:srgbClr val="000000"/>
              </a:solidFill>
              <a:latin typeface="Arial"/>
            </a:endParaRPr>
          </a:p>
        </p:txBody>
      </p:sp>
      <p:sp>
        <p:nvSpPr>
          <p:cNvPr id="118" name="CustomShape 2"/>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a:ea typeface="Arial"/>
              </a:rPr>
              <a:t>KIET Group of Institutions, Ghaziabad</a:t>
            </a:r>
            <a:endParaRPr lang="en-IN" sz="1800" b="0" strike="noStrike" spc="-1">
              <a:solidFill>
                <a:srgbClr val="000000"/>
              </a:solidFill>
              <a:latin typeface="Arial"/>
            </a:endParaRPr>
          </a:p>
        </p:txBody>
      </p:sp>
      <p:sp>
        <p:nvSpPr>
          <p:cNvPr id="119" name="CustomShape 3"/>
          <p:cNvSpPr/>
          <p:nvPr/>
        </p:nvSpPr>
        <p:spPr>
          <a:xfrm>
            <a:off x="360000" y="2547000"/>
            <a:ext cx="11160000" cy="3382920"/>
          </a:xfrm>
          <a:prstGeom prst="rect">
            <a:avLst/>
          </a:prstGeom>
          <a:ln/>
        </p:spPr>
        <p:style>
          <a:lnRef idx="2">
            <a:schemeClr val="accent2"/>
          </a:lnRef>
          <a:fillRef idx="1">
            <a:schemeClr val="lt1"/>
          </a:fillRef>
          <a:effectRef idx="0">
            <a:schemeClr val="accent2"/>
          </a:effectRef>
          <a:fontRef idx="minor">
            <a:schemeClr val="dk1"/>
          </a:fontRef>
        </p:style>
        <p:txBody>
          <a:bodyPr lIns="90000" tIns="45000" rIns="90000" bIns="45000" anchor="t">
            <a:noAutofit/>
          </a:bodyPr>
          <a:lstStyle/>
          <a:p>
            <a:pPr>
              <a:lnSpc>
                <a:spcPct val="100000"/>
              </a:lnSpc>
              <a:spcBef>
                <a:spcPts val="360"/>
              </a:spcBef>
              <a:tabLst>
                <a:tab pos="0" algn="l"/>
              </a:tabLst>
            </a:pPr>
            <a:r>
              <a:rPr lang="en-IN" sz="2400" b="1" strike="noStrike" spc="-1" dirty="0">
                <a:solidFill>
                  <a:srgbClr val="000000"/>
                </a:solidFill>
                <a:latin typeface="Arial"/>
              </a:rPr>
              <a:t>Conventional Fund Classification Issues:</a:t>
            </a:r>
          </a:p>
          <a:p>
            <a:pPr marL="342900" indent="-342900">
              <a:lnSpc>
                <a:spcPct val="100000"/>
              </a:lnSpc>
              <a:spcBef>
                <a:spcPts val="360"/>
              </a:spcBef>
              <a:buFont typeface="Arial" panose="020B0604020202020204" pitchFamily="34" charset="0"/>
              <a:buChar char="•"/>
              <a:tabLst>
                <a:tab pos="0" algn="l"/>
              </a:tabLst>
            </a:pPr>
            <a:r>
              <a:rPr lang="en-IN" sz="2400" b="0" strike="noStrike" spc="-1" dirty="0">
                <a:solidFill>
                  <a:srgbClr val="000000"/>
                </a:solidFill>
                <a:latin typeface="Arial"/>
              </a:rPr>
              <a:t>Traditional labels (e.g., Large-Cap, Balanced) are often marketing-oriented.</a:t>
            </a:r>
          </a:p>
          <a:p>
            <a:pPr marL="342900" indent="-342900">
              <a:lnSpc>
                <a:spcPct val="100000"/>
              </a:lnSpc>
              <a:spcBef>
                <a:spcPts val="360"/>
              </a:spcBef>
              <a:buFont typeface="Arial" panose="020B0604020202020204" pitchFamily="34" charset="0"/>
              <a:buChar char="•"/>
              <a:tabLst>
                <a:tab pos="0" algn="l"/>
              </a:tabLst>
            </a:pPr>
            <a:r>
              <a:rPr lang="en-IN" sz="2400" b="0" strike="noStrike" spc="-1" dirty="0">
                <a:solidFill>
                  <a:srgbClr val="000000"/>
                </a:solidFill>
                <a:latin typeface="Arial"/>
              </a:rPr>
              <a:t>They fail to reflect the actual risk-return behaviour of mutual funds.</a:t>
            </a:r>
          </a:p>
          <a:p>
            <a:pPr marL="342900" indent="-342900">
              <a:lnSpc>
                <a:spcPct val="100000"/>
              </a:lnSpc>
              <a:spcBef>
                <a:spcPts val="360"/>
              </a:spcBef>
              <a:buFont typeface="Arial" panose="020B0604020202020204" pitchFamily="34" charset="0"/>
              <a:buChar char="•"/>
              <a:tabLst>
                <a:tab pos="0" algn="l"/>
              </a:tabLst>
            </a:pPr>
            <a:r>
              <a:rPr lang="en-IN" sz="2400" b="0" strike="noStrike" spc="-1" dirty="0">
                <a:solidFill>
                  <a:srgbClr val="000000"/>
                </a:solidFill>
                <a:latin typeface="Arial"/>
              </a:rPr>
              <a:t>Misleading labels may result in poor investment decisions.</a:t>
            </a:r>
          </a:p>
          <a:p>
            <a:pPr>
              <a:lnSpc>
                <a:spcPct val="100000"/>
              </a:lnSpc>
              <a:spcBef>
                <a:spcPts val="360"/>
              </a:spcBef>
              <a:tabLst>
                <a:tab pos="0" algn="l"/>
              </a:tabLst>
            </a:pPr>
            <a:endParaRPr lang="en-IN" sz="2400" spc="-1" dirty="0">
              <a:solidFill>
                <a:srgbClr val="000000"/>
              </a:solidFill>
              <a:latin typeface="Arial"/>
            </a:endParaRPr>
          </a:p>
          <a:p>
            <a:pPr>
              <a:lnSpc>
                <a:spcPct val="100000"/>
              </a:lnSpc>
              <a:spcBef>
                <a:spcPts val="360"/>
              </a:spcBef>
              <a:tabLst>
                <a:tab pos="0" algn="l"/>
              </a:tabLst>
            </a:pPr>
            <a:r>
              <a:rPr lang="en-IN" sz="2400" b="1" strike="noStrike" spc="-1" dirty="0">
                <a:solidFill>
                  <a:srgbClr val="000000"/>
                </a:solidFill>
                <a:latin typeface="Arial"/>
              </a:rPr>
              <a:t>Need for Change:</a:t>
            </a:r>
          </a:p>
          <a:p>
            <a:pPr marL="342900" indent="-342900">
              <a:lnSpc>
                <a:spcPct val="100000"/>
              </a:lnSpc>
              <a:spcBef>
                <a:spcPts val="360"/>
              </a:spcBef>
              <a:buFont typeface="Arial" panose="020B0604020202020204" pitchFamily="34" charset="0"/>
              <a:buChar char="•"/>
              <a:tabLst>
                <a:tab pos="0" algn="l"/>
              </a:tabLst>
            </a:pPr>
            <a:r>
              <a:rPr lang="en-IN" sz="2400" b="0" strike="noStrike" spc="-1" dirty="0">
                <a:solidFill>
                  <a:srgbClr val="000000"/>
                </a:solidFill>
                <a:latin typeface="Arial"/>
              </a:rPr>
              <a:t>A fact-based, performance-driven categorization method is required.</a:t>
            </a:r>
          </a:p>
        </p:txBody>
      </p:sp>
      <p:sp>
        <p:nvSpPr>
          <p:cNvPr id="121" name="CustomShape 5"/>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a:ea typeface="Arial"/>
              </a:rPr>
              <a:t>2</a:t>
            </a:fld>
            <a:endParaRPr lang="en-IN" sz="1200" b="0" strike="noStrike" spc="-1">
              <a:solidFill>
                <a:srgbClr val="000000"/>
              </a:solidFill>
              <a:latin typeface="Arial"/>
            </a:endParaRPr>
          </a:p>
        </p:txBody>
      </p:sp>
    </p:spTree>
    <p:extLst>
      <p:ext uri="{BB962C8B-B14F-4D97-AF65-F5344CB8AC3E}">
        <p14:creationId xmlns:p14="http://schemas.microsoft.com/office/powerpoint/2010/main" val="807286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360000" y="1764900"/>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spcBef>
                <a:spcPts val="1001"/>
              </a:spcBef>
              <a:tabLst>
                <a:tab pos="0" algn="l"/>
              </a:tabLst>
            </a:pPr>
            <a:r>
              <a:rPr lang="en-US" sz="4400" b="1" strike="noStrike" spc="-1" dirty="0">
                <a:solidFill>
                  <a:srgbClr val="000000"/>
                </a:solidFill>
                <a:latin typeface="Calibri"/>
                <a:ea typeface="Calibri"/>
              </a:rPr>
              <a:t>Solution</a:t>
            </a:r>
            <a:endParaRPr lang="en-IN" sz="2800" b="1" strike="noStrike" spc="-1" dirty="0">
              <a:solidFill>
                <a:srgbClr val="000000"/>
              </a:solidFill>
              <a:latin typeface="Arial"/>
            </a:endParaRPr>
          </a:p>
        </p:txBody>
      </p:sp>
      <p:sp>
        <p:nvSpPr>
          <p:cNvPr id="118" name="CustomShape 2"/>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a:ea typeface="Arial"/>
              </a:rPr>
              <a:t>KIET Group of Institutions, Ghaziabad</a:t>
            </a:r>
            <a:endParaRPr lang="en-IN" sz="1800" b="0" strike="noStrike" spc="-1">
              <a:solidFill>
                <a:srgbClr val="000000"/>
              </a:solidFill>
              <a:latin typeface="Arial"/>
            </a:endParaRPr>
          </a:p>
        </p:txBody>
      </p:sp>
      <p:sp>
        <p:nvSpPr>
          <p:cNvPr id="119" name="CustomShape 3"/>
          <p:cNvSpPr/>
          <p:nvPr/>
        </p:nvSpPr>
        <p:spPr>
          <a:xfrm>
            <a:off x="360000" y="2547000"/>
            <a:ext cx="11160000" cy="3382920"/>
          </a:xfrm>
          <a:prstGeom prst="rect">
            <a:avLst/>
          </a:prstGeom>
          <a:ln/>
        </p:spPr>
        <p:style>
          <a:lnRef idx="2">
            <a:schemeClr val="accent2"/>
          </a:lnRef>
          <a:fillRef idx="1">
            <a:schemeClr val="lt1"/>
          </a:fillRef>
          <a:effectRef idx="0">
            <a:schemeClr val="accent2"/>
          </a:effectRef>
          <a:fontRef idx="minor">
            <a:schemeClr val="dk1"/>
          </a:fontRef>
        </p:style>
        <p:txBody>
          <a:bodyPr lIns="90000" tIns="45000" rIns="90000" bIns="45000" anchor="t">
            <a:noAutofit/>
          </a:bodyPr>
          <a:lstStyle/>
          <a:p>
            <a:pPr>
              <a:lnSpc>
                <a:spcPct val="100000"/>
              </a:lnSpc>
              <a:spcBef>
                <a:spcPts val="360"/>
              </a:spcBef>
              <a:tabLst>
                <a:tab pos="0" algn="l"/>
              </a:tabLst>
            </a:pPr>
            <a:r>
              <a:rPr lang="en-US" sz="2400" b="1" strike="noStrike" spc="-1" dirty="0">
                <a:solidFill>
                  <a:srgbClr val="000000"/>
                </a:solidFill>
                <a:latin typeface="Arial"/>
              </a:rPr>
              <a:t>Proposed Approach:</a:t>
            </a:r>
          </a:p>
          <a:p>
            <a:pPr marL="457200" indent="-457200">
              <a:lnSpc>
                <a:spcPct val="100000"/>
              </a:lnSpc>
              <a:spcBef>
                <a:spcPts val="360"/>
              </a:spcBef>
              <a:buFont typeface="Arial" panose="020B0604020202020204" pitchFamily="34" charset="0"/>
              <a:buChar char="•"/>
              <a:tabLst>
                <a:tab pos="0" algn="l"/>
              </a:tabLst>
            </a:pPr>
            <a:r>
              <a:rPr lang="en-US" sz="2400" b="0" strike="noStrike" spc="-1" dirty="0">
                <a:solidFill>
                  <a:srgbClr val="000000"/>
                </a:solidFill>
                <a:latin typeface="Arial"/>
              </a:rPr>
              <a:t>Use unsupervised machine learning (K-Means, Hierarchical Clustering, DBSCAN).</a:t>
            </a:r>
          </a:p>
          <a:p>
            <a:pPr marL="457200" indent="-457200">
              <a:lnSpc>
                <a:spcPct val="100000"/>
              </a:lnSpc>
              <a:spcBef>
                <a:spcPts val="360"/>
              </a:spcBef>
              <a:buFont typeface="Arial" panose="020B0604020202020204" pitchFamily="34" charset="0"/>
              <a:buChar char="•"/>
              <a:tabLst>
                <a:tab pos="0" algn="l"/>
              </a:tabLst>
            </a:pPr>
            <a:r>
              <a:rPr lang="en-US" sz="2400" b="0" strike="noStrike" spc="-1" dirty="0">
                <a:solidFill>
                  <a:srgbClr val="000000"/>
                </a:solidFill>
                <a:latin typeface="Arial"/>
              </a:rPr>
              <a:t>Re-classify funds using performance indicators: Alpha, Beta, Sharpe Ratio, Standard Deviation.</a:t>
            </a:r>
          </a:p>
          <a:p>
            <a:pPr marL="457200" indent="-457200">
              <a:lnSpc>
                <a:spcPct val="100000"/>
              </a:lnSpc>
              <a:spcBef>
                <a:spcPts val="360"/>
              </a:spcBef>
              <a:buFont typeface="Arial" panose="020B0604020202020204" pitchFamily="34" charset="0"/>
              <a:buChar char="•"/>
              <a:tabLst>
                <a:tab pos="0" algn="l"/>
              </a:tabLst>
            </a:pPr>
            <a:r>
              <a:rPr lang="en-US" sz="2400" b="0" strike="noStrike" spc="-1" dirty="0">
                <a:solidFill>
                  <a:srgbClr val="000000"/>
                </a:solidFill>
                <a:latin typeface="Arial"/>
              </a:rPr>
              <a:t>PCA used for dimensionality reduction and improved interpretability.</a:t>
            </a:r>
          </a:p>
          <a:p>
            <a:pPr marL="457200" indent="-457200">
              <a:lnSpc>
                <a:spcPct val="100000"/>
              </a:lnSpc>
              <a:spcBef>
                <a:spcPts val="360"/>
              </a:spcBef>
              <a:buFont typeface="Arial" panose="020B0604020202020204" pitchFamily="34" charset="0"/>
              <a:buChar char="•"/>
              <a:tabLst>
                <a:tab pos="0" algn="l"/>
              </a:tabLst>
            </a:pPr>
            <a:r>
              <a:rPr lang="en-US" sz="2400" b="0" strike="noStrike" spc="-1" dirty="0">
                <a:solidFill>
                  <a:srgbClr val="000000"/>
                </a:solidFill>
                <a:latin typeface="Arial"/>
              </a:rPr>
              <a:t>Evaluate clusters using Silhouette Score and Davies-Bouldin Index.</a:t>
            </a:r>
            <a:endParaRPr lang="en-IN" sz="2400" b="0" strike="noStrike" spc="-1" dirty="0">
              <a:solidFill>
                <a:srgbClr val="000000"/>
              </a:solidFill>
              <a:latin typeface="Arial"/>
            </a:endParaRPr>
          </a:p>
        </p:txBody>
      </p:sp>
      <p:sp>
        <p:nvSpPr>
          <p:cNvPr id="121" name="CustomShape 5"/>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a:ea typeface="Arial"/>
              </a:rPr>
              <a:t>3</a:t>
            </a:fld>
            <a:endParaRPr lang="en-IN" sz="1200" b="0" strike="noStrike" spc="-1">
              <a:solidFill>
                <a:srgbClr val="000000"/>
              </a:solidFill>
              <a:latin typeface="Arial"/>
            </a:endParaRPr>
          </a:p>
        </p:txBody>
      </p:sp>
    </p:spTree>
    <p:extLst>
      <p:ext uri="{BB962C8B-B14F-4D97-AF65-F5344CB8AC3E}">
        <p14:creationId xmlns:p14="http://schemas.microsoft.com/office/powerpoint/2010/main" val="1863604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5C3A6-2F97-A1C8-E2DC-8AB6E4E3A8BE}"/>
            </a:ext>
          </a:extLst>
        </p:cNvPr>
        <p:cNvGrpSpPr/>
        <p:nvPr/>
      </p:nvGrpSpPr>
      <p:grpSpPr>
        <a:xfrm>
          <a:off x="0" y="0"/>
          <a:ext cx="0" cy="0"/>
          <a:chOff x="0" y="0"/>
          <a:chExt cx="0" cy="0"/>
        </a:xfrm>
      </p:grpSpPr>
      <p:sp>
        <p:nvSpPr>
          <p:cNvPr id="118" name="CustomShape 2">
            <a:extLst>
              <a:ext uri="{FF2B5EF4-FFF2-40B4-BE49-F238E27FC236}">
                <a16:creationId xmlns:a16="http://schemas.microsoft.com/office/drawing/2014/main" id="{0847CF2A-1D2F-A959-E283-3D609B86816C}"/>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dirty="0">
                <a:solidFill>
                  <a:srgbClr val="1C4587"/>
                </a:solidFill>
                <a:latin typeface="Arial"/>
                <a:ea typeface="Arial"/>
              </a:rPr>
              <a:t>KIET Group of Institutions, Ghaziabad</a:t>
            </a:r>
            <a:endParaRPr lang="en-IN" sz="1800" b="0" strike="noStrike" spc="-1" dirty="0">
              <a:solidFill>
                <a:srgbClr val="000000"/>
              </a:solidFill>
              <a:latin typeface="Arial"/>
            </a:endParaRPr>
          </a:p>
        </p:txBody>
      </p:sp>
      <p:sp>
        <p:nvSpPr>
          <p:cNvPr id="121" name="CustomShape 5">
            <a:extLst>
              <a:ext uri="{FF2B5EF4-FFF2-40B4-BE49-F238E27FC236}">
                <a16:creationId xmlns:a16="http://schemas.microsoft.com/office/drawing/2014/main" id="{2D844D7F-FDE4-508E-6393-16009B85ADAE}"/>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a:ea typeface="Arial"/>
              </a:rPr>
              <a:t>4</a:t>
            </a:fld>
            <a:endParaRPr lang="en-IN" sz="1200" b="0" strike="noStrike" spc="-1">
              <a:solidFill>
                <a:srgbClr val="000000"/>
              </a:solidFill>
              <a:latin typeface="Arial"/>
            </a:endParaRPr>
          </a:p>
        </p:txBody>
      </p:sp>
      <p:pic>
        <p:nvPicPr>
          <p:cNvPr id="4" name="Picture 3">
            <a:extLst>
              <a:ext uri="{FF2B5EF4-FFF2-40B4-BE49-F238E27FC236}">
                <a16:creationId xmlns:a16="http://schemas.microsoft.com/office/drawing/2014/main" id="{8774C3E0-8D0F-AAE9-53A6-22C6A152E38A}"/>
              </a:ext>
            </a:extLst>
          </p:cNvPr>
          <p:cNvPicPr>
            <a:picLocks noChangeAspect="1"/>
          </p:cNvPicPr>
          <p:nvPr/>
        </p:nvPicPr>
        <p:blipFill>
          <a:blip r:embed="rId2"/>
          <a:stretch>
            <a:fillRect/>
          </a:stretch>
        </p:blipFill>
        <p:spPr>
          <a:xfrm>
            <a:off x="2696326" y="962508"/>
            <a:ext cx="6799348" cy="5394012"/>
          </a:xfrm>
          <a:prstGeom prst="rect">
            <a:avLst/>
          </a:prstGeom>
        </p:spPr>
      </p:pic>
    </p:spTree>
    <p:extLst>
      <p:ext uri="{BB962C8B-B14F-4D97-AF65-F5344CB8AC3E}">
        <p14:creationId xmlns:p14="http://schemas.microsoft.com/office/powerpoint/2010/main" val="6796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DC847-542A-0ADF-C540-86DE435E66C4}"/>
            </a:ext>
          </a:extLst>
        </p:cNvPr>
        <p:cNvGrpSpPr/>
        <p:nvPr/>
      </p:nvGrpSpPr>
      <p:grpSpPr>
        <a:xfrm>
          <a:off x="0" y="0"/>
          <a:ext cx="0" cy="0"/>
          <a:chOff x="0" y="0"/>
          <a:chExt cx="0" cy="0"/>
        </a:xfrm>
      </p:grpSpPr>
      <p:sp>
        <p:nvSpPr>
          <p:cNvPr id="118" name="CustomShape 2">
            <a:extLst>
              <a:ext uri="{FF2B5EF4-FFF2-40B4-BE49-F238E27FC236}">
                <a16:creationId xmlns:a16="http://schemas.microsoft.com/office/drawing/2014/main" id="{27F0A881-6703-3256-C6D3-9BAFA2710BEC}"/>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dirty="0">
                <a:solidFill>
                  <a:srgbClr val="1C4587"/>
                </a:solidFill>
                <a:latin typeface="Arial"/>
                <a:ea typeface="Arial"/>
              </a:rPr>
              <a:t>KIET Group of Institutions, Ghaziabad</a:t>
            </a:r>
            <a:endParaRPr lang="en-IN" sz="1800" b="0" strike="noStrike" spc="-1" dirty="0">
              <a:solidFill>
                <a:srgbClr val="000000"/>
              </a:solidFill>
              <a:latin typeface="Arial"/>
            </a:endParaRPr>
          </a:p>
        </p:txBody>
      </p:sp>
      <p:sp>
        <p:nvSpPr>
          <p:cNvPr id="121" name="CustomShape 5">
            <a:extLst>
              <a:ext uri="{FF2B5EF4-FFF2-40B4-BE49-F238E27FC236}">
                <a16:creationId xmlns:a16="http://schemas.microsoft.com/office/drawing/2014/main" id="{45768AB3-B72F-17EE-B820-4152FCBA8897}"/>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a:ea typeface="Arial"/>
              </a:rPr>
              <a:t>5</a:t>
            </a:fld>
            <a:endParaRPr lang="en-IN" sz="1200" b="0" strike="noStrike" spc="-1">
              <a:solidFill>
                <a:srgbClr val="000000"/>
              </a:solidFill>
              <a:latin typeface="Arial"/>
            </a:endParaRPr>
          </a:p>
        </p:txBody>
      </p:sp>
      <p:pic>
        <p:nvPicPr>
          <p:cNvPr id="2" name="Picture 1" descr="A graph with different colored dots&#10;&#10;AI-generated content may be incorrect.">
            <a:extLst>
              <a:ext uri="{FF2B5EF4-FFF2-40B4-BE49-F238E27FC236}">
                <a16:creationId xmlns:a16="http://schemas.microsoft.com/office/drawing/2014/main" id="{5A59CDEC-BE58-CB80-8806-227A48FD0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70" y="1793228"/>
            <a:ext cx="10971566" cy="3271543"/>
          </a:xfrm>
          <a:prstGeom prst="rect">
            <a:avLst/>
          </a:prstGeom>
        </p:spPr>
      </p:pic>
    </p:spTree>
    <p:extLst>
      <p:ext uri="{BB962C8B-B14F-4D97-AF65-F5344CB8AC3E}">
        <p14:creationId xmlns:p14="http://schemas.microsoft.com/office/powerpoint/2010/main" val="2408823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p:cNvSpPr/>
          <p:nvPr/>
        </p:nvSpPr>
        <p:spPr>
          <a:xfrm>
            <a:off x="4241281" y="924977"/>
            <a:ext cx="5350680" cy="49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200" b="1" strike="noStrike" spc="-1" dirty="0">
                <a:solidFill>
                  <a:srgbClr val="000000"/>
                </a:solidFill>
                <a:latin typeface="Calibri"/>
                <a:ea typeface="Calibri"/>
              </a:rPr>
              <a:t>Project Objectives</a:t>
            </a:r>
            <a:endParaRPr lang="en-IN" sz="3200" b="0" strike="noStrike" spc="-1" dirty="0">
              <a:solidFill>
                <a:srgbClr val="000000"/>
              </a:solidFill>
              <a:latin typeface="Arial"/>
            </a:endParaRPr>
          </a:p>
        </p:txBody>
      </p:sp>
      <p:sp>
        <p:nvSpPr>
          <p:cNvPr id="123" name="CustomShape 1_1"/>
          <p:cNvSpPr/>
          <p:nvPr/>
        </p:nvSpPr>
        <p:spPr>
          <a:xfrm>
            <a:off x="706000" y="1629834"/>
            <a:ext cx="10503000" cy="459679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tabLst>
                <a:tab pos="0" algn="l"/>
              </a:tabLst>
            </a:pPr>
            <a:r>
              <a:rPr lang="en-US" sz="2800" b="0" strike="noStrike" spc="-1" dirty="0">
                <a:solidFill>
                  <a:srgbClr val="000000"/>
                </a:solidFill>
                <a:latin typeface="Calibri"/>
                <a:ea typeface="Calibri"/>
              </a:rPr>
              <a:t>Our 4 Major Objectives of our project are:-</a:t>
            </a:r>
            <a:endParaRPr lang="en-IN" sz="2800" b="0" strike="noStrike" spc="-1" dirty="0">
              <a:solidFill>
                <a:srgbClr val="000000"/>
              </a:solidFill>
              <a:latin typeface="Arial"/>
            </a:endParaRPr>
          </a:p>
          <a:p>
            <a:pPr marL="457200" indent="-336600">
              <a:lnSpc>
                <a:spcPct val="90000"/>
              </a:lnSpc>
              <a:spcBef>
                <a:spcPts val="1001"/>
              </a:spcBef>
              <a:buClr>
                <a:srgbClr val="000000"/>
              </a:buClr>
              <a:buFont typeface="Arial"/>
              <a:buAutoNum type="arabicPeriod"/>
              <a:tabLst>
                <a:tab pos="0" algn="l"/>
              </a:tabLst>
            </a:pPr>
            <a:r>
              <a:rPr lang="en-IN" sz="2000" b="1" strike="noStrike" spc="-1" dirty="0">
                <a:solidFill>
                  <a:srgbClr val="000000"/>
                </a:solidFill>
                <a:latin typeface="Calibri"/>
                <a:ea typeface="Calibri"/>
              </a:rPr>
              <a:t>Develop a Performance-Based Classification System</a:t>
            </a:r>
            <a:r>
              <a:rPr lang="en-US" sz="2000" b="1" strike="noStrike" spc="-1" dirty="0">
                <a:solidFill>
                  <a:srgbClr val="000000"/>
                </a:solidFill>
                <a:latin typeface="Calibri"/>
                <a:ea typeface="Calibri"/>
              </a:rPr>
              <a:t>:</a:t>
            </a:r>
            <a:r>
              <a:rPr lang="en-US" sz="2000" b="0" strike="noStrike" spc="-1" dirty="0">
                <a:solidFill>
                  <a:srgbClr val="000000"/>
                </a:solidFill>
                <a:latin typeface="Calibri"/>
                <a:ea typeface="Calibri"/>
              </a:rPr>
              <a:t> </a:t>
            </a:r>
            <a:r>
              <a:rPr lang="en-IN" sz="2000" b="0" strike="noStrike" spc="-1" dirty="0">
                <a:solidFill>
                  <a:srgbClr val="000000"/>
                </a:solidFill>
                <a:latin typeface="Calibri"/>
                <a:ea typeface="Calibri"/>
              </a:rPr>
              <a:t>Create a data-driven approach to classify mutual funds using key financial indicators such as Alpha, Beta, Sharpe Ratio, and Standard Deviation, instead of relying on traditional AMC labels.</a:t>
            </a:r>
            <a:endParaRPr lang="en-US" sz="2000" b="0" strike="noStrike" spc="-1" dirty="0">
              <a:solidFill>
                <a:srgbClr val="000000"/>
              </a:solidFill>
              <a:latin typeface="Calibri"/>
              <a:ea typeface="Calibri"/>
            </a:endParaRPr>
          </a:p>
          <a:p>
            <a:pPr marL="457200" indent="-336600">
              <a:lnSpc>
                <a:spcPct val="90000"/>
              </a:lnSpc>
              <a:spcBef>
                <a:spcPts val="1001"/>
              </a:spcBef>
              <a:buClr>
                <a:srgbClr val="000000"/>
              </a:buClr>
              <a:buFont typeface="Arial"/>
              <a:buAutoNum type="arabicPeriod"/>
              <a:tabLst>
                <a:tab pos="0" algn="l"/>
              </a:tabLst>
            </a:pPr>
            <a:r>
              <a:rPr lang="en-IN" sz="2000" b="1" strike="noStrike" spc="-1" dirty="0">
                <a:solidFill>
                  <a:srgbClr val="000000"/>
                </a:solidFill>
                <a:latin typeface="Calibri"/>
                <a:ea typeface="Calibri"/>
              </a:rPr>
              <a:t>Apply Unsupervised Machine Learning Algorithms</a:t>
            </a:r>
            <a:r>
              <a:rPr lang="en-US" sz="2000" b="1" strike="noStrike" spc="-1" dirty="0">
                <a:solidFill>
                  <a:srgbClr val="000000"/>
                </a:solidFill>
                <a:latin typeface="Calibri"/>
                <a:ea typeface="Calibri"/>
              </a:rPr>
              <a:t>: </a:t>
            </a:r>
            <a:r>
              <a:rPr lang="en-IN" sz="2000" b="0" strike="noStrike" spc="-1" dirty="0">
                <a:solidFill>
                  <a:srgbClr val="000000"/>
                </a:solidFill>
                <a:latin typeface="Calibri"/>
                <a:ea typeface="Calibri"/>
              </a:rPr>
              <a:t>Utilize K-Means, Agglomerative Hierarchical Clustering, and DBSCAN to group mutual funds based on their statistical behaviour and identify inherent clusters.</a:t>
            </a:r>
            <a:endParaRPr lang="en-US" sz="2000" b="0" strike="noStrike" spc="-1" dirty="0">
              <a:solidFill>
                <a:srgbClr val="000000"/>
              </a:solidFill>
              <a:latin typeface="Calibri"/>
              <a:ea typeface="Calibri"/>
            </a:endParaRPr>
          </a:p>
          <a:p>
            <a:pPr marL="457200" indent="-336600">
              <a:lnSpc>
                <a:spcPct val="90000"/>
              </a:lnSpc>
              <a:spcBef>
                <a:spcPts val="1001"/>
              </a:spcBef>
              <a:buClr>
                <a:srgbClr val="000000"/>
              </a:buClr>
              <a:buFont typeface="Arial"/>
              <a:buAutoNum type="arabicPeriod"/>
              <a:tabLst>
                <a:tab pos="0" algn="l"/>
              </a:tabLst>
            </a:pPr>
            <a:r>
              <a:rPr lang="en-IN" sz="2000" b="1" strike="noStrike" spc="-1" dirty="0">
                <a:solidFill>
                  <a:srgbClr val="000000"/>
                </a:solidFill>
                <a:latin typeface="Calibri"/>
                <a:ea typeface="Calibri"/>
              </a:rPr>
              <a:t>Evaluate Cluster Quality with Internal Metrics</a:t>
            </a:r>
            <a:r>
              <a:rPr lang="en-US" sz="2000" b="1" strike="noStrike" spc="-1" dirty="0">
                <a:solidFill>
                  <a:srgbClr val="000000"/>
                </a:solidFill>
                <a:latin typeface="Calibri"/>
                <a:ea typeface="Calibri"/>
              </a:rPr>
              <a:t>: </a:t>
            </a:r>
            <a:r>
              <a:rPr lang="en-IN" sz="2000" b="0" strike="noStrike" spc="-1" dirty="0">
                <a:solidFill>
                  <a:srgbClr val="000000"/>
                </a:solidFill>
                <a:latin typeface="Calibri"/>
                <a:ea typeface="Calibri"/>
              </a:rPr>
              <a:t>Assess the validity and cohesion of clusters using metrics like Silhouette Score and Davies-Bouldin Index to ensure meaningful segmentation.</a:t>
            </a:r>
            <a:endParaRPr lang="en-US" sz="2000" b="0" strike="noStrike" spc="-1" dirty="0">
              <a:solidFill>
                <a:srgbClr val="000000"/>
              </a:solidFill>
              <a:latin typeface="Calibri"/>
              <a:ea typeface="Calibri"/>
            </a:endParaRPr>
          </a:p>
          <a:p>
            <a:pPr marL="457200" indent="-336600">
              <a:lnSpc>
                <a:spcPct val="90000"/>
              </a:lnSpc>
              <a:spcBef>
                <a:spcPts val="1001"/>
              </a:spcBef>
              <a:buClr>
                <a:srgbClr val="000000"/>
              </a:buClr>
              <a:buFont typeface="Arial"/>
              <a:buAutoNum type="arabicPeriod"/>
              <a:tabLst>
                <a:tab pos="0" algn="l"/>
              </a:tabLst>
            </a:pPr>
            <a:r>
              <a:rPr lang="en-IN" sz="2000" b="1" strike="noStrike" spc="-1" dirty="0">
                <a:solidFill>
                  <a:srgbClr val="000000"/>
                </a:solidFill>
                <a:latin typeface="Calibri"/>
                <a:ea typeface="Calibri"/>
              </a:rPr>
              <a:t>Compare Cluster-Based Groups with Traditional Categories</a:t>
            </a:r>
            <a:r>
              <a:rPr lang="en-US" sz="2000" b="1" strike="noStrike" spc="-1" dirty="0">
                <a:solidFill>
                  <a:srgbClr val="000000"/>
                </a:solidFill>
                <a:latin typeface="Calibri"/>
                <a:ea typeface="Calibri"/>
              </a:rPr>
              <a:t>: </a:t>
            </a:r>
            <a:r>
              <a:rPr lang="en-IN" sz="2000" b="0" strike="noStrike" spc="-1" dirty="0" err="1">
                <a:solidFill>
                  <a:srgbClr val="000000"/>
                </a:solidFill>
                <a:latin typeface="Calibri"/>
                <a:ea typeface="Calibri"/>
              </a:rPr>
              <a:t>Analyze</a:t>
            </a:r>
            <a:r>
              <a:rPr lang="en-IN" sz="2000" b="0" strike="noStrike" spc="-1" dirty="0">
                <a:solidFill>
                  <a:srgbClr val="000000"/>
                </a:solidFill>
                <a:latin typeface="Calibri"/>
                <a:ea typeface="Calibri"/>
              </a:rPr>
              <a:t> the overlap and discrepancies between machine-learned clusters and existing AMC classifications to detect potential </a:t>
            </a:r>
            <a:r>
              <a:rPr lang="en-IN" sz="2000" b="0" strike="noStrike" spc="-1" dirty="0" err="1">
                <a:solidFill>
                  <a:srgbClr val="000000"/>
                </a:solidFill>
                <a:latin typeface="Calibri"/>
                <a:ea typeface="Calibri"/>
              </a:rPr>
              <a:t>mislabeling</a:t>
            </a:r>
            <a:r>
              <a:rPr lang="en-IN" sz="2000" b="0" strike="noStrike" spc="-1" dirty="0">
                <a:solidFill>
                  <a:srgbClr val="000000"/>
                </a:solidFill>
                <a:latin typeface="Calibri"/>
                <a:ea typeface="Calibri"/>
              </a:rPr>
              <a:t> or inconsistencies.</a:t>
            </a:r>
            <a:endParaRPr lang="en-IN" sz="2000" b="0" strike="noStrike" spc="-1" dirty="0">
              <a:solidFill>
                <a:srgbClr val="000000"/>
              </a:solidFill>
              <a:latin typeface="Arial"/>
            </a:endParaRPr>
          </a:p>
        </p:txBody>
      </p:sp>
      <p:sp>
        <p:nvSpPr>
          <p:cNvPr id="124" name="TextBox 123"/>
          <p:cNvSpPr txBox="1"/>
          <p:nvPr/>
        </p:nvSpPr>
        <p:spPr>
          <a:xfrm>
            <a:off x="7740000" y="432000"/>
            <a:ext cx="4316760" cy="346680"/>
          </a:xfrm>
          <a:prstGeom prst="rect">
            <a:avLst/>
          </a:prstGeom>
          <a:noFill/>
          <a:ln w="0">
            <a:noFill/>
          </a:ln>
        </p:spPr>
        <p:txBody>
          <a:bodyPr lIns="90000" tIns="45000" rIns="90000" bIns="45000" anchor="t">
            <a:noAutofit/>
          </a:bodyPr>
          <a:lstStyle/>
          <a:p>
            <a:r>
              <a:rPr lang="en-US" sz="1800" b="1" strike="noStrike" spc="-1">
                <a:solidFill>
                  <a:srgbClr val="1C4587"/>
                </a:solidFill>
                <a:latin typeface="Arial"/>
                <a:ea typeface="Arial"/>
              </a:rPr>
              <a:t>KIET Group of Institutions, Ghaziabad</a:t>
            </a:r>
            <a:endParaRPr lang="en-IN" sz="18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77DB6A-A41A-5F88-FC96-FFB3CFC3E1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9770" y="851400"/>
            <a:ext cx="11305339" cy="6359253"/>
          </a:xfrm>
          <a:prstGeom prst="rect">
            <a:avLst/>
          </a:prstGeom>
        </p:spPr>
      </p:pic>
      <p:sp>
        <p:nvSpPr>
          <p:cNvPr id="125" name="CustomShape 2"/>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7EF4E1DC-6A05-428B-99DC-6488848DD465}" type="slidenum">
              <a:rPr lang="en-US" sz="1200" b="0" strike="noStrike" spc="-1">
                <a:solidFill>
                  <a:srgbClr val="888888"/>
                </a:solidFill>
                <a:latin typeface="Arial"/>
                <a:ea typeface="Arial"/>
              </a:rPr>
              <a:t>7</a:t>
            </a:fld>
            <a:endParaRPr lang="en-IN" sz="1200" b="0" strike="noStrike" spc="-1">
              <a:solidFill>
                <a:srgbClr val="000000"/>
              </a:solidFill>
              <a:latin typeface="Arial"/>
            </a:endParaRPr>
          </a:p>
        </p:txBody>
      </p:sp>
      <p:sp>
        <p:nvSpPr>
          <p:cNvPr id="126" name="CustomShape 3"/>
          <p:cNvSpPr/>
          <p:nvPr/>
        </p:nvSpPr>
        <p:spPr>
          <a:xfrm>
            <a:off x="920640" y="970740"/>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90000"/>
              </a:lnSpc>
              <a:tabLst>
                <a:tab pos="0" algn="l"/>
              </a:tabLst>
            </a:pPr>
            <a:r>
              <a:rPr lang="en-US" sz="3200" b="1" strike="noStrike" spc="-1" dirty="0">
                <a:solidFill>
                  <a:srgbClr val="000000"/>
                </a:solidFill>
                <a:latin typeface="Calibri"/>
                <a:ea typeface="Calibri"/>
              </a:rPr>
              <a:t>Project Timeline</a:t>
            </a:r>
            <a:endParaRPr lang="en-IN" sz="3200" b="0" strike="noStrike" spc="-1" dirty="0">
              <a:solidFill>
                <a:srgbClr val="000000"/>
              </a:solidFill>
              <a:latin typeface="Arial"/>
            </a:endParaRPr>
          </a:p>
        </p:txBody>
      </p:sp>
      <p:sp>
        <p:nvSpPr>
          <p:cNvPr id="127" name="CustomShape 4"/>
          <p:cNvSpPr/>
          <p:nvPr/>
        </p:nvSpPr>
        <p:spPr>
          <a:xfrm>
            <a:off x="478440" y="6309360"/>
            <a:ext cx="10266840" cy="49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strike="noStrike" spc="-1">
              <a:solidFill>
                <a:srgbClr val="000000"/>
              </a:solidFill>
              <a:latin typeface="Arial"/>
              <a:ea typeface="DejaVu Sans"/>
            </a:endParaRPr>
          </a:p>
        </p:txBody>
      </p:sp>
      <p:sp>
        <p:nvSpPr>
          <p:cNvPr id="128" name="CustomShape 5"/>
          <p:cNvSpPr/>
          <p:nvPr/>
        </p:nvSpPr>
        <p:spPr>
          <a:xfrm>
            <a:off x="6022440" y="376560"/>
            <a:ext cx="604872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a:ea typeface="Arial"/>
              </a:rPr>
              <a:t>KIET Group of Institutions, Ghaziabad</a:t>
            </a:r>
            <a:endParaRPr lang="en-IN" sz="1800" b="0" strike="noStrike" spc="-1">
              <a:solidFill>
                <a:srgbClr val="000000"/>
              </a:solidFill>
              <a:latin typeface="Arial"/>
            </a:endParaRPr>
          </a:p>
        </p:txBody>
      </p:sp>
      <p:sp>
        <p:nvSpPr>
          <p:cNvPr id="3" name="TextBox 2">
            <a:extLst>
              <a:ext uri="{FF2B5EF4-FFF2-40B4-BE49-F238E27FC236}">
                <a16:creationId xmlns:a16="http://schemas.microsoft.com/office/drawing/2014/main" id="{B76D62DF-55F1-5A31-6451-3068B5D74CCB}"/>
              </a:ext>
            </a:extLst>
          </p:cNvPr>
          <p:cNvSpPr txBox="1"/>
          <p:nvPr/>
        </p:nvSpPr>
        <p:spPr>
          <a:xfrm>
            <a:off x="3048733" y="3244334"/>
            <a:ext cx="6097464" cy="369332"/>
          </a:xfrm>
          <a:prstGeom prst="rect">
            <a:avLst/>
          </a:prstGeom>
          <a:noFill/>
        </p:spPr>
        <p:txBody>
          <a:bodyPr wrap="square">
            <a:spAutoFit/>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1C9D3E49-438F-45EA-BEDF-93BA1010C6A6}" type="slidenum">
              <a:rPr lang="en-US" sz="1200" b="0" strike="noStrike" spc="-1">
                <a:solidFill>
                  <a:srgbClr val="888888"/>
                </a:solidFill>
                <a:latin typeface="Arial"/>
                <a:ea typeface="Arial"/>
              </a:rPr>
              <a:t>8</a:t>
            </a:fld>
            <a:endParaRPr lang="en-IN" sz="1200" b="0" strike="noStrike" spc="-1">
              <a:solidFill>
                <a:srgbClr val="000000"/>
              </a:solidFill>
              <a:latin typeface="Arial"/>
            </a:endParaRPr>
          </a:p>
        </p:txBody>
      </p:sp>
      <p:sp>
        <p:nvSpPr>
          <p:cNvPr id="130" name="CustomShape 2"/>
          <p:cNvSpPr/>
          <p:nvPr/>
        </p:nvSpPr>
        <p:spPr>
          <a:xfrm>
            <a:off x="540000" y="1017000"/>
            <a:ext cx="111085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90000"/>
              </a:lnSpc>
              <a:tabLst>
                <a:tab pos="0" algn="l"/>
              </a:tabLst>
            </a:pPr>
            <a:r>
              <a:rPr lang="en-US" sz="3200" b="1" strike="noStrike" spc="-1" dirty="0">
                <a:solidFill>
                  <a:srgbClr val="000000"/>
                </a:solidFill>
                <a:latin typeface="Calibri"/>
                <a:ea typeface="Calibri"/>
              </a:rPr>
              <a:t>Literature Review</a:t>
            </a:r>
            <a:endParaRPr lang="en-IN" sz="3200" b="0" strike="noStrike" spc="-1" dirty="0">
              <a:solidFill>
                <a:srgbClr val="000000"/>
              </a:solidFill>
              <a:latin typeface="Arial"/>
            </a:endParaRPr>
          </a:p>
        </p:txBody>
      </p:sp>
      <p:sp>
        <p:nvSpPr>
          <p:cNvPr id="131" name="CustomShape 3"/>
          <p:cNvSpPr/>
          <p:nvPr/>
        </p:nvSpPr>
        <p:spPr>
          <a:xfrm>
            <a:off x="540000" y="6346360"/>
            <a:ext cx="10266840" cy="49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a typeface="DejaVu Sans"/>
            </a:endParaRPr>
          </a:p>
        </p:txBody>
      </p:sp>
      <p:sp>
        <p:nvSpPr>
          <p:cNvPr id="132" name="CustomShape 4"/>
          <p:cNvSpPr/>
          <p:nvPr/>
        </p:nvSpPr>
        <p:spPr>
          <a:xfrm>
            <a:off x="3240000" y="396000"/>
            <a:ext cx="882000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a:ea typeface="Arial"/>
              </a:rPr>
              <a:t>KIET Group of Institutions, Ghaziabad</a:t>
            </a:r>
            <a:endParaRPr lang="en-IN" sz="1800" b="0" strike="noStrike" spc="-1">
              <a:solidFill>
                <a:srgbClr val="000000"/>
              </a:solidFill>
              <a:latin typeface="Arial"/>
            </a:endParaRPr>
          </a:p>
        </p:txBody>
      </p:sp>
      <p:sp>
        <p:nvSpPr>
          <p:cNvPr id="9" name="TextBox 8">
            <a:extLst>
              <a:ext uri="{FF2B5EF4-FFF2-40B4-BE49-F238E27FC236}">
                <a16:creationId xmlns:a16="http://schemas.microsoft.com/office/drawing/2014/main" id="{554F0D6D-702E-7104-CF56-61FB70321874}"/>
              </a:ext>
            </a:extLst>
          </p:cNvPr>
          <p:cNvSpPr txBox="1"/>
          <p:nvPr/>
        </p:nvSpPr>
        <p:spPr>
          <a:xfrm>
            <a:off x="540000" y="1585983"/>
            <a:ext cx="11108520" cy="4801314"/>
          </a:xfrm>
          <a:prstGeom prst="rect">
            <a:avLst/>
          </a:prstGeom>
          <a:noFill/>
        </p:spPr>
        <p:txBody>
          <a:bodyPr wrap="square">
            <a:spAutoFit/>
          </a:bodyPr>
          <a:lstStyle/>
          <a:p>
            <a:r>
              <a:rPr lang="en-US" sz="2000" b="1" dirty="0"/>
              <a:t>Foundations &amp; Techniques:</a:t>
            </a:r>
          </a:p>
          <a:p>
            <a:endParaRPr lang="en-US" b="1" dirty="0"/>
          </a:p>
          <a:p>
            <a:pPr marL="342900" indent="-342900">
              <a:buFont typeface="+mj-lt"/>
              <a:buAutoNum type="arabicPeriod"/>
            </a:pPr>
            <a:r>
              <a:rPr lang="en-US" b="1" dirty="0"/>
              <a:t>Chen et al. (2022) – ML for Fund Performance Evaluation</a:t>
            </a:r>
            <a:br>
              <a:rPr lang="en-US" dirty="0"/>
            </a:br>
            <a:r>
              <a:rPr lang="en-IN" dirty="0"/>
              <a:t>* Used </a:t>
            </a:r>
            <a:r>
              <a:rPr lang="en-IN" dirty="0" err="1"/>
              <a:t>XGBoost</a:t>
            </a:r>
            <a:r>
              <a:rPr lang="en-IN" dirty="0"/>
              <a:t>, </a:t>
            </a:r>
            <a:r>
              <a:rPr lang="en-IN" dirty="0" err="1"/>
              <a:t>LightGBM</a:t>
            </a:r>
            <a:r>
              <a:rPr lang="en-IN" dirty="0"/>
              <a:t>, and Random Forest to identify skilled fund managers.</a:t>
            </a:r>
            <a:br>
              <a:rPr lang="en-IN" dirty="0"/>
            </a:br>
            <a:r>
              <a:rPr lang="en-IN" dirty="0"/>
              <a:t>* Found CVaR more predictive than traditional Sharpe Ratio.</a:t>
            </a:r>
            <a:br>
              <a:rPr lang="en-IN" dirty="0"/>
            </a:br>
            <a:r>
              <a:rPr lang="en-IN" dirty="0"/>
              <a:t>* </a:t>
            </a:r>
            <a:r>
              <a:rPr lang="en-IN" b="1" dirty="0"/>
              <a:t>Relevance: </a:t>
            </a:r>
            <a:r>
              <a:rPr lang="en-IN" dirty="0"/>
              <a:t>Supports the use of advanced ML for financial </a:t>
            </a:r>
            <a:r>
              <a:rPr lang="en-IN" dirty="0" err="1"/>
              <a:t>behavior</a:t>
            </a:r>
            <a:r>
              <a:rPr lang="en-IN" dirty="0"/>
              <a:t> analysis.</a:t>
            </a:r>
          </a:p>
          <a:p>
            <a:pPr marL="342900" indent="-342900">
              <a:buFont typeface="+mj-lt"/>
              <a:buAutoNum type="arabicPeriod"/>
            </a:pPr>
            <a:endParaRPr lang="en-IN" dirty="0"/>
          </a:p>
          <a:p>
            <a:pPr marL="342900" indent="-342900">
              <a:buFont typeface="+mj-lt"/>
              <a:buAutoNum type="arabicPeriod"/>
            </a:pPr>
            <a:r>
              <a:rPr lang="en-US" b="1" dirty="0"/>
              <a:t>Shah et al. (2022) – Graph-Based Recommendation Systems</a:t>
            </a:r>
            <a:br>
              <a:rPr lang="en-IN" dirty="0"/>
            </a:br>
            <a:r>
              <a:rPr lang="en-IN" dirty="0"/>
              <a:t>* Introduced </a:t>
            </a:r>
            <a:r>
              <a:rPr lang="en-IN" dirty="0" err="1"/>
              <a:t>GraphDCF</a:t>
            </a:r>
            <a:r>
              <a:rPr lang="en-IN" dirty="0"/>
              <a:t> for mutual fund recommendations with explainable AI.</a:t>
            </a:r>
            <a:br>
              <a:rPr lang="en-IN" dirty="0"/>
            </a:br>
            <a:r>
              <a:rPr lang="en-IN" dirty="0"/>
              <a:t>* Used user preference and fund characteristics in a knowledge graph.</a:t>
            </a:r>
            <a:br>
              <a:rPr lang="en-IN" dirty="0"/>
            </a:br>
            <a:r>
              <a:rPr lang="en-IN" dirty="0"/>
              <a:t>* </a:t>
            </a:r>
            <a:r>
              <a:rPr lang="en-IN" b="1" dirty="0"/>
              <a:t>Relevance:</a:t>
            </a:r>
            <a:r>
              <a:rPr lang="en-IN" dirty="0"/>
              <a:t> Highlights the importance of explainability and personalization.</a:t>
            </a:r>
          </a:p>
          <a:p>
            <a:pPr marL="342900" indent="-342900">
              <a:buFont typeface="+mj-lt"/>
              <a:buAutoNum type="arabicPeriod"/>
            </a:pPr>
            <a:endParaRPr lang="en-IN" dirty="0"/>
          </a:p>
          <a:p>
            <a:pPr marL="342900" indent="-342900">
              <a:buFont typeface="+mj-lt"/>
              <a:buAutoNum type="arabicPeriod"/>
            </a:pPr>
            <a:r>
              <a:rPr lang="en-IN" b="1" dirty="0"/>
              <a:t>Abbas (2025) – Robo-Advisors with </a:t>
            </a:r>
            <a:r>
              <a:rPr lang="en-IN" b="1" dirty="0" err="1"/>
              <a:t>RegTech</a:t>
            </a:r>
            <a:r>
              <a:rPr lang="en-IN" b="1" dirty="0"/>
              <a:t> Integration</a:t>
            </a:r>
            <a:br>
              <a:rPr lang="en-IN" b="1" dirty="0"/>
            </a:br>
            <a:r>
              <a:rPr lang="en-IN" dirty="0"/>
              <a:t>* Explored combining AI-driven fund suggestions with regulatory compliance.</a:t>
            </a:r>
            <a:br>
              <a:rPr lang="en-IN" dirty="0"/>
            </a:br>
            <a:r>
              <a:rPr lang="en-IN" dirty="0"/>
              <a:t>* </a:t>
            </a:r>
            <a:r>
              <a:rPr lang="en-IN" b="1" dirty="0"/>
              <a:t>Relevance:</a:t>
            </a:r>
            <a:r>
              <a:rPr lang="en-IN" dirty="0"/>
              <a:t> Shows potential to integrate unsupervised clustering in </a:t>
            </a:r>
            <a:r>
              <a:rPr lang="en-IN" dirty="0" err="1"/>
              <a:t>robo</a:t>
            </a:r>
            <a:r>
              <a:rPr lang="en-IN" dirty="0"/>
              <a:t>-advisory systems for compliant and scalable solutions.</a:t>
            </a:r>
            <a:endParaRPr lang="en-US" b="1" dirty="0"/>
          </a:p>
          <a:p>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1C9D3E49-438F-45EA-BEDF-93BA1010C6A6}" type="slidenum">
              <a:rPr lang="en-US" sz="1200" b="0" strike="noStrike" spc="-1">
                <a:solidFill>
                  <a:srgbClr val="888888"/>
                </a:solidFill>
                <a:latin typeface="Arial"/>
                <a:ea typeface="Arial"/>
              </a:rPr>
              <a:t>9</a:t>
            </a:fld>
            <a:endParaRPr lang="en-IN" sz="1200" b="0" strike="noStrike" spc="-1">
              <a:solidFill>
                <a:srgbClr val="000000"/>
              </a:solidFill>
              <a:latin typeface="Arial"/>
            </a:endParaRPr>
          </a:p>
        </p:txBody>
      </p:sp>
      <p:sp>
        <p:nvSpPr>
          <p:cNvPr id="131" name="CustomShape 3"/>
          <p:cNvSpPr/>
          <p:nvPr/>
        </p:nvSpPr>
        <p:spPr>
          <a:xfrm>
            <a:off x="540000" y="6346360"/>
            <a:ext cx="10266840" cy="49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a typeface="DejaVu Sans"/>
            </a:endParaRPr>
          </a:p>
        </p:txBody>
      </p:sp>
      <p:sp>
        <p:nvSpPr>
          <p:cNvPr id="132" name="CustomShape 4"/>
          <p:cNvSpPr/>
          <p:nvPr/>
        </p:nvSpPr>
        <p:spPr>
          <a:xfrm>
            <a:off x="3240000" y="396000"/>
            <a:ext cx="882000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a:ea typeface="Arial"/>
              </a:rPr>
              <a:t>KIET Group of Institutions, Ghaziabad</a:t>
            </a:r>
            <a:endParaRPr lang="en-IN" sz="1800" b="0" strike="noStrike" spc="-1">
              <a:solidFill>
                <a:srgbClr val="000000"/>
              </a:solidFill>
              <a:latin typeface="Arial"/>
            </a:endParaRPr>
          </a:p>
        </p:txBody>
      </p:sp>
      <p:sp>
        <p:nvSpPr>
          <p:cNvPr id="3" name="TextBox 2">
            <a:extLst>
              <a:ext uri="{FF2B5EF4-FFF2-40B4-BE49-F238E27FC236}">
                <a16:creationId xmlns:a16="http://schemas.microsoft.com/office/drawing/2014/main" id="{B31463A1-5498-7162-A050-57DC6017F074}"/>
              </a:ext>
            </a:extLst>
          </p:cNvPr>
          <p:cNvSpPr txBox="1"/>
          <p:nvPr/>
        </p:nvSpPr>
        <p:spPr>
          <a:xfrm>
            <a:off x="540000" y="1432095"/>
            <a:ext cx="10984343" cy="4924425"/>
          </a:xfrm>
          <a:prstGeom prst="rect">
            <a:avLst/>
          </a:prstGeom>
          <a:noFill/>
        </p:spPr>
        <p:txBody>
          <a:bodyPr wrap="square">
            <a:spAutoFit/>
          </a:bodyPr>
          <a:lstStyle/>
          <a:p>
            <a:r>
              <a:rPr lang="en-US" sz="2000" b="1" dirty="0"/>
              <a:t>Clustering &amp; Forecasting:</a:t>
            </a:r>
            <a:br>
              <a:rPr lang="en-US" sz="1600" dirty="0"/>
            </a:br>
            <a:endParaRPr lang="en-US" sz="1600" dirty="0"/>
          </a:p>
          <a:p>
            <a:pPr marL="342900" indent="-342900">
              <a:buFont typeface="+mj-lt"/>
              <a:buAutoNum type="arabicPeriod" startAt="4"/>
            </a:pPr>
            <a:r>
              <a:rPr lang="en-US" b="1" dirty="0"/>
              <a:t>Xiaofei Chen et al. (2021) – Hybrid Clustering &amp; Deep Learning</a:t>
            </a:r>
            <a:br>
              <a:rPr lang="en-US" b="1" dirty="0"/>
            </a:br>
            <a:r>
              <a:rPr lang="en-US" dirty="0"/>
              <a:t>* Combined Gaussian Mixture Models (GMM) with CNN-LSTM-</a:t>
            </a:r>
            <a:r>
              <a:rPr lang="en-US" dirty="0" err="1"/>
              <a:t>ResNet</a:t>
            </a:r>
            <a:r>
              <a:rPr lang="en-US" dirty="0"/>
              <a:t> for price prediction.</a:t>
            </a:r>
            <a:br>
              <a:rPr lang="en-US" dirty="0"/>
            </a:br>
            <a:r>
              <a:rPr lang="en-US" dirty="0"/>
              <a:t>* Clustering improved prediction accuracy by reducing intra-group variability.</a:t>
            </a:r>
            <a:br>
              <a:rPr lang="en-US" dirty="0"/>
            </a:br>
            <a:r>
              <a:rPr lang="en-US" dirty="0"/>
              <a:t>* </a:t>
            </a:r>
            <a:r>
              <a:rPr lang="en-US" b="1" dirty="0"/>
              <a:t>Relevance:</a:t>
            </a:r>
            <a:r>
              <a:rPr lang="en-US" dirty="0"/>
              <a:t> Justifies clustering as a preprocessing step for better financial forecasting.</a:t>
            </a:r>
          </a:p>
          <a:p>
            <a:pPr marL="342900" indent="-342900">
              <a:buFont typeface="+mj-lt"/>
              <a:buAutoNum type="arabicPeriod" startAt="4"/>
            </a:pPr>
            <a:endParaRPr lang="en-US" dirty="0"/>
          </a:p>
          <a:p>
            <a:pPr marL="342900" indent="-342900">
              <a:buFont typeface="+mj-lt"/>
              <a:buAutoNum type="arabicPeriod" startAt="4"/>
            </a:pPr>
            <a:r>
              <a:rPr lang="en-IN" b="1" dirty="0"/>
              <a:t>Tao et al. (2019) – Mutual Fund Classification using ML</a:t>
            </a:r>
            <a:br>
              <a:rPr lang="en-US" dirty="0"/>
            </a:br>
            <a:r>
              <a:rPr lang="en-IN" dirty="0"/>
              <a:t>* Compared clustering techniques like K-Means and DBSCAN for fund grouping.</a:t>
            </a:r>
            <a:br>
              <a:rPr lang="en-IN" dirty="0"/>
            </a:br>
            <a:r>
              <a:rPr lang="en-IN" dirty="0"/>
              <a:t>* Found data-driven classifications more reliable than AMC labels.</a:t>
            </a:r>
            <a:br>
              <a:rPr lang="en-IN" dirty="0"/>
            </a:br>
            <a:r>
              <a:rPr lang="en-IN" dirty="0"/>
              <a:t>* </a:t>
            </a:r>
            <a:r>
              <a:rPr lang="en-IN" b="1" dirty="0"/>
              <a:t>Relevance:</a:t>
            </a:r>
            <a:r>
              <a:rPr lang="en-IN" dirty="0"/>
              <a:t> Directly supports the methodology of this project.</a:t>
            </a:r>
            <a:endParaRPr lang="en-US" dirty="0"/>
          </a:p>
          <a:p>
            <a:endParaRPr lang="en-US" sz="1600" dirty="0"/>
          </a:p>
          <a:p>
            <a:endParaRPr lang="en-US" sz="1600" dirty="0"/>
          </a:p>
          <a:p>
            <a:r>
              <a:rPr lang="en-US" sz="2000" b="1" dirty="0"/>
              <a:t>Discussion:</a:t>
            </a:r>
          </a:p>
          <a:p>
            <a:r>
              <a:rPr lang="en-IN" sz="1600" dirty="0"/>
              <a:t>The reviewed studies consistently support using machine learning and clustering to improve financial classification, personalization, and predictive accuracy. Your project aligns well with these trends by applying unsupervised learning for more accurate and investor-friendly fund categorization.</a:t>
            </a:r>
            <a:endParaRPr lang="en-US" sz="1600" dirty="0"/>
          </a:p>
          <a:p>
            <a:endParaRPr lang="en-US" sz="1600" dirty="0"/>
          </a:p>
        </p:txBody>
      </p:sp>
    </p:spTree>
    <p:extLst>
      <p:ext uri="{BB962C8B-B14F-4D97-AF65-F5344CB8AC3E}">
        <p14:creationId xmlns:p14="http://schemas.microsoft.com/office/powerpoint/2010/main" val="401527000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569</TotalTime>
  <Words>897</Words>
  <Application>Microsoft Office PowerPoint</Application>
  <PresentationFormat>Widescreen</PresentationFormat>
  <Paragraphs>76</Paragraphs>
  <Slides>11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Arial</vt:lpstr>
      <vt:lpstr>Calibri</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Jalaj Pateria</dc:creator>
  <dc:description/>
  <cp:lastModifiedBy>Ayush  Anand</cp:lastModifiedBy>
  <cp:revision>6</cp:revision>
  <dcterms:created xsi:type="dcterms:W3CDTF">2020-11-28T07:11:42Z</dcterms:created>
  <dcterms:modified xsi:type="dcterms:W3CDTF">2025-05-25T03:51:40Z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LinksUpToDate">
    <vt:bool>false</vt:bool>
  </property>
  <property fmtid="{D5CDD505-2E9C-101B-9397-08002B2CF9AE}" pid="5" name="MMClips">
    <vt:i4>0</vt:i4>
  </property>
  <property fmtid="{D5CDD505-2E9C-101B-9397-08002B2CF9AE}" pid="6" name="Notes">
    <vt:i4>0</vt:i4>
  </property>
  <property fmtid="{D5CDD505-2E9C-101B-9397-08002B2CF9AE}" pid="7" name="PresentationFormat">
    <vt:lpwstr>Widescreen</vt:lpwstr>
  </property>
  <property fmtid="{D5CDD505-2E9C-101B-9397-08002B2CF9AE}" pid="8" name="ScaleCrop">
    <vt:bool>false</vt:bool>
  </property>
  <property fmtid="{D5CDD505-2E9C-101B-9397-08002B2CF9AE}" pid="9" name="ShareDoc">
    <vt:bool>false</vt:bool>
  </property>
  <property fmtid="{D5CDD505-2E9C-101B-9397-08002B2CF9AE}" pid="10" name="Slides">
    <vt:i4>13</vt:i4>
  </property>
</Properties>
</file>