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68" r:id="rId3"/>
    <p:sldId id="262" r:id="rId4"/>
    <p:sldId id="257" r:id="rId5"/>
    <p:sldId id="276" r:id="rId6"/>
    <p:sldId id="258" r:id="rId7"/>
    <p:sldId id="259" r:id="rId8"/>
    <p:sldId id="261" r:id="rId9"/>
    <p:sldId id="270" r:id="rId10"/>
    <p:sldId id="263" r:id="rId11"/>
    <p:sldId id="264" r:id="rId12"/>
    <p:sldId id="265" r:id="rId13"/>
    <p:sldId id="271" r:id="rId14"/>
    <p:sldId id="275" r:id="rId15"/>
    <p:sldId id="272" r:id="rId16"/>
    <p:sldId id="277" r:id="rId17"/>
    <p:sldId id="273" r:id="rId18"/>
    <p:sldId id="274" r:id="rId19"/>
    <p:sldId id="266" r:id="rId20"/>
  </p:sldIdLst>
  <p:sldSz cx="18288000" cy="10287000"/>
  <p:notesSz cx="6858000" cy="9144000"/>
  <p:embeddedFontLst>
    <p:embeddedFont>
      <p:font typeface="Cooper Hewitt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44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91340" y="2404080"/>
            <a:ext cx="1645866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91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1645866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38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803142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9525060" y="2404080"/>
            <a:ext cx="803142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587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83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0" y="270000"/>
            <a:ext cx="12585780" cy="79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65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9525060" y="2404080"/>
            <a:ext cx="803142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091340" y="552042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735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803142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952506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525060" y="552042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6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952506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1340" y="5520420"/>
            <a:ext cx="164586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236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164586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091340" y="5520420"/>
            <a:ext cx="164586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4900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525060" y="240408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091340" y="552042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9525060" y="5520420"/>
            <a:ext cx="803142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3714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0" y="270000"/>
            <a:ext cx="125857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en-IN" sz="66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1340" y="240408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56580" y="240408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221820" y="240408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091340" y="552042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6656580" y="552042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221820" y="5520420"/>
            <a:ext cx="5299560" cy="28452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2126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IN" sz="4800" b="0" strike="noStrike" spc="-2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57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860000" y="237600"/>
            <a:ext cx="134281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6600" b="0" strike="noStrike" spc="-2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14220" y="2406780"/>
            <a:ext cx="1645866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800" b="0" strike="noStrike" spc="-2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296000" lvl="1" indent="-486000">
              <a:spcBef>
                <a:spcPts val="17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4200" b="0" strike="noStrike" spc="-2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944000" lvl="2" indent="-432000">
              <a:spcBef>
                <a:spcPts val="1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600" b="0" strike="noStrike" spc="-2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592000" lvl="3" indent="-324000">
              <a:spcBef>
                <a:spcPts val="8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3000" b="0" strike="noStrike" spc="-2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240000" lvl="4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2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888000" lvl="5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2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4536000" lvl="6" indent="-324000">
              <a:spcBef>
                <a:spcPts val="4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000" b="0" strike="noStrike" spc="-2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270000" y="270000"/>
            <a:ext cx="4371300" cy="12533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8564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indent="0" algn="ctr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00" indent="-486000" algn="l" defTabSz="1371600" rtl="0" eaLnBrk="1" latinLnBrk="0" hangingPunct="1">
        <a:lnSpc>
          <a:spcPct val="90000"/>
        </a:lnSpc>
        <a:spcBef>
          <a:spcPts val="2126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371600" y="1578960"/>
            <a:ext cx="15526080" cy="1066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5000" tIns="67500" rIns="135000" bIns="675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502"/>
              </a:spcBef>
              <a:tabLst>
                <a:tab pos="0" algn="l"/>
              </a:tabLst>
            </a:pPr>
            <a:r>
              <a:rPr lang="en-US" sz="4200" b="1" spc="-2" dirty="0">
                <a:solidFill>
                  <a:srgbClr val="000000"/>
                </a:solidFill>
                <a:latin typeface="Calibri"/>
                <a:ea typeface="Calibri"/>
              </a:rPr>
              <a:t>MENTAL HEALTH AWARENESS </a:t>
            </a:r>
            <a:endParaRPr lang="en-IN" sz="4200" b="1" spc="-2" dirty="0">
              <a:solidFill>
                <a:srgbClr val="000000"/>
              </a:solidFill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767660" y="594000"/>
            <a:ext cx="13322340" cy="7122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5000" tIns="67500" rIns="135000" bIns="67500" anchor="t">
            <a:noAutofit/>
          </a:bodyPr>
          <a:lstStyle/>
          <a:p>
            <a:pPr algn="r">
              <a:tabLst>
                <a:tab pos="0" algn="l"/>
              </a:tabLst>
            </a:pPr>
            <a:r>
              <a:rPr lang="en-US" sz="2700" b="1" spc="-2">
                <a:solidFill>
                  <a:srgbClr val="1C4587"/>
                </a:solidFill>
                <a:ea typeface="Arial"/>
              </a:rPr>
              <a:t>KIET Group of Institutions, Ghaziabad</a:t>
            </a:r>
            <a:endParaRPr lang="en-IN" sz="2700" spc="-2">
              <a:solidFill>
                <a:srgbClr val="000000"/>
              </a:solidFill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40000" y="3820500"/>
            <a:ext cx="16740000" cy="50743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5000" tIns="67500" rIns="135000" bIns="67500" anchor="t">
            <a:noAutofit/>
          </a:bodyPr>
          <a:lstStyle/>
          <a:p>
            <a:pPr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Group ID</a:t>
            </a:r>
            <a:r>
              <a:rPr lang="en-US" sz="2700" spc="-2" dirty="0">
                <a:solidFill>
                  <a:srgbClr val="000000"/>
                </a:solidFill>
                <a:latin typeface="Calibri"/>
                <a:ea typeface="Calibri"/>
              </a:rPr>
              <a:t>:	</a:t>
            </a:r>
            <a:r>
              <a:rPr lang="en-US" sz="2700" spc="-2" dirty="0">
                <a:solidFill>
                  <a:srgbClr val="000000"/>
                </a:solidFill>
                <a:latin typeface="Calibri"/>
              </a:rPr>
              <a:t>PCSE25-21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</a:rPr>
              <a:t>Team Leader: Disha Sehgal			</a:t>
            </a: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Semester	: 8		Department: CSE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</a:rPr>
              <a:t>Group Member: Disha Sehgal		            </a:t>
            </a: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Semester	: 8		Department: CSE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</a:rPr>
              <a:t>Group Member: Charu Singh			</a:t>
            </a: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Semester	: 8		Department: CSE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</a:rPr>
              <a:t>Group Member: Diya Bansal		            </a:t>
            </a: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Semester	: 8		Department: CSE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Name of Guide		: Dr. Parita Jain 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2700" spc="-2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540"/>
              </a:spcBef>
              <a:tabLst>
                <a:tab pos="0" algn="l"/>
              </a:tabLst>
            </a:pPr>
            <a:r>
              <a:rPr lang="en-US" sz="2700" b="1" spc="-2" dirty="0">
                <a:solidFill>
                  <a:srgbClr val="000000"/>
                </a:solidFill>
                <a:latin typeface="Calibri"/>
                <a:ea typeface="Calibri"/>
              </a:rPr>
              <a:t>Date of Presentation	: 24 May 2025</a:t>
            </a:r>
            <a:endParaRPr lang="en-IN" sz="2700" spc="-2" dirty="0">
              <a:solidFill>
                <a:srgbClr val="000000"/>
              </a:solidFill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6491060" y="9534780"/>
            <a:ext cx="520560" cy="52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5000" tIns="67500" rIns="135000" bIns="67500" anchor="ctr">
            <a:noAutofit/>
          </a:bodyPr>
          <a:lstStyle/>
          <a:p>
            <a:pPr algn="r">
              <a:tabLst>
                <a:tab pos="0" algn="l"/>
              </a:tabLst>
            </a:pPr>
            <a:fld id="{51D2646A-3058-4677-AD42-FB53A28AC298}" type="slidenum">
              <a:rPr lang="en-US" spc="-2">
                <a:solidFill>
                  <a:srgbClr val="888888"/>
                </a:solidFill>
                <a:ea typeface="Arial"/>
              </a:rPr>
              <a:pPr algn="r">
                <a:tabLst>
                  <a:tab pos="0" algn="l"/>
                </a:tabLst>
              </a:pPr>
              <a:t>1</a:t>
            </a:fld>
            <a:endParaRPr lang="en-IN" spc="-2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3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9975" y="338332"/>
            <a:ext cx="12950994" cy="1890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95"/>
              </a:lnSpc>
            </a:pPr>
            <a:r>
              <a:rPr lang="en-US" sz="7599" dirty="0">
                <a:solidFill>
                  <a:srgbClr val="695853"/>
                </a:solidFill>
                <a:latin typeface="Abril Fatface Bold"/>
              </a:rPr>
              <a:t>Key Components- Emotion Detection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9F0442E7-A5B7-57AB-DF19-079B5BF1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5740"/>
            <a:ext cx="19823504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Real-Time Face Detection (YOLOv5):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Webcam captures user’s face in real time.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YOLOv5 detects and extracts faces in under </a:t>
            </a:r>
            <a:r>
              <a:rPr lang="en-US" altLang="en-US" sz="2800" b="1" dirty="0">
                <a:latin typeface="Arial" panose="020B0604020202020204" pitchFamily="34" charset="0"/>
              </a:rPr>
              <a:t>20 milliseconds per frame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Handles different lighting and background conditions; prompts users to adjust if needed.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Emotion Classification (</a:t>
            </a:r>
            <a:r>
              <a:rPr lang="en-US" altLang="en-US" sz="2800" b="1" dirty="0" err="1">
                <a:latin typeface="Arial" panose="020B0604020202020204" pitchFamily="34" charset="0"/>
              </a:rPr>
              <a:t>MobileNet</a:t>
            </a:r>
            <a:r>
              <a:rPr lang="en-US" altLang="en-US" sz="2800" b="1" dirty="0">
                <a:latin typeface="Arial" panose="020B0604020202020204" pitchFamily="34" charset="0"/>
              </a:rPr>
              <a:t> CNN):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Cropped face images are resized to </a:t>
            </a:r>
            <a:r>
              <a:rPr lang="en-US" altLang="en-US" sz="2800" b="1" dirty="0">
                <a:latin typeface="Arial" panose="020B0604020202020204" pitchFamily="34" charset="0"/>
              </a:rPr>
              <a:t>224×224 pixels</a:t>
            </a:r>
            <a:r>
              <a:rPr lang="en-US" altLang="en-US" sz="2800" dirty="0">
                <a:latin typeface="Arial" panose="020B0604020202020204" pitchFamily="34" charset="0"/>
              </a:rPr>
              <a:t> and normalized.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MobileNet</a:t>
            </a:r>
            <a:r>
              <a:rPr lang="en-US" altLang="en-US" sz="2800" dirty="0">
                <a:latin typeface="Arial" panose="020B0604020202020204" pitchFamily="34" charset="0"/>
              </a:rPr>
              <a:t> CNN classifies emotions into </a:t>
            </a:r>
            <a:r>
              <a:rPr lang="en-US" altLang="en-US" sz="2800" b="1" dirty="0">
                <a:latin typeface="Arial" panose="020B0604020202020204" pitchFamily="34" charset="0"/>
              </a:rPr>
              <a:t>seven categories</a:t>
            </a:r>
            <a:r>
              <a:rPr lang="en-US" altLang="en-US" sz="2800" dirty="0">
                <a:latin typeface="Arial" panose="020B0604020202020204" pitchFamily="34" charset="0"/>
              </a:rPr>
              <a:t>: anger, disgust, fear, happiness, sadness, surprise, and neutral.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Prediction completes within </a:t>
            </a:r>
            <a:r>
              <a:rPr lang="en-US" altLang="en-US" sz="2800" b="1" dirty="0">
                <a:latin typeface="Arial" panose="020B0604020202020204" pitchFamily="34" charset="0"/>
              </a:rPr>
              <a:t>1–2 seconds</a:t>
            </a:r>
            <a:r>
              <a:rPr lang="en-US" altLang="en-US" sz="2800" dirty="0">
                <a:latin typeface="Arial" panose="020B0604020202020204" pitchFamily="34" charset="0"/>
              </a:rPr>
              <a:t> after image capture.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Data Augmentation for Accuracy: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Used to simulate real-world scenarios and improve model robustness.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Techniques include: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Horizontal flipping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Zooming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Shearing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Slight rotations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Brightness adjustments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128" y="4895793"/>
            <a:ext cx="4354937" cy="4990032"/>
          </a:xfrm>
          <a:custGeom>
            <a:avLst/>
            <a:gdLst/>
            <a:ahLst/>
            <a:cxnLst/>
            <a:rect l="l" t="t" r="r" b="b"/>
            <a:pathLst>
              <a:path w="4354937" h="4990032">
                <a:moveTo>
                  <a:pt x="0" y="0"/>
                </a:moveTo>
                <a:lnTo>
                  <a:pt x="4354937" y="0"/>
                </a:lnTo>
                <a:lnTo>
                  <a:pt x="4354937" y="4990032"/>
                </a:lnTo>
                <a:lnTo>
                  <a:pt x="0" y="499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73018" y="339166"/>
            <a:ext cx="16823476" cy="1517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12"/>
              </a:lnSpc>
            </a:pPr>
            <a:r>
              <a:rPr lang="en-US" sz="7750" dirty="0">
                <a:solidFill>
                  <a:srgbClr val="695853"/>
                </a:solidFill>
                <a:latin typeface="Abril Fatface Bold"/>
              </a:rPr>
              <a:t>Key Components- Mood Diary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74272" y="6674394"/>
            <a:ext cx="13537222" cy="716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73"/>
              </a:lnSpc>
            </a:pPr>
            <a:endParaRPr lang="en-US" sz="4195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6" name="Freeform 6"/>
          <p:cNvSpPr/>
          <p:nvPr/>
        </p:nvSpPr>
        <p:spPr>
          <a:xfrm rot="138663">
            <a:off x="15030639" y="7953492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0"/>
                </a:moveTo>
                <a:lnTo>
                  <a:pt x="4483784" y="0"/>
                </a:lnTo>
                <a:lnTo>
                  <a:pt x="4483784" y="2936878"/>
                </a:lnTo>
                <a:lnTo>
                  <a:pt x="0" y="2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261336" flipH="1">
            <a:off x="15591886" y="7091277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90"/>
                </a:lnTo>
                <a:lnTo>
                  <a:pt x="1928082" y="4713090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514350" y="623484"/>
            <a:ext cx="1028700" cy="4226147"/>
            <a:chOff x="0" y="0"/>
            <a:chExt cx="347980" cy="14295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7980" cy="1429586"/>
            </a:xfrm>
            <a:custGeom>
              <a:avLst/>
              <a:gdLst/>
              <a:ahLst/>
              <a:cxnLst/>
              <a:rect l="l" t="t" r="r" b="b"/>
              <a:pathLst>
                <a:path w="347980" h="1429586">
                  <a:moveTo>
                    <a:pt x="0" y="0"/>
                  </a:moveTo>
                  <a:lnTo>
                    <a:pt x="347980" y="0"/>
                  </a:lnTo>
                  <a:lnTo>
                    <a:pt x="347980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0" name="Freeform 10"/>
          <p:cNvSpPr/>
          <p:nvPr/>
        </p:nvSpPr>
        <p:spPr>
          <a:xfrm rot="138663" flipV="1">
            <a:off x="15422820" y="-328184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2936879"/>
                </a:moveTo>
                <a:lnTo>
                  <a:pt x="4483784" y="2936879"/>
                </a:lnTo>
                <a:lnTo>
                  <a:pt x="4483784" y="0"/>
                </a:lnTo>
                <a:lnTo>
                  <a:pt x="0" y="0"/>
                </a:lnTo>
                <a:lnTo>
                  <a:pt x="0" y="293687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261336" flipH="1">
            <a:off x="15984067" y="-1190398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89"/>
                </a:lnTo>
                <a:lnTo>
                  <a:pt x="1928082" y="4713089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25FA7E2-B96B-0538-A69B-4D5D6388A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049" y="1946807"/>
            <a:ext cx="13537222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 and Logging: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log daily mood on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of 1 to 5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a simple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fields to note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events, activities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emotional triggers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Entries are stored in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time using Firebase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and Feedback: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 data is visualized using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charts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intensity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reflects mood levels: darker = low mood, lighter = better mood.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update instantly to help users identify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emotional patterns and trends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AF805-E89A-463D-4302-84443DFF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D00AB3A-09C6-E828-D5C1-FF445E9A1879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C0D3DF1-6F01-4640-303D-017429121F0B}"/>
              </a:ext>
            </a:extLst>
          </p:cNvPr>
          <p:cNvSpPr txBox="1"/>
          <p:nvPr/>
        </p:nvSpPr>
        <p:spPr>
          <a:xfrm>
            <a:off x="1676400" y="803027"/>
            <a:ext cx="1295099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95"/>
              </a:lnSpc>
            </a:pPr>
            <a:r>
              <a:rPr lang="en-US" sz="7599" dirty="0">
                <a:solidFill>
                  <a:srgbClr val="695853"/>
                </a:solidFill>
                <a:latin typeface="Abril Fatface Bold"/>
              </a:rPr>
              <a:t>RESULT AND DISCUSSION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995C6C0-38D5-6AC8-80CF-9F32671229C4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F4F13EB-77A0-265C-9880-C16CA171CC05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795A6FF-3180-C578-6128-0FA2981A54A0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90C9BA5-8C57-D9E8-79B6-958DB542217E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3A38D23-855A-74F1-637B-4C449C503428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1E35890-C95D-093D-FB69-ED8D95B360DA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303E632-79EE-4504-BFAA-0A9AFD27928D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39" name="Rectangle 26">
            <a:extLst>
              <a:ext uri="{FF2B5EF4-FFF2-40B4-BE49-F238E27FC236}">
                <a16:creationId xmlns:a16="http://schemas.microsoft.com/office/drawing/2014/main" id="{DBF35841-D5FE-8AB5-1BB9-188F4595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2336322"/>
            <a:ext cx="14657218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Stress Prediction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82.74% – Effectively classifies stress levels (low, moderate, high).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83.10% – Reduces false positives when identifying high stress.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82.74% – Accurately identifies true high-stress cases.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82.65% – Balanced performance between precision and recall.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Choice: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selected for its speed, accuracy, and resistance to overfitting.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subtle stress indicators like sleep deprivation, oxygen levels, and heart rate.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Outperformed other models such as Decision Tree, Random Forest, and SVM in all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550D0-90B5-5DAD-E721-A0A089DB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FF990F-2B86-05CD-C757-3EF487E5C7B8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ABC4F7C-B82D-6E8E-7FA6-12248B1D9049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ADCBD76-84C0-8B99-FB70-303112B548EF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6CA33D1-65A6-514F-15EA-88E7809543E2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647FF80-C41A-2634-DB8A-EC10428944A0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C169ED7-70E3-E970-EEFA-BAAE969AC1F0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4AA22CC-27E8-2B71-AD2D-2D240B1AD22C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57AB648-9B50-60F3-E137-B992E0735900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41" name="Rectangle 28">
            <a:extLst>
              <a:ext uri="{FF2B5EF4-FFF2-40B4-BE49-F238E27FC236}">
                <a16:creationId xmlns:a16="http://schemas.microsoft.com/office/drawing/2014/main" id="{4AE5087F-087F-969D-3A4B-E6991DDD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517" y="1863689"/>
            <a:ext cx="13464323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Emotion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72% accuracy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CNN on emotion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Categories: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Detected 7 emotions — anger, disgust, fear, happiness, sadness, surprise, and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and validation accuracy showed consistent improvement across epochs.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Readiness: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augmented datasets to improve performance under varying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 Suggested: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advanced augmentation.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and more diverse datasets.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ensemble learning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8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42C9C-78B2-8CAC-853E-BEEE65A1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A56A34-A871-4494-5317-34BCD5752D9C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7C33683-B3BF-B7F0-A6C8-BB91DBA66E27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32B341D-E6EA-4EA7-1473-8A8E25E454EB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8E97E9A-8F54-39E0-E877-5265107F6F17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B899189-4EE4-BA68-5E73-0C04B6D92E24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4E9DED-D839-B285-CE42-9787BA7DC498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67488628-7362-E0DA-7B7C-E2E4E306D26E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B127DD0E-B27C-A0C3-9124-51BFBDD56082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540129F-3144-6FFC-91CB-FA5CE1A87D79}"/>
              </a:ext>
            </a:extLst>
          </p:cNvPr>
          <p:cNvSpPr txBox="1"/>
          <p:nvPr/>
        </p:nvSpPr>
        <p:spPr>
          <a:xfrm>
            <a:off x="2093535" y="1478139"/>
            <a:ext cx="1171759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Mood Diary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Simple, user-friendly interface encouraged daily mood logging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 Scale: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rated daily moods from 1 to 5, with optional notes for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maps showed mood intensity (dark = low mood, light = better mood).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charts helped track emotional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Insights: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Enabled users to find correlations (e.g., high workload linked with low happiness).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Intervention Support: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Suggested relaxation techniques during periods of high stress based on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93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54739-B2A7-6E8F-76A5-6651F523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5975DD9-5AAD-4109-497F-05383F54201D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DC1CCDA-B1BF-4D09-79AB-5C0AC40A96A6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D051A8F-E54D-E8E3-D93D-2A522EBB42C0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7CF6C5A-9536-8548-C7A8-4C742EB80C94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36450BE-ED48-341C-4B48-BFD44E28E5D7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75E4A05-C083-002D-812F-2E967FFF17BF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1C3AC1BC-056E-E330-CF90-1FE02EFF02F9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9DEED7D-1D2F-884F-9D71-4F591517747D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17432C-D78D-5D24-0A7E-CA5E0F90D33D}"/>
              </a:ext>
            </a:extLst>
          </p:cNvPr>
          <p:cNvSpPr txBox="1"/>
          <p:nvPr/>
        </p:nvSpPr>
        <p:spPr>
          <a:xfrm>
            <a:off x="3681370" y="7533913"/>
            <a:ext cx="117175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CBC0D63-B520-191A-2EED-1663ACCBA4D7}"/>
              </a:ext>
            </a:extLst>
          </p:cNvPr>
          <p:cNvSpPr txBox="1"/>
          <p:nvPr/>
        </p:nvSpPr>
        <p:spPr>
          <a:xfrm>
            <a:off x="1676400" y="955606"/>
            <a:ext cx="1295099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599" dirty="0">
                <a:solidFill>
                  <a:srgbClr val="695853"/>
                </a:solidFill>
                <a:latin typeface="Abril Fatface Bold"/>
              </a:rPr>
              <a:t>Ethical Considerations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C35F0BB-DC03-5232-827E-054AD7E3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02752"/>
            <a:ext cx="15240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of Sensitive Emotional Data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Emotional and mental health information is highly personal. The system must ensure this data is not exposed, shared, or misused in any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Consent and Transparency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must be clearly informed about what data is collected, how it will be used, and must give explicit consent before participating.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 and Secure Storage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user data should be encrypted during transmission and securely stored in databases to prevent unauthorized access and cyber threats.</a:t>
            </a:r>
          </a:p>
        </p:txBody>
      </p:sp>
    </p:spTree>
    <p:extLst>
      <p:ext uri="{BB962C8B-B14F-4D97-AF65-F5344CB8AC3E}">
        <p14:creationId xmlns:p14="http://schemas.microsoft.com/office/powerpoint/2010/main" val="244527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4F519-7238-2B46-C68C-67A223E8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C65784-47E8-90CC-BA1B-C1ADFCEFA8A8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5A08373-A7CF-0374-1646-DE5E31AA342C}"/>
              </a:ext>
            </a:extLst>
          </p:cNvPr>
          <p:cNvSpPr txBox="1"/>
          <p:nvPr/>
        </p:nvSpPr>
        <p:spPr>
          <a:xfrm>
            <a:off x="1676400" y="955606"/>
            <a:ext cx="1295099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599" dirty="0">
                <a:solidFill>
                  <a:srgbClr val="695853"/>
                </a:solidFill>
                <a:latin typeface="Abril Fatface Bold"/>
              </a:rPr>
              <a:t>Conclusion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A1B3C60-E960-24DE-5AC3-5A3F4BF0E558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B02CC4F-E31D-3C71-5FD8-7CD5869BF69C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30E48EC-8518-154B-0957-AEF59349BD8C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011C061-9743-46C9-80F1-4F48A4FB4E74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37D2418-E077-0359-A248-45E9F55FD8FE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AA018190-4891-0482-E5C1-9FF2B7269319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47F93CE-A310-313D-0617-B53B74030B4A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BA4FC5-8C19-93BD-2794-B9CCEFD0F08D}"/>
              </a:ext>
            </a:extLst>
          </p:cNvPr>
          <p:cNvSpPr txBox="1"/>
          <p:nvPr/>
        </p:nvSpPr>
        <p:spPr>
          <a:xfrm>
            <a:off x="2093535" y="1478139"/>
            <a:ext cx="11717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6DEC69CD-EC9E-7B5E-E79F-5B9287241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75" y="2463265"/>
            <a:ext cx="148630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CNN-based real-time emotion detection system achieving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72% 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stress prediction module with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82.74% 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behavioral traits.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a mood diary feature that helps users log emotions and receive personalized feedback, encouraging self-reflection and emotional regulation.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effectively monitors mental health through multiple complementary approaches.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solid foundation for future enhancements to improve accuracy, personalization, and real-time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18622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742C9-EE9A-10A6-3F66-5C331919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0E632D2-F08B-D295-D513-4EF99CEDC309}"/>
              </a:ext>
            </a:extLst>
          </p:cNvPr>
          <p:cNvSpPr/>
          <p:nvPr/>
        </p:nvSpPr>
        <p:spPr>
          <a:xfrm>
            <a:off x="16032541" y="0"/>
            <a:ext cx="2648132" cy="1478139"/>
          </a:xfrm>
          <a:custGeom>
            <a:avLst/>
            <a:gdLst/>
            <a:ahLst/>
            <a:cxnLst/>
            <a:rect l="l" t="t" r="r" b="b"/>
            <a:pathLst>
              <a:path w="2648132" h="1478139">
                <a:moveTo>
                  <a:pt x="0" y="0"/>
                </a:moveTo>
                <a:lnTo>
                  <a:pt x="2648132" y="0"/>
                </a:lnTo>
                <a:lnTo>
                  <a:pt x="2648132" y="1478139"/>
                </a:lnTo>
                <a:lnTo>
                  <a:pt x="0" y="1478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78581D3-1EBF-7258-6CC8-800D7BA5A840}"/>
              </a:ext>
            </a:extLst>
          </p:cNvPr>
          <p:cNvSpPr txBox="1"/>
          <p:nvPr/>
        </p:nvSpPr>
        <p:spPr>
          <a:xfrm>
            <a:off x="1752600" y="1114659"/>
            <a:ext cx="12950994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sz="7599" dirty="0">
                <a:solidFill>
                  <a:srgbClr val="695853"/>
                </a:solidFill>
                <a:latin typeface="Abril Fatface Bold"/>
              </a:rPr>
              <a:t>Future Scope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9E73727-5EBB-D859-212C-F58D85A43F36}"/>
              </a:ext>
            </a:extLst>
          </p:cNvPr>
          <p:cNvSpPr txBox="1"/>
          <p:nvPr/>
        </p:nvSpPr>
        <p:spPr>
          <a:xfrm>
            <a:off x="1519975" y="3842094"/>
            <a:ext cx="14232812" cy="137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72"/>
              </a:lnSpc>
            </a:pPr>
            <a:r>
              <a:rPr lang="en-US" sz="3908" dirty="0">
                <a:solidFill>
                  <a:srgbClr val="695853"/>
                </a:solidFill>
                <a:latin typeface="Cooper Hewitt"/>
              </a:rPr>
              <a:t>.</a:t>
            </a:r>
          </a:p>
          <a:p>
            <a:pPr marL="0" lvl="0" indent="0" algn="just">
              <a:lnSpc>
                <a:spcPts val="5472"/>
              </a:lnSpc>
            </a:pPr>
            <a:endParaRPr lang="en-US" sz="3908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5CF2F7-DD46-ACBB-E540-2FA2CEC49761}"/>
              </a:ext>
            </a:extLst>
          </p:cNvPr>
          <p:cNvSpPr/>
          <p:nvPr/>
        </p:nvSpPr>
        <p:spPr>
          <a:xfrm flipH="1">
            <a:off x="-1120719" y="7539915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5246977" y="0"/>
                </a:moveTo>
                <a:lnTo>
                  <a:pt x="0" y="0"/>
                </a:lnTo>
                <a:lnTo>
                  <a:pt x="0" y="3436770"/>
                </a:lnTo>
                <a:lnTo>
                  <a:pt x="5246977" y="3436770"/>
                </a:lnTo>
                <a:lnTo>
                  <a:pt x="52469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B47477E-FC1A-2E07-1A0A-D703963505C4}"/>
              </a:ext>
            </a:extLst>
          </p:cNvPr>
          <p:cNvSpPr/>
          <p:nvPr/>
        </p:nvSpPr>
        <p:spPr>
          <a:xfrm rot="-5400000">
            <a:off x="-1588847" y="6253963"/>
            <a:ext cx="2458094" cy="6008674"/>
          </a:xfrm>
          <a:custGeom>
            <a:avLst/>
            <a:gdLst/>
            <a:ahLst/>
            <a:cxnLst/>
            <a:rect l="l" t="t" r="r" b="b"/>
            <a:pathLst>
              <a:path w="2458094" h="6008674">
                <a:moveTo>
                  <a:pt x="0" y="0"/>
                </a:moveTo>
                <a:lnTo>
                  <a:pt x="2458094" y="0"/>
                </a:lnTo>
                <a:lnTo>
                  <a:pt x="2458094" y="6008674"/>
                </a:lnTo>
                <a:lnTo>
                  <a:pt x="0" y="60086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58496FD-62EB-93FF-454E-5F3C644E0412}"/>
              </a:ext>
            </a:extLst>
          </p:cNvPr>
          <p:cNvSpPr/>
          <p:nvPr/>
        </p:nvSpPr>
        <p:spPr>
          <a:xfrm rot="154432" flipV="1">
            <a:off x="13953509" y="-467551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3436770"/>
                </a:moveTo>
                <a:lnTo>
                  <a:pt x="5246978" y="3436770"/>
                </a:lnTo>
                <a:lnTo>
                  <a:pt x="5246978" y="0"/>
                </a:lnTo>
                <a:lnTo>
                  <a:pt x="0" y="0"/>
                </a:lnTo>
                <a:lnTo>
                  <a:pt x="0" y="34367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C67FAE1-5C5A-B617-69E1-0381106C59A2}"/>
              </a:ext>
            </a:extLst>
          </p:cNvPr>
          <p:cNvSpPr/>
          <p:nvPr/>
        </p:nvSpPr>
        <p:spPr>
          <a:xfrm rot="-5245567" flipH="1">
            <a:off x="16131168" y="-2018587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1A4333A-976F-BA8A-5AC9-0206BB4AD10B}"/>
              </a:ext>
            </a:extLst>
          </p:cNvPr>
          <p:cNvGrpSpPr/>
          <p:nvPr/>
        </p:nvGrpSpPr>
        <p:grpSpPr>
          <a:xfrm>
            <a:off x="0" y="1977874"/>
            <a:ext cx="710544" cy="3165626"/>
            <a:chOff x="0" y="0"/>
            <a:chExt cx="240357" cy="10708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BCEA7EB-8E44-766F-0965-B10FC219A96A}"/>
                </a:ext>
              </a:extLst>
            </p:cNvPr>
            <p:cNvSpPr/>
            <p:nvPr/>
          </p:nvSpPr>
          <p:spPr>
            <a:xfrm>
              <a:off x="0" y="0"/>
              <a:ext cx="240357" cy="1070841"/>
            </a:xfrm>
            <a:custGeom>
              <a:avLst/>
              <a:gdLst/>
              <a:ahLst/>
              <a:cxnLst/>
              <a:rect l="l" t="t" r="r" b="b"/>
              <a:pathLst>
                <a:path w="240357" h="1070841">
                  <a:moveTo>
                    <a:pt x="0" y="0"/>
                  </a:moveTo>
                  <a:lnTo>
                    <a:pt x="240357" y="0"/>
                  </a:lnTo>
                  <a:lnTo>
                    <a:pt x="240357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63F262-943C-3D8D-1217-DA6177714D8B}"/>
              </a:ext>
            </a:extLst>
          </p:cNvPr>
          <p:cNvSpPr txBox="1"/>
          <p:nvPr/>
        </p:nvSpPr>
        <p:spPr>
          <a:xfrm>
            <a:off x="2093535" y="1478139"/>
            <a:ext cx="11717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97DBEF7-7CEA-74D6-645A-63DE27CF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75" y="2591347"/>
            <a:ext cx="1524805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 Integration: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data from smartwatches and fitness bands (heart rate, sleep, activity) for more accurate, real-time stress and emotion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Personalization: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user-specific behavioral and physiological data to deliver tailored feedback and advice for better emotional and stress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Integration: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data security and privacy through blockchain technology, addressing ethical concerns in AI-based mental health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System: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more intuitive system that adapts over time to user needs, enabling improved understanding and management of mental well-being.</a:t>
            </a:r>
          </a:p>
        </p:txBody>
      </p:sp>
    </p:spTree>
    <p:extLst>
      <p:ext uri="{BB962C8B-B14F-4D97-AF65-F5344CB8AC3E}">
        <p14:creationId xmlns:p14="http://schemas.microsoft.com/office/powerpoint/2010/main" val="219814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77093" y="4348510"/>
            <a:ext cx="7369605" cy="4515558"/>
          </a:xfrm>
          <a:custGeom>
            <a:avLst/>
            <a:gdLst/>
            <a:ahLst/>
            <a:cxnLst/>
            <a:rect l="l" t="t" r="r" b="b"/>
            <a:pathLst>
              <a:path w="7369605" h="4515558">
                <a:moveTo>
                  <a:pt x="0" y="0"/>
                </a:moveTo>
                <a:lnTo>
                  <a:pt x="7369605" y="0"/>
                </a:lnTo>
                <a:lnTo>
                  <a:pt x="7369605" y="4515557"/>
                </a:lnTo>
                <a:lnTo>
                  <a:pt x="0" y="4515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32606" y="2586151"/>
            <a:ext cx="9469654" cy="133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84"/>
              </a:lnSpc>
            </a:pPr>
            <a:r>
              <a:rPr lang="en-US" sz="10400">
                <a:solidFill>
                  <a:srgbClr val="695853"/>
                </a:solidFill>
                <a:latin typeface="Abril Fatface Bold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 rot="138663">
            <a:off x="14352731" y="6616185"/>
            <a:ext cx="6744841" cy="4417871"/>
          </a:xfrm>
          <a:custGeom>
            <a:avLst/>
            <a:gdLst/>
            <a:ahLst/>
            <a:cxnLst/>
            <a:rect l="l" t="t" r="r" b="b"/>
            <a:pathLst>
              <a:path w="6744841" h="4417871">
                <a:moveTo>
                  <a:pt x="0" y="0"/>
                </a:moveTo>
                <a:lnTo>
                  <a:pt x="6744841" y="0"/>
                </a:lnTo>
                <a:lnTo>
                  <a:pt x="6744841" y="4417871"/>
                </a:lnTo>
                <a:lnTo>
                  <a:pt x="0" y="4417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261336" flipH="1">
            <a:off x="15197000" y="5319178"/>
            <a:ext cx="2900364" cy="7089778"/>
          </a:xfrm>
          <a:custGeom>
            <a:avLst/>
            <a:gdLst/>
            <a:ahLst/>
            <a:cxnLst/>
            <a:rect l="l" t="t" r="r" b="b"/>
            <a:pathLst>
              <a:path w="2900364" h="7089778">
                <a:moveTo>
                  <a:pt x="2900364" y="0"/>
                </a:moveTo>
                <a:lnTo>
                  <a:pt x="0" y="0"/>
                </a:lnTo>
                <a:lnTo>
                  <a:pt x="0" y="7089778"/>
                </a:lnTo>
                <a:lnTo>
                  <a:pt x="2900364" y="7089778"/>
                </a:lnTo>
                <a:lnTo>
                  <a:pt x="29003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84430" y="-2342894"/>
            <a:ext cx="4554931" cy="3563322"/>
            <a:chOff x="0" y="0"/>
            <a:chExt cx="1540804" cy="12053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0804" cy="1205370"/>
            </a:xfrm>
            <a:custGeom>
              <a:avLst/>
              <a:gdLst/>
              <a:ahLst/>
              <a:cxnLst/>
              <a:rect l="l" t="t" r="r" b="b"/>
              <a:pathLst>
                <a:path w="1540804" h="1205370">
                  <a:moveTo>
                    <a:pt x="0" y="0"/>
                  </a:moveTo>
                  <a:lnTo>
                    <a:pt x="1540804" y="0"/>
                  </a:lnTo>
                  <a:lnTo>
                    <a:pt x="1540804" y="1205370"/>
                  </a:lnTo>
                  <a:lnTo>
                    <a:pt x="0" y="1205370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8" name="Freeform 8"/>
          <p:cNvSpPr/>
          <p:nvPr/>
        </p:nvSpPr>
        <p:spPr>
          <a:xfrm rot="138663" flipH="1">
            <a:off x="-1656223" y="7025932"/>
            <a:ext cx="6744841" cy="4417871"/>
          </a:xfrm>
          <a:custGeom>
            <a:avLst/>
            <a:gdLst/>
            <a:ahLst/>
            <a:cxnLst/>
            <a:rect l="l" t="t" r="r" b="b"/>
            <a:pathLst>
              <a:path w="6744841" h="4417871">
                <a:moveTo>
                  <a:pt x="6744841" y="0"/>
                </a:moveTo>
                <a:lnTo>
                  <a:pt x="0" y="0"/>
                </a:lnTo>
                <a:lnTo>
                  <a:pt x="0" y="4417870"/>
                </a:lnTo>
                <a:lnTo>
                  <a:pt x="6744841" y="4417870"/>
                </a:lnTo>
                <a:lnTo>
                  <a:pt x="674484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261336" flipH="1">
            <a:off x="124283" y="5319178"/>
            <a:ext cx="2900364" cy="7089778"/>
          </a:xfrm>
          <a:custGeom>
            <a:avLst/>
            <a:gdLst/>
            <a:ahLst/>
            <a:cxnLst/>
            <a:rect l="l" t="t" r="r" b="b"/>
            <a:pathLst>
              <a:path w="2900364" h="7089778">
                <a:moveTo>
                  <a:pt x="2900364" y="0"/>
                </a:moveTo>
                <a:lnTo>
                  <a:pt x="0" y="0"/>
                </a:lnTo>
                <a:lnTo>
                  <a:pt x="0" y="7089778"/>
                </a:lnTo>
                <a:lnTo>
                  <a:pt x="2900364" y="7089778"/>
                </a:lnTo>
                <a:lnTo>
                  <a:pt x="29003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8663">
            <a:off x="15030639" y="7953492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0"/>
                </a:moveTo>
                <a:lnTo>
                  <a:pt x="4483784" y="0"/>
                </a:lnTo>
                <a:lnTo>
                  <a:pt x="4483784" y="2936878"/>
                </a:lnTo>
                <a:lnTo>
                  <a:pt x="0" y="2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6915" y="5221675"/>
            <a:ext cx="1028700" cy="4226147"/>
            <a:chOff x="0" y="0"/>
            <a:chExt cx="347980" cy="142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980" cy="1429586"/>
            </a:xfrm>
            <a:custGeom>
              <a:avLst/>
              <a:gdLst/>
              <a:ahLst/>
              <a:cxnLst/>
              <a:rect l="l" t="t" r="r" b="b"/>
              <a:pathLst>
                <a:path w="347980" h="1429586">
                  <a:moveTo>
                    <a:pt x="0" y="0"/>
                  </a:moveTo>
                  <a:lnTo>
                    <a:pt x="347980" y="0"/>
                  </a:lnTo>
                  <a:lnTo>
                    <a:pt x="347980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5" name="Freeform 5"/>
          <p:cNvSpPr/>
          <p:nvPr/>
        </p:nvSpPr>
        <p:spPr>
          <a:xfrm rot="138663" flipV="1">
            <a:off x="15422820" y="-328184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2936879"/>
                </a:moveTo>
                <a:lnTo>
                  <a:pt x="4483784" y="2936879"/>
                </a:lnTo>
                <a:lnTo>
                  <a:pt x="4483784" y="0"/>
                </a:lnTo>
                <a:lnTo>
                  <a:pt x="0" y="0"/>
                </a:lnTo>
                <a:lnTo>
                  <a:pt x="0" y="2936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261336" flipH="1">
            <a:off x="15984067" y="-1190398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89"/>
                </a:lnTo>
                <a:lnTo>
                  <a:pt x="1928082" y="4713089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748754" y="8560200"/>
            <a:ext cx="17592857" cy="241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b="1" u="sng" dirty="0">
              <a:solidFill>
                <a:srgbClr val="695853"/>
              </a:solidFill>
              <a:latin typeface="Cooper Hewitt"/>
            </a:endParaRPr>
          </a:p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dirty="0">
              <a:solidFill>
                <a:srgbClr val="695853"/>
              </a:solidFill>
              <a:latin typeface="Cooper Hewitt"/>
            </a:endParaRPr>
          </a:p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B8CF683-AC16-B909-23FB-449DEC16AAFB}"/>
              </a:ext>
            </a:extLst>
          </p:cNvPr>
          <p:cNvSpPr txBox="1"/>
          <p:nvPr/>
        </p:nvSpPr>
        <p:spPr>
          <a:xfrm>
            <a:off x="1981200" y="800100"/>
            <a:ext cx="9469654" cy="1892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6"/>
              </a:lnSpc>
            </a:pPr>
            <a:r>
              <a:rPr lang="en-US" sz="7652" dirty="0">
                <a:solidFill>
                  <a:srgbClr val="695853"/>
                </a:solidFill>
                <a:latin typeface="Abril Fatface Bold"/>
              </a:rPr>
              <a:t>Mental Health Awareness using ML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BB446D-2696-F926-D7B7-00A63E64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0" y="3361341"/>
            <a:ext cx="1845578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CO’s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To Analyze and describe the problem domain.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2. To formulate clear work plan and procedure.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3. To describe and evaluate both generic and specific skills.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4. To design and apply modern tools for designing and drafting.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5. To design report and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Outcome of the Project- Research Paper</a:t>
            </a: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D1ADAF9-D942-1FC1-372C-78E97987F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4320" y="3361341"/>
            <a:ext cx="804678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 3: Good Health and Well-being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 4: Quality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SDG 10: Reduced Inequalities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188656" y="547484"/>
            <a:ext cx="4862073" cy="5446314"/>
          </a:xfrm>
          <a:custGeom>
            <a:avLst/>
            <a:gdLst/>
            <a:ahLst/>
            <a:cxnLst/>
            <a:rect l="l" t="t" r="r" b="b"/>
            <a:pathLst>
              <a:path w="4862073" h="5446314">
                <a:moveTo>
                  <a:pt x="4862073" y="0"/>
                </a:moveTo>
                <a:lnTo>
                  <a:pt x="0" y="0"/>
                </a:lnTo>
                <a:lnTo>
                  <a:pt x="0" y="5446313"/>
                </a:lnTo>
                <a:lnTo>
                  <a:pt x="4862073" y="5446313"/>
                </a:lnTo>
                <a:lnTo>
                  <a:pt x="48620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81200" y="800100"/>
            <a:ext cx="9469654" cy="95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6"/>
              </a:lnSpc>
            </a:pPr>
            <a:r>
              <a:rPr lang="en-US" sz="7652" dirty="0">
                <a:solidFill>
                  <a:srgbClr val="695853"/>
                </a:solidFill>
                <a:latin typeface="Abril Fatface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7766" y="2190819"/>
            <a:ext cx="11929719" cy="704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70"/>
              </a:lnSpc>
            </a:pPr>
            <a:r>
              <a:rPr lang="en-US" sz="3200" dirty="0"/>
              <a:t>Mental health is an essential aspect of overall well-being, yet it often goes unrecognized or untreated due to stigma, lack of awareness, and limited access to care. Our final year project, </a:t>
            </a:r>
            <a:r>
              <a:rPr lang="en-US" sz="3200" i="1" dirty="0"/>
              <a:t>Mental Health Awareness Using Machine Learning</a:t>
            </a:r>
            <a:r>
              <a:rPr lang="en-US" sz="3200" dirty="0"/>
              <a:t>, aims to bridge this gap by leveraging intelligent systems to promote self-awareness, early detection, and emotional regulation. By integrating three core components—</a:t>
            </a:r>
            <a:r>
              <a:rPr lang="en-US" sz="3200" b="1" dirty="0"/>
              <a:t>stress prediction</a:t>
            </a:r>
            <a:r>
              <a:rPr lang="en-US" sz="3200" dirty="0"/>
              <a:t>, </a:t>
            </a:r>
            <a:r>
              <a:rPr lang="en-US" sz="3200" b="1" dirty="0"/>
              <a:t>emotion detection</a:t>
            </a:r>
            <a:r>
              <a:rPr lang="en-US" sz="3200" dirty="0"/>
              <a:t>, and a </a:t>
            </a:r>
            <a:r>
              <a:rPr lang="en-US" sz="3200" b="1" dirty="0"/>
              <a:t>mood diary</a:t>
            </a:r>
            <a:r>
              <a:rPr lang="en-US" sz="3200" dirty="0"/>
              <a:t>—our system empowers individuals to monitor their mental state using data-driven insights. Through machine learning algorithms like </a:t>
            </a:r>
            <a:r>
              <a:rPr lang="en-US" sz="3200" dirty="0" err="1"/>
              <a:t>XGBoost</a:t>
            </a:r>
            <a:r>
              <a:rPr lang="en-US" sz="3200" dirty="0"/>
              <a:t> and CNN, combined with an intuitive user interface, the platform encourages proactive mental health management and supports informed decision-making in daily life.</a:t>
            </a:r>
            <a:endParaRPr lang="en-US" sz="3200" dirty="0">
              <a:solidFill>
                <a:srgbClr val="695853"/>
              </a:solidFill>
              <a:latin typeface="Cooper Hewit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3239997"/>
            <a:ext cx="816596" cy="4246238"/>
            <a:chOff x="0" y="0"/>
            <a:chExt cx="276231" cy="14363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231" cy="1436382"/>
            </a:xfrm>
            <a:custGeom>
              <a:avLst/>
              <a:gdLst/>
              <a:ahLst/>
              <a:cxnLst/>
              <a:rect l="l" t="t" r="r" b="b"/>
              <a:pathLst>
                <a:path w="276231" h="1436382">
                  <a:moveTo>
                    <a:pt x="0" y="0"/>
                  </a:moveTo>
                  <a:lnTo>
                    <a:pt x="276231" y="0"/>
                  </a:lnTo>
                  <a:lnTo>
                    <a:pt x="276231" y="1436382"/>
                  </a:lnTo>
                  <a:lnTo>
                    <a:pt x="0" y="1436382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7" name="Freeform 7"/>
          <p:cNvSpPr/>
          <p:nvPr/>
        </p:nvSpPr>
        <p:spPr>
          <a:xfrm rot="138663">
            <a:off x="14204651" y="7516222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0"/>
                </a:moveTo>
                <a:lnTo>
                  <a:pt x="5246978" y="0"/>
                </a:lnTo>
                <a:lnTo>
                  <a:pt x="5246978" y="3436771"/>
                </a:lnTo>
                <a:lnTo>
                  <a:pt x="0" y="3436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5261336" flipH="1">
            <a:off x="14861429" y="6507249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578FF-5400-81BF-FDBF-D643A468D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E6AA43-731F-BC08-3848-13F223626B1D}"/>
              </a:ext>
            </a:extLst>
          </p:cNvPr>
          <p:cNvSpPr/>
          <p:nvPr/>
        </p:nvSpPr>
        <p:spPr>
          <a:xfrm rot="138663">
            <a:off x="15030639" y="7953492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0"/>
                </a:moveTo>
                <a:lnTo>
                  <a:pt x="4483784" y="0"/>
                </a:lnTo>
                <a:lnTo>
                  <a:pt x="4483784" y="2936878"/>
                </a:lnTo>
                <a:lnTo>
                  <a:pt x="0" y="2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113DADB-C7D9-5D84-85D5-3CE975051D6A}"/>
              </a:ext>
            </a:extLst>
          </p:cNvPr>
          <p:cNvGrpSpPr/>
          <p:nvPr/>
        </p:nvGrpSpPr>
        <p:grpSpPr>
          <a:xfrm>
            <a:off x="-646915" y="5221675"/>
            <a:ext cx="1028700" cy="4226147"/>
            <a:chOff x="0" y="0"/>
            <a:chExt cx="347980" cy="142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CF723D7-80DD-01C7-0AA8-52BB006B3087}"/>
                </a:ext>
              </a:extLst>
            </p:cNvPr>
            <p:cNvSpPr/>
            <p:nvPr/>
          </p:nvSpPr>
          <p:spPr>
            <a:xfrm>
              <a:off x="0" y="0"/>
              <a:ext cx="347980" cy="1429586"/>
            </a:xfrm>
            <a:custGeom>
              <a:avLst/>
              <a:gdLst/>
              <a:ahLst/>
              <a:cxnLst/>
              <a:rect l="l" t="t" r="r" b="b"/>
              <a:pathLst>
                <a:path w="347980" h="1429586">
                  <a:moveTo>
                    <a:pt x="0" y="0"/>
                  </a:moveTo>
                  <a:lnTo>
                    <a:pt x="347980" y="0"/>
                  </a:lnTo>
                  <a:lnTo>
                    <a:pt x="347980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E92FF3CE-E494-93E1-F236-62900CCF7E72}"/>
              </a:ext>
            </a:extLst>
          </p:cNvPr>
          <p:cNvSpPr/>
          <p:nvPr/>
        </p:nvSpPr>
        <p:spPr>
          <a:xfrm rot="138663" flipV="1">
            <a:off x="15422820" y="-328184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2936879"/>
                </a:moveTo>
                <a:lnTo>
                  <a:pt x="4483784" y="2936879"/>
                </a:lnTo>
                <a:lnTo>
                  <a:pt x="4483784" y="0"/>
                </a:lnTo>
                <a:lnTo>
                  <a:pt x="0" y="0"/>
                </a:lnTo>
                <a:lnTo>
                  <a:pt x="0" y="2936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EC46C68-5A37-1331-91E3-0E403875F35B}"/>
              </a:ext>
            </a:extLst>
          </p:cNvPr>
          <p:cNvSpPr/>
          <p:nvPr/>
        </p:nvSpPr>
        <p:spPr>
          <a:xfrm rot="-5261336" flipH="1">
            <a:off x="15984067" y="-1190398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89"/>
                </a:lnTo>
                <a:lnTo>
                  <a:pt x="1928082" y="4713089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DBAB2E-B142-D0CE-DE49-0B2164C37A73}"/>
              </a:ext>
            </a:extLst>
          </p:cNvPr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F76F31-3F8E-F5CD-18AB-3363F1181594}"/>
              </a:ext>
            </a:extLst>
          </p:cNvPr>
          <p:cNvSpPr txBox="1"/>
          <p:nvPr/>
        </p:nvSpPr>
        <p:spPr>
          <a:xfrm>
            <a:off x="1066800" y="2462775"/>
            <a:ext cx="14401800" cy="6851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dirty="0">
              <a:solidFill>
                <a:srgbClr val="695853"/>
              </a:solidFill>
              <a:latin typeface="Cooper Hewit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/>
              <a:t>Stigma Around Mental Health</a:t>
            </a:r>
            <a:r>
              <a:rPr lang="en-US" sz="3600" dirty="0"/>
              <a:t>: Many people avoid seeking help due to fear of judgment and societal stereotypes.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/>
              <a:t>Limited Access to Mental Health Services</a:t>
            </a:r>
            <a:r>
              <a:rPr lang="en-US" sz="3600" dirty="0"/>
              <a:t>: There is a shortage of affordable and nearby mental health facilities, especially in rural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/>
              <a:t>Financial Constraints</a:t>
            </a:r>
            <a:r>
              <a:rPr lang="en-US" sz="3600" dirty="0"/>
              <a:t>: High costs of therapy and lack of insurance coverage make mental health care unaffordable for many.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1" dirty="0"/>
              <a:t>Lack of Awareness and Early Diagnosis</a:t>
            </a:r>
            <a:r>
              <a:rPr lang="en-US" sz="3600" dirty="0"/>
              <a:t>: People often fail to recognize early signs of mental illness, leading to delayed treatment.</a:t>
            </a:r>
          </a:p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dirty="0">
              <a:solidFill>
                <a:srgbClr val="695853"/>
              </a:solidFill>
              <a:latin typeface="Cooper Hewitt"/>
            </a:endParaRPr>
          </a:p>
          <a:p>
            <a:pPr>
              <a:lnSpc>
                <a:spcPts val="6400"/>
              </a:lnSpc>
              <a:spcBef>
                <a:spcPct val="0"/>
              </a:spcBef>
            </a:pPr>
            <a:endParaRPr lang="en-US" sz="4571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8D9D8D0-4C36-2982-5587-CA0B4C3792BE}"/>
              </a:ext>
            </a:extLst>
          </p:cNvPr>
          <p:cNvSpPr txBox="1"/>
          <p:nvPr/>
        </p:nvSpPr>
        <p:spPr>
          <a:xfrm>
            <a:off x="2286000" y="1527510"/>
            <a:ext cx="9469654" cy="95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6"/>
              </a:lnSpc>
            </a:pPr>
            <a:r>
              <a:rPr lang="en-US" sz="7652" dirty="0">
                <a:solidFill>
                  <a:srgbClr val="695853"/>
                </a:solidFill>
                <a:latin typeface="Abril Fatface Bold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370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87397" y="3253069"/>
            <a:ext cx="6785298" cy="6661929"/>
          </a:xfrm>
          <a:custGeom>
            <a:avLst/>
            <a:gdLst/>
            <a:ahLst/>
            <a:cxnLst/>
            <a:rect l="l" t="t" r="r" b="b"/>
            <a:pathLst>
              <a:path w="6785298" h="6661929">
                <a:moveTo>
                  <a:pt x="0" y="0"/>
                </a:moveTo>
                <a:lnTo>
                  <a:pt x="6785298" y="0"/>
                </a:lnTo>
                <a:lnTo>
                  <a:pt x="6785298" y="6661929"/>
                </a:lnTo>
                <a:lnTo>
                  <a:pt x="0" y="6661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517185" y="7516355"/>
            <a:ext cx="6282137" cy="4114800"/>
          </a:xfrm>
          <a:custGeom>
            <a:avLst/>
            <a:gdLst/>
            <a:ahLst/>
            <a:cxnLst/>
            <a:rect l="l" t="t" r="r" b="b"/>
            <a:pathLst>
              <a:path w="6282137" h="4114800">
                <a:moveTo>
                  <a:pt x="6282138" y="0"/>
                </a:moveTo>
                <a:lnTo>
                  <a:pt x="0" y="0"/>
                </a:lnTo>
                <a:lnTo>
                  <a:pt x="0" y="4114800"/>
                </a:lnTo>
                <a:lnTo>
                  <a:pt x="6282138" y="4114800"/>
                </a:lnTo>
                <a:lnTo>
                  <a:pt x="62821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2361812" y="5976701"/>
            <a:ext cx="2943043" cy="7194106"/>
          </a:xfrm>
          <a:custGeom>
            <a:avLst/>
            <a:gdLst/>
            <a:ahLst/>
            <a:cxnLst/>
            <a:rect l="l" t="t" r="r" b="b"/>
            <a:pathLst>
              <a:path w="2943043" h="7194106">
                <a:moveTo>
                  <a:pt x="0" y="0"/>
                </a:moveTo>
                <a:lnTo>
                  <a:pt x="2943044" y="0"/>
                </a:lnTo>
                <a:lnTo>
                  <a:pt x="2943044" y="7194107"/>
                </a:lnTo>
                <a:lnTo>
                  <a:pt x="0" y="71941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0528716" flipH="1">
            <a:off x="13370635" y="-1102943"/>
            <a:ext cx="6282137" cy="4114800"/>
          </a:xfrm>
          <a:custGeom>
            <a:avLst/>
            <a:gdLst/>
            <a:ahLst/>
            <a:cxnLst/>
            <a:rect l="l" t="t" r="r" b="b"/>
            <a:pathLst>
              <a:path w="6282137" h="4114800">
                <a:moveTo>
                  <a:pt x="6282137" y="0"/>
                </a:moveTo>
                <a:lnTo>
                  <a:pt x="0" y="0"/>
                </a:lnTo>
                <a:lnTo>
                  <a:pt x="0" y="4114800"/>
                </a:lnTo>
                <a:lnTo>
                  <a:pt x="6282137" y="4114800"/>
                </a:lnTo>
                <a:lnTo>
                  <a:pt x="62821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128716">
            <a:off x="14585616" y="-2606650"/>
            <a:ext cx="2943043" cy="7194106"/>
          </a:xfrm>
          <a:custGeom>
            <a:avLst/>
            <a:gdLst/>
            <a:ahLst/>
            <a:cxnLst/>
            <a:rect l="l" t="t" r="r" b="b"/>
            <a:pathLst>
              <a:path w="2943043" h="7194106">
                <a:moveTo>
                  <a:pt x="0" y="0"/>
                </a:moveTo>
                <a:lnTo>
                  <a:pt x="2943044" y="0"/>
                </a:lnTo>
                <a:lnTo>
                  <a:pt x="2943044" y="7194106"/>
                </a:lnTo>
                <a:lnTo>
                  <a:pt x="0" y="7194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272197" y="2326564"/>
            <a:ext cx="763570" cy="3165626"/>
            <a:chOff x="0" y="0"/>
            <a:chExt cx="258294" cy="10708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294" cy="1070841"/>
            </a:xfrm>
            <a:custGeom>
              <a:avLst/>
              <a:gdLst/>
              <a:ahLst/>
              <a:cxnLst/>
              <a:rect l="l" t="t" r="r" b="b"/>
              <a:pathLst>
                <a:path w="258294" h="1070841">
                  <a:moveTo>
                    <a:pt x="0" y="0"/>
                  </a:moveTo>
                  <a:lnTo>
                    <a:pt x="258294" y="0"/>
                  </a:lnTo>
                  <a:lnTo>
                    <a:pt x="258294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0" name="TextBox 3">
            <a:extLst>
              <a:ext uri="{FF2B5EF4-FFF2-40B4-BE49-F238E27FC236}">
                <a16:creationId xmlns:a16="http://schemas.microsoft.com/office/drawing/2014/main" id="{1188707C-F418-A7C2-364A-B736B6FA6A45}"/>
              </a:ext>
            </a:extLst>
          </p:cNvPr>
          <p:cNvSpPr txBox="1"/>
          <p:nvPr/>
        </p:nvSpPr>
        <p:spPr>
          <a:xfrm>
            <a:off x="1905000" y="1147188"/>
            <a:ext cx="9469654" cy="956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6"/>
              </a:lnSpc>
            </a:pPr>
            <a:r>
              <a:rPr lang="en-US" sz="7652" dirty="0">
                <a:solidFill>
                  <a:srgbClr val="695853"/>
                </a:solidFill>
                <a:latin typeface="Abril Fatface Bold"/>
              </a:rPr>
              <a:t>Project Objectives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6EF94C-27DE-CDF1-80A4-34AE62767F5C}"/>
              </a:ext>
            </a:extLst>
          </p:cNvPr>
          <p:cNvSpPr/>
          <p:nvPr/>
        </p:nvSpPr>
        <p:spPr>
          <a:xfrm>
            <a:off x="1676400" y="3115430"/>
            <a:ext cx="2895600" cy="2866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Stress Prediction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32F1B2-0DF4-3D11-68C2-687FDB68066D}"/>
              </a:ext>
            </a:extLst>
          </p:cNvPr>
          <p:cNvSpPr/>
          <p:nvPr/>
        </p:nvSpPr>
        <p:spPr>
          <a:xfrm>
            <a:off x="5659644" y="3115430"/>
            <a:ext cx="3027155" cy="28662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Emotion Detection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4F7E07-0014-F430-C278-545B131278CC}"/>
              </a:ext>
            </a:extLst>
          </p:cNvPr>
          <p:cNvSpPr/>
          <p:nvPr/>
        </p:nvSpPr>
        <p:spPr>
          <a:xfrm>
            <a:off x="3628911" y="6286500"/>
            <a:ext cx="3027155" cy="3048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Mood Diary</a:t>
            </a:r>
            <a:endParaRPr lang="en-IN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88352" y="107450"/>
            <a:ext cx="7140374" cy="4530892"/>
          </a:xfrm>
          <a:custGeom>
            <a:avLst/>
            <a:gdLst/>
            <a:ahLst/>
            <a:cxnLst/>
            <a:rect l="l" t="t" r="r" b="b"/>
            <a:pathLst>
              <a:path w="7140374" h="4530892">
                <a:moveTo>
                  <a:pt x="0" y="0"/>
                </a:moveTo>
                <a:lnTo>
                  <a:pt x="7140374" y="0"/>
                </a:lnTo>
                <a:lnTo>
                  <a:pt x="7140374" y="4530892"/>
                </a:lnTo>
                <a:lnTo>
                  <a:pt x="0" y="453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5653" y="3887140"/>
            <a:ext cx="984769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Uses physiological and behavioral data (e.g., heart rate, sleep duration, oxygen levels).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Implements the </a:t>
            </a:r>
            <a:r>
              <a:rPr lang="en-US" sz="4000" b="1" dirty="0" err="1"/>
              <a:t>XGBoost</a:t>
            </a:r>
            <a:r>
              <a:rPr lang="en-US" sz="4000" b="1" dirty="0"/>
              <a:t> algorithm</a:t>
            </a:r>
            <a:r>
              <a:rPr lang="en-US" sz="4000" dirty="0"/>
              <a:t> for accurate stress level classification (low, moderate, high).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Helps identify early signs of stress and enables timely self-care or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Provides fast and reliable output within seconds of data input.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1975637" y="8294582"/>
            <a:ext cx="4415369" cy="2892067"/>
          </a:xfrm>
          <a:custGeom>
            <a:avLst/>
            <a:gdLst/>
            <a:ahLst/>
            <a:cxnLst/>
            <a:rect l="l" t="t" r="r" b="b"/>
            <a:pathLst>
              <a:path w="4415369" h="2892067">
                <a:moveTo>
                  <a:pt x="4415369" y="0"/>
                </a:moveTo>
                <a:lnTo>
                  <a:pt x="0" y="0"/>
                </a:lnTo>
                <a:lnTo>
                  <a:pt x="0" y="2892067"/>
                </a:lnTo>
                <a:lnTo>
                  <a:pt x="4415369" y="2892067"/>
                </a:lnTo>
                <a:lnTo>
                  <a:pt x="44153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481718" y="7212445"/>
            <a:ext cx="2068504" cy="5056342"/>
          </a:xfrm>
          <a:custGeom>
            <a:avLst/>
            <a:gdLst/>
            <a:ahLst/>
            <a:cxnLst/>
            <a:rect l="l" t="t" r="r" b="b"/>
            <a:pathLst>
              <a:path w="2068504" h="5056342">
                <a:moveTo>
                  <a:pt x="0" y="0"/>
                </a:moveTo>
                <a:lnTo>
                  <a:pt x="2068504" y="0"/>
                </a:lnTo>
                <a:lnTo>
                  <a:pt x="2068504" y="5056342"/>
                </a:lnTo>
                <a:lnTo>
                  <a:pt x="0" y="50563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07851">
            <a:off x="15454299" y="8163826"/>
            <a:ext cx="4415369" cy="2892067"/>
          </a:xfrm>
          <a:custGeom>
            <a:avLst/>
            <a:gdLst/>
            <a:ahLst/>
            <a:cxnLst/>
            <a:rect l="l" t="t" r="r" b="b"/>
            <a:pathLst>
              <a:path w="4415369" h="2892067">
                <a:moveTo>
                  <a:pt x="0" y="0"/>
                </a:moveTo>
                <a:lnTo>
                  <a:pt x="4415369" y="0"/>
                </a:lnTo>
                <a:lnTo>
                  <a:pt x="4415369" y="2892067"/>
                </a:lnTo>
                <a:lnTo>
                  <a:pt x="0" y="28920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607851" flipH="1">
            <a:off x="16013130" y="7385647"/>
            <a:ext cx="1898663" cy="4641175"/>
          </a:xfrm>
          <a:custGeom>
            <a:avLst/>
            <a:gdLst/>
            <a:ahLst/>
            <a:cxnLst/>
            <a:rect l="l" t="t" r="r" b="b"/>
            <a:pathLst>
              <a:path w="1898663" h="4641175">
                <a:moveTo>
                  <a:pt x="1898662" y="0"/>
                </a:moveTo>
                <a:lnTo>
                  <a:pt x="0" y="0"/>
                </a:lnTo>
                <a:lnTo>
                  <a:pt x="0" y="4641175"/>
                </a:lnTo>
                <a:lnTo>
                  <a:pt x="1898662" y="4641175"/>
                </a:lnTo>
                <a:lnTo>
                  <a:pt x="18986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0" y="1472715"/>
            <a:ext cx="1028700" cy="3165626"/>
            <a:chOff x="0" y="0"/>
            <a:chExt cx="347980" cy="10708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7980" cy="1070841"/>
            </a:xfrm>
            <a:custGeom>
              <a:avLst/>
              <a:gdLst/>
              <a:ahLst/>
              <a:cxnLst/>
              <a:rect l="l" t="t" r="r" b="b"/>
              <a:pathLst>
                <a:path w="347980" h="1070841">
                  <a:moveTo>
                    <a:pt x="0" y="0"/>
                  </a:moveTo>
                  <a:lnTo>
                    <a:pt x="347980" y="0"/>
                  </a:lnTo>
                  <a:lnTo>
                    <a:pt x="347980" y="1070841"/>
                  </a:lnTo>
                  <a:lnTo>
                    <a:pt x="0" y="1070841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822219" y="782212"/>
            <a:ext cx="10537457" cy="42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89"/>
              </a:lnSpc>
            </a:pPr>
            <a:r>
              <a:rPr lang="en-US" sz="10889" dirty="0">
                <a:solidFill>
                  <a:srgbClr val="695853"/>
                </a:solidFill>
                <a:latin typeface="Abril Fatface Bold"/>
              </a:rPr>
              <a:t>Stress Prediction</a:t>
            </a:r>
          </a:p>
          <a:p>
            <a:pPr>
              <a:lnSpc>
                <a:spcPts val="10889"/>
              </a:lnSpc>
            </a:pPr>
            <a:endParaRPr lang="en-US" sz="10889" dirty="0">
              <a:solidFill>
                <a:srgbClr val="695853"/>
              </a:solidFill>
              <a:latin typeface="Abril Fatface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0575172">
            <a:off x="-1809416" y="-680413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0"/>
                </a:moveTo>
                <a:lnTo>
                  <a:pt x="5246977" y="0"/>
                </a:lnTo>
                <a:lnTo>
                  <a:pt x="5246977" y="3436770"/>
                </a:lnTo>
                <a:lnTo>
                  <a:pt x="0" y="3436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624827" flipH="1">
            <a:off x="525015" y="-1728956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2"/>
                </a:lnTo>
                <a:lnTo>
                  <a:pt x="2256264" y="5515312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8663">
            <a:off x="14257677" y="7438416"/>
            <a:ext cx="5246977" cy="3436770"/>
          </a:xfrm>
          <a:custGeom>
            <a:avLst/>
            <a:gdLst/>
            <a:ahLst/>
            <a:cxnLst/>
            <a:rect l="l" t="t" r="r" b="b"/>
            <a:pathLst>
              <a:path w="5246977" h="3436770">
                <a:moveTo>
                  <a:pt x="0" y="0"/>
                </a:moveTo>
                <a:lnTo>
                  <a:pt x="5246978" y="0"/>
                </a:lnTo>
                <a:lnTo>
                  <a:pt x="5246978" y="3436770"/>
                </a:lnTo>
                <a:lnTo>
                  <a:pt x="0" y="3436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261336" flipH="1">
            <a:off x="-721096" y="6429442"/>
            <a:ext cx="2256264" cy="5515313"/>
          </a:xfrm>
          <a:custGeom>
            <a:avLst/>
            <a:gdLst/>
            <a:ahLst/>
            <a:cxnLst/>
            <a:rect l="l" t="t" r="r" b="b"/>
            <a:pathLst>
              <a:path w="2256264" h="5515313">
                <a:moveTo>
                  <a:pt x="2256264" y="0"/>
                </a:moveTo>
                <a:lnTo>
                  <a:pt x="0" y="0"/>
                </a:lnTo>
                <a:lnTo>
                  <a:pt x="0" y="5515313"/>
                </a:lnTo>
                <a:lnTo>
                  <a:pt x="2256264" y="5515313"/>
                </a:lnTo>
                <a:lnTo>
                  <a:pt x="22562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5751209"/>
            <a:ext cx="814072" cy="4226147"/>
            <a:chOff x="0" y="0"/>
            <a:chExt cx="275378" cy="142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5377" cy="1429586"/>
            </a:xfrm>
            <a:custGeom>
              <a:avLst/>
              <a:gdLst/>
              <a:ahLst/>
              <a:cxnLst/>
              <a:rect l="l" t="t" r="r" b="b"/>
              <a:pathLst>
                <a:path w="275377" h="1429586">
                  <a:moveTo>
                    <a:pt x="0" y="0"/>
                  </a:moveTo>
                  <a:lnTo>
                    <a:pt x="275377" y="0"/>
                  </a:lnTo>
                  <a:lnTo>
                    <a:pt x="275377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0" y="81488"/>
            <a:ext cx="5061515" cy="5669721"/>
          </a:xfrm>
          <a:custGeom>
            <a:avLst/>
            <a:gdLst/>
            <a:ahLst/>
            <a:cxnLst/>
            <a:rect l="l" t="t" r="r" b="b"/>
            <a:pathLst>
              <a:path w="5061515" h="5669721">
                <a:moveTo>
                  <a:pt x="0" y="0"/>
                </a:moveTo>
                <a:lnTo>
                  <a:pt x="5061515" y="0"/>
                </a:lnTo>
                <a:lnTo>
                  <a:pt x="5061515" y="5669721"/>
                </a:lnTo>
                <a:lnTo>
                  <a:pt x="0" y="5669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781800" y="876300"/>
            <a:ext cx="9469654" cy="98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6"/>
              </a:lnSpc>
            </a:pPr>
            <a:r>
              <a:rPr lang="en-US" sz="7652" dirty="0">
                <a:solidFill>
                  <a:srgbClr val="695853"/>
                </a:solidFill>
                <a:latin typeface="Abril Fatface Bold"/>
              </a:rPr>
              <a:t>Emotion Detection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9E945B2-FCA5-6486-3F74-774CD79FE689}"/>
              </a:ext>
            </a:extLst>
          </p:cNvPr>
          <p:cNvSpPr txBox="1"/>
          <p:nvPr/>
        </p:nvSpPr>
        <p:spPr>
          <a:xfrm>
            <a:off x="5061515" y="2306374"/>
            <a:ext cx="11929719" cy="55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70"/>
              </a:lnSpc>
            </a:pPr>
            <a:endParaRPr lang="en-US" sz="3200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8100C4B0-3F0E-6A3E-E1CD-4CD664A035AC}"/>
              </a:ext>
            </a:extLst>
          </p:cNvPr>
          <p:cNvSpPr txBox="1"/>
          <p:nvPr/>
        </p:nvSpPr>
        <p:spPr>
          <a:xfrm>
            <a:off x="5650976" y="2306374"/>
            <a:ext cx="11929719" cy="55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70"/>
              </a:lnSpc>
            </a:pPr>
            <a:endParaRPr lang="en-US" sz="3200" dirty="0">
              <a:solidFill>
                <a:srgbClr val="695853"/>
              </a:solidFill>
              <a:latin typeface="Cooper Hewitt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3832329-CD86-9DAA-06A2-96240111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07" y="2253171"/>
            <a:ext cx="125952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real-time facial expression recognition through a webcam or uploaded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Applies a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Convolutional Neural Network (CNN)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specifically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MobileNet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for emotion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Detects seven key emotions: anger, disgust, fear, happiness, sadness, surprise, and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Enhances user awareness of emotional responses in different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D8410-0E88-F662-3C41-83A5F3BA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0F3825-38A4-99DA-D886-BD340800824A}"/>
              </a:ext>
            </a:extLst>
          </p:cNvPr>
          <p:cNvSpPr/>
          <p:nvPr/>
        </p:nvSpPr>
        <p:spPr>
          <a:xfrm rot="138663">
            <a:off x="15030639" y="7953492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0"/>
                </a:moveTo>
                <a:lnTo>
                  <a:pt x="4483784" y="0"/>
                </a:lnTo>
                <a:lnTo>
                  <a:pt x="4483784" y="2936878"/>
                </a:lnTo>
                <a:lnTo>
                  <a:pt x="0" y="2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2301A3A-1C56-7774-6E14-E5A810FFF055}"/>
              </a:ext>
            </a:extLst>
          </p:cNvPr>
          <p:cNvGrpSpPr/>
          <p:nvPr/>
        </p:nvGrpSpPr>
        <p:grpSpPr>
          <a:xfrm>
            <a:off x="-646915" y="5221675"/>
            <a:ext cx="1028700" cy="4226147"/>
            <a:chOff x="0" y="0"/>
            <a:chExt cx="347980" cy="142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9476C97-E213-A6E6-15A0-CFA6825210C8}"/>
                </a:ext>
              </a:extLst>
            </p:cNvPr>
            <p:cNvSpPr/>
            <p:nvPr/>
          </p:nvSpPr>
          <p:spPr>
            <a:xfrm>
              <a:off x="0" y="0"/>
              <a:ext cx="347980" cy="1429586"/>
            </a:xfrm>
            <a:custGeom>
              <a:avLst/>
              <a:gdLst/>
              <a:ahLst/>
              <a:cxnLst/>
              <a:rect l="l" t="t" r="r" b="b"/>
              <a:pathLst>
                <a:path w="347980" h="1429586">
                  <a:moveTo>
                    <a:pt x="0" y="0"/>
                  </a:moveTo>
                  <a:lnTo>
                    <a:pt x="347980" y="0"/>
                  </a:lnTo>
                  <a:lnTo>
                    <a:pt x="347980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2FB57E1-2363-B4A5-1739-11A7953F44E8}"/>
              </a:ext>
            </a:extLst>
          </p:cNvPr>
          <p:cNvSpPr/>
          <p:nvPr/>
        </p:nvSpPr>
        <p:spPr>
          <a:xfrm rot="138663" flipV="1">
            <a:off x="15422820" y="-328184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2936879"/>
                </a:moveTo>
                <a:lnTo>
                  <a:pt x="4483784" y="2936879"/>
                </a:lnTo>
                <a:lnTo>
                  <a:pt x="4483784" y="0"/>
                </a:lnTo>
                <a:lnTo>
                  <a:pt x="0" y="0"/>
                </a:lnTo>
                <a:lnTo>
                  <a:pt x="0" y="2936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081955B-C849-8A25-61B9-CA183AA6E1DF}"/>
              </a:ext>
            </a:extLst>
          </p:cNvPr>
          <p:cNvSpPr/>
          <p:nvPr/>
        </p:nvSpPr>
        <p:spPr>
          <a:xfrm rot="-5261336" flipH="1">
            <a:off x="15984067" y="-1190398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89"/>
                </a:lnTo>
                <a:lnTo>
                  <a:pt x="1928082" y="4713089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E844814-4D9E-2E6F-7691-97E2B0FED5BA}"/>
              </a:ext>
            </a:extLst>
          </p:cNvPr>
          <p:cNvSpPr txBox="1"/>
          <p:nvPr/>
        </p:nvSpPr>
        <p:spPr>
          <a:xfrm>
            <a:off x="4038600" y="965263"/>
            <a:ext cx="9144000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3"/>
              </a:lnSpc>
            </a:pPr>
            <a:r>
              <a:rPr lang="en-US" sz="7752" dirty="0">
                <a:solidFill>
                  <a:srgbClr val="695853"/>
                </a:solidFill>
                <a:latin typeface="Abril Fatface Bold"/>
              </a:rPr>
              <a:t>Mood Diary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AD58A53-1D1E-C847-8C2C-5CC2F711137A}"/>
              </a:ext>
            </a:extLst>
          </p:cNvPr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0203BC0-6ACA-1A01-C072-C7C880FB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59501"/>
            <a:ext cx="1524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 a simple web interface for users to log their daily mood (scale of 1 to 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optional input for notes, sleep quality, and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Visualizes mood trends using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monthly mood charts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users reflect on patterns and triggers affecting their emotional well-being.</a:t>
            </a:r>
          </a:p>
        </p:txBody>
      </p:sp>
    </p:spTree>
    <p:extLst>
      <p:ext uri="{BB962C8B-B14F-4D97-AF65-F5344CB8AC3E}">
        <p14:creationId xmlns:p14="http://schemas.microsoft.com/office/powerpoint/2010/main" val="162400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8663">
            <a:off x="15030639" y="7953492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0"/>
                </a:moveTo>
                <a:lnTo>
                  <a:pt x="4483784" y="0"/>
                </a:lnTo>
                <a:lnTo>
                  <a:pt x="4483784" y="2936878"/>
                </a:lnTo>
                <a:lnTo>
                  <a:pt x="0" y="293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46915" y="5221675"/>
            <a:ext cx="1028700" cy="4226147"/>
            <a:chOff x="0" y="0"/>
            <a:chExt cx="347980" cy="142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7980" cy="1429586"/>
            </a:xfrm>
            <a:custGeom>
              <a:avLst/>
              <a:gdLst/>
              <a:ahLst/>
              <a:cxnLst/>
              <a:rect l="l" t="t" r="r" b="b"/>
              <a:pathLst>
                <a:path w="347980" h="1429586">
                  <a:moveTo>
                    <a:pt x="0" y="0"/>
                  </a:moveTo>
                  <a:lnTo>
                    <a:pt x="347980" y="0"/>
                  </a:lnTo>
                  <a:lnTo>
                    <a:pt x="347980" y="1429586"/>
                  </a:lnTo>
                  <a:lnTo>
                    <a:pt x="0" y="1429586"/>
                  </a:lnTo>
                  <a:close/>
                </a:path>
              </a:pathLst>
            </a:custGeom>
            <a:solidFill>
              <a:srgbClr val="EFA92A"/>
            </a:solidFill>
          </p:spPr>
        </p:sp>
      </p:grpSp>
      <p:sp>
        <p:nvSpPr>
          <p:cNvPr id="5" name="Freeform 5"/>
          <p:cNvSpPr/>
          <p:nvPr/>
        </p:nvSpPr>
        <p:spPr>
          <a:xfrm rot="138663" flipV="1">
            <a:off x="15422820" y="-328184"/>
            <a:ext cx="4483784" cy="2936879"/>
          </a:xfrm>
          <a:custGeom>
            <a:avLst/>
            <a:gdLst/>
            <a:ahLst/>
            <a:cxnLst/>
            <a:rect l="l" t="t" r="r" b="b"/>
            <a:pathLst>
              <a:path w="4483784" h="2936879">
                <a:moveTo>
                  <a:pt x="0" y="2936879"/>
                </a:moveTo>
                <a:lnTo>
                  <a:pt x="4483784" y="2936879"/>
                </a:lnTo>
                <a:lnTo>
                  <a:pt x="4483784" y="0"/>
                </a:lnTo>
                <a:lnTo>
                  <a:pt x="0" y="0"/>
                </a:lnTo>
                <a:lnTo>
                  <a:pt x="0" y="2936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261336" flipH="1">
            <a:off x="15984067" y="-1190398"/>
            <a:ext cx="1928082" cy="4713089"/>
          </a:xfrm>
          <a:custGeom>
            <a:avLst/>
            <a:gdLst/>
            <a:ahLst/>
            <a:cxnLst/>
            <a:rect l="l" t="t" r="r" b="b"/>
            <a:pathLst>
              <a:path w="1928082" h="4713089">
                <a:moveTo>
                  <a:pt x="1928082" y="0"/>
                </a:moveTo>
                <a:lnTo>
                  <a:pt x="0" y="0"/>
                </a:lnTo>
                <a:lnTo>
                  <a:pt x="0" y="4713089"/>
                </a:lnTo>
                <a:lnTo>
                  <a:pt x="1928082" y="4713089"/>
                </a:lnTo>
                <a:lnTo>
                  <a:pt x="192808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31323" y="460905"/>
            <a:ext cx="4642020" cy="3096783"/>
          </a:xfrm>
          <a:custGeom>
            <a:avLst/>
            <a:gdLst/>
            <a:ahLst/>
            <a:cxnLst/>
            <a:rect l="l" t="t" r="r" b="b"/>
            <a:pathLst>
              <a:path w="4642020" h="3096783">
                <a:moveTo>
                  <a:pt x="0" y="0"/>
                </a:moveTo>
                <a:lnTo>
                  <a:pt x="4642020" y="0"/>
                </a:lnTo>
                <a:lnTo>
                  <a:pt x="4642020" y="3096782"/>
                </a:lnTo>
                <a:lnTo>
                  <a:pt x="0" y="3096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95143" y="1031797"/>
            <a:ext cx="9144000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03"/>
              </a:lnSpc>
            </a:pPr>
            <a:r>
              <a:rPr lang="en-US" sz="7752" dirty="0">
                <a:solidFill>
                  <a:srgbClr val="695853"/>
                </a:solidFill>
                <a:latin typeface="Abril Fatface Bold"/>
              </a:rPr>
              <a:t>Key Components-Stress Prediction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05240F3-0CB7-F06E-C874-B8BCD71C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9" y="3424606"/>
            <a:ext cx="1660225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physiological features: snoring range, respiration rate, body temperature, oxygen saturation, heart rate, and sleep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influential features: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rate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respiration rate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sleep duration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impactful features: snoring range and body temperature.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its high accuracy and robustness against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iteratively from mistakes to improve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on large, complex datasets — ideal for stress prediction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1450</Words>
  <Application>Microsoft Office PowerPoint</Application>
  <PresentationFormat>Custom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Cooper Hewitt</vt:lpstr>
      <vt:lpstr>Abril Fatface Bold</vt:lpstr>
      <vt:lpstr>Wingdings</vt:lpstr>
      <vt:lpstr>Symbol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Illustrative Mental Health Presentation</dc:title>
  <dc:creator>asus</dc:creator>
  <cp:lastModifiedBy>Charu Singh</cp:lastModifiedBy>
  <cp:revision>5</cp:revision>
  <dcterms:created xsi:type="dcterms:W3CDTF">2006-08-16T00:00:00Z</dcterms:created>
  <dcterms:modified xsi:type="dcterms:W3CDTF">2025-05-24T14:12:56Z</dcterms:modified>
  <dc:identifier>DAFxtzzxEl8</dc:identifier>
</cp:coreProperties>
</file>