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4" r:id="rId3"/>
  </p:sldMasterIdLst>
  <p:notesMasterIdLst>
    <p:notesMasterId r:id="rId8"/>
  </p:notesMasterIdLst>
  <p:sldIdLst>
    <p:sldId id="266" r:id="rId4"/>
    <p:sldId id="267" r:id="rId5"/>
    <p:sldId id="268" r:id="rId6"/>
    <p:sldId id="256" r:id="rId7"/>
    <p:sldId id="257" r:id="rId9"/>
    <p:sldId id="258" r:id="rId10"/>
    <p:sldId id="259" r:id="rId11"/>
    <p:sldId id="260" r:id="rId12"/>
    <p:sldId id="261" r:id="rId13"/>
    <p:sldId id="262" r:id="rId14"/>
    <p:sldId id="263" r:id="rId15"/>
    <p:sldId id="265" r:id="rId16"/>
    <p:sldId id="269" r:id="rId17"/>
  </p:sldIdLst>
  <p:sldSz cx="14630400" cy="8229600"/>
  <p:notesSz cx="8229600" cy="14630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notesMaster" Target="notesMasters/notesMaster1.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7" name="Group 6"/>
          <p:cNvGrpSpPr/>
          <p:nvPr/>
        </p:nvGrpSpPr>
        <p:grpSpPr>
          <a:xfrm>
            <a:off x="0" y="-10160"/>
            <a:ext cx="14630400" cy="823976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808481" y="2885441"/>
            <a:ext cx="9320323" cy="1975562"/>
          </a:xfrm>
        </p:spPr>
        <p:txBody>
          <a:bodyPr anchor="b">
            <a:noAutofit/>
          </a:bodyPr>
          <a:lstStyle>
            <a:lvl1pPr algn="r">
              <a:defRPr sz="648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808481" y="4861000"/>
            <a:ext cx="9320323" cy="1316279"/>
          </a:xfrm>
        </p:spPr>
        <p:txBody>
          <a:bodyPr anchor="t"/>
          <a:lstStyle>
            <a:lvl1pPr marL="0" indent="0" algn="r">
              <a:buNone/>
              <a:defRPr>
                <a:solidFill>
                  <a:schemeClr val="tx1">
                    <a:lumMod val="50000"/>
                    <a:lumOff val="5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603680-407B-465D-A9EF-6038014BE6C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5A2437-AE6E-42A0-A2BB-AC9BF7896C5A}" type="slidenum">
              <a:rPr lang="en-IN" smtClean="0"/>
            </a:fld>
            <a:endParaRPr lang="en-IN"/>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731520"/>
            <a:ext cx="10316002" cy="4084320"/>
          </a:xfrm>
        </p:spPr>
        <p:txBody>
          <a:bodyPr anchor="ctr">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3603680-407B-465D-A9EF-6038014BE6C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5A2437-AE6E-42A0-A2BB-AC9BF7896C5A}" type="slidenum">
              <a:rPr lang="en-IN" smtClean="0"/>
            </a:fld>
            <a:endParaRPr lang="en-IN"/>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639367" y="4358640"/>
            <a:ext cx="8669429" cy="457200"/>
          </a:xfrm>
        </p:spPr>
        <p:txBody>
          <a:bodyPr anchor="ctr">
            <a:noAutofit/>
          </a:bodyPr>
          <a:lstStyle>
            <a:lvl1pPr marL="0" indent="0">
              <a:buFontTx/>
              <a:buNone/>
              <a:defRPr sz="1920">
                <a:solidFill>
                  <a:schemeClr val="tx1">
                    <a:lumMod val="50000"/>
                    <a:lumOff val="50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812802" y="5364480"/>
            <a:ext cx="10316002" cy="1885154"/>
          </a:xfrm>
        </p:spPr>
        <p:txBody>
          <a:bodyPr anchor="ctr">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3603680-407B-465D-A9EF-6038014BE6C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5A2437-AE6E-42A0-A2BB-AC9BF7896C5A}" type="slidenum">
              <a:rPr lang="en-IN" smtClean="0"/>
            </a:fld>
            <a:endParaRPr lang="en-IN"/>
          </a:p>
        </p:txBody>
      </p:sp>
      <p:sp>
        <p:nvSpPr>
          <p:cNvPr id="20" name="TextBox 19"/>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panose="020B0604020202020204"/>
              </a:rPr>
              <a:t>“</a:t>
            </a:r>
            <a:endParaRPr lang="en-US" sz="9600" baseline="0" dirty="0">
              <a:ln w="3175" cmpd="sng">
                <a:noFill/>
              </a:ln>
              <a:solidFill>
                <a:schemeClr val="accent1">
                  <a:lumMod val="60000"/>
                  <a:lumOff val="40000"/>
                </a:schemeClr>
              </a:solidFill>
              <a:effectLst/>
              <a:latin typeface="Arial" panose="020B0604020202020204"/>
            </a:endParaRPr>
          </a:p>
        </p:txBody>
      </p:sp>
      <p:sp>
        <p:nvSpPr>
          <p:cNvPr id="22" name="TextBox 21"/>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latin typeface="Arial" panose="020B0604020202020204"/>
              </a:rPr>
              <a:t>”</a:t>
            </a:r>
            <a:endParaRPr lang="en-US" sz="2160" dirty="0">
              <a:solidFill>
                <a:schemeClr val="accent1">
                  <a:lumMod val="60000"/>
                  <a:lumOff val="40000"/>
                </a:schemeClr>
              </a:solidFill>
              <a:latin typeface="Arial" panose="020B0604020202020204"/>
            </a:endParaRPr>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802" y="2318386"/>
            <a:ext cx="10316002" cy="3114552"/>
          </a:xfrm>
        </p:spPr>
        <p:txBody>
          <a:bodyPr anchor="b">
            <a:normAutofit/>
          </a:bodyPr>
          <a:lstStyle>
            <a:lvl1pPr algn="l">
              <a:defRPr sz="528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75000"/>
                    <a:lumOff val="25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3603680-407B-465D-A9EF-6038014BE6C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5A2437-AE6E-42A0-A2BB-AC9BF7896C5A}" type="slidenum">
              <a:rPr lang="en-IN" smtClean="0"/>
            </a:fld>
            <a:endParaRPr lang="en-IN"/>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7601" y="731520"/>
            <a:ext cx="9712961"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tx1">
                    <a:lumMod val="75000"/>
                    <a:lumOff val="25000"/>
                  </a:schemeClr>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3603680-407B-465D-A9EF-6038014BE6C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5A2437-AE6E-42A0-A2BB-AC9BF7896C5A}" type="slidenum">
              <a:rPr lang="en-IN" smtClean="0"/>
            </a:fld>
            <a:endParaRPr lang="en-IN"/>
          </a:p>
        </p:txBody>
      </p:sp>
      <p:sp>
        <p:nvSpPr>
          <p:cNvPr id="24" name="TextBox 23"/>
          <p:cNvSpPr txBox="1"/>
          <p:nvPr/>
        </p:nvSpPr>
        <p:spPr>
          <a:xfrm>
            <a:off x="650244" y="948454"/>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panose="020B0604020202020204"/>
              </a:rPr>
              <a:t>“</a:t>
            </a:r>
            <a:endParaRPr lang="en-US" sz="96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10671613" y="3463867"/>
            <a:ext cx="731520" cy="701731"/>
          </a:xfrm>
          <a:prstGeom prst="rect">
            <a:avLst/>
          </a:prstGeom>
        </p:spPr>
        <p:txBody>
          <a:bodyPr vert="horz" lIns="109728" tIns="54864" rIns="109728" bIns="54864" rtlCol="0" anchor="ctr">
            <a:noAutofit/>
          </a:bodyPr>
          <a:lstStyle/>
          <a:p>
            <a:pPr lvl="0"/>
            <a:r>
              <a:rPr lang="en-US" sz="9600" baseline="0" dirty="0">
                <a:ln w="3175" cmpd="sng">
                  <a:noFill/>
                </a:ln>
                <a:solidFill>
                  <a:schemeClr val="accent1">
                    <a:lumMod val="60000"/>
                    <a:lumOff val="40000"/>
                  </a:schemeClr>
                </a:solidFill>
                <a:effectLst/>
                <a:latin typeface="Arial" panose="020B0604020202020204"/>
              </a:rPr>
              <a:t>”</a:t>
            </a:r>
            <a:endParaRPr lang="en-US" sz="96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2959" y="731520"/>
            <a:ext cx="10305844" cy="3627120"/>
          </a:xfrm>
        </p:spPr>
        <p:txBody>
          <a:bodyPr anchor="ctr">
            <a:normAutofit/>
          </a:bodyPr>
          <a:lstStyle>
            <a:lvl1pPr algn="l">
              <a:defRPr sz="528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9" y="4815840"/>
            <a:ext cx="10316003" cy="617098"/>
          </a:xfrm>
        </p:spPr>
        <p:txBody>
          <a:bodyPr anchor="b">
            <a:noAutofit/>
          </a:bodyPr>
          <a:lstStyle>
            <a:lvl1pPr marL="0" indent="0">
              <a:buFontTx/>
              <a:buNone/>
              <a:defRPr sz="2880">
                <a:solidFill>
                  <a:schemeClr val="accent1"/>
                </a:solidFill>
              </a:defRPr>
            </a:lvl1pPr>
            <a:lvl2pPr marL="548640" indent="0">
              <a:buFontTx/>
              <a:buNone/>
              <a:defRPr/>
            </a:lvl2pPr>
            <a:lvl3pPr marL="1097280" indent="0">
              <a:buFontTx/>
              <a:buNone/>
              <a:defRPr/>
            </a:lvl3pPr>
            <a:lvl4pPr marL="1645920" indent="0">
              <a:buFontTx/>
              <a:buNone/>
              <a:defRPr/>
            </a:lvl4pPr>
            <a:lvl5pPr marL="219456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812802" y="5432938"/>
            <a:ext cx="10316002" cy="1816697"/>
          </a:xfrm>
        </p:spPr>
        <p:txBody>
          <a:bodyPr anchor="t">
            <a:normAutofit/>
          </a:bodyPr>
          <a:lstStyle>
            <a:lvl1pPr marL="0" indent="0" algn="l">
              <a:buNone/>
              <a:defRPr sz="216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3603680-407B-465D-A9EF-6038014BE6C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5A2437-AE6E-42A0-A2BB-AC9BF7896C5A}" type="slidenum">
              <a:rPr lang="en-IN" smtClean="0"/>
            </a:fld>
            <a:endParaRPr lang="en-IN"/>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3603680-407B-465D-A9EF-6038014BE6C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5A2437-AE6E-42A0-A2BB-AC9BF7896C5A}" type="slidenum">
              <a:rPr lang="en-IN" smtClean="0"/>
            </a:fld>
            <a:endParaRPr lang="en-IN"/>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61208" y="731520"/>
            <a:ext cx="1565692" cy="630174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802" y="731520"/>
            <a:ext cx="8472180" cy="630174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3603680-407B-465D-A9EF-6038014BE6C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5A2437-AE6E-42A0-A2BB-AC9BF7896C5A}" type="slidenum">
              <a:rPr lang="en-IN" smtClean="0"/>
            </a:fld>
            <a:endParaRPr lang="en-IN"/>
          </a:p>
        </p:txBody>
      </p:sp>
    </p:spTree>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432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F3603680-407B-465D-A9EF-6038014BE6C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5A2437-AE6E-42A0-A2BB-AC9BF7896C5A}" type="slidenum">
              <a:rPr lang="en-IN" smtClean="0"/>
            </a:fld>
            <a:endParaRPr lang="en-IN"/>
          </a:p>
        </p:txBody>
      </p:sp>
    </p:spTree>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1346836"/>
            <a:ext cx="10972800" cy="2865120"/>
          </a:xfrm>
        </p:spPr>
        <p:txBody>
          <a:bodyPr anchor="b"/>
          <a:lstStyle>
            <a:lvl1pPr algn="ctr">
              <a:defRPr sz="5400"/>
            </a:lvl1pPr>
          </a:lstStyle>
          <a:p>
            <a:r>
              <a:rPr lang="en-US" smtClean="0"/>
              <a:t>Click to edit Master title style</a:t>
            </a:r>
            <a:endParaRPr lang="en-US"/>
          </a:p>
        </p:txBody>
      </p:sp>
      <p:sp>
        <p:nvSpPr>
          <p:cNvPr id="3" name="Subtitle 2"/>
          <p:cNvSpPr>
            <a:spLocks noGrp="1"/>
          </p:cNvSpPr>
          <p:nvPr>
            <p:ph type="subTitle" idx="1"/>
          </p:nvPr>
        </p:nvSpPr>
        <p:spPr>
          <a:xfrm>
            <a:off x="1828800" y="4322446"/>
            <a:ext cx="10972800" cy="1986914"/>
          </a:xfrm>
        </p:spPr>
        <p:txBody>
          <a:bodyPr/>
          <a:lstStyle>
            <a:lvl1pPr marL="0" indent="0" algn="ctr">
              <a:buNone/>
              <a:defRPr sz="2160"/>
            </a:lvl1pPr>
            <a:lvl2pPr marL="411480" indent="0" algn="ctr">
              <a:buNone/>
              <a:defRPr sz="180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3603680-407B-465D-A9EF-6038014BE6C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5A2437-AE6E-42A0-A2BB-AC9BF7896C5A}" type="slidenum">
              <a:rPr lang="en-IN" smtClean="0"/>
            </a:fld>
            <a:endParaRPr lang="en-IN"/>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3603680-407B-465D-A9EF-6038014BE6C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5A2437-AE6E-42A0-A2BB-AC9BF7896C5A}" type="slidenum">
              <a:rPr lang="en-IN" smtClean="0"/>
            </a:fld>
            <a:endParaRPr lang="en-IN"/>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98221" y="2051686"/>
            <a:ext cx="12618720" cy="3423284"/>
          </a:xfrm>
        </p:spPr>
        <p:txBody>
          <a:bodyPr anchor="b"/>
          <a:lstStyle>
            <a:lvl1pPr>
              <a:defRPr sz="5400"/>
            </a:lvl1pPr>
          </a:lstStyle>
          <a:p>
            <a:r>
              <a:rPr lang="en-US" smtClean="0"/>
              <a:t>Click to edit Master title style</a:t>
            </a:r>
            <a:endParaRPr lang="en-US"/>
          </a:p>
        </p:txBody>
      </p:sp>
      <p:sp>
        <p:nvSpPr>
          <p:cNvPr id="3" name="Text Placeholder 2"/>
          <p:cNvSpPr>
            <a:spLocks noGrp="1"/>
          </p:cNvSpPr>
          <p:nvPr>
            <p:ph type="body" idx="1"/>
          </p:nvPr>
        </p:nvSpPr>
        <p:spPr>
          <a:xfrm>
            <a:off x="998221" y="5507356"/>
            <a:ext cx="12618720" cy="1800224"/>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F3603680-407B-465D-A9EF-6038014BE6C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5A2437-AE6E-42A0-A2BB-AC9BF7896C5A}" type="slidenum">
              <a:rPr lang="en-IN" smtClean="0"/>
            </a:fld>
            <a:endParaRPr lang="en-IN"/>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1520" y="1920240"/>
            <a:ext cx="6452006" cy="543115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7446874" y="1920240"/>
            <a:ext cx="6452006" cy="543115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F3603680-407B-465D-A9EF-6038014BE6C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5A2437-AE6E-42A0-A2BB-AC9BF7896C5A}" type="slidenum">
              <a:rPr lang="en-IN" smtClean="0"/>
            </a:fld>
            <a:endParaRPr lang="en-IN"/>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802" y="3241041"/>
            <a:ext cx="10316002" cy="2191897"/>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2802" y="5432938"/>
            <a:ext cx="10316002" cy="1032480"/>
          </a:xfrm>
        </p:spPr>
        <p:txBody>
          <a:bodyPr anchor="t"/>
          <a:lstStyle>
            <a:lvl1pPr marL="0" indent="0" algn="l">
              <a:buNone/>
              <a:defRPr sz="2400">
                <a:solidFill>
                  <a:schemeClr val="tx1">
                    <a:lumMod val="50000"/>
                    <a:lumOff val="5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3603680-407B-465D-A9EF-6038014BE6C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5A2437-AE6E-42A0-A2BB-AC9BF7896C5A}" type="slidenum">
              <a:rPr lang="en-IN" smtClean="0"/>
            </a:fld>
            <a:endParaRPr lang="en-IN"/>
          </a:p>
        </p:txBody>
      </p:sp>
    </p:spTree>
  </p:cSld>
  <p:clrMapOvr>
    <a:masterClrMapping/>
  </p:clrMapOvr>
  <p:hf sldNum="0" hdr="0" ftr="0" dt="0"/>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07746" y="438150"/>
            <a:ext cx="12618720" cy="1590676"/>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1007746" y="2017396"/>
            <a:ext cx="6189344" cy="988694"/>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007746" y="3006090"/>
            <a:ext cx="6189344" cy="442150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7406640" y="2017396"/>
            <a:ext cx="6219826" cy="988694"/>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7406640" y="3006090"/>
            <a:ext cx="6219826" cy="4421506"/>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F3603680-407B-465D-A9EF-6038014BE6C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5A2437-AE6E-42A0-A2BB-AC9BF7896C5A}" type="slidenum">
              <a:rPr lang="en-IN" smtClean="0"/>
            </a:fld>
            <a:endParaRPr lang="en-IN"/>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3603680-407B-465D-A9EF-6038014BE6CB}"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5A2437-AE6E-42A0-A2BB-AC9BF7896C5A}" type="slidenum">
              <a:rPr lang="en-IN" smtClean="0"/>
            </a:fld>
            <a:endParaRPr lang="en-IN"/>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03680-407B-465D-A9EF-6038014BE6CB}"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5A2437-AE6E-42A0-A2BB-AC9BF7896C5A}" type="slidenum">
              <a:rPr lang="en-IN" smtClean="0"/>
            </a:fld>
            <a:endParaRPr lang="en-IN"/>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5" cy="1920240"/>
          </a:xfrm>
        </p:spPr>
        <p:txBody>
          <a:bodyPr anchor="b"/>
          <a:lstStyle>
            <a:lvl1pPr>
              <a:defRPr sz="2880"/>
            </a:lvl1pPr>
          </a:lstStyle>
          <a:p>
            <a:r>
              <a:rPr lang="en-US" smtClean="0"/>
              <a:t>Click to edit Master title style</a:t>
            </a:r>
            <a:endParaRPr lang="en-US"/>
          </a:p>
        </p:txBody>
      </p:sp>
      <p:sp>
        <p:nvSpPr>
          <p:cNvPr id="3" name="Content Placeholder 2"/>
          <p:cNvSpPr>
            <a:spLocks noGrp="1"/>
          </p:cNvSpPr>
          <p:nvPr>
            <p:ph idx="1"/>
          </p:nvPr>
        </p:nvSpPr>
        <p:spPr>
          <a:xfrm>
            <a:off x="6219826" y="1184910"/>
            <a:ext cx="7406640" cy="5848350"/>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1007746" y="2468880"/>
            <a:ext cx="4718685" cy="4573906"/>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3603680-407B-465D-A9EF-6038014BE6C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5A2437-AE6E-42A0-A2BB-AC9BF7896C5A}" type="slidenum">
              <a:rPr lang="en-IN" smtClean="0"/>
            </a:fld>
            <a:endParaRPr lang="en-IN"/>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7746" y="548640"/>
            <a:ext cx="4718685" cy="1920240"/>
          </a:xfrm>
        </p:spPr>
        <p:txBody>
          <a:bodyPr anchor="b"/>
          <a:lstStyle>
            <a:lvl1pPr>
              <a:defRPr sz="2880"/>
            </a:lvl1pPr>
          </a:lstStyle>
          <a:p>
            <a:r>
              <a:rPr lang="en-US" smtClean="0"/>
              <a:t>Click to edit Master title style</a:t>
            </a:r>
            <a:endParaRPr lang="en-US"/>
          </a:p>
        </p:txBody>
      </p:sp>
      <p:sp>
        <p:nvSpPr>
          <p:cNvPr id="3" name="Picture Placeholder 2"/>
          <p:cNvSpPr>
            <a:spLocks noGrp="1"/>
          </p:cNvSpPr>
          <p:nvPr>
            <p:ph type="pic" idx="1"/>
          </p:nvPr>
        </p:nvSpPr>
        <p:spPr>
          <a:xfrm>
            <a:off x="6219826" y="1184910"/>
            <a:ext cx="7406640" cy="5848350"/>
          </a:xfrm>
        </p:spPr>
        <p:txBody>
          <a:bodyPr/>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endParaRPr lang="en-US"/>
          </a:p>
        </p:txBody>
      </p:sp>
      <p:sp>
        <p:nvSpPr>
          <p:cNvPr id="4" name="Text Placeholder 3"/>
          <p:cNvSpPr>
            <a:spLocks noGrp="1"/>
          </p:cNvSpPr>
          <p:nvPr>
            <p:ph type="body" sz="half" idx="2"/>
          </p:nvPr>
        </p:nvSpPr>
        <p:spPr>
          <a:xfrm>
            <a:off x="1007746" y="2468880"/>
            <a:ext cx="4718685" cy="4573906"/>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F3603680-407B-465D-A9EF-6038014BE6C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5A2437-AE6E-42A0-A2BB-AC9BF7896C5A}" type="slidenum">
              <a:rPr lang="en-IN" smtClean="0"/>
            </a:fld>
            <a:endParaRPr lang="en-IN"/>
          </a:p>
        </p:txBody>
      </p:sp>
    </p:spTree>
  </p:cSld>
  <p:clrMapOvr>
    <a:masterClrMapping/>
  </p:clrMapOvr>
  <p:timing>
    <p:tnLst>
      <p:par>
        <p:cTn id="1" dur="indefinite" restart="never" nodeType="tmRoot"/>
      </p:par>
    </p:tnLst>
  </p:timing>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3603680-407B-465D-A9EF-6038014BE6C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5A2437-AE6E-42A0-A2BB-AC9BF7896C5A}" type="slidenum">
              <a:rPr lang="en-IN" smtClean="0"/>
            </a:fld>
            <a:endParaRPr lang="en-IN"/>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07040" y="329566"/>
            <a:ext cx="3291840" cy="702183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1520" y="329566"/>
            <a:ext cx="9684688" cy="702183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F3603680-407B-465D-A9EF-6038014BE6CB}"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65A2437-AE6E-42A0-A2BB-AC9BF7896C5A}" type="slidenum">
              <a:rPr lang="en-IN" smtClean="0"/>
            </a:fld>
            <a:endParaRPr lang="en-IN"/>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592707"/>
            <a:ext cx="5020842" cy="4656926"/>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107964" y="2592707"/>
            <a:ext cx="5020841" cy="465692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F3603680-407B-465D-A9EF-6038014BE6C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5A2437-AE6E-42A0-A2BB-AC9BF7896C5A}" type="slidenum">
              <a:rPr lang="en-IN" smtClean="0"/>
            </a:fld>
            <a:endParaRPr lang="en-IN"/>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0894" y="2593180"/>
            <a:ext cx="5022748"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endParaRPr lang="en-US"/>
          </a:p>
        </p:txBody>
      </p:sp>
      <p:sp>
        <p:nvSpPr>
          <p:cNvPr id="4" name="Content Placeholder 3"/>
          <p:cNvSpPr>
            <a:spLocks noGrp="1"/>
          </p:cNvSpPr>
          <p:nvPr>
            <p:ph sz="half" idx="2"/>
          </p:nvPr>
        </p:nvSpPr>
        <p:spPr>
          <a:xfrm>
            <a:off x="810894" y="3284695"/>
            <a:ext cx="5022748" cy="396494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106059" y="2593180"/>
            <a:ext cx="5022742" cy="691514"/>
          </a:xfrm>
        </p:spPr>
        <p:txBody>
          <a:bodyPr anchor="b">
            <a:noAutofit/>
          </a:bodyPr>
          <a:lstStyle>
            <a:lvl1pPr marL="0" indent="0">
              <a:buNone/>
              <a:defRPr sz="288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endParaRPr lang="en-US"/>
          </a:p>
        </p:txBody>
      </p:sp>
      <p:sp>
        <p:nvSpPr>
          <p:cNvPr id="6" name="Content Placeholder 5"/>
          <p:cNvSpPr>
            <a:spLocks noGrp="1"/>
          </p:cNvSpPr>
          <p:nvPr>
            <p:ph sz="quarter" idx="4"/>
          </p:nvPr>
        </p:nvSpPr>
        <p:spPr>
          <a:xfrm>
            <a:off x="6106062" y="3284695"/>
            <a:ext cx="5022740" cy="3964940"/>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F3603680-407B-465D-A9EF-6038014BE6CB}"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65A2437-AE6E-42A0-A2BB-AC9BF7896C5A}" type="slidenum">
              <a:rPr lang="en-IN" smtClean="0"/>
            </a:fld>
            <a:endParaRPr lang="en-IN"/>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801" y="731520"/>
            <a:ext cx="10316002" cy="158496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3603680-407B-465D-A9EF-6038014BE6CB}"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65A2437-AE6E-42A0-A2BB-AC9BF7896C5A}" type="slidenum">
              <a:rPr lang="en-IN" smtClean="0"/>
            </a:fld>
            <a:endParaRPr lang="en-IN"/>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603680-407B-465D-A9EF-6038014BE6CB}"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65A2437-AE6E-42A0-A2BB-AC9BF7896C5A}" type="slidenum">
              <a:rPr lang="en-IN" smtClean="0"/>
            </a:fld>
            <a:endParaRPr lang="en-IN"/>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1" y="1798325"/>
            <a:ext cx="4625434" cy="1534159"/>
          </a:xfrm>
        </p:spPr>
        <p:txBody>
          <a:bodyPr anchor="b">
            <a:normAutofit/>
          </a:bodyPr>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5712554" y="617910"/>
            <a:ext cx="5416249" cy="6631724"/>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812801" y="3332483"/>
            <a:ext cx="4625434" cy="3101339"/>
          </a:xfrm>
        </p:spPr>
        <p:txBody>
          <a:bodyPr>
            <a:normAutofit/>
          </a:bodyPr>
          <a:lstStyle>
            <a:lvl1pPr marL="0" indent="0">
              <a:buNone/>
              <a:defRPr sz="1680"/>
            </a:lvl1pPr>
            <a:lvl2pPr marL="548640" indent="0">
              <a:buNone/>
              <a:defRPr sz="1680"/>
            </a:lvl2pPr>
            <a:lvl3pPr marL="1096645" indent="0">
              <a:buNone/>
              <a:defRPr sz="1440"/>
            </a:lvl3pPr>
            <a:lvl4pPr marL="1645285" indent="0">
              <a:buNone/>
              <a:defRPr sz="1200"/>
            </a:lvl4pPr>
            <a:lvl5pPr marL="2193925" indent="0">
              <a:buNone/>
              <a:defRPr sz="1200"/>
            </a:lvl5pPr>
            <a:lvl6pPr marL="2742565" indent="0">
              <a:buNone/>
              <a:defRPr sz="1200"/>
            </a:lvl6pPr>
            <a:lvl7pPr marL="3290570" indent="0">
              <a:buNone/>
              <a:defRPr sz="1200"/>
            </a:lvl7pPr>
            <a:lvl8pPr marL="3839210" indent="0">
              <a:buNone/>
              <a:defRPr sz="1200"/>
            </a:lvl8pPr>
            <a:lvl9pPr marL="4387850"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3603680-407B-465D-A9EF-6038014BE6C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5A2437-AE6E-42A0-A2BB-AC9BF7896C5A}" type="slidenum">
              <a:rPr lang="en-IN" smtClean="0"/>
            </a:fld>
            <a:endParaRPr lang="en-IN"/>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2" y="5760720"/>
            <a:ext cx="10316000"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801" y="731520"/>
            <a:ext cx="10316002" cy="4614862"/>
          </a:xfrm>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812802" y="6440806"/>
            <a:ext cx="10316000" cy="808829"/>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3603680-407B-465D-A9EF-6038014BE6CB}"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65A2437-AE6E-42A0-A2BB-AC9BF7896C5A}" type="slidenum">
              <a:rPr lang="en-IN" smtClean="0"/>
            </a:fld>
            <a:endParaRPr lang="en-IN"/>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6" Type="http://schemas.openxmlformats.org/officeDocument/2006/relationships/theme" Target="../theme/theme1.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2" Type="http://schemas.openxmlformats.org/officeDocument/2006/relationships/theme" Target="../theme/theme2.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10160"/>
            <a:ext cx="14630400" cy="823976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1" y="731520"/>
            <a:ext cx="10316002" cy="158496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801" y="2592707"/>
            <a:ext cx="10316002" cy="465692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646160" y="7249635"/>
            <a:ext cx="1094327" cy="438150"/>
          </a:xfrm>
          <a:prstGeom prst="rect">
            <a:avLst/>
          </a:prstGeom>
        </p:spPr>
        <p:txBody>
          <a:bodyPr vert="horz" lIns="91440" tIns="45720" rIns="91440" bIns="45720" rtlCol="0" anchor="ctr"/>
          <a:lstStyle>
            <a:lvl1pPr algn="r">
              <a:defRPr sz="1080">
                <a:solidFill>
                  <a:schemeClr val="tx1">
                    <a:tint val="75000"/>
                  </a:schemeClr>
                </a:solidFill>
              </a:defRPr>
            </a:lvl1pPr>
          </a:lstStyle>
          <a:p>
            <a:fld id="{F3603680-407B-465D-A9EF-6038014BE6CB}" type="datetimeFigureOut">
              <a:rPr lang="en-IN" smtClean="0"/>
            </a:fld>
            <a:endParaRPr lang="en-IN"/>
          </a:p>
        </p:txBody>
      </p:sp>
      <p:sp>
        <p:nvSpPr>
          <p:cNvPr id="5" name="Footer Placeholder 4"/>
          <p:cNvSpPr>
            <a:spLocks noGrp="1"/>
          </p:cNvSpPr>
          <p:nvPr>
            <p:ph type="ftr" sz="quarter" idx="3"/>
          </p:nvPr>
        </p:nvSpPr>
        <p:spPr>
          <a:xfrm>
            <a:off x="812801" y="7249635"/>
            <a:ext cx="7557134" cy="438150"/>
          </a:xfrm>
          <a:prstGeom prst="rect">
            <a:avLst/>
          </a:prstGeom>
        </p:spPr>
        <p:txBody>
          <a:bodyPr vert="horz" lIns="91440" tIns="45720" rIns="91440" bIns="45720" rtlCol="0" anchor="ctr"/>
          <a:lstStyle>
            <a:lvl1pPr algn="l">
              <a:defRPr sz="108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308796" y="7249635"/>
            <a:ext cx="820007" cy="438150"/>
          </a:xfrm>
          <a:prstGeom prst="rect">
            <a:avLst/>
          </a:prstGeom>
        </p:spPr>
        <p:txBody>
          <a:bodyPr vert="horz" lIns="91440" tIns="45720" rIns="91440" bIns="45720" rtlCol="0" anchor="ctr"/>
          <a:lstStyle>
            <a:lvl1pPr algn="r">
              <a:defRPr sz="1080">
                <a:solidFill>
                  <a:schemeClr val="accent1"/>
                </a:solidFill>
              </a:defRPr>
            </a:lvl1pPr>
          </a:lstStyle>
          <a:p>
            <a:fld id="{E65A2437-AE6E-42A0-A2BB-AC9BF7896C5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Lst>
  <p:hf sldNum="0" hdr="0" ftr="0" dt="0"/>
  <p:txStyles>
    <p:titleStyle>
      <a:lvl1pPr algn="l" defTabSz="548640" rtl="0" eaLnBrk="1" latinLnBrk="0" hangingPunct="1">
        <a:spcBef>
          <a:spcPct val="0"/>
        </a:spcBef>
        <a:buNone/>
        <a:defRPr sz="432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accent1"/>
        </a:buClr>
        <a:buSzPct val="80000"/>
        <a:buFont typeface="Wingdings 3" panose="05040102010807070707" charset="2"/>
        <a:buChar char=""/>
        <a:defRPr sz="2160" kern="1200">
          <a:solidFill>
            <a:schemeClr val="tx1">
              <a:lumMod val="75000"/>
              <a:lumOff val="25000"/>
            </a:schemeClr>
          </a:solidFill>
          <a:latin typeface="+mn-lt"/>
          <a:ea typeface="+mn-ea"/>
          <a:cs typeface="+mn-cs"/>
        </a:defRPr>
      </a:lvl1pPr>
      <a:lvl2pPr marL="891540" indent="-342900" algn="l" defTabSz="548640" rtl="0" eaLnBrk="1" latinLnBrk="0" hangingPunct="1">
        <a:spcBef>
          <a:spcPts val="1200"/>
        </a:spcBef>
        <a:spcAft>
          <a:spcPts val="0"/>
        </a:spcAft>
        <a:buClr>
          <a:schemeClr val="accent1"/>
        </a:buClr>
        <a:buSzPct val="80000"/>
        <a:buFont typeface="Wingdings 3" panose="05040102010807070707" charset="2"/>
        <a:buChar char=""/>
        <a:defRPr sz="1920" kern="1200">
          <a:solidFill>
            <a:schemeClr val="tx1">
              <a:lumMod val="75000"/>
              <a:lumOff val="25000"/>
            </a:schemeClr>
          </a:solidFill>
          <a:latin typeface="+mn-lt"/>
          <a:ea typeface="+mn-ea"/>
          <a:cs typeface="+mn-cs"/>
        </a:defRPr>
      </a:lvl2pPr>
      <a:lvl3pPr marL="1371600" indent="-274320" algn="l" defTabSz="548640" rtl="0" eaLnBrk="1" latinLnBrk="0" hangingPunct="1">
        <a:spcBef>
          <a:spcPts val="1200"/>
        </a:spcBef>
        <a:spcAft>
          <a:spcPts val="0"/>
        </a:spcAft>
        <a:buClr>
          <a:schemeClr val="accent1"/>
        </a:buClr>
        <a:buSzPct val="80000"/>
        <a:buFont typeface="Wingdings 3" panose="05040102010807070707" charset="2"/>
        <a:buChar char=""/>
        <a:defRPr sz="1680" kern="1200">
          <a:solidFill>
            <a:schemeClr val="tx1">
              <a:lumMod val="75000"/>
              <a:lumOff val="25000"/>
            </a:schemeClr>
          </a:solidFill>
          <a:latin typeface="+mn-lt"/>
          <a:ea typeface="+mn-ea"/>
          <a:cs typeface="+mn-cs"/>
        </a:defRPr>
      </a:lvl3pPr>
      <a:lvl4pPr marL="1920240" indent="-274320" algn="l" defTabSz="548640" rtl="0" eaLnBrk="1" latinLnBrk="0" hangingPunct="1">
        <a:spcBef>
          <a:spcPts val="1200"/>
        </a:spcBef>
        <a:spcAft>
          <a:spcPts val="0"/>
        </a:spcAft>
        <a:buClr>
          <a:schemeClr val="accent1"/>
        </a:buClr>
        <a:buSzPct val="80000"/>
        <a:buFont typeface="Wingdings 3" panose="05040102010807070707" charset="2"/>
        <a:buChar char=""/>
        <a:defRPr sz="1440" kern="1200">
          <a:solidFill>
            <a:schemeClr val="tx1">
              <a:lumMod val="75000"/>
              <a:lumOff val="25000"/>
            </a:schemeClr>
          </a:solidFill>
          <a:latin typeface="+mn-lt"/>
          <a:ea typeface="+mn-ea"/>
          <a:cs typeface="+mn-cs"/>
        </a:defRPr>
      </a:lvl4pPr>
      <a:lvl5pPr marL="2468880" indent="-274320" algn="l" defTabSz="548640" rtl="0" eaLnBrk="1" latinLnBrk="0" hangingPunct="1">
        <a:spcBef>
          <a:spcPts val="1200"/>
        </a:spcBef>
        <a:spcAft>
          <a:spcPts val="0"/>
        </a:spcAft>
        <a:buClr>
          <a:schemeClr val="accent1"/>
        </a:buClr>
        <a:buSzPct val="80000"/>
        <a:buFont typeface="Wingdings 3" panose="05040102010807070707" charset="2"/>
        <a:buChar char=""/>
        <a:defRPr sz="1440" kern="1200">
          <a:solidFill>
            <a:schemeClr val="tx1">
              <a:lumMod val="75000"/>
              <a:lumOff val="25000"/>
            </a:schemeClr>
          </a:solidFill>
          <a:latin typeface="+mn-lt"/>
          <a:ea typeface="+mn-ea"/>
          <a:cs typeface="+mn-cs"/>
        </a:defRPr>
      </a:lvl5pPr>
      <a:lvl6pPr marL="3017520" indent="-274320" algn="l" defTabSz="548640" rtl="0" eaLnBrk="1" latinLnBrk="0" hangingPunct="1">
        <a:spcBef>
          <a:spcPts val="1200"/>
        </a:spcBef>
        <a:spcAft>
          <a:spcPts val="0"/>
        </a:spcAft>
        <a:buClr>
          <a:schemeClr val="accent1"/>
        </a:buClr>
        <a:buSzPct val="80000"/>
        <a:buFont typeface="Wingdings 3" panose="05040102010807070707" charset="2"/>
        <a:buChar char=""/>
        <a:defRPr sz="1440" kern="1200">
          <a:solidFill>
            <a:schemeClr val="tx1">
              <a:lumMod val="75000"/>
              <a:lumOff val="25000"/>
            </a:schemeClr>
          </a:solidFill>
          <a:latin typeface="+mn-lt"/>
          <a:ea typeface="+mn-ea"/>
          <a:cs typeface="+mn-cs"/>
        </a:defRPr>
      </a:lvl6pPr>
      <a:lvl7pPr marL="3566160" indent="-274320" algn="l" defTabSz="548640" rtl="0" eaLnBrk="1" latinLnBrk="0" hangingPunct="1">
        <a:spcBef>
          <a:spcPts val="1200"/>
        </a:spcBef>
        <a:spcAft>
          <a:spcPts val="0"/>
        </a:spcAft>
        <a:buClr>
          <a:schemeClr val="accent1"/>
        </a:buClr>
        <a:buSzPct val="80000"/>
        <a:buFont typeface="Wingdings 3" panose="05040102010807070707" charset="2"/>
        <a:buChar char=""/>
        <a:defRPr sz="1440" kern="1200">
          <a:solidFill>
            <a:schemeClr val="tx1">
              <a:lumMod val="75000"/>
              <a:lumOff val="25000"/>
            </a:schemeClr>
          </a:solidFill>
          <a:latin typeface="+mn-lt"/>
          <a:ea typeface="+mn-ea"/>
          <a:cs typeface="+mn-cs"/>
        </a:defRPr>
      </a:lvl7pPr>
      <a:lvl8pPr marL="4114800" indent="-274320" algn="l" defTabSz="548640" rtl="0" eaLnBrk="1" latinLnBrk="0" hangingPunct="1">
        <a:spcBef>
          <a:spcPts val="1200"/>
        </a:spcBef>
        <a:spcAft>
          <a:spcPts val="0"/>
        </a:spcAft>
        <a:buClr>
          <a:schemeClr val="accent1"/>
        </a:buClr>
        <a:buSzPct val="80000"/>
        <a:buFont typeface="Wingdings 3" panose="05040102010807070707" charset="2"/>
        <a:buChar char=""/>
        <a:defRPr sz="1440" kern="1200">
          <a:solidFill>
            <a:schemeClr val="tx1">
              <a:lumMod val="75000"/>
              <a:lumOff val="25000"/>
            </a:schemeClr>
          </a:solidFill>
          <a:latin typeface="+mn-lt"/>
          <a:ea typeface="+mn-ea"/>
          <a:cs typeface="+mn-cs"/>
        </a:defRPr>
      </a:lvl8pPr>
      <a:lvl9pPr marL="4663440" indent="-274320" algn="l" defTabSz="548640" rtl="0" eaLnBrk="1" latinLnBrk="0" hangingPunct="1">
        <a:spcBef>
          <a:spcPts val="1200"/>
        </a:spcBef>
        <a:spcAft>
          <a:spcPts val="0"/>
        </a:spcAft>
        <a:buClr>
          <a:schemeClr val="accent1"/>
        </a:buClr>
        <a:buSzPct val="80000"/>
        <a:buFont typeface="Wingdings 3" panose="05040102010807070707" charset="2"/>
        <a:buChar char=""/>
        <a:defRPr sz="1440" kern="1200">
          <a:solidFill>
            <a:schemeClr val="tx1">
              <a:lumMod val="75000"/>
              <a:lumOff val="25000"/>
            </a:schemeClr>
          </a:solidFill>
          <a:latin typeface="+mn-lt"/>
          <a:ea typeface="+mn-ea"/>
          <a:cs typeface="+mn-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p:sp>
        <p:nvSpPr>
          <p:cNvPr id="1026" name="Title 1025"/>
          <p:cNvSpPr/>
          <p:nvPr>
            <p:ph type="title"/>
          </p:nvPr>
        </p:nvSpPr>
        <p:spPr>
          <a:xfrm>
            <a:off x="731520" y="329566"/>
            <a:ext cx="13167360" cy="1371600"/>
          </a:xfrm>
          <a:prstGeom prst="rect">
            <a:avLst/>
          </a:prstGeom>
          <a:noFill/>
          <a:ln w="9525">
            <a:noFill/>
          </a:ln>
        </p:spPr>
        <p:txBody>
          <a:bodyPr anchor="ctr" anchorCtr="0"/>
          <a:p>
            <a:pPr lvl="0"/>
            <a:r>
              <a:t>Click to edit Master title style</a:t>
            </a:r>
          </a:p>
        </p:txBody>
      </p:sp>
      <p:sp>
        <p:nvSpPr>
          <p:cNvPr id="1027" name="Text Placeholder 1026"/>
          <p:cNvSpPr/>
          <p:nvPr>
            <p:ph type="body" idx="1"/>
          </p:nvPr>
        </p:nvSpPr>
        <p:spPr>
          <a:xfrm>
            <a:off x="731520" y="1920240"/>
            <a:ext cx="13167360" cy="5431156"/>
          </a:xfrm>
          <a:prstGeom prst="rect">
            <a:avLst/>
          </a:prstGeom>
          <a:noFill/>
          <a:ln w="9525">
            <a:noFill/>
          </a:ln>
        </p:spPr>
        <p:txBody>
          <a:bodyPr/>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p:nvPr>
            <p:ph type="dt" sz="half" idx="2"/>
          </p:nvPr>
        </p:nvSpPr>
        <p:spPr>
          <a:xfrm>
            <a:off x="731520" y="7494270"/>
            <a:ext cx="3413760" cy="571500"/>
          </a:xfrm>
          <a:prstGeom prst="rect">
            <a:avLst/>
          </a:prstGeom>
          <a:noFill/>
          <a:ln w="9525">
            <a:noFill/>
          </a:ln>
        </p:spPr>
        <p:txBody>
          <a:bodyPr/>
          <a:lstStyle>
            <a:lvl1pPr>
              <a:defRPr sz="1680"/>
            </a:lvl1pPr>
          </a:lstStyle>
          <a:p>
            <a:fld id="{F3603680-407B-465D-A9EF-6038014BE6CB}" type="datetimeFigureOut">
              <a:rPr lang="en-IN" smtClean="0"/>
            </a:fld>
            <a:endParaRPr lang="en-IN"/>
          </a:p>
        </p:txBody>
      </p:sp>
      <p:sp>
        <p:nvSpPr>
          <p:cNvPr id="1029" name="Footer Placeholder 1028"/>
          <p:cNvSpPr/>
          <p:nvPr>
            <p:ph type="ftr" sz="quarter" idx="3"/>
          </p:nvPr>
        </p:nvSpPr>
        <p:spPr>
          <a:xfrm>
            <a:off x="4998720" y="7494270"/>
            <a:ext cx="4632960" cy="571500"/>
          </a:xfrm>
          <a:prstGeom prst="rect">
            <a:avLst/>
          </a:prstGeom>
          <a:noFill/>
          <a:ln w="9525">
            <a:noFill/>
          </a:ln>
        </p:spPr>
        <p:txBody>
          <a:bodyPr/>
          <a:lstStyle>
            <a:lvl1pPr algn="ctr">
              <a:defRPr sz="1680"/>
            </a:lvl1pPr>
          </a:lstStyle>
          <a:p>
            <a:endParaRPr lang="en-IN"/>
          </a:p>
        </p:txBody>
      </p:sp>
      <p:sp>
        <p:nvSpPr>
          <p:cNvPr id="1030" name="Slide Number Placeholder 1029"/>
          <p:cNvSpPr/>
          <p:nvPr>
            <p:ph type="sldNum" sz="quarter" idx="4"/>
          </p:nvPr>
        </p:nvSpPr>
        <p:spPr>
          <a:xfrm>
            <a:off x="10485120" y="7494270"/>
            <a:ext cx="3413760" cy="571500"/>
          </a:xfrm>
          <a:prstGeom prst="rect">
            <a:avLst/>
          </a:prstGeom>
          <a:noFill/>
          <a:ln w="9525">
            <a:noFill/>
          </a:ln>
        </p:spPr>
        <p:txBody>
          <a:bodyPr/>
          <a:lstStyle>
            <a:lvl1pPr algn="r">
              <a:defRPr sz="1680"/>
            </a:lvl1pPr>
          </a:lstStyle>
          <a:p>
            <a:fld id="{E65A2437-AE6E-42A0-A2BB-AC9BF7896C5A}"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marL="0" lvl="0" indent="0" algn="ctr" defTabSz="1097280" eaLnBrk="1" fontAlgn="base" latinLnBrk="0" hangingPunct="1">
        <a:lnSpc>
          <a:spcPct val="100000"/>
        </a:lnSpc>
        <a:spcBef>
          <a:spcPct val="0"/>
        </a:spcBef>
        <a:spcAft>
          <a:spcPct val="0"/>
        </a:spcAft>
        <a:buNone/>
        <a:defRPr sz="5280" b="0" i="0" u="none" kern="1200" baseline="0">
          <a:solidFill>
            <a:schemeClr val="tx2"/>
          </a:solidFill>
          <a:latin typeface="+mj-lt"/>
          <a:ea typeface="+mj-ea"/>
          <a:cs typeface="+mj-cs"/>
        </a:defRPr>
      </a:lvl1pPr>
    </p:titleStyle>
    <p:bodyStyle>
      <a:lvl1pPr marL="411480" lvl="0" indent="-411480" algn="l" defTabSz="1097280" eaLnBrk="1" fontAlgn="base" latinLnBrk="0" hangingPunct="1">
        <a:lnSpc>
          <a:spcPct val="100000"/>
        </a:lnSpc>
        <a:spcBef>
          <a:spcPct val="24000"/>
        </a:spcBef>
        <a:spcAft>
          <a:spcPct val="0"/>
        </a:spcAft>
        <a:buChar char="•"/>
        <a:defRPr sz="3840" b="0" i="0" u="none" kern="1200" baseline="0">
          <a:solidFill>
            <a:schemeClr val="tx1"/>
          </a:solidFill>
          <a:latin typeface="+mn-lt"/>
          <a:ea typeface="+mn-ea"/>
          <a:cs typeface="+mn-cs"/>
        </a:defRPr>
      </a:lvl1pPr>
      <a:lvl2pPr marL="891540" lvl="1" indent="-342900" algn="l" defTabSz="1097280" eaLnBrk="1" fontAlgn="base" latinLnBrk="0" hangingPunct="1">
        <a:lnSpc>
          <a:spcPct val="100000"/>
        </a:lnSpc>
        <a:spcBef>
          <a:spcPct val="24000"/>
        </a:spcBef>
        <a:spcAft>
          <a:spcPct val="0"/>
        </a:spcAft>
        <a:buChar char="–"/>
        <a:defRPr sz="3360" b="0" i="0" u="none" kern="1200" baseline="0">
          <a:solidFill>
            <a:schemeClr val="tx1"/>
          </a:solidFill>
          <a:latin typeface="+mn-lt"/>
          <a:ea typeface="+mn-ea"/>
          <a:cs typeface="+mn-cs"/>
        </a:defRPr>
      </a:lvl2pPr>
      <a:lvl3pPr marL="1371600" lvl="2" indent="-274320" algn="l" defTabSz="1097280" eaLnBrk="1" fontAlgn="base" latinLnBrk="0" hangingPunct="1">
        <a:lnSpc>
          <a:spcPct val="100000"/>
        </a:lnSpc>
        <a:spcBef>
          <a:spcPct val="24000"/>
        </a:spcBef>
        <a:spcAft>
          <a:spcPct val="0"/>
        </a:spcAft>
        <a:buChar char="•"/>
        <a:defRPr sz="2880" b="0" i="0" u="none" kern="1200" baseline="0">
          <a:solidFill>
            <a:schemeClr val="tx1"/>
          </a:solidFill>
          <a:latin typeface="+mn-lt"/>
          <a:ea typeface="+mn-ea"/>
          <a:cs typeface="+mn-cs"/>
        </a:defRPr>
      </a:lvl3pPr>
      <a:lvl4pPr marL="1920240" lvl="3" indent="-274320" algn="l" defTabSz="1097280" eaLnBrk="1" fontAlgn="base" latinLnBrk="0" hangingPunct="1">
        <a:lnSpc>
          <a:spcPct val="100000"/>
        </a:lnSpc>
        <a:spcBef>
          <a:spcPct val="24000"/>
        </a:spcBef>
        <a:spcAft>
          <a:spcPct val="0"/>
        </a:spcAft>
        <a:buChar char="–"/>
        <a:defRPr sz="2400" b="0" i="0" u="none" kern="1200" baseline="0">
          <a:solidFill>
            <a:schemeClr val="tx1"/>
          </a:solidFill>
          <a:latin typeface="+mn-lt"/>
          <a:ea typeface="+mn-ea"/>
          <a:cs typeface="+mn-cs"/>
        </a:defRPr>
      </a:lvl4pPr>
      <a:lvl5pPr marL="2468880" lvl="4" indent="-274320" algn="l" defTabSz="1097280" eaLnBrk="1" fontAlgn="base" latinLnBrk="0" hangingPunct="1">
        <a:lnSpc>
          <a:spcPct val="100000"/>
        </a:lnSpc>
        <a:spcBef>
          <a:spcPct val="24000"/>
        </a:spcBef>
        <a:spcAft>
          <a:spcPct val="0"/>
        </a:spcAft>
        <a:buChar char="»"/>
        <a:defRPr sz="2400" b="0" i="0" u="none" kern="1200" baseline="0">
          <a:solidFill>
            <a:schemeClr val="tx1"/>
          </a:solidFill>
          <a:latin typeface="+mn-lt"/>
          <a:ea typeface="+mn-ea"/>
          <a:cs typeface="+mn-cs"/>
        </a:defRPr>
      </a:lvl5pPr>
      <a:lvl6pPr marL="3017520" lvl="5" indent="-274320" algn="l" defTabSz="1097280" eaLnBrk="1" fontAlgn="base" latinLnBrk="0" hangingPunct="1">
        <a:lnSpc>
          <a:spcPct val="100000"/>
        </a:lnSpc>
        <a:spcBef>
          <a:spcPct val="24000"/>
        </a:spcBef>
        <a:spcAft>
          <a:spcPct val="0"/>
        </a:spcAft>
        <a:buChar char="»"/>
        <a:defRPr sz="2400" b="0" i="0" u="none" kern="1200" baseline="0">
          <a:solidFill>
            <a:schemeClr val="tx1"/>
          </a:solidFill>
          <a:latin typeface="+mn-lt"/>
          <a:ea typeface="+mn-ea"/>
          <a:cs typeface="+mn-cs"/>
        </a:defRPr>
      </a:lvl6pPr>
      <a:lvl7pPr marL="3566160" lvl="6" indent="-274320" algn="l" defTabSz="1097280" eaLnBrk="1" fontAlgn="base" latinLnBrk="0" hangingPunct="1">
        <a:lnSpc>
          <a:spcPct val="100000"/>
        </a:lnSpc>
        <a:spcBef>
          <a:spcPct val="24000"/>
        </a:spcBef>
        <a:spcAft>
          <a:spcPct val="0"/>
        </a:spcAft>
        <a:buChar char="»"/>
        <a:defRPr sz="2400" b="0" i="0" u="none" kern="1200" baseline="0">
          <a:solidFill>
            <a:schemeClr val="tx1"/>
          </a:solidFill>
          <a:latin typeface="+mn-lt"/>
          <a:ea typeface="+mn-ea"/>
          <a:cs typeface="+mn-cs"/>
        </a:defRPr>
      </a:lvl7pPr>
      <a:lvl8pPr marL="4114800" lvl="7" indent="-274320" algn="l" defTabSz="1097280" eaLnBrk="1" fontAlgn="base" latinLnBrk="0" hangingPunct="1">
        <a:lnSpc>
          <a:spcPct val="100000"/>
        </a:lnSpc>
        <a:spcBef>
          <a:spcPct val="24000"/>
        </a:spcBef>
        <a:spcAft>
          <a:spcPct val="0"/>
        </a:spcAft>
        <a:buChar char="»"/>
        <a:defRPr sz="2400" b="0" i="0" u="none" kern="1200" baseline="0">
          <a:solidFill>
            <a:schemeClr val="tx1"/>
          </a:solidFill>
          <a:latin typeface="+mn-lt"/>
          <a:ea typeface="+mn-ea"/>
          <a:cs typeface="+mn-cs"/>
        </a:defRPr>
      </a:lvl8pPr>
      <a:lvl9pPr marL="4663440" lvl="8" indent="-274320" algn="l" defTabSz="1097280" eaLnBrk="1" fontAlgn="base" latinLnBrk="0" hangingPunct="1">
        <a:lnSpc>
          <a:spcPct val="100000"/>
        </a:lnSpc>
        <a:spcBef>
          <a:spcPct val="24000"/>
        </a:spcBef>
        <a:spcAft>
          <a:spcPct val="0"/>
        </a:spcAft>
        <a:buChar char="»"/>
        <a:defRPr sz="2400" b="0" i="0" u="none" kern="1200" baseline="0">
          <a:solidFill>
            <a:schemeClr val="tx1"/>
          </a:solidFill>
          <a:latin typeface="+mn-lt"/>
          <a:ea typeface="+mn-ea"/>
          <a:cs typeface="+mn-cs"/>
        </a:defRPr>
      </a:lvl9pPr>
    </p:bodyStyle>
    <p:otherStyle>
      <a:lvl1pPr marL="0" lvl="0" indent="0" algn="l" defTabSz="1097280" eaLnBrk="1" fontAlgn="base" latinLnBrk="0" hangingPunct="1">
        <a:lnSpc>
          <a:spcPct val="100000"/>
        </a:lnSpc>
        <a:spcBef>
          <a:spcPct val="0"/>
        </a:spcBef>
        <a:spcAft>
          <a:spcPct val="0"/>
        </a:spcAft>
        <a:buFont typeface="Arial" panose="020B0604020202020204" pitchFamily="34" charset="0"/>
        <a:buNone/>
        <a:defRPr sz="2160" b="0" i="0" u="none" kern="1200" baseline="0">
          <a:solidFill>
            <a:schemeClr val="tx1"/>
          </a:solidFill>
          <a:latin typeface="+mn-lt"/>
          <a:ea typeface="+mn-ea"/>
          <a:cs typeface="+mn-cs"/>
        </a:defRPr>
      </a:lvl1pPr>
      <a:lvl2pPr marL="548640" lvl="1" indent="0" algn="l" defTabSz="10972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1097280" lvl="2" indent="0" algn="l" defTabSz="10972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645920" lvl="3" indent="0" algn="l" defTabSz="10972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2194560" lvl="4" indent="0" algn="l" defTabSz="10972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743200" lvl="5" indent="0" algn="l" defTabSz="10972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3291840" lvl="6" indent="0" algn="l" defTabSz="10972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840480" lvl="7" indent="0" algn="l" defTabSz="10972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4389120" lvl="8" indent="0" algn="l" defTabSz="109728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3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3.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4.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5.xml"/><Relationship Id="rId1" Type="http://schemas.openxmlformats.org/officeDocument/2006/relationships/image" Target="../media/image1.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6.xml"/><Relationship Id="rId2" Type="http://schemas.openxmlformats.org/officeDocument/2006/relationships/image" Target="../media/image1.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9.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0.xml"/><Relationship Id="rId2" Type="http://schemas.openxmlformats.org/officeDocument/2006/relationships/image" Target="../media/image1.png"/><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1.xml"/><Relationship Id="rId2" Type="http://schemas.openxmlformats.org/officeDocument/2006/relationships/image" Target="../media/image1.png"/><Relationship Id="rId1" Type="http://schemas.openxmlformats.org/officeDocument/2006/relationships/tags" Target="../tags/tag1.xml"/></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2.xml"/><Relationship Id="rId6" Type="http://schemas.openxmlformats.org/officeDocument/2006/relationships/image" Target="../media/image1.png"/><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581558" y="1525122"/>
            <a:ext cx="13027738" cy="2141034"/>
          </a:xfrm>
          <a:prstGeom prst="rect">
            <a:avLst/>
          </a:prstGeom>
          <a:noFill/>
          <a:ln w="0">
            <a:noFill/>
          </a:ln>
        </p:spPr>
        <p:style>
          <a:lnRef idx="0">
            <a:scrgbClr r="0" g="0" b="0"/>
          </a:lnRef>
          <a:fillRef idx="0">
            <a:scrgbClr r="0" g="0" b="0"/>
          </a:fillRef>
          <a:effectRef idx="0">
            <a:scrgbClr r="0" g="0" b="0"/>
          </a:effectRef>
          <a:fontRef idx="minor"/>
        </p:style>
        <p:txBody>
          <a:bodyPr lIns="108000" tIns="54000" rIns="108000" bIns="54000" anchor="t">
            <a:noAutofit/>
          </a:bodyPr>
          <a:lstStyle/>
          <a:p>
            <a:pPr algn="ctr"/>
            <a:r>
              <a:rPr lang="en-IN" sz="3600" b="1" dirty="0">
                <a:effectLst/>
                <a:latin typeface="Britannic Bold" panose="020B0903060703020204" pitchFamily="34" charset="0"/>
                <a:ea typeface="Calibri" panose="020F0502020204030204" pitchFamily="34" charset="0"/>
                <a:cs typeface="Calibri" panose="020F0502020204030204" pitchFamily="34" charset="0"/>
              </a:rPr>
              <a:t>A Study to Evaluate Effects of Data P</a:t>
            </a:r>
            <a:r>
              <a:rPr lang="en-US" sz="3600" b="1" dirty="0" err="1">
                <a:effectLst/>
                <a:latin typeface="Britannic Bold" panose="020B0903060703020204" pitchFamily="34" charset="0"/>
                <a:ea typeface="Calibri" panose="020F0502020204030204" pitchFamily="34" charset="0"/>
                <a:cs typeface="Calibri" panose="020F0502020204030204" pitchFamily="34" charset="0"/>
              </a:rPr>
              <a:t>oisoning</a:t>
            </a:r>
            <a:r>
              <a:rPr lang="en-US" sz="3600" b="1" dirty="0">
                <a:effectLst/>
                <a:latin typeface="Britannic Bold" panose="020B0903060703020204" pitchFamily="34" charset="0"/>
                <a:ea typeface="Calibri" panose="020F0502020204030204" pitchFamily="34" charset="0"/>
                <a:cs typeface="Calibri" panose="020F0502020204030204" pitchFamily="34" charset="0"/>
              </a:rPr>
              <a:t> on</a:t>
            </a:r>
            <a:endParaRPr lang="en-US" sz="3600" b="1" dirty="0">
              <a:effectLst/>
              <a:latin typeface="Britannic Bold" panose="020B0903060703020204" pitchFamily="34" charset="0"/>
              <a:ea typeface="Calibri" panose="020F0502020204030204" pitchFamily="34" charset="0"/>
              <a:cs typeface="Calibri" panose="020F0502020204030204" pitchFamily="34" charset="0"/>
            </a:endParaRPr>
          </a:p>
          <a:p>
            <a:pPr algn="ctr"/>
            <a:r>
              <a:rPr lang="en-US" sz="3600" b="1" dirty="0">
                <a:effectLst/>
                <a:latin typeface="Britannic Bold" panose="020B0903060703020204" pitchFamily="34" charset="0"/>
                <a:ea typeface="Calibri" panose="020F0502020204030204" pitchFamily="34" charset="0"/>
                <a:cs typeface="Calibri" panose="020F0502020204030204" pitchFamily="34" charset="0"/>
              </a:rPr>
              <a:t> </a:t>
            </a:r>
            <a:r>
              <a:rPr lang="en-US" sz="4000" b="1" dirty="0">
                <a:effectLst/>
                <a:latin typeface="Britannic Bold" panose="020B0903060703020204" pitchFamily="34" charset="0"/>
                <a:ea typeface="Calibri" panose="020F0502020204030204" pitchFamily="34" charset="0"/>
                <a:cs typeface="Calibri" panose="020F0502020204030204" pitchFamily="34" charset="0"/>
              </a:rPr>
              <a:t>Machine</a:t>
            </a:r>
            <a:r>
              <a:rPr lang="en-US" sz="3600" b="1" dirty="0">
                <a:effectLst/>
                <a:latin typeface="Britannic Bold" panose="020B0903060703020204" pitchFamily="34" charset="0"/>
                <a:ea typeface="Calibri" panose="020F0502020204030204" pitchFamily="34" charset="0"/>
                <a:cs typeface="Calibri" panose="020F0502020204030204" pitchFamily="34" charset="0"/>
              </a:rPr>
              <a:t> Learning Model</a:t>
            </a:r>
            <a:endParaRPr lang="en-IN" sz="3600" b="1" dirty="0">
              <a:effectLst/>
              <a:latin typeface="Britannic Bold" panose="020B0903060703020204" pitchFamily="34" charset="0"/>
              <a:ea typeface="Calibri" panose="020F0502020204030204" pitchFamily="34" charset="0"/>
              <a:cs typeface="Calibri" panose="020F0502020204030204" pitchFamily="34" charset="0"/>
            </a:endParaRPr>
          </a:p>
        </p:txBody>
      </p:sp>
      <p:sp>
        <p:nvSpPr>
          <p:cNvPr id="119" name="CustomShape 3"/>
          <p:cNvSpPr/>
          <p:nvPr/>
        </p:nvSpPr>
        <p:spPr>
          <a:xfrm>
            <a:off x="929571" y="3139824"/>
            <a:ext cx="12771258" cy="4697063"/>
          </a:xfrm>
          <a:prstGeom prst="rect">
            <a:avLst/>
          </a:prstGeom>
          <a:solidFill>
            <a:schemeClr val="bg1"/>
          </a:solidFill>
          <a:ln w="76200">
            <a:solidFill>
              <a:schemeClr val="bg1"/>
            </a:solidFill>
          </a:ln>
        </p:spPr>
        <p:style>
          <a:lnRef idx="0">
            <a:scrgbClr r="0" g="0" b="0"/>
          </a:lnRef>
          <a:fillRef idx="0">
            <a:scrgbClr r="0" g="0" b="0"/>
          </a:fillRef>
          <a:effectRef idx="0">
            <a:scrgbClr r="0" g="0" b="0"/>
          </a:effectRef>
          <a:fontRef idx="minor"/>
        </p:style>
        <p:txBody>
          <a:bodyPr lIns="108000" tIns="54000" rIns="108000" bIns="54000" anchor="t">
            <a:noAutofit/>
          </a:bodyPr>
          <a:lstStyle/>
          <a:p>
            <a:pPr algn="just">
              <a:lnSpc>
                <a:spcPct val="200000"/>
              </a:lnSpc>
              <a:spcBef>
                <a:spcPts val="430"/>
              </a:spcBef>
              <a:tabLst>
                <a:tab pos="0" algn="l"/>
              </a:tabLst>
            </a:pPr>
            <a:r>
              <a:rPr lang="en-US" sz="2160" b="1" spc="-1" dirty="0">
                <a:solidFill>
                  <a:srgbClr val="000000"/>
                </a:solidFill>
                <a:latin typeface="Calibri" panose="020F0502020204030204"/>
                <a:ea typeface="Calibri" panose="020F0502020204030204"/>
              </a:rPr>
              <a:t>Group ID</a:t>
            </a:r>
            <a:r>
              <a:rPr lang="en-US" sz="2160" spc="-1" dirty="0">
                <a:solidFill>
                  <a:srgbClr val="000000"/>
                </a:solidFill>
                <a:latin typeface="Calibri" panose="020F0502020204030204"/>
                <a:ea typeface="Calibri" panose="020F0502020204030204"/>
              </a:rPr>
              <a:t>:	 </a:t>
            </a:r>
            <a:r>
              <a:rPr lang="en-US" sz="2160" spc="-1" dirty="0">
                <a:solidFill>
                  <a:srgbClr val="000000"/>
                </a:solidFill>
                <a:latin typeface="Calibri" panose="020F0502020204030204"/>
                <a:ea typeface="DejaVu Sans"/>
              </a:rPr>
              <a:t>PCSE25-25</a:t>
            </a:r>
            <a:endParaRPr lang="en-US" sz="2160" spc="-1" dirty="0">
              <a:solidFill>
                <a:srgbClr val="000000"/>
              </a:solidFill>
              <a:latin typeface="Calibri" panose="020F0502020204030204"/>
              <a:ea typeface="DejaVu Sans"/>
            </a:endParaRPr>
          </a:p>
          <a:p>
            <a:pPr algn="just">
              <a:lnSpc>
                <a:spcPct val="200000"/>
              </a:lnSpc>
              <a:spcBef>
                <a:spcPts val="430"/>
              </a:spcBef>
              <a:tabLst>
                <a:tab pos="0" algn="l"/>
              </a:tabLst>
            </a:pPr>
            <a:r>
              <a:rPr lang="en-US" sz="2160" b="1" spc="-1" dirty="0">
                <a:solidFill>
                  <a:srgbClr val="000000"/>
                </a:solidFill>
                <a:latin typeface="Calibri" panose="020F0502020204030204"/>
                <a:ea typeface="DejaVu Sans"/>
              </a:rPr>
              <a:t>Students Name: </a:t>
            </a:r>
            <a:r>
              <a:rPr lang="en-US" sz="2160" spc="-1" dirty="0">
                <a:solidFill>
                  <a:srgbClr val="000000"/>
                </a:solidFill>
                <a:latin typeface="Calibri" panose="020F0502020204030204"/>
                <a:ea typeface="DejaVu Sans"/>
              </a:rPr>
              <a:t>Gaurav Kumar, Deepanshu Mishra, Ashish Prasad</a:t>
            </a:r>
            <a:endParaRPr lang="en-US" sz="2160" spc="-1" dirty="0">
              <a:solidFill>
                <a:srgbClr val="000000"/>
              </a:solidFill>
              <a:latin typeface="Calibri" panose="020F0502020204030204"/>
              <a:ea typeface="DejaVu Sans"/>
            </a:endParaRPr>
          </a:p>
          <a:p>
            <a:pPr algn="just">
              <a:lnSpc>
                <a:spcPct val="200000"/>
              </a:lnSpc>
              <a:spcBef>
                <a:spcPts val="430"/>
              </a:spcBef>
              <a:tabLst>
                <a:tab pos="0" algn="l"/>
              </a:tabLst>
            </a:pPr>
            <a:r>
              <a:rPr lang="en-US" sz="2160" b="1" spc="-1" dirty="0">
                <a:solidFill>
                  <a:srgbClr val="000000"/>
                </a:solidFill>
                <a:latin typeface="Calibri" panose="020F0502020204030204"/>
                <a:ea typeface="Calibri" panose="020F0502020204030204"/>
              </a:rPr>
              <a:t>Semester	:</a:t>
            </a:r>
            <a:r>
              <a:rPr lang="en-US" sz="2160" spc="-1" dirty="0">
                <a:solidFill>
                  <a:srgbClr val="000000"/>
                </a:solidFill>
                <a:latin typeface="Calibri" panose="020F0502020204030204"/>
                <a:ea typeface="Calibri" panose="020F0502020204030204"/>
              </a:rPr>
              <a:t> 8	</a:t>
            </a:r>
            <a:endParaRPr lang="en-US" sz="2160" spc="-1" dirty="0">
              <a:solidFill>
                <a:srgbClr val="000000"/>
              </a:solidFill>
              <a:latin typeface="Calibri" panose="020F0502020204030204"/>
              <a:ea typeface="Calibri" panose="020F0502020204030204"/>
            </a:endParaRPr>
          </a:p>
          <a:p>
            <a:pPr algn="just">
              <a:lnSpc>
                <a:spcPct val="200000"/>
              </a:lnSpc>
              <a:spcBef>
                <a:spcPts val="430"/>
              </a:spcBef>
              <a:tabLst>
                <a:tab pos="0" algn="l"/>
              </a:tabLst>
            </a:pPr>
            <a:r>
              <a:rPr lang="en-US" sz="2160" b="1" spc="-1" dirty="0">
                <a:solidFill>
                  <a:srgbClr val="000000"/>
                </a:solidFill>
                <a:latin typeface="Calibri" panose="020F0502020204030204"/>
                <a:ea typeface="Calibri" panose="020F0502020204030204"/>
              </a:rPr>
              <a:t>Department: </a:t>
            </a:r>
            <a:r>
              <a:rPr lang="en-US" sz="2160" spc="-1" dirty="0">
                <a:solidFill>
                  <a:srgbClr val="000000"/>
                </a:solidFill>
                <a:latin typeface="Calibri" panose="020F0502020204030204"/>
                <a:ea typeface="Calibri" panose="020F0502020204030204"/>
              </a:rPr>
              <a:t>Computer Science and Engineering</a:t>
            </a:r>
            <a:endParaRPr lang="en-IN" sz="2160" spc="-1" dirty="0">
              <a:solidFill>
                <a:srgbClr val="000000"/>
              </a:solidFill>
              <a:latin typeface="Arial" panose="020B0604020202020204"/>
            </a:endParaRPr>
          </a:p>
          <a:p>
            <a:pPr algn="just">
              <a:lnSpc>
                <a:spcPct val="200000"/>
              </a:lnSpc>
              <a:spcBef>
                <a:spcPts val="430"/>
              </a:spcBef>
              <a:tabLst>
                <a:tab pos="0" algn="l"/>
              </a:tabLst>
            </a:pPr>
            <a:r>
              <a:rPr lang="en-US" sz="2160" b="1" spc="-1" dirty="0">
                <a:solidFill>
                  <a:srgbClr val="000000"/>
                </a:solidFill>
                <a:latin typeface="Calibri" panose="020F0502020204030204"/>
                <a:ea typeface="Calibri" panose="020F0502020204030204"/>
              </a:rPr>
              <a:t>Name of Project Guide	: </a:t>
            </a:r>
            <a:r>
              <a:rPr lang="en-US" sz="2160" dirty="0">
                <a:solidFill>
                  <a:srgbClr val="000000"/>
                </a:solidFill>
                <a:latin typeface="Times New Roman" panose="02020603050405020304" pitchFamily="18" charset="0"/>
              </a:rPr>
              <a:t>Prof. </a:t>
            </a:r>
            <a:r>
              <a:rPr lang="en-IN" sz="2160" dirty="0">
                <a:solidFill>
                  <a:srgbClr val="000000"/>
                </a:solidFill>
                <a:latin typeface="Times New Roman" panose="02020603050405020304" pitchFamily="18" charset="0"/>
              </a:rPr>
              <a:t>Gaurav Parashar</a:t>
            </a:r>
            <a:endParaRPr lang="en-IN" sz="2160" dirty="0">
              <a:solidFill>
                <a:srgbClr val="000000"/>
              </a:solidFill>
              <a:latin typeface="Times New Roman" panose="02020603050405020304" pitchFamily="18" charset="0"/>
            </a:endParaRPr>
          </a:p>
          <a:p>
            <a:pPr algn="just">
              <a:lnSpc>
                <a:spcPct val="200000"/>
              </a:lnSpc>
              <a:spcBef>
                <a:spcPts val="430"/>
              </a:spcBef>
              <a:tabLst>
                <a:tab pos="0" algn="l"/>
              </a:tabLst>
            </a:pPr>
            <a:r>
              <a:rPr lang="en-US" sz="2160" b="1" spc="-1" dirty="0">
                <a:solidFill>
                  <a:srgbClr val="000000"/>
                </a:solidFill>
                <a:latin typeface="Calibri" panose="020F0502020204030204"/>
                <a:ea typeface="Calibri" panose="020F0502020204030204"/>
              </a:rPr>
              <a:t>Date of Presentation	: </a:t>
            </a:r>
            <a:r>
              <a:rPr lang="en-US" sz="2160" spc="-1" dirty="0">
                <a:solidFill>
                  <a:srgbClr val="000000"/>
                </a:solidFill>
                <a:latin typeface="Calibri" panose="020F0502020204030204"/>
                <a:ea typeface="Calibri" panose="020F0502020204030204"/>
              </a:rPr>
              <a:t>27/05/2025</a:t>
            </a:r>
            <a:endParaRPr lang="en-IN" sz="2160" spc="-1" dirty="0">
              <a:solidFill>
                <a:srgbClr val="000000"/>
              </a:solidFill>
              <a:latin typeface="Arial" panose="020B0604020202020204"/>
            </a:endParaRPr>
          </a:p>
        </p:txBody>
      </p:sp>
      <p:sp>
        <p:nvSpPr>
          <p:cNvPr id="121" name="CustomShape 5"/>
          <p:cNvSpPr/>
          <p:nvPr/>
        </p:nvSpPr>
        <p:spPr>
          <a:xfrm>
            <a:off x="13192848" y="7627824"/>
            <a:ext cx="416448" cy="422928"/>
          </a:xfrm>
          <a:prstGeom prst="rect">
            <a:avLst/>
          </a:prstGeom>
          <a:noFill/>
          <a:ln w="0">
            <a:noFill/>
          </a:ln>
        </p:spPr>
        <p:style>
          <a:lnRef idx="0">
            <a:scrgbClr r="0" g="0" b="0"/>
          </a:lnRef>
          <a:fillRef idx="0">
            <a:scrgbClr r="0" g="0" b="0"/>
          </a:fillRef>
          <a:effectRef idx="0">
            <a:scrgbClr r="0" g="0" b="0"/>
          </a:effectRef>
          <a:fontRef idx="minor"/>
        </p:style>
        <p:txBody>
          <a:bodyPr lIns="108000" tIns="54000" rIns="108000" bIns="54000" anchor="ctr">
            <a:noAutofit/>
          </a:bodyPr>
          <a:lstStyle/>
          <a:p>
            <a:pPr algn="r">
              <a:tabLst>
                <a:tab pos="0" algn="l"/>
              </a:tabLst>
            </a:pPr>
            <a:fld id="{51D2646A-3058-4677-AD42-FB53A28AC298}" type="slidenum">
              <a:rPr lang="en-US" sz="1440" spc="-1">
                <a:solidFill>
                  <a:srgbClr val="888888"/>
                </a:solidFill>
                <a:latin typeface="Arial" panose="020B0604020202020204"/>
                <a:ea typeface="Arial" panose="020B0604020202020204"/>
              </a:rPr>
            </a:fld>
            <a:endParaRPr lang="en-IN" sz="1440" spc="-1">
              <a:solidFill>
                <a:srgbClr val="000000"/>
              </a:solidFill>
              <a:latin typeface="Arial" panose="020B0604020202020204"/>
            </a:endParaRPr>
          </a:p>
        </p:txBody>
      </p:sp>
      <p:pic>
        <p:nvPicPr>
          <p:cNvPr id="2" name="Picture 1"/>
          <p:cNvPicPr>
            <a:picLocks noChangeAspect="1"/>
          </p:cNvPicPr>
          <p:nvPr/>
        </p:nvPicPr>
        <p:blipFill>
          <a:blip r:embed="rId1"/>
          <a:stretch>
            <a:fillRect/>
          </a:stretch>
        </p:blipFill>
        <p:spPr>
          <a:xfrm>
            <a:off x="0" y="0"/>
            <a:ext cx="3934374" cy="162900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 Box 19"/>
          <p:cNvSpPr txBox="1"/>
          <p:nvPr/>
        </p:nvSpPr>
        <p:spPr>
          <a:xfrm>
            <a:off x="2661099" y="405161"/>
            <a:ext cx="8206740" cy="706755"/>
          </a:xfrm>
          <a:prstGeom prst="rect">
            <a:avLst/>
          </a:prstGeom>
          <a:noFill/>
        </p:spPr>
        <p:txBody>
          <a:bodyPr wrap="square" rtlCol="0">
            <a:spAutoFit/>
          </a:bodyPr>
          <a:lstStyle/>
          <a:p>
            <a:pPr algn="ctr"/>
            <a:r>
              <a:rPr lang="en-US" sz="4000" b="1" dirty="0">
                <a:latin typeface="Britannic Bold" panose="020B0903060703020204" pitchFamily="34" charset="0"/>
                <a:cs typeface="Britannic Bold" panose="020B0903060703020204" pitchFamily="34" charset="0"/>
              </a:rPr>
              <a:t>RESULT</a:t>
            </a:r>
            <a:endParaRPr lang="en-US" sz="4000" b="1" dirty="0">
              <a:latin typeface="Britannic Bold" panose="020B0903060703020204" pitchFamily="34" charset="0"/>
              <a:cs typeface="Britannic Bold" panose="020B0903060703020204" pitchFamily="34" charset="0"/>
            </a:endParaRPr>
          </a:p>
        </p:txBody>
      </p:sp>
      <p:sp>
        <p:nvSpPr>
          <p:cNvPr id="3" name="TextBox 2"/>
          <p:cNvSpPr txBox="1"/>
          <p:nvPr/>
        </p:nvSpPr>
        <p:spPr>
          <a:xfrm>
            <a:off x="1238885" y="2033905"/>
            <a:ext cx="12442190" cy="4062095"/>
          </a:xfrm>
          <a:prstGeom prst="rect">
            <a:avLst/>
          </a:prstGeom>
          <a:solidFill>
            <a:schemeClr val="bg1"/>
          </a:solidFill>
          <a:ln w="19050">
            <a:solidFill>
              <a:schemeClr val="accent1"/>
            </a:solidFill>
          </a:ln>
        </p:spPr>
        <p:txBody>
          <a:bodyPr wrap="square">
            <a:noAutofit/>
          </a:bodyPr>
          <a:lstStyle/>
          <a:p>
            <a:pPr algn="just">
              <a:buNone/>
            </a:pPr>
            <a:r>
              <a:rPr lang="en-US" dirty="0">
                <a:latin typeface="Calibri" panose="020F0502020204030204" pitchFamily="34" charset="0"/>
                <a:ea typeface="Calibri" panose="020F0502020204030204" pitchFamily="34" charset="0"/>
                <a:cs typeface="Calibri" panose="020F0502020204030204" pitchFamily="34" charset="0"/>
              </a:rPr>
              <a:t>This chapter analyzes the performance of four popular machine learning classifiers—Support Vector Machine (SVM), Logistic Regression, Random Forest, and Decision Tree—under adversarial label poisoning attacks. The models were evaluated on five diverse real-world datasets: Emails (Spam), Banking, Diabetes, Heart Attack, and Iris. The datasets were subjected to increasing levels of label poisoning at 0%, 5%, 10%, and 20% to assess the impact on classifier robustness.</a:t>
            </a:r>
            <a:endParaRPr lang="en-US" dirty="0">
              <a:latin typeface="Calibri" panose="020F0502020204030204" pitchFamily="34" charset="0"/>
              <a:ea typeface="Calibri" panose="020F0502020204030204" pitchFamily="34" charset="0"/>
              <a:cs typeface="Calibri" panose="020F0502020204030204" pitchFamily="34" charset="0"/>
            </a:endParaRPr>
          </a:p>
          <a:p>
            <a:pPr algn="just">
              <a:buNone/>
            </a:pPr>
            <a:r>
              <a:rPr lang="en-US" dirty="0">
                <a:latin typeface="Calibri" panose="020F0502020204030204" pitchFamily="34" charset="0"/>
                <a:ea typeface="Calibri" panose="020F0502020204030204" pitchFamily="34" charset="0"/>
                <a:cs typeface="Calibri" panose="020F0502020204030204" pitchFamily="34" charset="0"/>
              </a:rPr>
              <a:t>Under clean, unpoisoned conditions (0% poisoning), all models showed high accuracy across datasets, with Random Forest consistently achieving the best results (ranging from 92.2% to 95.0%). SVM, Logistic Regression, and Decision Tree also performed well, though with slightly lower accuracy.</a:t>
            </a:r>
            <a:endParaRPr lang="en-US" dirty="0">
              <a:latin typeface="Calibri" panose="020F0502020204030204" pitchFamily="34" charset="0"/>
              <a:ea typeface="Calibri" panose="020F0502020204030204" pitchFamily="34" charset="0"/>
              <a:cs typeface="Calibri" panose="020F0502020204030204" pitchFamily="34" charset="0"/>
            </a:endParaRPr>
          </a:p>
          <a:p>
            <a:pPr algn="just">
              <a:buNone/>
            </a:pPr>
            <a:r>
              <a:rPr lang="en-US" dirty="0">
                <a:latin typeface="Calibri" panose="020F0502020204030204" pitchFamily="34" charset="0"/>
                <a:ea typeface="Calibri" panose="020F0502020204030204" pitchFamily="34" charset="0"/>
                <a:cs typeface="Calibri" panose="020F0502020204030204" pitchFamily="34" charset="0"/>
              </a:rPr>
              <a:t>As label poisoning increased, the accuracy of all models declined, but at different rates. Random Forest proved to be the most resilient, exhibiting only a minor accuracy drop of about 5.1% even at the highest poisoning level (20%). This highlights the strength of its ensemble learning approach, which mitigates the effects of corrupted labels through majority voting.</a:t>
            </a:r>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In contrast, Decision Tree showed the greatest vulnerability, losing over 26% accuracy at 20% poisoning, reflecting its susceptibility to overfitting and sensitivity to noisy labels. SVM and Logistic Regression displayed intermediate robustness, maintaining reasonable accuracy up to 10% poisoning but suffering significant degradation beyond that point—SVM’s accuracy dropping sharply by nearly 21% at 20% poisoning.</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4" name="Picture 3"/>
          <p:cNvPicPr>
            <a:picLocks noChangeAspect="1"/>
          </p:cNvPicPr>
          <p:nvPr/>
        </p:nvPicPr>
        <p:blipFill>
          <a:blip r:embed="rId1"/>
          <a:stretch>
            <a:fillRect/>
          </a:stretch>
        </p:blipFill>
        <p:spPr>
          <a:xfrm>
            <a:off x="173847" y="0"/>
            <a:ext cx="3934374" cy="162900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 Box 21"/>
          <p:cNvSpPr txBox="1"/>
          <p:nvPr/>
        </p:nvSpPr>
        <p:spPr>
          <a:xfrm>
            <a:off x="2574368" y="1542198"/>
            <a:ext cx="8611870" cy="706755"/>
          </a:xfrm>
          <a:prstGeom prst="rect">
            <a:avLst/>
          </a:prstGeom>
          <a:noFill/>
        </p:spPr>
        <p:txBody>
          <a:bodyPr wrap="square" rtlCol="0">
            <a:spAutoFit/>
          </a:bodyPr>
          <a:lstStyle/>
          <a:p>
            <a:pPr algn="ctr"/>
            <a:r>
              <a:rPr lang="en-US" sz="4000" b="1" dirty="0">
                <a:latin typeface="Britannic Bold" panose="020B0903060703020204" pitchFamily="34" charset="0"/>
                <a:cs typeface="Britannic Bold" panose="020B0903060703020204" pitchFamily="34" charset="0"/>
              </a:rPr>
              <a:t>KEY FINDINGS</a:t>
            </a:r>
            <a:endParaRPr lang="en-US" sz="4000" b="1" dirty="0">
              <a:latin typeface="Britannic Bold" panose="020B0903060703020204" pitchFamily="34" charset="0"/>
              <a:cs typeface="Britannic Bold" panose="020B0903060703020204" pitchFamily="34" charset="0"/>
            </a:endParaRPr>
          </a:p>
        </p:txBody>
      </p:sp>
      <p:sp>
        <p:nvSpPr>
          <p:cNvPr id="3" name="TextBox 2"/>
          <p:cNvSpPr txBox="1"/>
          <p:nvPr/>
        </p:nvSpPr>
        <p:spPr>
          <a:xfrm>
            <a:off x="1260088" y="3175370"/>
            <a:ext cx="12533971" cy="4801314"/>
          </a:xfrm>
          <a:prstGeom prst="rect">
            <a:avLst/>
          </a:prstGeom>
          <a:solidFill>
            <a:schemeClr val="bg1"/>
          </a:solidFill>
          <a:ln w="19050">
            <a:solidFill>
              <a:schemeClr val="accent1"/>
            </a:solidFill>
          </a:ln>
        </p:spPr>
        <p:txBody>
          <a:bodyPr wrap="square">
            <a:spAutoFit/>
          </a:bodyPr>
          <a:lstStyle/>
          <a:p>
            <a:pPr algn="just">
              <a:buNone/>
            </a:pPr>
            <a:r>
              <a:rPr lang="en-US" dirty="0">
                <a:latin typeface="Calibri" panose="020F0502020204030204" pitchFamily="34" charset="0"/>
                <a:ea typeface="Calibri" panose="020F0502020204030204" pitchFamily="34" charset="0"/>
                <a:cs typeface="Calibri" panose="020F0502020204030204" pitchFamily="34" charset="0"/>
              </a:rPr>
              <a:t>This study revealed significant differences in how four machine learning models—Random Forest, Support Vector Machine (SVM), Logistic Regression, and Decision Tree—respond to label poisoning attacks. Random Forest emerged as the most robust model, experiencing only about a 5.1% accuracy loss even at 20% label corruption. Its ensemble structure, combining multiple decision trees and using majority voting, effectively dilutes the influence of poisoned labels, making it reliable across binary and multiclass datasets, especially in sensitive fields like healthcare and finance.</a:t>
            </a:r>
            <a:endParaRPr lang="en-US" dirty="0">
              <a:latin typeface="Calibri" panose="020F0502020204030204" pitchFamily="34" charset="0"/>
              <a:ea typeface="Calibri" panose="020F0502020204030204" pitchFamily="34" charset="0"/>
              <a:cs typeface="Calibri" panose="020F0502020204030204" pitchFamily="34" charset="0"/>
            </a:endParaRPr>
          </a:p>
          <a:p>
            <a:pPr algn="just">
              <a:buNone/>
            </a:pPr>
            <a:r>
              <a:rPr lang="en-US" dirty="0">
                <a:latin typeface="Calibri" panose="020F0502020204030204" pitchFamily="34" charset="0"/>
                <a:ea typeface="Calibri" panose="020F0502020204030204" pitchFamily="34" charset="0"/>
                <a:cs typeface="Calibri" panose="020F0502020204030204" pitchFamily="34" charset="0"/>
              </a:rPr>
              <a:t>SVM demonstrated moderate robustness by maintaining strong performance up to 10% poisoning but suffered a sharp decline (~20.5%) at 20% poisoning. Its vulnerability stems from its margin-based learning; label flipping near decision boundaries distorts the hyperplane, reducing accuracy notably in highly corrupted data. SVM is better suited for cleaner or moderately noisy datasets, particularly with high-dimensional features.</a:t>
            </a:r>
            <a:endParaRPr lang="en-US" dirty="0">
              <a:latin typeface="Calibri" panose="020F0502020204030204" pitchFamily="34" charset="0"/>
              <a:ea typeface="Calibri" panose="020F0502020204030204" pitchFamily="34" charset="0"/>
              <a:cs typeface="Calibri" panose="020F0502020204030204" pitchFamily="34" charset="0"/>
            </a:endParaRPr>
          </a:p>
          <a:p>
            <a:pPr algn="just">
              <a:buNone/>
            </a:pPr>
            <a:r>
              <a:rPr lang="en-US" dirty="0">
                <a:latin typeface="Calibri" panose="020F0502020204030204" pitchFamily="34" charset="0"/>
                <a:ea typeface="Calibri" panose="020F0502020204030204" pitchFamily="34" charset="0"/>
                <a:cs typeface="Calibri" panose="020F0502020204030204" pitchFamily="34" charset="0"/>
              </a:rPr>
              <a:t>Logistic Regression showed a steady but moderate drop in accuracy (~15%) at the highest poisoning level. Its probabilistic approach offers some tolerance to noise, allowing gradual performance degradation rather than abrupt failure. While more resilient than Decision Trees, Logistic Regression is less robust than Random Forest, making it appropriate for moderately noisy, interpretable applications.</a:t>
            </a:r>
            <a:endParaRPr lang="en-US" dirty="0">
              <a:latin typeface="Calibri" panose="020F0502020204030204" pitchFamily="34" charset="0"/>
              <a:ea typeface="Calibri" panose="020F0502020204030204" pitchFamily="34" charset="0"/>
              <a:cs typeface="Calibri" panose="020F0502020204030204" pitchFamily="34" charset="0"/>
            </a:endParaRPr>
          </a:p>
          <a:p>
            <a:pPr algn="just">
              <a:buNone/>
            </a:pPr>
            <a:r>
              <a:rPr lang="en-US" dirty="0">
                <a:latin typeface="Calibri" panose="020F0502020204030204" pitchFamily="34" charset="0"/>
                <a:ea typeface="Calibri" panose="020F0502020204030204" pitchFamily="34" charset="0"/>
                <a:cs typeface="Calibri" panose="020F0502020204030204" pitchFamily="34" charset="0"/>
              </a:rPr>
              <a:t>Decision Tree was the most vulnerable, with accuracy dropping sharply (~26.1%) at 20% poisoning. Its greedy splitting and lack of ensemble correction cause it to overfit noisy labels, severely affecting performance, especially in critical domains. Standalone decision trees are not recommended in adversarial or noisy environments without ensemble methods.</a:t>
            </a:r>
            <a:endParaRPr lang="en-US" dirty="0">
              <a:latin typeface="Calibri" panose="020F0502020204030204" pitchFamily="34" charset="0"/>
              <a:ea typeface="Calibri" panose="020F0502020204030204" pitchFamily="34" charset="0"/>
              <a:cs typeface="Calibri" panose="020F0502020204030204" pitchFamily="34" charset="0"/>
            </a:endParaRPr>
          </a:p>
          <a:p>
            <a:pPr algn="just"/>
            <a:r>
              <a:rPr lang="en-US" dirty="0">
                <a:latin typeface="Calibri" panose="020F0502020204030204" pitchFamily="34" charset="0"/>
                <a:ea typeface="Calibri" panose="020F0502020204030204" pitchFamily="34" charset="0"/>
                <a:cs typeface="Calibri" panose="020F0502020204030204" pitchFamily="34" charset="0"/>
              </a:rPr>
              <a:t>Overall, robustness to label poisoning varies significantly by model, with Random Forest offering the strongest defense.</a:t>
            </a:r>
            <a:endParaRPr lang="en-US" dirty="0">
              <a:latin typeface="Calibri" panose="020F0502020204030204" pitchFamily="34" charset="0"/>
              <a:ea typeface="Calibri" panose="020F0502020204030204" pitchFamily="34" charset="0"/>
              <a:cs typeface="Calibri" panose="020F0502020204030204" pitchFamily="34" charset="0"/>
            </a:endParaRPr>
          </a:p>
        </p:txBody>
      </p:sp>
      <p:pic>
        <p:nvPicPr>
          <p:cNvPr id="5" name="Picture 4"/>
          <p:cNvPicPr>
            <a:picLocks noChangeAspect="1"/>
          </p:cNvPicPr>
          <p:nvPr/>
        </p:nvPicPr>
        <p:blipFill>
          <a:blip r:embed="rId1"/>
          <a:stretch>
            <a:fillRect/>
          </a:stretch>
        </p:blipFill>
        <p:spPr>
          <a:xfrm>
            <a:off x="0" y="77464"/>
            <a:ext cx="3934374" cy="162900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4635401" y="1643468"/>
            <a:ext cx="5632490" cy="704017"/>
          </a:xfrm>
          <a:prstGeom prst="rect">
            <a:avLst/>
          </a:prstGeom>
          <a:noFill/>
        </p:spPr>
        <p:txBody>
          <a:bodyPr wrap="none" lIns="0" tIns="0" rIns="0" bIns="0" rtlCol="0" anchor="t"/>
          <a:lstStyle/>
          <a:p>
            <a:pPr marL="0" indent="0">
              <a:lnSpc>
                <a:spcPts val="5500"/>
              </a:lnSpc>
              <a:buNone/>
            </a:pPr>
            <a:r>
              <a:rPr lang="en-US" sz="4400" kern="0" spc="-89" dirty="0">
                <a:solidFill>
                  <a:srgbClr val="000000"/>
                </a:solidFill>
                <a:latin typeface="Britannic Bold" panose="020B0903060703020204" pitchFamily="34" charset="0"/>
                <a:ea typeface="Source Serif Pro Semi Bold" pitchFamily="34" charset="-122"/>
                <a:cs typeface="Britannic Bold" panose="020B0903060703020204" pitchFamily="34" charset="0"/>
              </a:rPr>
              <a:t>Future Development</a:t>
            </a:r>
            <a:endParaRPr lang="en-US" sz="4400" kern="0" spc="-89" dirty="0">
              <a:solidFill>
                <a:srgbClr val="000000"/>
              </a:solidFill>
              <a:latin typeface="Britannic Bold" panose="020B0903060703020204" pitchFamily="34" charset="0"/>
              <a:ea typeface="Source Serif Pro Semi Bold" pitchFamily="34" charset="-122"/>
              <a:cs typeface="Britannic Bold" panose="020B0903060703020204" pitchFamily="34" charset="0"/>
            </a:endParaRPr>
          </a:p>
        </p:txBody>
      </p:sp>
      <p:sp>
        <p:nvSpPr>
          <p:cNvPr id="4" name="Text 1"/>
          <p:cNvSpPr/>
          <p:nvPr/>
        </p:nvSpPr>
        <p:spPr>
          <a:xfrm>
            <a:off x="837724" y="3857347"/>
            <a:ext cx="7468553" cy="766048"/>
          </a:xfrm>
          <a:prstGeom prst="rect">
            <a:avLst/>
          </a:prstGeom>
          <a:noFill/>
        </p:spPr>
        <p:txBody>
          <a:bodyPr wrap="square" lIns="0" tIns="0" rIns="0" bIns="0" rtlCol="0" anchor="t"/>
          <a:lstStyle/>
          <a:p>
            <a:pPr marL="0" indent="0">
              <a:lnSpc>
                <a:spcPts val="3000"/>
              </a:lnSpc>
              <a:buNone/>
            </a:pPr>
            <a:endParaRPr lang="en-US" sz="1850" dirty="0"/>
          </a:p>
        </p:txBody>
      </p:sp>
      <p:sp>
        <p:nvSpPr>
          <p:cNvPr id="5" name="Text 2"/>
          <p:cNvSpPr/>
          <p:nvPr/>
        </p:nvSpPr>
        <p:spPr>
          <a:xfrm>
            <a:off x="837724" y="4780836"/>
            <a:ext cx="7468553" cy="766048"/>
          </a:xfrm>
          <a:prstGeom prst="rect">
            <a:avLst/>
          </a:prstGeom>
          <a:noFill/>
        </p:spPr>
        <p:txBody>
          <a:bodyPr wrap="square" lIns="0" tIns="0" rIns="0" bIns="0" rtlCol="0" anchor="t"/>
          <a:lstStyle/>
          <a:p>
            <a:pPr marL="0" indent="0">
              <a:lnSpc>
                <a:spcPts val="3000"/>
              </a:lnSpc>
              <a:buNone/>
            </a:pPr>
            <a:endParaRPr lang="en-US" sz="1850" dirty="0"/>
          </a:p>
        </p:txBody>
      </p:sp>
      <p:sp>
        <p:nvSpPr>
          <p:cNvPr id="6" name="Text Box 5"/>
          <p:cNvSpPr txBox="1"/>
          <p:nvPr/>
        </p:nvSpPr>
        <p:spPr>
          <a:xfrm>
            <a:off x="1110616" y="3323714"/>
            <a:ext cx="12682060" cy="4181057"/>
          </a:xfrm>
          <a:prstGeom prst="rect">
            <a:avLst/>
          </a:prstGeom>
          <a:solidFill>
            <a:schemeClr val="bg1"/>
          </a:solidFill>
          <a:ln w="19050">
            <a:solidFill>
              <a:schemeClr val="accent1"/>
            </a:solidFill>
          </a:ln>
        </p:spPr>
        <p:txBody>
          <a:bodyPr wrap="square" rtlCol="0">
            <a:noAutofit/>
          </a:bodyPr>
          <a:lstStyle/>
          <a:p>
            <a:pPr algn="just"/>
            <a:r>
              <a:rPr lang="en-US" altLang="en-US" sz="2000" dirty="0">
                <a:latin typeface="Calibri" panose="020F0502020204030204" pitchFamily="34" charset="0"/>
                <a:ea typeface="Calibri" panose="020F0502020204030204" pitchFamily="34" charset="0"/>
                <a:cs typeface="Calibri" panose="020F0502020204030204" pitchFamily="34" charset="0"/>
              </a:rPr>
              <a:t>This project lays the foundation for understanding how label poisoning affects machine learning models, but several avenues remain for future exploration. One major direction is the development of robust defense mechanisms that can detect and mitigate the impact of poisoned data during training. This includes techniques such as adversarial training, noise-resilient architectures, and data sanitization methods. Additionally, the scope of adversarial attacks can be broadened beyond label poisoning to include feature poisoning, backdoor attacks, and evasion strategies, allowing for a more comprehensive security evaluation. Expanding the study to include deep learning models and federated learning environments would also provide insight into real-world deployments where data originates from diverse and potentially untrusted sources. Lastly, incorporating explainable AI (XAI) tools to identify abnormal learning patterns may offer a proactive way to enhance model transparency and trust in adversarial settings.</a:t>
            </a:r>
            <a:endParaRPr lang="en-US" altLang="en-US" sz="2000" dirty="0">
              <a:latin typeface="Calibri" panose="020F0502020204030204" pitchFamily="34" charset="0"/>
              <a:ea typeface="Calibri" panose="020F0502020204030204" pitchFamily="34" charset="0"/>
              <a:cs typeface="Calibri" panose="020F0502020204030204" pitchFamily="34" charset="0"/>
            </a:endParaRPr>
          </a:p>
          <a:p>
            <a:pPr algn="just"/>
            <a:r>
              <a:rPr lang="en-US" altLang="en-US" sz="2000" dirty="0">
                <a:latin typeface="Calibri" panose="020F0502020204030204" pitchFamily="34" charset="0"/>
                <a:ea typeface="Calibri" panose="020F0502020204030204" pitchFamily="34" charset="0"/>
                <a:cs typeface="Calibri" panose="020F0502020204030204" pitchFamily="34" charset="0"/>
              </a:rPr>
              <a:t>Future work can also explore real-time detection of poisoning during data collection, as well as automated correction techniques. Collaborations with domain experts in healthcare, finance, and cybersecurity can help align technical solutions with real-world impact.</a:t>
            </a:r>
            <a:endParaRPr lang="en-US" altLang="en-US" sz="2000" dirty="0">
              <a:latin typeface="Calibri" panose="020F0502020204030204" pitchFamily="34" charset="0"/>
              <a:ea typeface="Calibri" panose="020F0502020204030204" pitchFamily="34" charset="0"/>
              <a:cs typeface="Calibri" panose="020F0502020204030204" pitchFamily="34" charset="0"/>
            </a:endParaRPr>
          </a:p>
        </p:txBody>
      </p:sp>
      <p:pic>
        <p:nvPicPr>
          <p:cNvPr id="2" name="Picture 1"/>
          <p:cNvPicPr>
            <a:picLocks noChangeAspect="1"/>
          </p:cNvPicPr>
          <p:nvPr/>
        </p:nvPicPr>
        <p:blipFill>
          <a:blip r:embed="rId1"/>
          <a:stretch>
            <a:fillRect/>
          </a:stretch>
        </p:blipFill>
        <p:spPr>
          <a:xfrm>
            <a:off x="0" y="0"/>
            <a:ext cx="3934374" cy="162900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0" y="88748"/>
            <a:ext cx="3934374" cy="1629002"/>
          </a:xfrm>
          <a:prstGeom prst="rect">
            <a:avLst/>
          </a:prstGeom>
        </p:spPr>
      </p:pic>
      <p:pic>
        <p:nvPicPr>
          <p:cNvPr id="3" name="Content Placeholder 2" descr="Screenshot 2025-05-26 202906"/>
          <p:cNvPicPr>
            <a:picLocks noChangeAspect="1"/>
          </p:cNvPicPr>
          <p:nvPr>
            <p:ph idx="1"/>
          </p:nvPr>
        </p:nvPicPr>
        <p:blipFill>
          <a:blip r:embed="rId2"/>
          <a:stretch>
            <a:fillRect/>
          </a:stretch>
        </p:blipFill>
        <p:spPr>
          <a:xfrm>
            <a:off x="1787525" y="728980"/>
            <a:ext cx="9333230" cy="655447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733083" y="737442"/>
            <a:ext cx="12420864" cy="853200"/>
          </a:xfrm>
          <a:prstGeom prst="rect">
            <a:avLst/>
          </a:prstGeom>
          <a:noFill/>
          <a:ln w="0">
            <a:noFill/>
          </a:ln>
        </p:spPr>
        <p:style>
          <a:lnRef idx="0">
            <a:scrgbClr r="0" g="0" b="0"/>
          </a:lnRef>
          <a:fillRef idx="0">
            <a:scrgbClr r="0" g="0" b="0"/>
          </a:fillRef>
          <a:effectRef idx="0">
            <a:scrgbClr r="0" g="0" b="0"/>
          </a:effectRef>
          <a:fontRef idx="minor"/>
        </p:style>
        <p:txBody>
          <a:bodyPr lIns="108000" tIns="54000" rIns="108000" bIns="54000" anchor="t">
            <a:normAutofit/>
          </a:bodyPr>
          <a:lstStyle/>
          <a:p>
            <a:pPr algn="ctr">
              <a:lnSpc>
                <a:spcPct val="90000"/>
              </a:lnSpc>
              <a:spcBef>
                <a:spcPts val="1200"/>
              </a:spcBef>
              <a:tabLst>
                <a:tab pos="0" algn="l"/>
              </a:tabLst>
            </a:pPr>
            <a:r>
              <a:rPr lang="en-US" sz="4000" b="1" spc="-1" dirty="0">
                <a:solidFill>
                  <a:srgbClr val="000000"/>
                </a:solidFill>
                <a:latin typeface="Britannic Bold" panose="020B0903060703020204" pitchFamily="34" charset="0"/>
                <a:ea typeface="Calibri" panose="020F0502020204030204"/>
                <a:cs typeface="Britannic Bold" panose="020B0903060703020204" pitchFamily="34" charset="0"/>
              </a:rPr>
              <a:t>Problem Statement</a:t>
            </a:r>
            <a:endParaRPr lang="en-IN" sz="4000" b="1" spc="-1" dirty="0">
              <a:solidFill>
                <a:srgbClr val="000000"/>
              </a:solidFill>
              <a:latin typeface="Britannic Bold" panose="020B0903060703020204" pitchFamily="34" charset="0"/>
              <a:cs typeface="Britannic Bold" panose="020B0903060703020204" pitchFamily="34" charset="0"/>
            </a:endParaRPr>
          </a:p>
        </p:txBody>
      </p:sp>
      <p:sp>
        <p:nvSpPr>
          <p:cNvPr id="119" name="CustomShape 3"/>
          <p:cNvSpPr/>
          <p:nvPr/>
        </p:nvSpPr>
        <p:spPr>
          <a:xfrm>
            <a:off x="733083" y="2275816"/>
            <a:ext cx="13392000" cy="4789742"/>
          </a:xfrm>
          <a:prstGeom prst="rect">
            <a:avLst/>
          </a:prstGeom>
          <a:ln>
            <a:solidFill>
              <a:schemeClr val="accent1"/>
            </a:solidFill>
          </a:ln>
        </p:spPr>
        <p:style>
          <a:lnRef idx="2">
            <a:schemeClr val="accent2"/>
          </a:lnRef>
          <a:fillRef idx="1">
            <a:schemeClr val="lt1"/>
          </a:fillRef>
          <a:effectRef idx="0">
            <a:schemeClr val="accent2"/>
          </a:effectRef>
          <a:fontRef idx="minor">
            <a:schemeClr val="dk1"/>
          </a:fontRef>
        </p:style>
        <p:txBody>
          <a:bodyPr lIns="108000" tIns="54000" rIns="108000" bIns="54000" anchor="t">
            <a:noAutofit/>
          </a:bodyPr>
          <a:lstStyle/>
          <a:p>
            <a:pPr>
              <a:buNone/>
            </a:pPr>
            <a:r>
              <a:rPr lang="en-US" altLang="en-US" dirty="0">
                <a:latin typeface="Calibri" panose="020F0502020204030204" pitchFamily="34" charset="0"/>
                <a:ea typeface="Calibri" panose="020F0502020204030204" pitchFamily="34" charset="0"/>
                <a:cs typeface="Calibri" panose="020F0502020204030204" pitchFamily="34" charset="0"/>
              </a:rPr>
              <a:t>As </a:t>
            </a:r>
            <a:r>
              <a:rPr lang="en-US" altLang="en-US" b="1" dirty="0">
                <a:latin typeface="Calibri" panose="020F0502020204030204" pitchFamily="34" charset="0"/>
                <a:ea typeface="Calibri" panose="020F0502020204030204" pitchFamily="34" charset="0"/>
                <a:cs typeface="Calibri" panose="020F0502020204030204" pitchFamily="34" charset="0"/>
              </a:rPr>
              <a:t>machine learning (ML)</a:t>
            </a:r>
            <a:r>
              <a:rPr lang="en-US" altLang="en-US" dirty="0">
                <a:latin typeface="Calibri" panose="020F0502020204030204" pitchFamily="34" charset="0"/>
                <a:ea typeface="Calibri" panose="020F0502020204030204" pitchFamily="34" charset="0"/>
                <a:cs typeface="Calibri" panose="020F0502020204030204" pitchFamily="34" charset="0"/>
              </a:rPr>
              <a:t> models become integral to high-stakes domains such as </a:t>
            </a:r>
            <a:r>
              <a:rPr lang="en-US" altLang="en-US" b="1" dirty="0">
                <a:latin typeface="Calibri" panose="020F0502020204030204" pitchFamily="34" charset="0"/>
                <a:ea typeface="Calibri" panose="020F0502020204030204" pitchFamily="34" charset="0"/>
                <a:cs typeface="Calibri" panose="020F0502020204030204" pitchFamily="34" charset="0"/>
              </a:rPr>
              <a:t>healthcare, finance, and cybersecurity</a:t>
            </a:r>
            <a:r>
              <a:rPr lang="en-US" altLang="en-US" dirty="0">
                <a:latin typeface="Calibri" panose="020F0502020204030204" pitchFamily="34" charset="0"/>
                <a:ea typeface="Calibri" panose="020F0502020204030204" pitchFamily="34" charset="0"/>
                <a:cs typeface="Calibri" panose="020F0502020204030204" pitchFamily="34" charset="0"/>
              </a:rPr>
              <a:t>, their reliability and integrity are more critical than ever. However, the quality of training data—which forms the foundation of any ML model—is vulnerable to adversarial manipulation. One such threat is label poisoning, where attackers deliberately flip or corrupt the labels in the training dataset to distort the model’s learning process.</a:t>
            </a:r>
            <a:endParaRPr lang="en-US" altLang="en-US" dirty="0">
              <a:latin typeface="Calibri" panose="020F0502020204030204" pitchFamily="34" charset="0"/>
              <a:ea typeface="Calibri" panose="020F0502020204030204" pitchFamily="34" charset="0"/>
              <a:cs typeface="Calibri" panose="020F0502020204030204" pitchFamily="34" charset="0"/>
            </a:endParaRPr>
          </a:p>
          <a:p>
            <a:pPr>
              <a:buNone/>
            </a:pPr>
            <a:endParaRPr lang="en-US" altLang="en-US" dirty="0">
              <a:latin typeface="Calibri" panose="020F0502020204030204" pitchFamily="34" charset="0"/>
              <a:ea typeface="Calibri" panose="020F0502020204030204" pitchFamily="34" charset="0"/>
              <a:cs typeface="Calibri" panose="020F0502020204030204" pitchFamily="34" charset="0"/>
            </a:endParaRPr>
          </a:p>
          <a:p>
            <a:pPr>
              <a:buNone/>
            </a:pPr>
            <a:r>
              <a:rPr lang="en-US" altLang="en-US" dirty="0">
                <a:latin typeface="Calibri" panose="020F0502020204030204" pitchFamily="34" charset="0"/>
                <a:ea typeface="Calibri" panose="020F0502020204030204" pitchFamily="34" charset="0"/>
                <a:cs typeface="Calibri" panose="020F0502020204030204" pitchFamily="34" charset="0"/>
              </a:rPr>
              <a:t>This form of attack is particularly stealthy, as it doesn’t alter the data features, making detection difficult. As a result, ML models trained on poisoned data may perform well on the surface but fail catastrophically in real-world scenarios—leading to incorrect predictions, security breaches, or even life-threatening decisions.</a:t>
            </a:r>
            <a:endParaRPr lang="en-US" altLang="en-US" dirty="0">
              <a:latin typeface="Calibri" panose="020F0502020204030204" pitchFamily="34" charset="0"/>
              <a:ea typeface="Calibri" panose="020F0502020204030204" pitchFamily="34" charset="0"/>
              <a:cs typeface="Calibri" panose="020F0502020204030204" pitchFamily="34" charset="0"/>
            </a:endParaRPr>
          </a:p>
          <a:p>
            <a:pPr>
              <a:buNone/>
            </a:pPr>
            <a:endParaRPr lang="en-US" altLang="en-US" dirty="0">
              <a:latin typeface="Calibri" panose="020F0502020204030204" pitchFamily="34" charset="0"/>
              <a:ea typeface="Calibri" panose="020F0502020204030204" pitchFamily="34" charset="0"/>
              <a:cs typeface="Calibri" panose="020F0502020204030204" pitchFamily="34" charset="0"/>
            </a:endParaRPr>
          </a:p>
          <a:p>
            <a:pPr>
              <a:buNone/>
            </a:pPr>
            <a:r>
              <a:rPr lang="en-US" altLang="en-US" dirty="0">
                <a:latin typeface="Calibri" panose="020F0502020204030204" pitchFamily="34" charset="0"/>
                <a:ea typeface="Calibri" panose="020F0502020204030204" pitchFamily="34" charset="0"/>
                <a:cs typeface="Calibri" panose="020F0502020204030204" pitchFamily="34" charset="0"/>
              </a:rPr>
              <a:t>Despite its severity, label poisoning remains underexplored, especially in practical, multi-model, and multi-dataset contexts. Existing research often focuses on synthetic data or specific attack categories, offering limited generalization.</a:t>
            </a:r>
            <a:endParaRPr lang="en-US" altLang="en-US" dirty="0">
              <a:latin typeface="Calibri" panose="020F0502020204030204" pitchFamily="34" charset="0"/>
              <a:ea typeface="Calibri" panose="020F0502020204030204" pitchFamily="34" charset="0"/>
              <a:cs typeface="Calibri" panose="020F0502020204030204" pitchFamily="34" charset="0"/>
            </a:endParaRPr>
          </a:p>
          <a:p>
            <a:pPr>
              <a:buNone/>
            </a:pPr>
            <a:endParaRPr lang="en-US" altLang="en-US" dirty="0">
              <a:latin typeface="Calibri" panose="020F0502020204030204" pitchFamily="34" charset="0"/>
              <a:ea typeface="Calibri" panose="020F0502020204030204" pitchFamily="34" charset="0"/>
              <a:cs typeface="Calibri" panose="020F0502020204030204" pitchFamily="34" charset="0"/>
            </a:endParaRPr>
          </a:p>
          <a:p>
            <a:pPr>
              <a:buNone/>
            </a:pPr>
            <a:r>
              <a:rPr lang="en-US" altLang="en-US" dirty="0">
                <a:latin typeface="Calibri" panose="020F0502020204030204" pitchFamily="34" charset="0"/>
                <a:ea typeface="Calibri" panose="020F0502020204030204" pitchFamily="34" charset="0"/>
                <a:cs typeface="Calibri" panose="020F0502020204030204" pitchFamily="34" charset="0"/>
              </a:rPr>
              <a:t>Therefore, there is a need to empirically evaluate how different ML classifiers respond to varying levels of label poisoning across diverse datasets, and to assess their robustness under such adversarial conditions. This study aims to fill that gap by simulating poisoning attacks and analyzing performance degradation in widely-used classifiers like </a:t>
            </a:r>
            <a:r>
              <a:rPr lang="en-US" altLang="en-US" b="1" dirty="0">
                <a:latin typeface="Calibri" panose="020F0502020204030204" pitchFamily="34" charset="0"/>
                <a:ea typeface="Calibri" panose="020F0502020204030204" pitchFamily="34" charset="0"/>
                <a:cs typeface="Calibri" panose="020F0502020204030204" pitchFamily="34" charset="0"/>
              </a:rPr>
              <a:t>SVM, Logistic Regression, Decision Tree, and Random Forest.</a:t>
            </a:r>
            <a:endParaRPr lang="en-US" altLang="en-US" dirty="0">
              <a:latin typeface="Calibri" panose="020F0502020204030204" pitchFamily="34" charset="0"/>
              <a:ea typeface="Calibri" panose="020F0502020204030204" pitchFamily="34" charset="0"/>
              <a:cs typeface="Calibri" panose="020F0502020204030204" pitchFamily="34" charset="0"/>
            </a:endParaRPr>
          </a:p>
          <a:p>
            <a:pPr>
              <a:buNone/>
            </a:pPr>
            <a:endParaRPr lang="en-US" altLang="en-US" dirty="0">
              <a:latin typeface="Calibri" panose="020F0502020204030204" pitchFamily="34" charset="0"/>
              <a:ea typeface="Calibri" panose="020F0502020204030204" pitchFamily="34" charset="0"/>
              <a:cs typeface="Calibri" panose="020F0502020204030204" pitchFamily="34" charset="0"/>
            </a:endParaRPr>
          </a:p>
          <a:p>
            <a:pPr>
              <a:buNone/>
            </a:pPr>
            <a:endParaRPr lang="en-US" altLang="en-US" dirty="0">
              <a:latin typeface="Calibri" panose="020F0502020204030204" pitchFamily="34" charset="0"/>
              <a:ea typeface="Calibri" panose="020F0502020204030204" pitchFamily="34" charset="0"/>
              <a:cs typeface="Calibri" panose="020F0502020204030204" pitchFamily="34" charset="0"/>
            </a:endParaRPr>
          </a:p>
        </p:txBody>
      </p:sp>
      <p:sp>
        <p:nvSpPr>
          <p:cNvPr id="121" name="CustomShape 5"/>
          <p:cNvSpPr/>
          <p:nvPr/>
        </p:nvSpPr>
        <p:spPr>
          <a:xfrm>
            <a:off x="13192848" y="7627824"/>
            <a:ext cx="416448" cy="422928"/>
          </a:xfrm>
          <a:prstGeom prst="rect">
            <a:avLst/>
          </a:prstGeom>
          <a:noFill/>
          <a:ln w="0">
            <a:noFill/>
          </a:ln>
        </p:spPr>
        <p:style>
          <a:lnRef idx="0">
            <a:scrgbClr r="0" g="0" b="0"/>
          </a:lnRef>
          <a:fillRef idx="0">
            <a:scrgbClr r="0" g="0" b="0"/>
          </a:fillRef>
          <a:effectRef idx="0">
            <a:scrgbClr r="0" g="0" b="0"/>
          </a:effectRef>
          <a:fontRef idx="minor"/>
        </p:style>
        <p:txBody>
          <a:bodyPr lIns="108000" tIns="54000" rIns="108000" bIns="54000" anchor="ctr">
            <a:noAutofit/>
          </a:bodyPr>
          <a:lstStyle/>
          <a:p>
            <a:pPr algn="r">
              <a:tabLst>
                <a:tab pos="0" algn="l"/>
              </a:tabLst>
            </a:pPr>
            <a:fld id="{51D2646A-3058-4677-AD42-FB53A28AC298}" type="slidenum">
              <a:rPr lang="en-US" sz="1440" spc="-1">
                <a:solidFill>
                  <a:srgbClr val="888888"/>
                </a:solidFill>
                <a:latin typeface="Arial" panose="020B0604020202020204"/>
                <a:ea typeface="Arial" panose="020B0604020202020204"/>
              </a:rPr>
            </a:fld>
            <a:endParaRPr lang="en-IN" sz="1440" spc="-1">
              <a:solidFill>
                <a:srgbClr val="000000"/>
              </a:solidFill>
              <a:latin typeface="Arial" panose="020B0604020202020204"/>
            </a:endParaRPr>
          </a:p>
        </p:txBody>
      </p:sp>
      <p:pic>
        <p:nvPicPr>
          <p:cNvPr id="2" name="Picture 1"/>
          <p:cNvPicPr>
            <a:picLocks noChangeAspect="1"/>
          </p:cNvPicPr>
          <p:nvPr/>
        </p:nvPicPr>
        <p:blipFill>
          <a:blip r:embed="rId1"/>
          <a:stretch>
            <a:fillRect/>
          </a:stretch>
        </p:blipFill>
        <p:spPr>
          <a:xfrm>
            <a:off x="95789" y="84548"/>
            <a:ext cx="3934374" cy="16290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588117" y="901065"/>
            <a:ext cx="12420864" cy="853200"/>
          </a:xfrm>
          <a:prstGeom prst="rect">
            <a:avLst/>
          </a:prstGeom>
          <a:noFill/>
          <a:ln w="0">
            <a:noFill/>
          </a:ln>
        </p:spPr>
        <p:style>
          <a:lnRef idx="0">
            <a:scrgbClr r="0" g="0" b="0"/>
          </a:lnRef>
          <a:fillRef idx="0">
            <a:scrgbClr r="0" g="0" b="0"/>
          </a:fillRef>
          <a:effectRef idx="0">
            <a:scrgbClr r="0" g="0" b="0"/>
          </a:effectRef>
          <a:fontRef idx="minor"/>
        </p:style>
        <p:txBody>
          <a:bodyPr lIns="108000" tIns="54000" rIns="108000" bIns="54000" anchor="t">
            <a:normAutofit/>
          </a:bodyPr>
          <a:lstStyle/>
          <a:p>
            <a:pPr algn="ctr">
              <a:lnSpc>
                <a:spcPct val="90000"/>
              </a:lnSpc>
              <a:spcBef>
                <a:spcPts val="1200"/>
              </a:spcBef>
              <a:tabLst>
                <a:tab pos="0" algn="l"/>
              </a:tabLst>
            </a:pPr>
            <a:r>
              <a:rPr lang="en-US" sz="4000" b="1" spc="-1" dirty="0">
                <a:solidFill>
                  <a:srgbClr val="000000"/>
                </a:solidFill>
                <a:latin typeface="Britannic Bold" panose="020B0903060703020204" pitchFamily="34" charset="0"/>
                <a:ea typeface="Calibri" panose="020F0502020204030204"/>
                <a:cs typeface="Britannic Bold" panose="020B0903060703020204" pitchFamily="34" charset="0"/>
              </a:rPr>
              <a:t>Solution</a:t>
            </a:r>
            <a:endParaRPr lang="en-IN" sz="4000" b="1" spc="-1" dirty="0">
              <a:solidFill>
                <a:srgbClr val="000000"/>
              </a:solidFill>
              <a:latin typeface="Britannic Bold" panose="020B0903060703020204" pitchFamily="34" charset="0"/>
              <a:cs typeface="Britannic Bold" panose="020B0903060703020204" pitchFamily="34" charset="0"/>
            </a:endParaRPr>
          </a:p>
        </p:txBody>
      </p:sp>
      <p:sp>
        <p:nvSpPr>
          <p:cNvPr id="119" name="CustomShape 3"/>
          <p:cNvSpPr/>
          <p:nvPr/>
        </p:nvSpPr>
        <p:spPr>
          <a:xfrm>
            <a:off x="588117" y="2264518"/>
            <a:ext cx="13392150" cy="4272280"/>
          </a:xfrm>
          <a:prstGeom prst="rect">
            <a:avLst/>
          </a:prstGeom>
        </p:spPr>
        <p:style>
          <a:lnRef idx="2">
            <a:schemeClr val="accent2"/>
          </a:lnRef>
          <a:fillRef idx="1">
            <a:schemeClr val="lt1"/>
          </a:fillRef>
          <a:effectRef idx="0">
            <a:schemeClr val="accent2"/>
          </a:effectRef>
          <a:fontRef idx="minor">
            <a:schemeClr val="dk1"/>
          </a:fontRef>
        </p:style>
        <p:txBody>
          <a:bodyPr lIns="108000" tIns="54000" rIns="108000" bIns="54000" anchor="t">
            <a:noAutofit/>
          </a:bodyPr>
          <a:lstStyle/>
          <a:p>
            <a:pPr>
              <a:buNone/>
            </a:pPr>
            <a:r>
              <a:rPr lang="en-US" altLang="en-US" sz="1680" dirty="0">
                <a:latin typeface="Calibri" panose="020F0502020204030204" pitchFamily="34" charset="0"/>
                <a:ea typeface="Calibri" panose="020F0502020204030204" pitchFamily="34" charset="0"/>
                <a:cs typeface="Calibri" panose="020F0502020204030204" pitchFamily="34" charset="0"/>
              </a:rPr>
              <a:t>To evaluate the impact of label poisoning attacks, we implemented a structured, multi-stage approach:</a:t>
            </a:r>
            <a:endParaRPr lang="en-US" altLang="en-US" sz="1680" dirty="0">
              <a:latin typeface="Calibri" panose="020F0502020204030204" pitchFamily="34" charset="0"/>
              <a:ea typeface="Calibri" panose="020F0502020204030204" pitchFamily="34" charset="0"/>
              <a:cs typeface="Calibri" panose="020F0502020204030204" pitchFamily="34" charset="0"/>
            </a:endParaRPr>
          </a:p>
          <a:p>
            <a:pPr>
              <a:buNone/>
            </a:pPr>
            <a:endParaRPr lang="en-US" altLang="en-US" sz="1680" dirty="0">
              <a:latin typeface="Calibri" panose="020F0502020204030204" pitchFamily="34" charset="0"/>
              <a:ea typeface="Calibri" panose="020F0502020204030204" pitchFamily="34" charset="0"/>
              <a:cs typeface="Calibri" panose="020F0502020204030204" pitchFamily="34" charset="0"/>
            </a:endParaRPr>
          </a:p>
          <a:p>
            <a:pPr>
              <a:buNone/>
            </a:pPr>
            <a:r>
              <a:rPr lang="zh-CN" altLang="en-US" sz="1680" dirty="0">
                <a:latin typeface="Calibri" panose="020F0502020204030204" pitchFamily="34" charset="0"/>
                <a:cs typeface="Calibri" panose="020F0502020204030204" pitchFamily="34" charset="0"/>
              </a:rPr>
              <a:t>🔹</a:t>
            </a:r>
            <a:r>
              <a:rPr lang="en-US" altLang="en-US" sz="1680" dirty="0">
                <a:latin typeface="Calibri" panose="020F0502020204030204" pitchFamily="34" charset="0"/>
                <a:ea typeface="Calibri" panose="020F0502020204030204" pitchFamily="34" charset="0"/>
                <a:cs typeface="Calibri" panose="020F0502020204030204" pitchFamily="34" charset="0"/>
              </a:rPr>
              <a:t> </a:t>
            </a:r>
            <a:r>
              <a:rPr lang="en-US" altLang="en-US" sz="1680" b="1" dirty="0">
                <a:latin typeface="Calibri" panose="020F0502020204030204" pitchFamily="34" charset="0"/>
                <a:ea typeface="Calibri" panose="020F0502020204030204" pitchFamily="34" charset="0"/>
                <a:cs typeface="Calibri" panose="020F0502020204030204" pitchFamily="34" charset="0"/>
              </a:rPr>
              <a:t>Dataset Selection</a:t>
            </a:r>
            <a:r>
              <a:rPr lang="en-US" altLang="en-US" sz="1680" dirty="0">
                <a:latin typeface="Calibri" panose="020F0502020204030204" pitchFamily="34" charset="0"/>
                <a:ea typeface="Calibri" panose="020F0502020204030204" pitchFamily="34" charset="0"/>
                <a:cs typeface="Calibri" panose="020F0502020204030204" pitchFamily="34" charset="0"/>
              </a:rPr>
              <a:t>:</a:t>
            </a:r>
            <a:endParaRPr lang="en-US" altLang="en-US" sz="1680" dirty="0">
              <a:latin typeface="Calibri" panose="020F0502020204030204" pitchFamily="34" charset="0"/>
              <a:ea typeface="Calibri" panose="020F0502020204030204" pitchFamily="34" charset="0"/>
              <a:cs typeface="Calibri" panose="020F0502020204030204" pitchFamily="34" charset="0"/>
            </a:endParaRPr>
          </a:p>
          <a:p>
            <a:pPr>
              <a:buNone/>
            </a:pPr>
            <a:r>
              <a:rPr lang="en-US" altLang="en-US" sz="1680" dirty="0">
                <a:latin typeface="Calibri" panose="020F0502020204030204" pitchFamily="34" charset="0"/>
                <a:ea typeface="Calibri" panose="020F0502020204030204" pitchFamily="34" charset="0"/>
                <a:cs typeface="Calibri" panose="020F0502020204030204" pitchFamily="34" charset="0"/>
              </a:rPr>
              <a:t>Used 5 real-world datasets (Email, Banking, Diabetes, Heart Attack, Iris) across different domains.</a:t>
            </a:r>
            <a:endParaRPr lang="en-US" altLang="en-US" sz="1680" dirty="0">
              <a:latin typeface="Calibri" panose="020F0502020204030204" pitchFamily="34" charset="0"/>
              <a:ea typeface="Calibri" panose="020F0502020204030204" pitchFamily="34" charset="0"/>
              <a:cs typeface="Calibri" panose="020F0502020204030204" pitchFamily="34" charset="0"/>
            </a:endParaRPr>
          </a:p>
          <a:p>
            <a:pPr>
              <a:buNone/>
            </a:pPr>
            <a:endParaRPr lang="en-US" altLang="en-US" sz="1680" dirty="0">
              <a:latin typeface="Calibri" panose="020F0502020204030204" pitchFamily="34" charset="0"/>
              <a:ea typeface="Calibri" panose="020F0502020204030204" pitchFamily="34" charset="0"/>
              <a:cs typeface="Calibri" panose="020F0502020204030204" pitchFamily="34" charset="0"/>
            </a:endParaRPr>
          </a:p>
          <a:p>
            <a:pPr>
              <a:buNone/>
            </a:pPr>
            <a:r>
              <a:rPr lang="zh-CN" altLang="en-US" sz="1680" dirty="0">
                <a:latin typeface="Calibri" panose="020F0502020204030204" pitchFamily="34" charset="0"/>
                <a:cs typeface="Calibri" panose="020F0502020204030204" pitchFamily="34" charset="0"/>
              </a:rPr>
              <a:t>🔹</a:t>
            </a:r>
            <a:r>
              <a:rPr lang="en-US" altLang="en-US" sz="1680" dirty="0">
                <a:latin typeface="Calibri" panose="020F0502020204030204" pitchFamily="34" charset="0"/>
                <a:ea typeface="Calibri" panose="020F0502020204030204" pitchFamily="34" charset="0"/>
                <a:cs typeface="Calibri" panose="020F0502020204030204" pitchFamily="34" charset="0"/>
              </a:rPr>
              <a:t> </a:t>
            </a:r>
            <a:r>
              <a:rPr lang="en-US" altLang="en-US" sz="1680" b="1" dirty="0">
                <a:latin typeface="Calibri" panose="020F0502020204030204" pitchFamily="34" charset="0"/>
                <a:ea typeface="Calibri" panose="020F0502020204030204" pitchFamily="34" charset="0"/>
                <a:cs typeface="Calibri" panose="020F0502020204030204" pitchFamily="34" charset="0"/>
              </a:rPr>
              <a:t>Model Training</a:t>
            </a:r>
            <a:r>
              <a:rPr lang="en-US" altLang="en-US" sz="1680" dirty="0">
                <a:latin typeface="Calibri" panose="020F0502020204030204" pitchFamily="34" charset="0"/>
                <a:ea typeface="Calibri" panose="020F0502020204030204" pitchFamily="34" charset="0"/>
                <a:cs typeface="Calibri" panose="020F0502020204030204" pitchFamily="34" charset="0"/>
              </a:rPr>
              <a:t>:</a:t>
            </a:r>
            <a:endParaRPr lang="en-US" altLang="en-US" sz="1680" dirty="0">
              <a:latin typeface="Calibri" panose="020F0502020204030204" pitchFamily="34" charset="0"/>
              <a:ea typeface="Calibri" panose="020F0502020204030204" pitchFamily="34" charset="0"/>
              <a:cs typeface="Calibri" panose="020F0502020204030204" pitchFamily="34" charset="0"/>
            </a:endParaRPr>
          </a:p>
          <a:p>
            <a:pPr>
              <a:buNone/>
            </a:pPr>
            <a:r>
              <a:rPr lang="en-US" altLang="en-US" sz="1680" dirty="0">
                <a:latin typeface="Calibri" panose="020F0502020204030204" pitchFamily="34" charset="0"/>
                <a:ea typeface="Calibri" panose="020F0502020204030204" pitchFamily="34" charset="0"/>
                <a:cs typeface="Calibri" panose="020F0502020204030204" pitchFamily="34" charset="0"/>
              </a:rPr>
              <a:t>Trained four ML classifiers—SVM, Logistic Regression, Decision Tree, and Random Forest—on clean data to establish baselines.</a:t>
            </a:r>
            <a:endParaRPr lang="en-US" altLang="en-US" sz="1680" dirty="0">
              <a:latin typeface="Calibri" panose="020F0502020204030204" pitchFamily="34" charset="0"/>
              <a:ea typeface="Calibri" panose="020F0502020204030204" pitchFamily="34" charset="0"/>
              <a:cs typeface="Calibri" panose="020F0502020204030204" pitchFamily="34" charset="0"/>
            </a:endParaRPr>
          </a:p>
          <a:p>
            <a:pPr>
              <a:buNone/>
            </a:pPr>
            <a:endParaRPr lang="en-US" altLang="en-US" sz="1680" dirty="0">
              <a:latin typeface="Calibri" panose="020F0502020204030204" pitchFamily="34" charset="0"/>
              <a:ea typeface="Calibri" panose="020F0502020204030204" pitchFamily="34" charset="0"/>
              <a:cs typeface="Calibri" panose="020F0502020204030204" pitchFamily="34" charset="0"/>
            </a:endParaRPr>
          </a:p>
          <a:p>
            <a:pPr>
              <a:buNone/>
            </a:pPr>
            <a:r>
              <a:rPr lang="zh-CN" altLang="en-US" sz="1680" dirty="0">
                <a:latin typeface="Calibri" panose="020F0502020204030204" pitchFamily="34" charset="0"/>
                <a:cs typeface="Calibri" panose="020F0502020204030204" pitchFamily="34" charset="0"/>
              </a:rPr>
              <a:t>🔹</a:t>
            </a:r>
            <a:r>
              <a:rPr lang="en-US" altLang="en-US" sz="1680" b="1" dirty="0">
                <a:latin typeface="Calibri" panose="020F0502020204030204" pitchFamily="34" charset="0"/>
                <a:ea typeface="Calibri" panose="020F0502020204030204" pitchFamily="34" charset="0"/>
                <a:cs typeface="Calibri" panose="020F0502020204030204" pitchFamily="34" charset="0"/>
              </a:rPr>
              <a:t> Label Poisoning Simulation</a:t>
            </a:r>
            <a:r>
              <a:rPr lang="en-US" altLang="en-US" sz="1680" dirty="0">
                <a:latin typeface="Calibri" panose="020F0502020204030204" pitchFamily="34" charset="0"/>
                <a:ea typeface="Calibri" panose="020F0502020204030204" pitchFamily="34" charset="0"/>
                <a:cs typeface="Calibri" panose="020F0502020204030204" pitchFamily="34" charset="0"/>
              </a:rPr>
              <a:t>:</a:t>
            </a:r>
            <a:endParaRPr lang="en-US" altLang="en-US" sz="1680" dirty="0">
              <a:latin typeface="Calibri" panose="020F0502020204030204" pitchFamily="34" charset="0"/>
              <a:ea typeface="Calibri" panose="020F0502020204030204" pitchFamily="34" charset="0"/>
              <a:cs typeface="Calibri" panose="020F0502020204030204" pitchFamily="34" charset="0"/>
            </a:endParaRPr>
          </a:p>
          <a:p>
            <a:pPr>
              <a:buNone/>
            </a:pPr>
            <a:r>
              <a:rPr lang="en-US" altLang="en-US" sz="1680" dirty="0">
                <a:latin typeface="Calibri" panose="020F0502020204030204" pitchFamily="34" charset="0"/>
                <a:ea typeface="Calibri" panose="020F0502020204030204" pitchFamily="34" charset="0"/>
                <a:cs typeface="Calibri" panose="020F0502020204030204" pitchFamily="34" charset="0"/>
              </a:rPr>
              <a:t>Introduced controlled label-flipping at 5%, 10%, and 20% levels in training data to simulate adversarial attacks.</a:t>
            </a:r>
            <a:endParaRPr lang="en-US" altLang="en-US" sz="1680" dirty="0">
              <a:latin typeface="Calibri" panose="020F0502020204030204" pitchFamily="34" charset="0"/>
              <a:ea typeface="Calibri" panose="020F0502020204030204" pitchFamily="34" charset="0"/>
              <a:cs typeface="Calibri" panose="020F0502020204030204" pitchFamily="34" charset="0"/>
            </a:endParaRPr>
          </a:p>
          <a:p>
            <a:pPr>
              <a:buNone/>
            </a:pPr>
            <a:endParaRPr lang="en-US" altLang="en-US" sz="1680" dirty="0">
              <a:latin typeface="Calibri" panose="020F0502020204030204" pitchFamily="34" charset="0"/>
              <a:ea typeface="Calibri" panose="020F0502020204030204" pitchFamily="34" charset="0"/>
              <a:cs typeface="Calibri" panose="020F0502020204030204" pitchFamily="34" charset="0"/>
            </a:endParaRPr>
          </a:p>
          <a:p>
            <a:pPr>
              <a:buNone/>
            </a:pPr>
            <a:r>
              <a:rPr lang="zh-CN" altLang="en-US" sz="1680" dirty="0">
                <a:latin typeface="Calibri" panose="020F0502020204030204" pitchFamily="34" charset="0"/>
                <a:cs typeface="Calibri" panose="020F0502020204030204" pitchFamily="34" charset="0"/>
              </a:rPr>
              <a:t>🔹</a:t>
            </a:r>
            <a:r>
              <a:rPr lang="en-US" altLang="en-US" sz="1680" b="1" dirty="0">
                <a:latin typeface="Calibri" panose="020F0502020204030204" pitchFamily="34" charset="0"/>
                <a:ea typeface="Calibri" panose="020F0502020204030204" pitchFamily="34" charset="0"/>
                <a:cs typeface="Calibri" panose="020F0502020204030204" pitchFamily="34" charset="0"/>
              </a:rPr>
              <a:t> Retraining &amp; Evaluation</a:t>
            </a:r>
            <a:r>
              <a:rPr lang="en-US" altLang="en-US" sz="1680" dirty="0">
                <a:latin typeface="Calibri" panose="020F0502020204030204" pitchFamily="34" charset="0"/>
                <a:ea typeface="Calibri" panose="020F0502020204030204" pitchFamily="34" charset="0"/>
                <a:cs typeface="Calibri" panose="020F0502020204030204" pitchFamily="34" charset="0"/>
              </a:rPr>
              <a:t>:</a:t>
            </a:r>
            <a:endParaRPr lang="en-US" altLang="en-US" sz="1680" dirty="0">
              <a:latin typeface="Calibri" panose="020F0502020204030204" pitchFamily="34" charset="0"/>
              <a:ea typeface="Calibri" panose="020F0502020204030204" pitchFamily="34" charset="0"/>
              <a:cs typeface="Calibri" panose="020F0502020204030204" pitchFamily="34" charset="0"/>
            </a:endParaRPr>
          </a:p>
          <a:p>
            <a:pPr>
              <a:buNone/>
            </a:pPr>
            <a:r>
              <a:rPr lang="en-US" altLang="en-US" sz="1680" dirty="0">
                <a:latin typeface="Calibri" panose="020F0502020204030204" pitchFamily="34" charset="0"/>
                <a:ea typeface="Calibri" panose="020F0502020204030204" pitchFamily="34" charset="0"/>
                <a:cs typeface="Calibri" panose="020F0502020204030204" pitchFamily="34" charset="0"/>
              </a:rPr>
              <a:t>Models were retrained on poisoned data and evaluated using Accuracy, Precision, Recall, and F1-Score.</a:t>
            </a:r>
            <a:endParaRPr lang="en-US" altLang="en-US" sz="1680" dirty="0">
              <a:latin typeface="Calibri" panose="020F0502020204030204" pitchFamily="34" charset="0"/>
              <a:ea typeface="Calibri" panose="020F0502020204030204" pitchFamily="34" charset="0"/>
              <a:cs typeface="Calibri" panose="020F0502020204030204" pitchFamily="34" charset="0"/>
            </a:endParaRPr>
          </a:p>
          <a:p>
            <a:pPr>
              <a:buNone/>
            </a:pPr>
            <a:endParaRPr lang="en-US" altLang="en-US" sz="1680" dirty="0">
              <a:latin typeface="Calibri" panose="020F0502020204030204" pitchFamily="34" charset="0"/>
              <a:ea typeface="Calibri" panose="020F0502020204030204" pitchFamily="34" charset="0"/>
              <a:cs typeface="Calibri" panose="020F0502020204030204" pitchFamily="34" charset="0"/>
            </a:endParaRPr>
          </a:p>
          <a:p>
            <a:pPr>
              <a:buNone/>
            </a:pPr>
            <a:r>
              <a:rPr lang="zh-CN" altLang="en-US" sz="1680" dirty="0">
                <a:latin typeface="Calibri" panose="020F0502020204030204" pitchFamily="34" charset="0"/>
                <a:cs typeface="Calibri" panose="020F0502020204030204" pitchFamily="34" charset="0"/>
              </a:rPr>
              <a:t>🔹</a:t>
            </a:r>
            <a:r>
              <a:rPr lang="en-US" altLang="en-US" sz="1680" dirty="0">
                <a:latin typeface="Calibri" panose="020F0502020204030204" pitchFamily="34" charset="0"/>
                <a:ea typeface="Calibri" panose="020F0502020204030204" pitchFamily="34" charset="0"/>
                <a:cs typeface="Calibri" panose="020F0502020204030204" pitchFamily="34" charset="0"/>
              </a:rPr>
              <a:t> </a:t>
            </a:r>
            <a:r>
              <a:rPr lang="en-US" altLang="en-US" sz="1680" b="1" dirty="0">
                <a:latin typeface="Calibri" panose="020F0502020204030204" pitchFamily="34" charset="0"/>
                <a:ea typeface="Calibri" panose="020F0502020204030204" pitchFamily="34" charset="0"/>
                <a:cs typeface="Calibri" panose="020F0502020204030204" pitchFamily="34" charset="0"/>
              </a:rPr>
              <a:t>Robustness Analysis</a:t>
            </a:r>
            <a:r>
              <a:rPr lang="en-US" altLang="en-US" sz="1680" dirty="0">
                <a:latin typeface="Calibri" panose="020F0502020204030204" pitchFamily="34" charset="0"/>
                <a:ea typeface="Calibri" panose="020F0502020204030204" pitchFamily="34" charset="0"/>
                <a:cs typeface="Calibri" panose="020F0502020204030204" pitchFamily="34" charset="0"/>
              </a:rPr>
              <a:t>:</a:t>
            </a:r>
            <a:endParaRPr lang="en-US" altLang="en-US" sz="1680" dirty="0">
              <a:latin typeface="Calibri" panose="020F0502020204030204" pitchFamily="34" charset="0"/>
              <a:ea typeface="Calibri" panose="020F0502020204030204" pitchFamily="34" charset="0"/>
              <a:cs typeface="Calibri" panose="020F0502020204030204" pitchFamily="34" charset="0"/>
            </a:endParaRPr>
          </a:p>
          <a:p>
            <a:pPr>
              <a:buNone/>
            </a:pPr>
            <a:r>
              <a:rPr lang="en-US" altLang="en-US" sz="1680" dirty="0">
                <a:latin typeface="Calibri" panose="020F0502020204030204" pitchFamily="34" charset="0"/>
                <a:ea typeface="Calibri" panose="020F0502020204030204" pitchFamily="34" charset="0"/>
                <a:cs typeface="Calibri" panose="020F0502020204030204" pitchFamily="34" charset="0"/>
              </a:rPr>
              <a:t>Compared performance degradation; Random Forest showed highest resilience, while Decision Tree was most vulnerable.</a:t>
            </a:r>
            <a:endParaRPr lang="en-US" altLang="en-US" sz="1680" dirty="0">
              <a:latin typeface="Calibri" panose="020F0502020204030204" pitchFamily="34" charset="0"/>
              <a:ea typeface="Calibri" panose="020F0502020204030204" pitchFamily="34" charset="0"/>
              <a:cs typeface="Calibri" panose="020F0502020204030204" pitchFamily="34" charset="0"/>
            </a:endParaRPr>
          </a:p>
        </p:txBody>
      </p:sp>
      <p:sp>
        <p:nvSpPr>
          <p:cNvPr id="121" name="CustomShape 5"/>
          <p:cNvSpPr/>
          <p:nvPr/>
        </p:nvSpPr>
        <p:spPr>
          <a:xfrm>
            <a:off x="13192848" y="7627824"/>
            <a:ext cx="416448" cy="422928"/>
          </a:xfrm>
          <a:prstGeom prst="rect">
            <a:avLst/>
          </a:prstGeom>
          <a:noFill/>
          <a:ln w="0">
            <a:noFill/>
          </a:ln>
        </p:spPr>
        <p:style>
          <a:lnRef idx="0">
            <a:scrgbClr r="0" g="0" b="0"/>
          </a:lnRef>
          <a:fillRef idx="0">
            <a:scrgbClr r="0" g="0" b="0"/>
          </a:fillRef>
          <a:effectRef idx="0">
            <a:scrgbClr r="0" g="0" b="0"/>
          </a:effectRef>
          <a:fontRef idx="minor"/>
        </p:style>
        <p:txBody>
          <a:bodyPr lIns="108000" tIns="54000" rIns="108000" bIns="54000" anchor="ctr">
            <a:noAutofit/>
          </a:bodyPr>
          <a:lstStyle/>
          <a:p>
            <a:pPr algn="r">
              <a:tabLst>
                <a:tab pos="0" algn="l"/>
              </a:tabLst>
            </a:pPr>
            <a:fld id="{51D2646A-3058-4677-AD42-FB53A28AC298}" type="slidenum">
              <a:rPr lang="en-US" sz="1440" spc="-1">
                <a:solidFill>
                  <a:srgbClr val="888888"/>
                </a:solidFill>
                <a:latin typeface="Arial" panose="020B0604020202020204"/>
                <a:ea typeface="Arial" panose="020B0604020202020204"/>
              </a:rPr>
            </a:fld>
            <a:endParaRPr lang="en-IN" sz="1440" spc="-1">
              <a:solidFill>
                <a:srgbClr val="000000"/>
              </a:solidFill>
              <a:latin typeface="Arial" panose="020B0604020202020204"/>
            </a:endParaRPr>
          </a:p>
        </p:txBody>
      </p:sp>
      <p:pic>
        <p:nvPicPr>
          <p:cNvPr id="2" name="Picture 1"/>
          <p:cNvPicPr>
            <a:picLocks noChangeAspect="1"/>
          </p:cNvPicPr>
          <p:nvPr/>
        </p:nvPicPr>
        <p:blipFill>
          <a:blip r:embed="rId1"/>
          <a:stretch>
            <a:fillRect/>
          </a:stretch>
        </p:blipFill>
        <p:spPr>
          <a:xfrm>
            <a:off x="0" y="0"/>
            <a:ext cx="3934374" cy="162900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rot="10800000" flipV="1">
            <a:off x="568233" y="1488348"/>
            <a:ext cx="13806170" cy="281305"/>
          </a:xfrm>
          <a:prstGeom prst="rect">
            <a:avLst/>
          </a:prstGeom>
          <a:noFill/>
        </p:spPr>
        <p:txBody>
          <a:bodyPr wrap="square" lIns="0" tIns="0" rIns="0" bIns="0" rtlCol="0" anchor="t"/>
          <a:lstStyle/>
          <a:p>
            <a:pPr marL="0" indent="0">
              <a:lnSpc>
                <a:spcPts val="5500"/>
              </a:lnSpc>
              <a:buNone/>
            </a:pPr>
            <a:r>
              <a:rPr lang="en-US" sz="4400" kern="0" spc="-89" dirty="0">
                <a:solidFill>
                  <a:srgbClr val="000000"/>
                </a:solidFill>
                <a:latin typeface="Britannic Bold" panose="020B0903060703020204" pitchFamily="34" charset="0"/>
                <a:ea typeface="Source Serif Pro Semi Bold" pitchFamily="34" charset="-122"/>
                <a:cs typeface="Britannic Bold" panose="020B0903060703020204" pitchFamily="34" charset="0"/>
              </a:rPr>
              <a:t>Poisioning A Machine Learning Model</a:t>
            </a:r>
            <a:endParaRPr lang="en-US" sz="4400" dirty="0">
              <a:latin typeface="Britannic Bold" panose="020B0903060703020204" pitchFamily="34" charset="0"/>
              <a:cs typeface="Britannic Bold" panose="020B0903060703020204" pitchFamily="34" charset="0"/>
            </a:endParaRPr>
          </a:p>
        </p:txBody>
      </p:sp>
      <p:pic>
        <p:nvPicPr>
          <p:cNvPr id="5" name="Picture 4" descr="Screenshot 2025-05-26 172742"/>
          <p:cNvPicPr>
            <a:picLocks noChangeAspect="1"/>
          </p:cNvPicPr>
          <p:nvPr/>
        </p:nvPicPr>
        <p:blipFill>
          <a:blip r:embed="rId1"/>
          <a:stretch>
            <a:fillRect/>
          </a:stretch>
        </p:blipFill>
        <p:spPr>
          <a:xfrm>
            <a:off x="10087610" y="0"/>
            <a:ext cx="5091430" cy="8229600"/>
          </a:xfrm>
          <a:prstGeom prst="rect">
            <a:avLst/>
          </a:prstGeom>
        </p:spPr>
      </p:pic>
      <p:sp>
        <p:nvSpPr>
          <p:cNvPr id="7" name="Title 6"/>
          <p:cNvSpPr>
            <a:spLocks noGrp="1"/>
          </p:cNvSpPr>
          <p:nvPr>
            <p:ph type="title"/>
          </p:nvPr>
        </p:nvSpPr>
        <p:spPr>
          <a:xfrm>
            <a:off x="568325" y="2455545"/>
            <a:ext cx="9077325" cy="2199640"/>
          </a:xfrm>
          <a:ln w="19050">
            <a:solidFill>
              <a:schemeClr val="accent1"/>
            </a:solidFill>
          </a:ln>
        </p:spPr>
        <p:txBody>
          <a:bodyPr>
            <a:noAutofit/>
          </a:bodyPr>
          <a:lstStyle/>
          <a:p>
            <a:r>
              <a:rPr lang="en-US"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t>This presentation provides a comprehensive overview of how label poisoning an adversarial attack technique can significantly compromise the performance of machine learning models. To investigate this, we developed a structured, multi-phase experimental framework that includes simulating label-flipping attacks on training data, retraining various classification models, and rigorously evaluating their robustness across multiple real-world datasets. Our objective is to highlight the vulnerabilities of commonly used algorithms and emphasize the need for building more secure and resilient AI systems.</a:t>
            </a:r>
            <a:br>
              <a:rPr lang="en-US" altLang="en-US" sz="1800" dirty="0">
                <a:solidFill>
                  <a:schemeClr val="tx1"/>
                </a:solidFill>
                <a:latin typeface="Calibri" panose="020F0502020204030204" pitchFamily="34" charset="0"/>
                <a:ea typeface="Calibri" panose="020F0502020204030204" pitchFamily="34" charset="0"/>
                <a:cs typeface="Calibri" panose="020F0502020204030204" pitchFamily="34" charset="0"/>
              </a:rPr>
            </a:br>
            <a:endParaRPr lang="en-IN" sz="1800" dirty="0">
              <a:solidFill>
                <a:schemeClr val="tx1"/>
              </a:solidFill>
            </a:endParaRPr>
          </a:p>
        </p:txBody>
      </p:sp>
      <p:pic>
        <p:nvPicPr>
          <p:cNvPr id="8" name="Picture 7"/>
          <p:cNvPicPr>
            <a:picLocks noChangeAspect="1"/>
          </p:cNvPicPr>
          <p:nvPr/>
        </p:nvPicPr>
        <p:blipFill>
          <a:blip r:embed="rId2"/>
          <a:stretch>
            <a:fillRect/>
          </a:stretch>
        </p:blipFill>
        <p:spPr>
          <a:xfrm>
            <a:off x="0" y="0"/>
            <a:ext cx="3934374" cy="162900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837724" y="2485787"/>
            <a:ext cx="11159133" cy="704017"/>
          </a:xfrm>
          <a:prstGeom prst="rect">
            <a:avLst/>
          </a:prstGeom>
          <a:noFill/>
        </p:spPr>
        <p:txBody>
          <a:bodyPr wrap="none" lIns="0" tIns="0" rIns="0" bIns="0" rtlCol="0" anchor="t"/>
          <a:lstStyle/>
          <a:p>
            <a:pPr marL="0" indent="0">
              <a:lnSpc>
                <a:spcPts val="5500"/>
              </a:lnSpc>
              <a:buNone/>
            </a:pPr>
            <a:endParaRPr lang="en-US" sz="4400" dirty="0"/>
          </a:p>
        </p:txBody>
      </p:sp>
      <p:sp>
        <p:nvSpPr>
          <p:cNvPr id="3" name="Text 1"/>
          <p:cNvSpPr/>
          <p:nvPr/>
        </p:nvSpPr>
        <p:spPr>
          <a:xfrm>
            <a:off x="837724" y="3788093"/>
            <a:ext cx="2816185" cy="351949"/>
          </a:xfrm>
          <a:prstGeom prst="rect">
            <a:avLst/>
          </a:prstGeom>
          <a:noFill/>
        </p:spPr>
        <p:txBody>
          <a:bodyPr wrap="none" lIns="0" tIns="0" rIns="0" bIns="0" rtlCol="0" anchor="t"/>
          <a:lstStyle/>
          <a:p>
            <a:pPr marL="0" indent="0">
              <a:lnSpc>
                <a:spcPts val="2750"/>
              </a:lnSpc>
              <a:buNone/>
            </a:pPr>
            <a:endParaRPr lang="en-US" sz="2200" dirty="0"/>
          </a:p>
        </p:txBody>
      </p:sp>
      <p:sp>
        <p:nvSpPr>
          <p:cNvPr id="4" name="Text 2"/>
          <p:cNvSpPr/>
          <p:nvPr/>
        </p:nvSpPr>
        <p:spPr>
          <a:xfrm>
            <a:off x="837724" y="4379357"/>
            <a:ext cx="6185535" cy="1149072"/>
          </a:xfrm>
          <a:prstGeom prst="rect">
            <a:avLst/>
          </a:prstGeom>
          <a:noFill/>
        </p:spPr>
        <p:txBody>
          <a:bodyPr wrap="square" lIns="0" tIns="0" rIns="0" bIns="0" rtlCol="0" anchor="t"/>
          <a:lstStyle/>
          <a:p>
            <a:pPr marL="0" indent="0">
              <a:lnSpc>
                <a:spcPts val="3000"/>
              </a:lnSpc>
              <a:buNone/>
            </a:pPr>
            <a:endParaRPr lang="en-US" sz="1850" dirty="0"/>
          </a:p>
        </p:txBody>
      </p:sp>
      <p:sp>
        <p:nvSpPr>
          <p:cNvPr id="5" name="Text 3"/>
          <p:cNvSpPr/>
          <p:nvPr/>
        </p:nvSpPr>
        <p:spPr>
          <a:xfrm>
            <a:off x="7614761" y="3788093"/>
            <a:ext cx="2816185" cy="351949"/>
          </a:xfrm>
          <a:prstGeom prst="rect">
            <a:avLst/>
          </a:prstGeom>
          <a:noFill/>
        </p:spPr>
        <p:txBody>
          <a:bodyPr wrap="none" lIns="0" tIns="0" rIns="0" bIns="0" rtlCol="0" anchor="t"/>
          <a:lstStyle/>
          <a:p>
            <a:pPr marL="0" indent="0">
              <a:lnSpc>
                <a:spcPts val="2750"/>
              </a:lnSpc>
              <a:buNone/>
            </a:pPr>
            <a:endParaRPr lang="en-US" sz="2200" dirty="0"/>
          </a:p>
        </p:txBody>
      </p:sp>
      <p:sp>
        <p:nvSpPr>
          <p:cNvPr id="6" name="Text 4"/>
          <p:cNvSpPr/>
          <p:nvPr/>
        </p:nvSpPr>
        <p:spPr>
          <a:xfrm>
            <a:off x="7614761" y="4379357"/>
            <a:ext cx="6185535" cy="766048"/>
          </a:xfrm>
          <a:prstGeom prst="rect">
            <a:avLst/>
          </a:prstGeom>
          <a:noFill/>
        </p:spPr>
        <p:txBody>
          <a:bodyPr wrap="square" lIns="0" tIns="0" rIns="0" bIns="0" rtlCol="0" anchor="t"/>
          <a:lstStyle/>
          <a:p>
            <a:pPr marL="0" indent="0">
              <a:lnSpc>
                <a:spcPts val="3000"/>
              </a:lnSpc>
              <a:buNone/>
            </a:pPr>
            <a:endParaRPr lang="en-US" sz="1850" dirty="0"/>
          </a:p>
        </p:txBody>
      </p:sp>
      <p:sp>
        <p:nvSpPr>
          <p:cNvPr id="9" name="Text Box 8"/>
          <p:cNvSpPr txBox="1"/>
          <p:nvPr/>
        </p:nvSpPr>
        <p:spPr>
          <a:xfrm>
            <a:off x="5409395" y="578064"/>
            <a:ext cx="9062720" cy="768350"/>
          </a:xfrm>
          <a:prstGeom prst="rect">
            <a:avLst/>
          </a:prstGeom>
          <a:noFill/>
        </p:spPr>
        <p:txBody>
          <a:bodyPr wrap="square" rtlCol="0">
            <a:spAutoFit/>
          </a:bodyPr>
          <a:lstStyle/>
          <a:p>
            <a:r>
              <a:rPr lang="en-US" sz="4400" dirty="0">
                <a:latin typeface="Britannic Bold" panose="020B0903060703020204" pitchFamily="34" charset="0"/>
                <a:cs typeface="Britannic Bold" panose="020B0903060703020204" pitchFamily="34" charset="0"/>
              </a:rPr>
              <a:t>OBJECTIVES</a:t>
            </a:r>
            <a:endParaRPr lang="en-US" sz="4400" dirty="0">
              <a:latin typeface="Britannic Bold" panose="020B0903060703020204" pitchFamily="34" charset="0"/>
              <a:cs typeface="Britannic Bold" panose="020B0903060703020204" pitchFamily="34" charset="0"/>
            </a:endParaRPr>
          </a:p>
        </p:txBody>
      </p:sp>
      <p:sp>
        <p:nvSpPr>
          <p:cNvPr id="10" name="Text Box 9"/>
          <p:cNvSpPr txBox="1"/>
          <p:nvPr/>
        </p:nvSpPr>
        <p:spPr>
          <a:xfrm>
            <a:off x="830104" y="1638449"/>
            <a:ext cx="13220433" cy="5693866"/>
          </a:xfrm>
          <a:prstGeom prst="rect">
            <a:avLst/>
          </a:prstGeom>
          <a:solidFill>
            <a:schemeClr val="bg1"/>
          </a:solidFill>
          <a:ln w="19050">
            <a:solidFill>
              <a:schemeClr val="accent1"/>
            </a:solidFill>
          </a:ln>
        </p:spPr>
        <p:txBody>
          <a:bodyPr wrap="square" rtlCol="0">
            <a:spAutoFit/>
          </a:bodyPr>
          <a:lstStyle/>
          <a:p>
            <a:r>
              <a:rPr lang="en-US" altLang="en-US" sz="2000" b="1" dirty="0"/>
              <a:t>Primary Goal:</a:t>
            </a:r>
            <a:endParaRPr lang="en-US" altLang="en-US" sz="2000" b="1" dirty="0"/>
          </a:p>
          <a:p>
            <a:r>
              <a:rPr lang="en-US" altLang="en-US" dirty="0">
                <a:latin typeface="Times New Roman" panose="02020603050405020304" pitchFamily="18" charset="0"/>
                <a:cs typeface="Times New Roman" panose="02020603050405020304" pitchFamily="18" charset="0"/>
              </a:rPr>
              <a:t>To evaluate the impact of label poisoning attacks on the performance and robustness of machine learning classification models.</a:t>
            </a:r>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r>
              <a:rPr lang="en-US" altLang="en-US" sz="2000" b="1" dirty="0"/>
              <a:t>Specific Objectives:</a:t>
            </a:r>
            <a:endParaRPr lang="en-US" altLang="en-US" dirty="0"/>
          </a:p>
          <a:p>
            <a:r>
              <a:rPr lang="zh-CN" altLang="en-US" dirty="0"/>
              <a:t>🔹</a:t>
            </a:r>
            <a:r>
              <a:rPr lang="en-US" altLang="en-US" dirty="0"/>
              <a:t> </a:t>
            </a:r>
            <a:r>
              <a:rPr lang="en-US" altLang="en-US" dirty="0">
                <a:latin typeface="Times New Roman" panose="02020603050405020304" pitchFamily="18" charset="0"/>
                <a:cs typeface="Times New Roman" panose="02020603050405020304" pitchFamily="18" charset="0"/>
              </a:rPr>
              <a:t>Simulate Label Poisoning Attacks</a:t>
            </a: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          Introduce controlled label-flipping (5%, 10%, 20%) in training data to mimic adversarial scenarios.</a:t>
            </a:r>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Train and Evaluate Models</a:t>
            </a: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          Use four popular classifiers—SVM, Logistic Regression, Decision Tree, and Random Forest—on both clean and poisoned data.</a:t>
            </a:r>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Compare Model Robustness</a:t>
            </a: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           Analyze how different models react to varying levels of poisoning and identify which are most resilient.</a:t>
            </a:r>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Apply Real-World Datasets</a:t>
            </a: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           Test the impact of poisoning across five datasets from healthcare, finance, and communication domains.</a:t>
            </a:r>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a:t>
            </a:r>
            <a:r>
              <a:rPr lang="en-US" altLang="en-US" dirty="0">
                <a:latin typeface="Times New Roman" panose="02020603050405020304" pitchFamily="18" charset="0"/>
                <a:cs typeface="Times New Roman" panose="02020603050405020304" pitchFamily="18" charset="0"/>
              </a:rPr>
              <a:t> Promote Secure ML Development</a:t>
            </a:r>
            <a:endParaRPr lang="en-US" altLang="en-US" dirty="0">
              <a:latin typeface="Times New Roman" panose="02020603050405020304" pitchFamily="18" charset="0"/>
              <a:cs typeface="Times New Roman" panose="02020603050405020304" pitchFamily="18" charset="0"/>
            </a:endParaRPr>
          </a:p>
          <a:p>
            <a:r>
              <a:rPr lang="en-US" altLang="en-US" dirty="0">
                <a:latin typeface="Times New Roman" panose="02020603050405020304" pitchFamily="18" charset="0"/>
                <a:cs typeface="Times New Roman" panose="02020603050405020304" pitchFamily="18" charset="0"/>
              </a:rPr>
              <a:t>           Highlight the importance of adversarial testing and inspire future research toward building robust AI systems.</a:t>
            </a:r>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a:p>
            <a:endParaRPr lang="en-US" altLang="en-US"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1"/>
          <a:stretch>
            <a:fillRect/>
          </a:stretch>
        </p:blipFill>
        <p:spPr>
          <a:xfrm>
            <a:off x="-3883" y="9447"/>
            <a:ext cx="3934374" cy="162900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324124" y="750570"/>
            <a:ext cx="5632490" cy="704017"/>
          </a:xfrm>
          <a:prstGeom prst="rect">
            <a:avLst/>
          </a:prstGeom>
          <a:noFill/>
        </p:spPr>
        <p:txBody>
          <a:bodyPr wrap="none" lIns="0" tIns="0" rIns="0" bIns="0" rtlCol="0" anchor="t"/>
          <a:lstStyle/>
          <a:p>
            <a:pPr marL="0" indent="0">
              <a:lnSpc>
                <a:spcPts val="5500"/>
              </a:lnSpc>
              <a:buNone/>
            </a:pPr>
            <a:endParaRPr lang="en-US" sz="4400" dirty="0"/>
          </a:p>
        </p:txBody>
      </p:sp>
      <p:sp>
        <p:nvSpPr>
          <p:cNvPr id="5" name="Text 2"/>
          <p:cNvSpPr/>
          <p:nvPr/>
        </p:nvSpPr>
        <p:spPr>
          <a:xfrm>
            <a:off x="6571059" y="2060496"/>
            <a:ext cx="2816185" cy="351949"/>
          </a:xfrm>
          <a:prstGeom prst="rect">
            <a:avLst/>
          </a:prstGeom>
          <a:noFill/>
        </p:spPr>
        <p:txBody>
          <a:bodyPr wrap="none" lIns="0" tIns="0" rIns="0" bIns="0" rtlCol="0" anchor="t"/>
          <a:lstStyle/>
          <a:p>
            <a:pPr marL="0" indent="0">
              <a:lnSpc>
                <a:spcPts val="2750"/>
              </a:lnSpc>
              <a:buNone/>
            </a:pPr>
            <a:endParaRPr lang="en-US" sz="2200" dirty="0"/>
          </a:p>
        </p:txBody>
      </p:sp>
      <p:sp>
        <p:nvSpPr>
          <p:cNvPr id="8" name="Text 5"/>
          <p:cNvSpPr/>
          <p:nvPr/>
        </p:nvSpPr>
        <p:spPr>
          <a:xfrm>
            <a:off x="10424993" y="2060496"/>
            <a:ext cx="2816185" cy="351949"/>
          </a:xfrm>
          <a:prstGeom prst="rect">
            <a:avLst/>
          </a:prstGeom>
          <a:noFill/>
        </p:spPr>
        <p:txBody>
          <a:bodyPr wrap="none" lIns="0" tIns="0" rIns="0" bIns="0" rtlCol="0" anchor="t"/>
          <a:lstStyle/>
          <a:p>
            <a:pPr marL="0" indent="0">
              <a:lnSpc>
                <a:spcPts val="2750"/>
              </a:lnSpc>
              <a:buNone/>
            </a:pPr>
            <a:endParaRPr lang="en-US" sz="2200" dirty="0"/>
          </a:p>
        </p:txBody>
      </p:sp>
      <p:sp>
        <p:nvSpPr>
          <p:cNvPr id="9" name="Text 6"/>
          <p:cNvSpPr/>
          <p:nvPr/>
        </p:nvSpPr>
        <p:spPr>
          <a:xfrm>
            <a:off x="10424993" y="2556034"/>
            <a:ext cx="3120747" cy="1915120"/>
          </a:xfrm>
          <a:prstGeom prst="rect">
            <a:avLst/>
          </a:prstGeom>
          <a:noFill/>
        </p:spPr>
        <p:txBody>
          <a:bodyPr wrap="square" lIns="0" tIns="0" rIns="0" bIns="0" rtlCol="0" anchor="t"/>
          <a:lstStyle/>
          <a:p>
            <a:pPr marL="0" indent="0">
              <a:lnSpc>
                <a:spcPts val="3000"/>
              </a:lnSpc>
              <a:buNone/>
            </a:pPr>
            <a:endParaRPr lang="en-US" sz="1850" dirty="0"/>
          </a:p>
        </p:txBody>
      </p:sp>
      <p:sp>
        <p:nvSpPr>
          <p:cNvPr id="11" name="Text 8"/>
          <p:cNvSpPr/>
          <p:nvPr/>
        </p:nvSpPr>
        <p:spPr>
          <a:xfrm>
            <a:off x="6571059" y="5204341"/>
            <a:ext cx="2816185" cy="351949"/>
          </a:xfrm>
          <a:prstGeom prst="rect">
            <a:avLst/>
          </a:prstGeom>
          <a:noFill/>
        </p:spPr>
        <p:txBody>
          <a:bodyPr wrap="none" lIns="0" tIns="0" rIns="0" bIns="0" rtlCol="0" anchor="t"/>
          <a:lstStyle/>
          <a:p>
            <a:pPr marL="0" indent="0">
              <a:lnSpc>
                <a:spcPts val="2750"/>
              </a:lnSpc>
              <a:buNone/>
            </a:pPr>
            <a:endParaRPr lang="en-US" sz="2200" dirty="0"/>
          </a:p>
        </p:txBody>
      </p:sp>
      <p:sp>
        <p:nvSpPr>
          <p:cNvPr id="12" name="Text 9"/>
          <p:cNvSpPr/>
          <p:nvPr/>
        </p:nvSpPr>
        <p:spPr>
          <a:xfrm>
            <a:off x="6571059" y="5699879"/>
            <a:ext cx="3120747" cy="1532096"/>
          </a:xfrm>
          <a:prstGeom prst="rect">
            <a:avLst/>
          </a:prstGeom>
          <a:noFill/>
        </p:spPr>
        <p:txBody>
          <a:bodyPr wrap="square" lIns="0" tIns="0" rIns="0" bIns="0" rtlCol="0" anchor="t"/>
          <a:lstStyle/>
          <a:p>
            <a:pPr marL="0" indent="0">
              <a:lnSpc>
                <a:spcPts val="3000"/>
              </a:lnSpc>
              <a:buNone/>
            </a:pPr>
            <a:endParaRPr lang="en-US" sz="1850" dirty="0"/>
          </a:p>
        </p:txBody>
      </p:sp>
      <p:sp>
        <p:nvSpPr>
          <p:cNvPr id="14" name="Text 11"/>
          <p:cNvSpPr/>
          <p:nvPr/>
        </p:nvSpPr>
        <p:spPr>
          <a:xfrm>
            <a:off x="10548459" y="5535235"/>
            <a:ext cx="2816185" cy="351949"/>
          </a:xfrm>
          <a:prstGeom prst="rect">
            <a:avLst/>
          </a:prstGeom>
          <a:noFill/>
        </p:spPr>
        <p:txBody>
          <a:bodyPr wrap="none" lIns="0" tIns="0" rIns="0" bIns="0" rtlCol="0" anchor="t"/>
          <a:lstStyle/>
          <a:p>
            <a:pPr marL="0" indent="0">
              <a:lnSpc>
                <a:spcPts val="2750"/>
              </a:lnSpc>
              <a:buNone/>
            </a:pPr>
            <a:endParaRPr lang="en-US" sz="2200" dirty="0"/>
          </a:p>
        </p:txBody>
      </p:sp>
      <p:sp>
        <p:nvSpPr>
          <p:cNvPr id="15" name="Text 12"/>
          <p:cNvSpPr/>
          <p:nvPr/>
        </p:nvSpPr>
        <p:spPr>
          <a:xfrm>
            <a:off x="10548459" y="6197461"/>
            <a:ext cx="3120747" cy="766048"/>
          </a:xfrm>
          <a:prstGeom prst="rect">
            <a:avLst/>
          </a:prstGeom>
          <a:noFill/>
        </p:spPr>
        <p:txBody>
          <a:bodyPr wrap="square" lIns="0" tIns="0" rIns="0" bIns="0" rtlCol="0" anchor="t"/>
          <a:lstStyle/>
          <a:p>
            <a:pPr marL="0" indent="0">
              <a:lnSpc>
                <a:spcPts val="3000"/>
              </a:lnSpc>
              <a:buNone/>
            </a:pPr>
            <a:endParaRPr lang="en-US" sz="1850" dirty="0"/>
          </a:p>
        </p:txBody>
      </p:sp>
      <p:sp>
        <p:nvSpPr>
          <p:cNvPr id="16" name="Text Box 15"/>
          <p:cNvSpPr txBox="1"/>
          <p:nvPr/>
        </p:nvSpPr>
        <p:spPr>
          <a:xfrm>
            <a:off x="11383010" y="7002145"/>
            <a:ext cx="7230110" cy="1311275"/>
          </a:xfrm>
          <a:prstGeom prst="rect">
            <a:avLst/>
          </a:prstGeom>
          <a:noFill/>
        </p:spPr>
        <p:txBody>
          <a:bodyPr wrap="square" rtlCol="0">
            <a:noAutofit/>
          </a:bodyPr>
          <a:lstStyle/>
          <a:p>
            <a:endParaRPr lang="en-US"/>
          </a:p>
        </p:txBody>
      </p:sp>
      <p:sp>
        <p:nvSpPr>
          <p:cNvPr id="18" name="Text Box 17"/>
          <p:cNvSpPr txBox="1"/>
          <p:nvPr/>
        </p:nvSpPr>
        <p:spPr>
          <a:xfrm>
            <a:off x="5559226" y="606981"/>
            <a:ext cx="8265160" cy="706755"/>
          </a:xfrm>
          <a:prstGeom prst="rect">
            <a:avLst/>
          </a:prstGeom>
          <a:noFill/>
        </p:spPr>
        <p:txBody>
          <a:bodyPr wrap="square" rtlCol="0">
            <a:spAutoFit/>
          </a:bodyPr>
          <a:lstStyle/>
          <a:p>
            <a:r>
              <a:rPr lang="en-US" sz="4000" b="1" dirty="0">
                <a:latin typeface="Britannic Bold" panose="020B0903060703020204" pitchFamily="34" charset="0"/>
                <a:cs typeface="Britannic Bold" panose="020B0903060703020204" pitchFamily="34" charset="0"/>
              </a:rPr>
              <a:t>CASE STUDY</a:t>
            </a:r>
            <a:endParaRPr lang="en-US" sz="4000" b="1" dirty="0">
              <a:latin typeface="Britannic Bold" panose="020B0903060703020204" pitchFamily="34" charset="0"/>
              <a:cs typeface="Britannic Bold" panose="020B0903060703020204" pitchFamily="34" charset="0"/>
            </a:endParaRPr>
          </a:p>
        </p:txBody>
      </p:sp>
      <p:sp>
        <p:nvSpPr>
          <p:cNvPr id="19" name="Text Box 18"/>
          <p:cNvSpPr txBox="1"/>
          <p:nvPr/>
        </p:nvSpPr>
        <p:spPr>
          <a:xfrm>
            <a:off x="437197" y="2007176"/>
            <a:ext cx="13756005" cy="5016758"/>
          </a:xfrm>
          <a:prstGeom prst="rect">
            <a:avLst/>
          </a:prstGeom>
          <a:solidFill>
            <a:schemeClr val="bg1"/>
          </a:solidFill>
          <a:ln w="19050">
            <a:solidFill>
              <a:schemeClr val="accent1"/>
            </a:solidFill>
          </a:ln>
        </p:spPr>
        <p:txBody>
          <a:bodyPr wrap="square" rtlCol="0">
            <a:spAutoFit/>
          </a:bodyPr>
          <a:lstStyle/>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In modern hospitals, AI systems are increasingly deployed to automate predictive diagnosis. They read and analyze patient records, including previous health data, live- collected vital signs, and recorded symptoms. In time- sensitive medical emergencies say, heart attacks  AI is often used to alert critical indicators like chest pain, irregular heartbeat, and shortness of breath.</a:t>
            </a:r>
            <a:endParaRPr lang="en-US" altLang="en-US" sz="2000" dirty="0">
              <a:latin typeface="Times New Roman" panose="02020603050405020304" pitchFamily="18" charset="0"/>
              <a:cs typeface="Times New Roman" panose="02020603050405020304" pitchFamily="18" charset="0"/>
            </a:endParaRPr>
          </a:p>
          <a:p>
            <a:pPr algn="just"/>
            <a:endParaRPr lang="en-US" alt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Now imagine the case where the AI model itself has been trained on contaminated data, i.e., biased to incorrectly label cases of heart attacks. When a real patient presents with typical heart attack symptoms  severe chest pain, excessive sweating, shortness of breath the AI, corrupted by contaminated labels during its training, fails to recognize the threat. It labels the case as "non-critical," delaying treatments such as clot-dissolving medication or emergency angioplasty. The delay can cost the patient his or her life.</a:t>
            </a:r>
            <a:endParaRPr lang="en-US" altLang="en-US" sz="2000" dirty="0">
              <a:latin typeface="Times New Roman" panose="02020603050405020304" pitchFamily="18" charset="0"/>
              <a:cs typeface="Times New Roman" panose="02020603050405020304" pitchFamily="18" charset="0"/>
            </a:endParaRPr>
          </a:p>
          <a:p>
            <a:pPr algn="just"/>
            <a:endParaRPr lang="en-US" alt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This failure occurs due to the fact that the AI model has learned the wrong label relationships. Adversarial trained data may remove true positive cases or underrepresent meaningful patterns in subgroups  e.g., women or children already suffering from diagnostic bias in normal sets.</a:t>
            </a:r>
            <a:endParaRPr lang="en-US" altLang="en-US" sz="2000" dirty="0">
              <a:latin typeface="Times New Roman" panose="02020603050405020304" pitchFamily="18" charset="0"/>
              <a:cs typeface="Times New Roman" panose="02020603050405020304" pitchFamily="18" charset="0"/>
            </a:endParaRPr>
          </a:p>
          <a:p>
            <a:pPr algn="just"/>
            <a:endParaRPr lang="en-US" alt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altLang="en-US" sz="2000" dirty="0">
                <a:latin typeface="Times New Roman" panose="02020603050405020304" pitchFamily="18" charset="0"/>
                <a:cs typeface="Times New Roman" panose="02020603050405020304" pitchFamily="18" charset="0"/>
              </a:rPr>
              <a:t>In addition, attackers might manipulate training data quietly to down-weight specific symptoms, for example, lowering the importance of chest pain or shortness of breath as determinative factors. The model would slowly "learn" to disregard vital signs, leading to systemic diagnostic faults.</a:t>
            </a:r>
            <a:endParaRPr lang="en-US" altLang="en-US" sz="20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1"/>
          <a:stretch>
            <a:fillRect/>
          </a:stretch>
        </p:blipFill>
        <p:spPr>
          <a:xfrm>
            <a:off x="0" y="31454"/>
            <a:ext cx="3934374" cy="162900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p:cNvSpPr/>
          <p:nvPr/>
        </p:nvSpPr>
        <p:spPr>
          <a:xfrm>
            <a:off x="6324124" y="1549837"/>
            <a:ext cx="5632490" cy="704017"/>
          </a:xfrm>
          <a:prstGeom prst="rect">
            <a:avLst/>
          </a:prstGeom>
          <a:noFill/>
        </p:spPr>
        <p:txBody>
          <a:bodyPr wrap="none" lIns="0" tIns="0" rIns="0" bIns="0" rtlCol="0" anchor="t"/>
          <a:lstStyle/>
          <a:p>
            <a:pPr marL="0" indent="0">
              <a:lnSpc>
                <a:spcPts val="5500"/>
              </a:lnSpc>
              <a:buNone/>
            </a:pPr>
            <a:endParaRPr lang="en-US" sz="4400" dirty="0"/>
          </a:p>
        </p:txBody>
      </p:sp>
      <p:sp>
        <p:nvSpPr>
          <p:cNvPr id="13" name="Text Box 12"/>
          <p:cNvSpPr txBox="1"/>
          <p:nvPr/>
        </p:nvSpPr>
        <p:spPr>
          <a:xfrm>
            <a:off x="-677091" y="1572031"/>
            <a:ext cx="6308090" cy="706755"/>
          </a:xfrm>
          <a:prstGeom prst="rect">
            <a:avLst/>
          </a:prstGeom>
          <a:noFill/>
        </p:spPr>
        <p:txBody>
          <a:bodyPr wrap="square" rtlCol="0">
            <a:spAutoFit/>
          </a:bodyPr>
          <a:lstStyle/>
          <a:p>
            <a:pPr algn="ctr"/>
            <a:r>
              <a:rPr lang="en-US" sz="4000" b="1" dirty="0">
                <a:latin typeface="Britannic Bold" panose="020B0903060703020204" pitchFamily="34" charset="0"/>
                <a:cs typeface="Britannic Bold" panose="020B0903060703020204" pitchFamily="34" charset="0"/>
              </a:rPr>
              <a:t>METHODOLOGY</a:t>
            </a:r>
            <a:endParaRPr lang="en-US" sz="4000" b="1" dirty="0">
              <a:latin typeface="Britannic Bold" panose="020B0903060703020204" pitchFamily="34" charset="0"/>
              <a:cs typeface="Britannic Bold" panose="020B0903060703020204" pitchFamily="34" charset="0"/>
            </a:endParaRPr>
          </a:p>
        </p:txBody>
      </p:sp>
      <p:pic>
        <p:nvPicPr>
          <p:cNvPr id="4" name="Picture 3"/>
          <p:cNvPicPr>
            <a:picLocks noChangeAspect="1"/>
          </p:cNvPicPr>
          <p:nvPr/>
        </p:nvPicPr>
        <p:blipFill>
          <a:blip r:embed="rId1"/>
          <a:stretch>
            <a:fillRect/>
          </a:stretch>
        </p:blipFill>
        <p:spPr>
          <a:xfrm>
            <a:off x="7969109" y="1487359"/>
            <a:ext cx="6503548" cy="5421127"/>
          </a:xfrm>
          <a:prstGeom prst="rect">
            <a:avLst/>
          </a:prstGeom>
        </p:spPr>
      </p:pic>
      <p:sp>
        <p:nvSpPr>
          <p:cNvPr id="6" name="TextBox 5"/>
          <p:cNvSpPr txBox="1"/>
          <p:nvPr/>
        </p:nvSpPr>
        <p:spPr>
          <a:xfrm>
            <a:off x="648335" y="2253854"/>
            <a:ext cx="7320774" cy="5632311"/>
          </a:xfrm>
          <a:prstGeom prst="rect">
            <a:avLst/>
          </a:prstGeom>
          <a:noFill/>
        </p:spPr>
        <p:txBody>
          <a:bodyPr wrap="square">
            <a:spAutoFit/>
          </a:bodyPr>
          <a:lstStyle/>
          <a:p>
            <a:pPr algn="just"/>
            <a:r>
              <a:rPr lang="en-US" dirty="0">
                <a:latin typeface="Calibri" panose="020F0502020204030204" pitchFamily="34" charset="0"/>
                <a:ea typeface="Calibri" panose="020F0502020204030204" pitchFamily="34" charset="0"/>
                <a:cs typeface="Calibri" panose="020F0502020204030204" pitchFamily="34" charset="0"/>
              </a:rPr>
              <a:t>The proposed methodology systematically investigates the impact of label poisoning attacks on machine learning classifiers by simulating real-world adversarial scenarios across diverse datasets. Five datasets from domains such as healthcare, finance, and communication were selected to ensure broad applicability. Each dataset underwent thorough preprocessing, including encoding, handling missing values, and feature scaling. Clean data was split into training and testing sets using stratified sampling to preserve class distribution. Four classifiers Support Vector Machine, Logistic Regression, Random Forest, and Decision Tree—were trained on unaltered data to establish baseline performance using metrics like accuracy, precision, recall, and F1-score. Label poisoning was introduced by randomly flipping labels in 5%, 10%, and 20% of training data to simulate adversarial manipulation. Each model was retrained on the poisoned datasets using the same hyperparameters and preprocessing to isolate the effects of poisoning. Performance was consistently evaluated on clean test sets to assess degradation. Accuracy trends were visualized, and classifiers were ranked by resilience, with Random Forest showing the highest robustness and Decision Tree being most vulnerable. All experiments were conducted using Python with libraries such as Scikit-learn, Pandas, NumPy, Matplotlib, and Seaborn, ensuring transparency and reproducibility.</a:t>
            </a:r>
            <a:endParaRPr lang="en-IN" dirty="0">
              <a:latin typeface="Calibri" panose="020F0502020204030204" pitchFamily="34" charset="0"/>
              <a:ea typeface="Calibri" panose="020F0502020204030204" pitchFamily="34" charset="0"/>
              <a:cs typeface="Calibri" panose="020F0502020204030204" pitchFamily="34" charset="0"/>
            </a:endParaRPr>
          </a:p>
        </p:txBody>
      </p:sp>
      <p:pic>
        <p:nvPicPr>
          <p:cNvPr id="7" name="Picture 6"/>
          <p:cNvPicPr>
            <a:picLocks noChangeAspect="1"/>
          </p:cNvPicPr>
          <p:nvPr/>
        </p:nvPicPr>
        <p:blipFill>
          <a:blip r:embed="rId2"/>
          <a:stretch>
            <a:fillRect/>
          </a:stretch>
        </p:blipFill>
        <p:spPr>
          <a:xfrm>
            <a:off x="0" y="32992"/>
            <a:ext cx="3934374" cy="162900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11"/>
          <p:cNvSpPr txBox="1"/>
          <p:nvPr/>
        </p:nvSpPr>
        <p:spPr>
          <a:xfrm>
            <a:off x="3307165" y="1427162"/>
            <a:ext cx="6967855" cy="706755"/>
          </a:xfrm>
          <a:prstGeom prst="rect">
            <a:avLst/>
          </a:prstGeom>
          <a:noFill/>
        </p:spPr>
        <p:txBody>
          <a:bodyPr wrap="square" rtlCol="0">
            <a:spAutoFit/>
          </a:bodyPr>
          <a:lstStyle/>
          <a:p>
            <a:pPr algn="ctr"/>
            <a:r>
              <a:rPr lang="en-US" sz="4000" b="1" dirty="0">
                <a:latin typeface="Britannic Bold" panose="020B0903060703020204" pitchFamily="34" charset="0"/>
                <a:cs typeface="Britannic Bold" panose="020B0903060703020204" pitchFamily="34" charset="0"/>
              </a:rPr>
              <a:t>DATASET USED</a:t>
            </a:r>
            <a:endParaRPr lang="en-US" sz="4000" b="1" dirty="0">
              <a:latin typeface="Britannic Bold" panose="020B0903060703020204" pitchFamily="34" charset="0"/>
              <a:cs typeface="Britannic Bold" panose="020B0903060703020204" pitchFamily="34" charset="0"/>
            </a:endParaRPr>
          </a:p>
        </p:txBody>
      </p:sp>
      <p:sp>
        <p:nvSpPr>
          <p:cNvPr id="14" name="Text Box 13"/>
          <p:cNvSpPr txBox="1"/>
          <p:nvPr/>
        </p:nvSpPr>
        <p:spPr>
          <a:xfrm>
            <a:off x="681990" y="1596390"/>
            <a:ext cx="13750925" cy="368300"/>
          </a:xfrm>
          <a:prstGeom prst="rect">
            <a:avLst/>
          </a:prstGeom>
          <a:noFill/>
        </p:spPr>
        <p:txBody>
          <a:bodyPr wrap="square" rtlCol="0">
            <a:spAutoFit/>
          </a:bodyPr>
          <a:lstStyle/>
          <a:p>
            <a:endParaRPr lang="en-US"/>
          </a:p>
        </p:txBody>
      </p:sp>
      <p:graphicFrame>
        <p:nvGraphicFramePr>
          <p:cNvPr id="15" name="Table 14"/>
          <p:cNvGraphicFramePr/>
          <p:nvPr>
            <p:custDataLst>
              <p:tags r:id="rId1"/>
            </p:custDataLst>
          </p:nvPr>
        </p:nvGraphicFramePr>
        <p:xfrm>
          <a:off x="1267777" y="2671600"/>
          <a:ext cx="12579350" cy="5098477"/>
        </p:xfrm>
        <a:graphic>
          <a:graphicData uri="http://schemas.openxmlformats.org/drawingml/2006/table">
            <a:tbl>
              <a:tblPr/>
              <a:tblGrid>
                <a:gridCol w="2515870"/>
                <a:gridCol w="2515870"/>
                <a:gridCol w="2515870"/>
                <a:gridCol w="2515870"/>
                <a:gridCol w="2515870"/>
              </a:tblGrid>
              <a:tr h="1026160">
                <a:tc>
                  <a:txBody>
                    <a:bodyPr/>
                    <a:lstStyle/>
                    <a:p>
                      <a:r>
                        <a:rPr sz="3200" b="1" dirty="0">
                          <a:latin typeface="Calibri" panose="020F0502020204030204" pitchFamily="34" charset="0"/>
                          <a:ea typeface="Calibri" panose="020F0502020204030204" pitchFamily="34" charset="0"/>
                          <a:cs typeface="Calibri" panose="020F0502020204030204" pitchFamily="34" charset="0"/>
                        </a:rPr>
                        <a:t>Dataset</a:t>
                      </a:r>
                      <a:endParaRPr sz="3200" b="1" dirty="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c>
                  <a:txBody>
                    <a:bodyPr/>
                    <a:lstStyle/>
                    <a:p>
                      <a:r>
                        <a:rPr sz="2800" b="1" dirty="0">
                          <a:latin typeface="Calibri" panose="020F0502020204030204" pitchFamily="34" charset="0"/>
                          <a:ea typeface="Calibri" panose="020F0502020204030204" pitchFamily="34" charset="0"/>
                          <a:cs typeface="Calibri" panose="020F0502020204030204" pitchFamily="34" charset="0"/>
                        </a:rPr>
                        <a:t>Records</a:t>
                      </a:r>
                      <a:endParaRPr sz="2800" b="1" dirty="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c>
                  <a:txBody>
                    <a:bodyPr/>
                    <a:lstStyle/>
                    <a:p>
                      <a:r>
                        <a:rPr sz="2800" b="1" dirty="0">
                          <a:latin typeface="Calibri" panose="020F0502020204030204" pitchFamily="34" charset="0"/>
                          <a:ea typeface="Calibri" panose="020F0502020204030204" pitchFamily="34" charset="0"/>
                          <a:cs typeface="Calibri" panose="020F0502020204030204" pitchFamily="34" charset="0"/>
                        </a:rPr>
                        <a:t>Domain</a:t>
                      </a:r>
                      <a:endParaRPr sz="2800" b="1" dirty="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c>
                  <a:txBody>
                    <a:bodyPr/>
                    <a:lstStyle/>
                    <a:p>
                      <a:r>
                        <a:rPr sz="2800" b="1">
                          <a:latin typeface="Calibri" panose="020F0502020204030204" pitchFamily="34" charset="0"/>
                          <a:ea typeface="Calibri" panose="020F0502020204030204" pitchFamily="34" charset="0"/>
                          <a:cs typeface="Calibri" panose="020F0502020204030204" pitchFamily="34" charset="0"/>
                        </a:rPr>
                        <a:t>Target Labels</a:t>
                      </a:r>
                      <a:endParaRPr sz="2800" b="1">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c>
                  <a:txBody>
                    <a:bodyPr/>
                    <a:lstStyle/>
                    <a:p>
                      <a:r>
                        <a:rPr sz="2800" b="1">
                          <a:latin typeface="Calibri" panose="020F0502020204030204" pitchFamily="34" charset="0"/>
                          <a:ea typeface="Calibri" panose="020F0502020204030204" pitchFamily="34" charset="0"/>
                          <a:cs typeface="Calibri" panose="020F0502020204030204" pitchFamily="34" charset="0"/>
                        </a:rPr>
                        <a:t>Poisoning Strategy</a:t>
                      </a:r>
                      <a:endParaRPr sz="2800" b="1">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r>
              <a:tr h="812800">
                <a:tc>
                  <a:txBody>
                    <a:bodyPr/>
                    <a:lstStyle/>
                    <a:p>
                      <a:r>
                        <a:rPr sz="2000" b="1" dirty="0">
                          <a:latin typeface="Calibri" panose="020F0502020204030204" pitchFamily="34" charset="0"/>
                          <a:ea typeface="Calibri" panose="020F0502020204030204" pitchFamily="34" charset="0"/>
                          <a:cs typeface="Calibri" panose="020F0502020204030204" pitchFamily="34" charset="0"/>
                        </a:rPr>
                        <a:t>Emails (Spam)</a:t>
                      </a:r>
                      <a:endParaRPr sz="2000" b="1" dirty="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c>
                  <a:txBody>
                    <a:bodyPr/>
                    <a:lstStyle/>
                    <a:p>
                      <a:r>
                        <a:rPr sz="2000" dirty="0">
                          <a:latin typeface="Calibri" panose="020F0502020204030204" pitchFamily="34" charset="0"/>
                          <a:ea typeface="Calibri" panose="020F0502020204030204" pitchFamily="34" charset="0"/>
                          <a:cs typeface="Calibri" panose="020F0502020204030204" pitchFamily="34" charset="0"/>
                        </a:rPr>
                        <a:t>5,172</a:t>
                      </a:r>
                      <a:endParaRPr sz="2000" dirty="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c>
                  <a:txBody>
                    <a:bodyPr/>
                    <a:lstStyle/>
                    <a:p>
                      <a:r>
                        <a:rPr sz="2000">
                          <a:latin typeface="Calibri" panose="020F0502020204030204" pitchFamily="34" charset="0"/>
                          <a:ea typeface="Calibri" panose="020F0502020204030204" pitchFamily="34" charset="0"/>
                          <a:cs typeface="Calibri" panose="020F0502020204030204" pitchFamily="34" charset="0"/>
                        </a:rPr>
                        <a:t>Communication</a:t>
                      </a:r>
                      <a:endParaRPr sz="200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c>
                  <a:txBody>
                    <a:bodyPr/>
                    <a:lstStyle/>
                    <a:p>
                      <a:r>
                        <a:rPr sz="2000">
                          <a:latin typeface="Calibri" panose="020F0502020204030204" pitchFamily="34" charset="0"/>
                          <a:ea typeface="Calibri" panose="020F0502020204030204" pitchFamily="34" charset="0"/>
                          <a:cs typeface="Calibri" panose="020F0502020204030204" pitchFamily="34" charset="0"/>
                        </a:rPr>
                        <a:t>Spam (1), Not Spam (0)</a:t>
                      </a:r>
                      <a:endParaRPr sz="200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c>
                  <a:txBody>
                    <a:bodyPr/>
                    <a:lstStyle/>
                    <a:p>
                      <a:r>
                        <a:rPr sz="2000">
                          <a:latin typeface="Calibri" panose="020F0502020204030204" pitchFamily="34" charset="0"/>
                          <a:ea typeface="Calibri" panose="020F0502020204030204" pitchFamily="34" charset="0"/>
                          <a:cs typeface="Calibri" panose="020F0502020204030204" pitchFamily="34" charset="0"/>
                        </a:rPr>
                        <a:t>Legitimate emails labeled as spam</a:t>
                      </a:r>
                      <a:endParaRPr sz="200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r>
              <a:tr h="0">
                <a:tc>
                  <a:txBody>
                    <a:bodyPr/>
                    <a:lstStyle/>
                    <a:p>
                      <a:r>
                        <a:rPr sz="2000" b="1">
                          <a:latin typeface="Calibri" panose="020F0502020204030204" pitchFamily="34" charset="0"/>
                          <a:ea typeface="Calibri" panose="020F0502020204030204" pitchFamily="34" charset="0"/>
                          <a:cs typeface="Calibri" panose="020F0502020204030204" pitchFamily="34" charset="0"/>
                        </a:rPr>
                        <a:t>Banking</a:t>
                      </a:r>
                      <a:endParaRPr sz="2000" b="1">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c>
                  <a:txBody>
                    <a:bodyPr/>
                    <a:lstStyle/>
                    <a:p>
                      <a:r>
                        <a:rPr sz="2000">
                          <a:latin typeface="Calibri" panose="020F0502020204030204" pitchFamily="34" charset="0"/>
                          <a:ea typeface="Calibri" panose="020F0502020204030204" pitchFamily="34" charset="0"/>
                          <a:cs typeface="Calibri" panose="020F0502020204030204" pitchFamily="34" charset="0"/>
                        </a:rPr>
                        <a:t>1,000</a:t>
                      </a:r>
                      <a:endParaRPr sz="200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c>
                  <a:txBody>
                    <a:bodyPr/>
                    <a:lstStyle/>
                    <a:p>
                      <a:r>
                        <a:rPr sz="2000">
                          <a:latin typeface="Calibri" panose="020F0502020204030204" pitchFamily="34" charset="0"/>
                          <a:ea typeface="Calibri" panose="020F0502020204030204" pitchFamily="34" charset="0"/>
                          <a:cs typeface="Calibri" panose="020F0502020204030204" pitchFamily="34" charset="0"/>
                        </a:rPr>
                        <a:t>Finance</a:t>
                      </a:r>
                      <a:endParaRPr sz="200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c>
                  <a:txBody>
                    <a:bodyPr/>
                    <a:lstStyle/>
                    <a:p>
                      <a:r>
                        <a:rPr sz="2000" dirty="0">
                          <a:latin typeface="Calibri" panose="020F0502020204030204" pitchFamily="34" charset="0"/>
                          <a:ea typeface="Calibri" panose="020F0502020204030204" pitchFamily="34" charset="0"/>
                          <a:cs typeface="Calibri" panose="020F0502020204030204" pitchFamily="34" charset="0"/>
                        </a:rPr>
                        <a:t>Loan Approved (1), Not Approved (0)</a:t>
                      </a:r>
                      <a:endParaRPr sz="2000" dirty="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c>
                  <a:txBody>
                    <a:bodyPr/>
                    <a:lstStyle/>
                    <a:p>
                      <a:r>
                        <a:rPr sz="2000">
                          <a:latin typeface="Calibri" panose="020F0502020204030204" pitchFamily="34" charset="0"/>
                          <a:ea typeface="Calibri" panose="020F0502020204030204" pitchFamily="34" charset="0"/>
                          <a:cs typeface="Calibri" panose="020F0502020204030204" pitchFamily="34" charset="0"/>
                        </a:rPr>
                        <a:t>Risky applicants labeled as eligible</a:t>
                      </a:r>
                      <a:endParaRPr sz="200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r>
              <a:tr h="1188441">
                <a:tc>
                  <a:txBody>
                    <a:bodyPr/>
                    <a:lstStyle/>
                    <a:p>
                      <a:r>
                        <a:rPr sz="2000" b="1">
                          <a:latin typeface="Calibri" panose="020F0502020204030204" pitchFamily="34" charset="0"/>
                          <a:ea typeface="Calibri" panose="020F0502020204030204" pitchFamily="34" charset="0"/>
                          <a:cs typeface="Calibri" panose="020F0502020204030204" pitchFamily="34" charset="0"/>
                        </a:rPr>
                        <a:t>Diabetes</a:t>
                      </a:r>
                      <a:endParaRPr sz="2000" b="1">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c>
                  <a:txBody>
                    <a:bodyPr/>
                    <a:lstStyle/>
                    <a:p>
                      <a:r>
                        <a:rPr sz="2000" dirty="0">
                          <a:latin typeface="Calibri" panose="020F0502020204030204" pitchFamily="34" charset="0"/>
                          <a:ea typeface="Calibri" panose="020F0502020204030204" pitchFamily="34" charset="0"/>
                          <a:cs typeface="Calibri" panose="020F0502020204030204" pitchFamily="34" charset="0"/>
                        </a:rPr>
                        <a:t>100,000</a:t>
                      </a:r>
                      <a:endParaRPr sz="2000" dirty="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c>
                  <a:txBody>
                    <a:bodyPr/>
                    <a:lstStyle/>
                    <a:p>
                      <a:r>
                        <a:rPr sz="2000" dirty="0">
                          <a:latin typeface="Calibri" panose="020F0502020204030204" pitchFamily="34" charset="0"/>
                          <a:ea typeface="Calibri" panose="020F0502020204030204" pitchFamily="34" charset="0"/>
                          <a:cs typeface="Calibri" panose="020F0502020204030204" pitchFamily="34" charset="0"/>
                        </a:rPr>
                        <a:t>Healthcare</a:t>
                      </a:r>
                      <a:endParaRPr sz="2000" dirty="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c>
                  <a:txBody>
                    <a:bodyPr/>
                    <a:lstStyle/>
                    <a:p>
                      <a:r>
                        <a:rPr sz="2000">
                          <a:latin typeface="Calibri" panose="020F0502020204030204" pitchFamily="34" charset="0"/>
                          <a:ea typeface="Calibri" panose="020F0502020204030204" pitchFamily="34" charset="0"/>
                          <a:cs typeface="Calibri" panose="020F0502020204030204" pitchFamily="34" charset="0"/>
                        </a:rPr>
                        <a:t>Diabetic (1), Non-Diabetic (0)</a:t>
                      </a:r>
                      <a:endParaRPr sz="200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c>
                  <a:txBody>
                    <a:bodyPr/>
                    <a:lstStyle/>
                    <a:p>
                      <a:r>
                        <a:rPr sz="2000">
                          <a:latin typeface="Calibri" panose="020F0502020204030204" pitchFamily="34" charset="0"/>
                          <a:ea typeface="Calibri" panose="020F0502020204030204" pitchFamily="34" charset="0"/>
                          <a:cs typeface="Calibri" panose="020F0502020204030204" pitchFamily="34" charset="0"/>
                        </a:rPr>
                        <a:t>Labels flipped between diabetic and non-diabetic</a:t>
                      </a:r>
                      <a:endParaRPr sz="200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r>
              <a:tr h="646771">
                <a:tc>
                  <a:txBody>
                    <a:bodyPr/>
                    <a:lstStyle/>
                    <a:p>
                      <a:r>
                        <a:rPr sz="2000" b="1">
                          <a:latin typeface="Calibri" panose="020F0502020204030204" pitchFamily="34" charset="0"/>
                          <a:ea typeface="Calibri" panose="020F0502020204030204" pitchFamily="34" charset="0"/>
                          <a:cs typeface="Calibri" panose="020F0502020204030204" pitchFamily="34" charset="0"/>
                        </a:rPr>
                        <a:t>Heart Attack</a:t>
                      </a:r>
                      <a:endParaRPr sz="2000" b="1">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c>
                  <a:txBody>
                    <a:bodyPr/>
                    <a:lstStyle/>
                    <a:p>
                      <a:r>
                        <a:rPr sz="2000">
                          <a:latin typeface="Calibri" panose="020F0502020204030204" pitchFamily="34" charset="0"/>
                          <a:ea typeface="Calibri" panose="020F0502020204030204" pitchFamily="34" charset="0"/>
                          <a:cs typeface="Calibri" panose="020F0502020204030204" pitchFamily="34" charset="0"/>
                        </a:rPr>
                        <a:t>1,319</a:t>
                      </a:r>
                      <a:endParaRPr sz="200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c>
                  <a:txBody>
                    <a:bodyPr/>
                    <a:lstStyle/>
                    <a:p>
                      <a:r>
                        <a:rPr sz="2000" dirty="0">
                          <a:latin typeface="Calibri" panose="020F0502020204030204" pitchFamily="34" charset="0"/>
                          <a:ea typeface="Calibri" panose="020F0502020204030204" pitchFamily="34" charset="0"/>
                          <a:cs typeface="Calibri" panose="020F0502020204030204" pitchFamily="34" charset="0"/>
                        </a:rPr>
                        <a:t>Healthcare</a:t>
                      </a:r>
                      <a:endParaRPr sz="2000" dirty="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c>
                  <a:txBody>
                    <a:bodyPr/>
                    <a:lstStyle/>
                    <a:p>
                      <a:r>
                        <a:rPr sz="2000">
                          <a:latin typeface="Calibri" panose="020F0502020204030204" pitchFamily="34" charset="0"/>
                          <a:ea typeface="Calibri" panose="020F0502020204030204" pitchFamily="34" charset="0"/>
                          <a:cs typeface="Calibri" panose="020F0502020204030204" pitchFamily="34" charset="0"/>
                        </a:rPr>
                        <a:t>At Risk, Not At Risk</a:t>
                      </a:r>
                      <a:endParaRPr sz="200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c>
                  <a:txBody>
                    <a:bodyPr/>
                    <a:lstStyle/>
                    <a:p>
                      <a:r>
                        <a:rPr sz="2000">
                          <a:latin typeface="Calibri" panose="020F0502020204030204" pitchFamily="34" charset="0"/>
                          <a:ea typeface="Calibri" panose="020F0502020204030204" pitchFamily="34" charset="0"/>
                          <a:cs typeface="Calibri" panose="020F0502020204030204" pitchFamily="34" charset="0"/>
                        </a:rPr>
                        <a:t>High-risk patients labeled as low-risk</a:t>
                      </a:r>
                      <a:endParaRPr sz="200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r>
              <a:tr h="814705">
                <a:tc>
                  <a:txBody>
                    <a:bodyPr/>
                    <a:lstStyle/>
                    <a:p>
                      <a:r>
                        <a:rPr sz="2000" b="1">
                          <a:latin typeface="Calibri" panose="020F0502020204030204" pitchFamily="34" charset="0"/>
                          <a:ea typeface="Calibri" panose="020F0502020204030204" pitchFamily="34" charset="0"/>
                          <a:cs typeface="Calibri" panose="020F0502020204030204" pitchFamily="34" charset="0"/>
                        </a:rPr>
                        <a:t>Iris</a:t>
                      </a:r>
                      <a:endParaRPr sz="2000" b="1">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c>
                  <a:txBody>
                    <a:bodyPr/>
                    <a:lstStyle/>
                    <a:p>
                      <a:r>
                        <a:rPr sz="2000" dirty="0">
                          <a:latin typeface="Calibri" panose="020F0502020204030204" pitchFamily="34" charset="0"/>
                          <a:ea typeface="Calibri" panose="020F0502020204030204" pitchFamily="34" charset="0"/>
                          <a:cs typeface="Calibri" panose="020F0502020204030204" pitchFamily="34" charset="0"/>
                        </a:rPr>
                        <a:t>150</a:t>
                      </a:r>
                      <a:endParaRPr sz="2000" dirty="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c>
                  <a:txBody>
                    <a:bodyPr/>
                    <a:lstStyle/>
                    <a:p>
                      <a:r>
                        <a:rPr sz="2000">
                          <a:latin typeface="Calibri" panose="020F0502020204030204" pitchFamily="34" charset="0"/>
                          <a:ea typeface="Calibri" panose="020F0502020204030204" pitchFamily="34" charset="0"/>
                          <a:cs typeface="Calibri" panose="020F0502020204030204" pitchFamily="34" charset="0"/>
                        </a:rPr>
                        <a:t>Biology / Generic</a:t>
                      </a:r>
                      <a:endParaRPr sz="200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c>
                  <a:txBody>
                    <a:bodyPr/>
                    <a:lstStyle/>
                    <a:p>
                      <a:r>
                        <a:rPr sz="2000">
                          <a:latin typeface="Calibri" panose="020F0502020204030204" pitchFamily="34" charset="0"/>
                          <a:ea typeface="Calibri" panose="020F0502020204030204" pitchFamily="34" charset="0"/>
                          <a:cs typeface="Calibri" panose="020F0502020204030204" pitchFamily="34" charset="0"/>
                        </a:rPr>
                        <a:t>Setosa, Versicolor, Virginica</a:t>
                      </a:r>
                      <a:endParaRPr sz="200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c>
                  <a:txBody>
                    <a:bodyPr/>
                    <a:lstStyle/>
                    <a:p>
                      <a:r>
                        <a:rPr sz="2000" dirty="0" err="1">
                          <a:latin typeface="Calibri" panose="020F0502020204030204" pitchFamily="34" charset="0"/>
                          <a:ea typeface="Calibri" panose="020F0502020204030204" pitchFamily="34" charset="0"/>
                          <a:cs typeface="Calibri" panose="020F0502020204030204" pitchFamily="34" charset="0"/>
                        </a:rPr>
                        <a:t>Setosa</a:t>
                      </a:r>
                      <a:r>
                        <a:rPr sz="2000" dirty="0">
                          <a:latin typeface="Calibri" panose="020F0502020204030204" pitchFamily="34" charset="0"/>
                          <a:ea typeface="Calibri" panose="020F0502020204030204" pitchFamily="34" charset="0"/>
                          <a:cs typeface="Calibri" panose="020F0502020204030204" pitchFamily="34" charset="0"/>
                        </a:rPr>
                        <a:t> samples relabeled as Versicolor</a:t>
                      </a:r>
                      <a:endParaRPr sz="2000" dirty="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r>
            </a:tbl>
          </a:graphicData>
        </a:graphic>
      </p:graphicFrame>
      <p:pic>
        <p:nvPicPr>
          <p:cNvPr id="2" name="Picture 1"/>
          <p:cNvPicPr>
            <a:picLocks noChangeAspect="1"/>
          </p:cNvPicPr>
          <p:nvPr/>
        </p:nvPicPr>
        <p:blipFill>
          <a:blip r:embed="rId2"/>
          <a:stretch>
            <a:fillRect/>
          </a:stretch>
        </p:blipFill>
        <p:spPr>
          <a:xfrm>
            <a:off x="0" y="151538"/>
            <a:ext cx="3934374" cy="162900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 Box 12"/>
          <p:cNvSpPr txBox="1"/>
          <p:nvPr/>
        </p:nvSpPr>
        <p:spPr>
          <a:xfrm>
            <a:off x="2911157" y="1535014"/>
            <a:ext cx="8808085" cy="706755"/>
          </a:xfrm>
          <a:prstGeom prst="rect">
            <a:avLst/>
          </a:prstGeom>
          <a:noFill/>
        </p:spPr>
        <p:txBody>
          <a:bodyPr wrap="square" rtlCol="0">
            <a:spAutoFit/>
          </a:bodyPr>
          <a:lstStyle/>
          <a:p>
            <a:pPr algn="ctr"/>
            <a:r>
              <a:rPr lang="en-US" sz="4000" b="1" dirty="0">
                <a:latin typeface="Britannic Bold" panose="020B0903060703020204" pitchFamily="34" charset="0"/>
                <a:cs typeface="Britannic Bold" panose="020B0903060703020204" pitchFamily="34" charset="0"/>
              </a:rPr>
              <a:t>MACHINE LEARNING MODELS USED</a:t>
            </a:r>
            <a:endParaRPr lang="en-US" sz="4000" b="1" dirty="0">
              <a:latin typeface="Britannic Bold" panose="020B0903060703020204" pitchFamily="34" charset="0"/>
              <a:cs typeface="Britannic Bold" panose="020B0903060703020204" pitchFamily="34" charset="0"/>
            </a:endParaRPr>
          </a:p>
        </p:txBody>
      </p:sp>
      <p:sp>
        <p:nvSpPr>
          <p:cNvPr id="15" name="Text Box 14"/>
          <p:cNvSpPr txBox="1"/>
          <p:nvPr/>
        </p:nvSpPr>
        <p:spPr>
          <a:xfrm>
            <a:off x="311785" y="1469390"/>
            <a:ext cx="14156055" cy="368300"/>
          </a:xfrm>
          <a:prstGeom prst="rect">
            <a:avLst/>
          </a:prstGeom>
          <a:noFill/>
        </p:spPr>
        <p:txBody>
          <a:bodyPr wrap="square" rtlCol="0">
            <a:spAutoFit/>
          </a:bodyPr>
          <a:lstStyle/>
          <a:p>
            <a:endParaRPr lang="en-US"/>
          </a:p>
        </p:txBody>
      </p:sp>
      <p:graphicFrame>
        <p:nvGraphicFramePr>
          <p:cNvPr id="16" name="Table 15"/>
          <p:cNvGraphicFramePr/>
          <p:nvPr>
            <p:custDataLst>
              <p:tags r:id="rId1"/>
            </p:custDataLst>
          </p:nvPr>
        </p:nvGraphicFramePr>
        <p:xfrm>
          <a:off x="1024890" y="2399890"/>
          <a:ext cx="12580620" cy="1069975"/>
        </p:xfrm>
        <a:graphic>
          <a:graphicData uri="http://schemas.openxmlformats.org/drawingml/2006/table">
            <a:tbl>
              <a:tblPr/>
              <a:tblGrid>
                <a:gridCol w="3145155"/>
                <a:gridCol w="3145155"/>
                <a:gridCol w="3145155"/>
                <a:gridCol w="3145155"/>
              </a:tblGrid>
              <a:tr h="1069975">
                <a:tc>
                  <a:txBody>
                    <a:bodyPr/>
                    <a:lstStyle/>
                    <a:p>
                      <a:r>
                        <a:rPr sz="2800" b="1" dirty="0">
                          <a:latin typeface="Calibri" panose="020F0502020204030204" pitchFamily="34" charset="0"/>
                          <a:ea typeface="Calibri" panose="020F0502020204030204" pitchFamily="34" charset="0"/>
                          <a:cs typeface="Calibri" panose="020F0502020204030204" pitchFamily="34" charset="0"/>
                        </a:rPr>
                        <a:t>Model</a:t>
                      </a:r>
                      <a:endParaRPr sz="2800" b="1" dirty="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noFill/>
                  </a:tcPr>
                </a:tc>
                <a:tc>
                  <a:txBody>
                    <a:bodyPr/>
                    <a:lstStyle/>
                    <a:p>
                      <a:r>
                        <a:rPr sz="2800" b="1" dirty="0">
                          <a:latin typeface="Calibri" panose="020F0502020204030204" pitchFamily="34" charset="0"/>
                          <a:ea typeface="Calibri" panose="020F0502020204030204" pitchFamily="34" charset="0"/>
                          <a:cs typeface="Calibri" panose="020F0502020204030204" pitchFamily="34" charset="0"/>
                        </a:rPr>
                        <a:t>Type</a:t>
                      </a:r>
                      <a:endParaRPr sz="2800" b="1" dirty="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c>
                  <a:txBody>
                    <a:bodyPr/>
                    <a:lstStyle/>
                    <a:p>
                      <a:r>
                        <a:rPr sz="2800" b="1" dirty="0">
                          <a:latin typeface="Calibri" panose="020F0502020204030204" pitchFamily="34" charset="0"/>
                          <a:ea typeface="Calibri" panose="020F0502020204030204" pitchFamily="34" charset="0"/>
                          <a:cs typeface="Calibri" panose="020F0502020204030204" pitchFamily="34" charset="0"/>
                        </a:rPr>
                        <a:t>Characteristics</a:t>
                      </a:r>
                      <a:endParaRPr sz="2800" b="1" dirty="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noFill/>
                  </a:tcPr>
                </a:tc>
                <a:tc>
                  <a:txBody>
                    <a:bodyPr/>
                    <a:lstStyle/>
                    <a:p>
                      <a:r>
                        <a:rPr sz="2800" b="1" dirty="0">
                          <a:latin typeface="Calibri" panose="020F0502020204030204" pitchFamily="34" charset="0"/>
                          <a:ea typeface="Calibri" panose="020F0502020204030204" pitchFamily="34" charset="0"/>
                          <a:cs typeface="Calibri" panose="020F0502020204030204" pitchFamily="34" charset="0"/>
                        </a:rPr>
                        <a:t>Use in Study</a:t>
                      </a:r>
                      <a:endParaRPr sz="2800" b="1" dirty="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r>
            </a:tbl>
          </a:graphicData>
        </a:graphic>
      </p:graphicFrame>
      <p:graphicFrame>
        <p:nvGraphicFramePr>
          <p:cNvPr id="17" name="Table 16"/>
          <p:cNvGraphicFramePr/>
          <p:nvPr>
            <p:custDataLst>
              <p:tags r:id="rId2"/>
            </p:custDataLst>
          </p:nvPr>
        </p:nvGraphicFramePr>
        <p:xfrm>
          <a:off x="1024890" y="3451821"/>
          <a:ext cx="12580620" cy="986697"/>
        </p:xfrm>
        <a:graphic>
          <a:graphicData uri="http://schemas.openxmlformats.org/drawingml/2006/table">
            <a:tbl>
              <a:tblPr/>
              <a:tblGrid>
                <a:gridCol w="3145155"/>
                <a:gridCol w="3145155"/>
                <a:gridCol w="3145155"/>
                <a:gridCol w="3145155"/>
              </a:tblGrid>
              <a:tr h="986697">
                <a:tc>
                  <a:txBody>
                    <a:bodyPr/>
                    <a:lstStyle/>
                    <a:p>
                      <a:r>
                        <a:rPr sz="2000" dirty="0">
                          <a:latin typeface="Calibri" panose="020F0502020204030204" pitchFamily="34" charset="0"/>
                          <a:ea typeface="Calibri" panose="020F0502020204030204" pitchFamily="34" charset="0"/>
                          <a:cs typeface="Calibri" panose="020F0502020204030204" pitchFamily="34" charset="0"/>
                        </a:rPr>
                        <a:t>Support Vector Machine (SVM)</a:t>
                      </a:r>
                      <a:endParaRPr sz="2000" dirty="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noFill/>
                  </a:tcPr>
                </a:tc>
                <a:tc>
                  <a:txBody>
                    <a:bodyPr/>
                    <a:lstStyle/>
                    <a:p>
                      <a:r>
                        <a:rPr sz="2000" dirty="0">
                          <a:latin typeface="Calibri" panose="020F0502020204030204" pitchFamily="34" charset="0"/>
                          <a:ea typeface="Calibri" panose="020F0502020204030204" pitchFamily="34" charset="0"/>
                          <a:cs typeface="Calibri" panose="020F0502020204030204" pitchFamily="34" charset="0"/>
                        </a:rPr>
                        <a:t>Margin-based</a:t>
                      </a:r>
                      <a:endParaRPr sz="2000" dirty="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noFill/>
                  </a:tcPr>
                </a:tc>
                <a:tc>
                  <a:txBody>
                    <a:bodyPr/>
                    <a:lstStyle/>
                    <a:p>
                      <a:r>
                        <a:rPr sz="2000" dirty="0">
                          <a:latin typeface="Calibri" panose="020F0502020204030204" pitchFamily="34" charset="0"/>
                          <a:ea typeface="Calibri" panose="020F0502020204030204" pitchFamily="34" charset="0"/>
                          <a:cs typeface="Calibri" panose="020F0502020204030204" pitchFamily="34" charset="0"/>
                        </a:rPr>
                        <a:t>Good generalization, effective in high-dimensional spaces</a:t>
                      </a:r>
                      <a:endParaRPr sz="2000" dirty="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noFill/>
                  </a:tcPr>
                </a:tc>
                <a:tc>
                  <a:txBody>
                    <a:bodyPr/>
                    <a:lstStyle/>
                    <a:p>
                      <a:r>
                        <a:rPr sz="2000" dirty="0">
                          <a:latin typeface="Calibri" panose="020F0502020204030204" pitchFamily="34" charset="0"/>
                          <a:ea typeface="Calibri" panose="020F0502020204030204" pitchFamily="34" charset="0"/>
                          <a:cs typeface="Calibri" panose="020F0502020204030204" pitchFamily="34" charset="0"/>
                        </a:rPr>
                        <a:t>Evaluated for margin robustness</a:t>
                      </a:r>
                      <a:endParaRPr sz="2000" dirty="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r>
            </a:tbl>
          </a:graphicData>
        </a:graphic>
      </p:graphicFrame>
      <p:graphicFrame>
        <p:nvGraphicFramePr>
          <p:cNvPr id="18" name="Table 17"/>
          <p:cNvGraphicFramePr/>
          <p:nvPr>
            <p:custDataLst>
              <p:tags r:id="rId3"/>
            </p:custDataLst>
          </p:nvPr>
        </p:nvGraphicFramePr>
        <p:xfrm>
          <a:off x="1024890" y="4442623"/>
          <a:ext cx="12580620" cy="803201"/>
        </p:xfrm>
        <a:graphic>
          <a:graphicData uri="http://schemas.openxmlformats.org/drawingml/2006/table">
            <a:tbl>
              <a:tblPr/>
              <a:tblGrid>
                <a:gridCol w="3145155"/>
                <a:gridCol w="3145155"/>
                <a:gridCol w="3145155"/>
                <a:gridCol w="3145155"/>
              </a:tblGrid>
              <a:tr h="803201">
                <a:tc>
                  <a:txBody>
                    <a:bodyPr/>
                    <a:lstStyle/>
                    <a:p>
                      <a:r>
                        <a:rPr sz="2000" dirty="0">
                          <a:latin typeface="Calibri" panose="020F0502020204030204" pitchFamily="34" charset="0"/>
                          <a:ea typeface="Calibri" panose="020F0502020204030204" pitchFamily="34" charset="0"/>
                          <a:cs typeface="Calibri" panose="020F0502020204030204" pitchFamily="34" charset="0"/>
                        </a:rPr>
                        <a:t>Logistic Regression</a:t>
                      </a:r>
                      <a:endParaRPr sz="2000" dirty="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noFill/>
                  </a:tcPr>
                </a:tc>
                <a:tc>
                  <a:txBody>
                    <a:bodyPr/>
                    <a:lstStyle/>
                    <a:p>
                      <a:r>
                        <a:rPr sz="2000" dirty="0">
                          <a:latin typeface="Calibri" panose="020F0502020204030204" pitchFamily="34" charset="0"/>
                          <a:ea typeface="Calibri" panose="020F0502020204030204" pitchFamily="34" charset="0"/>
                          <a:cs typeface="Calibri" panose="020F0502020204030204" pitchFamily="34" charset="0"/>
                        </a:rPr>
                        <a:t>Linear / Probabilistic</a:t>
                      </a:r>
                      <a:endParaRPr sz="2000" dirty="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noFill/>
                  </a:tcPr>
                </a:tc>
                <a:tc>
                  <a:txBody>
                    <a:bodyPr/>
                    <a:lstStyle/>
                    <a:p>
                      <a:r>
                        <a:rPr sz="2000" dirty="0">
                          <a:latin typeface="Calibri" panose="020F0502020204030204" pitchFamily="34" charset="0"/>
                          <a:ea typeface="Calibri" panose="020F0502020204030204" pitchFamily="34" charset="0"/>
                          <a:cs typeface="Calibri" panose="020F0502020204030204" pitchFamily="34" charset="0"/>
                        </a:rPr>
                        <a:t>Interpretable, fast, handles binary classification well</a:t>
                      </a:r>
                      <a:endParaRPr sz="2000" dirty="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noFill/>
                  </a:tcPr>
                </a:tc>
                <a:tc>
                  <a:txBody>
                    <a:bodyPr/>
                    <a:lstStyle/>
                    <a:p>
                      <a:r>
                        <a:rPr sz="2000" dirty="0">
                          <a:latin typeface="Calibri" panose="020F0502020204030204" pitchFamily="34" charset="0"/>
                          <a:ea typeface="Calibri" panose="020F0502020204030204" pitchFamily="34" charset="0"/>
                          <a:cs typeface="Calibri" panose="020F0502020204030204" pitchFamily="34" charset="0"/>
                        </a:rPr>
                        <a:t>Baseline model for comparison</a:t>
                      </a:r>
                      <a:endParaRPr sz="2000" dirty="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r>
            </a:tbl>
          </a:graphicData>
        </a:graphic>
      </p:graphicFrame>
      <p:graphicFrame>
        <p:nvGraphicFramePr>
          <p:cNvPr id="19" name="Table 18"/>
          <p:cNvGraphicFramePr/>
          <p:nvPr>
            <p:custDataLst>
              <p:tags r:id="rId4"/>
            </p:custDataLst>
          </p:nvPr>
        </p:nvGraphicFramePr>
        <p:xfrm>
          <a:off x="1024890" y="5169819"/>
          <a:ext cx="12580620" cy="914400"/>
        </p:xfrm>
        <a:graphic>
          <a:graphicData uri="http://schemas.openxmlformats.org/drawingml/2006/table">
            <a:tbl>
              <a:tblPr/>
              <a:tblGrid>
                <a:gridCol w="3145155"/>
                <a:gridCol w="3145155"/>
                <a:gridCol w="3145155"/>
                <a:gridCol w="3145155"/>
              </a:tblGrid>
              <a:tr h="702728">
                <a:tc>
                  <a:txBody>
                    <a:bodyPr/>
                    <a:lstStyle/>
                    <a:p>
                      <a:r>
                        <a:rPr sz="2000" dirty="0">
                          <a:latin typeface="Calibri" panose="020F0502020204030204" pitchFamily="34" charset="0"/>
                          <a:ea typeface="Calibri" panose="020F0502020204030204" pitchFamily="34" charset="0"/>
                          <a:cs typeface="Calibri" panose="020F0502020204030204" pitchFamily="34" charset="0"/>
                        </a:rPr>
                        <a:t>Random Forest</a:t>
                      </a:r>
                      <a:endParaRPr sz="2000" dirty="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noFill/>
                  </a:tcPr>
                </a:tc>
                <a:tc>
                  <a:txBody>
                    <a:bodyPr/>
                    <a:lstStyle/>
                    <a:p>
                      <a:r>
                        <a:rPr sz="2000" dirty="0">
                          <a:latin typeface="Calibri" panose="020F0502020204030204" pitchFamily="34" charset="0"/>
                          <a:ea typeface="Calibri" panose="020F0502020204030204" pitchFamily="34" charset="0"/>
                          <a:cs typeface="Calibri" panose="020F0502020204030204" pitchFamily="34" charset="0"/>
                        </a:rPr>
                        <a:t>Ensemble-based</a:t>
                      </a:r>
                      <a:endParaRPr sz="2000" dirty="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noFill/>
                  </a:tcPr>
                </a:tc>
                <a:tc>
                  <a:txBody>
                    <a:bodyPr/>
                    <a:lstStyle/>
                    <a:p>
                      <a:r>
                        <a:rPr sz="2000" dirty="0">
                          <a:latin typeface="Calibri" panose="020F0502020204030204" pitchFamily="34" charset="0"/>
                          <a:ea typeface="Calibri" panose="020F0502020204030204" pitchFamily="34" charset="0"/>
                          <a:cs typeface="Calibri" panose="020F0502020204030204" pitchFamily="34" charset="0"/>
                        </a:rPr>
                        <a:t>Combines multiple decision trees, high accuracy, resistant to noise</a:t>
                      </a:r>
                      <a:endParaRPr sz="2000" dirty="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noFill/>
                  </a:tcPr>
                </a:tc>
                <a:tc>
                  <a:txBody>
                    <a:bodyPr/>
                    <a:lstStyle/>
                    <a:p>
                      <a:r>
                        <a:rPr sz="2000" dirty="0">
                          <a:latin typeface="Calibri" panose="020F0502020204030204" pitchFamily="34" charset="0"/>
                          <a:ea typeface="Calibri" panose="020F0502020204030204" pitchFamily="34" charset="0"/>
                          <a:cs typeface="Calibri" panose="020F0502020204030204" pitchFamily="34" charset="0"/>
                        </a:rPr>
                        <a:t>Most robust under poisoning</a:t>
                      </a:r>
                      <a:endParaRPr sz="2000" dirty="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r>
            </a:tbl>
          </a:graphicData>
        </a:graphic>
      </p:graphicFrame>
      <p:graphicFrame>
        <p:nvGraphicFramePr>
          <p:cNvPr id="20" name="Table 19"/>
          <p:cNvGraphicFramePr/>
          <p:nvPr>
            <p:custDataLst>
              <p:tags r:id="rId5"/>
            </p:custDataLst>
          </p:nvPr>
        </p:nvGraphicFramePr>
        <p:xfrm>
          <a:off x="1024890" y="6084219"/>
          <a:ext cx="12580620" cy="802524"/>
        </p:xfrm>
        <a:graphic>
          <a:graphicData uri="http://schemas.openxmlformats.org/drawingml/2006/table">
            <a:tbl>
              <a:tblPr/>
              <a:tblGrid>
                <a:gridCol w="3145155"/>
                <a:gridCol w="3145155"/>
                <a:gridCol w="3145155"/>
                <a:gridCol w="3145155"/>
              </a:tblGrid>
              <a:tr h="802524">
                <a:tc>
                  <a:txBody>
                    <a:bodyPr/>
                    <a:lstStyle/>
                    <a:p>
                      <a:r>
                        <a:rPr sz="2000" dirty="0">
                          <a:latin typeface="Calibri" panose="020F0502020204030204" pitchFamily="34" charset="0"/>
                          <a:ea typeface="Calibri" panose="020F0502020204030204" pitchFamily="34" charset="0"/>
                          <a:cs typeface="Calibri" panose="020F0502020204030204" pitchFamily="34" charset="0"/>
                        </a:rPr>
                        <a:t>Decision Tree</a:t>
                      </a:r>
                      <a:endParaRPr sz="2000" dirty="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noFill/>
                  </a:tcPr>
                </a:tc>
                <a:tc>
                  <a:txBody>
                    <a:bodyPr/>
                    <a:lstStyle/>
                    <a:p>
                      <a:r>
                        <a:rPr sz="2000" dirty="0">
                          <a:latin typeface="Calibri" panose="020F0502020204030204" pitchFamily="34" charset="0"/>
                          <a:ea typeface="Calibri" panose="020F0502020204030204" pitchFamily="34" charset="0"/>
                          <a:cs typeface="Calibri" panose="020F0502020204030204" pitchFamily="34" charset="0"/>
                        </a:rPr>
                        <a:t>Tree-based</a:t>
                      </a:r>
                      <a:endParaRPr sz="2000" dirty="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noFill/>
                  </a:tcPr>
                </a:tc>
                <a:tc>
                  <a:txBody>
                    <a:bodyPr/>
                    <a:lstStyle/>
                    <a:p>
                      <a:r>
                        <a:rPr sz="2000" dirty="0">
                          <a:latin typeface="Calibri" panose="020F0502020204030204" pitchFamily="34" charset="0"/>
                          <a:ea typeface="Calibri" panose="020F0502020204030204" pitchFamily="34" charset="0"/>
                          <a:cs typeface="Calibri" panose="020F0502020204030204" pitchFamily="34" charset="0"/>
                        </a:rPr>
                        <a:t>Simple and interpretable, prone to overfitting</a:t>
                      </a:r>
                      <a:endParaRPr sz="2000" dirty="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noFill/>
                  </a:tcPr>
                </a:tc>
                <a:tc>
                  <a:txBody>
                    <a:bodyPr/>
                    <a:lstStyle/>
                    <a:p>
                      <a:r>
                        <a:rPr sz="2000" dirty="0">
                          <a:latin typeface="Calibri" panose="020F0502020204030204" pitchFamily="34" charset="0"/>
                          <a:ea typeface="Calibri" panose="020F0502020204030204" pitchFamily="34" charset="0"/>
                          <a:cs typeface="Calibri" panose="020F0502020204030204" pitchFamily="34" charset="0"/>
                        </a:rPr>
                        <a:t>Most vulnerable to poisoned labels</a:t>
                      </a:r>
                      <a:endParaRPr sz="2000" dirty="0">
                        <a:latin typeface="Calibri" panose="020F0502020204030204" pitchFamily="34" charset="0"/>
                        <a:ea typeface="Calibri" panose="020F0502020204030204" pitchFamily="34" charset="0"/>
                        <a:cs typeface="Calibri" panose="020F0502020204030204" pitchFamily="34" charset="0"/>
                      </a:endParaRPr>
                    </a:p>
                  </a:txBody>
                  <a:tcPr marL="0" marR="0" marT="0" marB="0" anchor="ctr">
                    <a:lnL>
                      <a:noFill/>
                    </a:lnL>
                    <a:lnR>
                      <a:noFill/>
                    </a:lnR>
                    <a:lnT>
                      <a:noFill/>
                    </a:lnT>
                    <a:lnB>
                      <a:noFill/>
                    </a:lnB>
                    <a:solidFill>
                      <a:schemeClr val="bg1"/>
                    </a:solidFill>
                  </a:tcPr>
                </a:tc>
              </a:tr>
            </a:tbl>
          </a:graphicData>
        </a:graphic>
      </p:graphicFrame>
      <p:pic>
        <p:nvPicPr>
          <p:cNvPr id="2" name="Picture 1"/>
          <p:cNvPicPr>
            <a:picLocks noChangeAspect="1"/>
          </p:cNvPicPr>
          <p:nvPr/>
        </p:nvPicPr>
        <p:blipFill>
          <a:blip r:embed="rId6"/>
          <a:stretch>
            <a:fillRect/>
          </a:stretch>
        </p:blipFill>
        <p:spPr>
          <a:xfrm>
            <a:off x="0" y="50567"/>
            <a:ext cx="3934374" cy="1629002"/>
          </a:xfrm>
          <a:prstGeom prst="rect">
            <a:avLst/>
          </a:prstGeom>
        </p:spPr>
      </p:pic>
    </p:spTree>
  </p:cSld>
  <p:clrMapOvr>
    <a:masterClrMapping/>
  </p:clrMapOvr>
</p:sld>
</file>

<file path=ppt/tags/tag1.xml><?xml version="1.0" encoding="utf-8"?>
<p:tagLst xmlns:p="http://schemas.openxmlformats.org/presentationml/2006/main">
  <p:tag name="TABLE_ENDDRAG_ORIGIN_RECT" val="990*459"/>
  <p:tag name="TABLE_ENDDRAG_RECT" val="80*109*990*459"/>
</p:tagLst>
</file>

<file path=ppt/tags/tag2.xml><?xml version="1.0" encoding="utf-8"?>
<p:tagLst xmlns:p="http://schemas.openxmlformats.org/presentationml/2006/main">
  <p:tag name="TABLE_ENDDRAG_ORIGIN_RECT" val="990*84"/>
  <p:tag name="TABLE_ENDDRAG_RECT" val="80*143*990*84"/>
</p:tagLst>
</file>

<file path=ppt/tags/tag3.xml><?xml version="1.0" encoding="utf-8"?>
<p:tagLst xmlns:p="http://schemas.openxmlformats.org/presentationml/2006/main">
  <p:tag name="TABLE_ENDDRAG_ORIGIN_RECT" val="990*86"/>
  <p:tag name="TABLE_ENDDRAG_RECT" val="80*230*990*86"/>
</p:tagLst>
</file>

<file path=ppt/tags/tag4.xml><?xml version="1.0" encoding="utf-8"?>
<p:tagLst xmlns:p="http://schemas.openxmlformats.org/presentationml/2006/main">
  <p:tag name="TABLE_ENDDRAG_ORIGIN_RECT" val="990*35"/>
  <p:tag name="TABLE_ENDDRAG_RECT" val="80*317*990*36"/>
</p:tagLst>
</file>

<file path=ppt/tags/tag5.xml><?xml version="1.0" encoding="utf-8"?>
<p:tagLst xmlns:p="http://schemas.openxmlformats.org/presentationml/2006/main">
  <p:tag name="TABLE_ENDDRAG_ORIGIN_RECT" val="990*76"/>
  <p:tag name="TABLE_ENDDRAG_RECT" val="80*330*990*76"/>
</p:tagLst>
</file>

<file path=ppt/tags/tag6.xml><?xml version="1.0" encoding="utf-8"?>
<p:tagLst xmlns:p="http://schemas.openxmlformats.org/presentationml/2006/main">
  <p:tag name="TABLE_ENDDRAG_ORIGIN_RECT" val="990*133"/>
  <p:tag name="TABLE_ENDDRAG_RECT" val="80*357*990*133"/>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Default Theme</Template>
  <TotalTime>0</TotalTime>
  <Words>12824</Words>
  <Application>WPS Presentation</Application>
  <PresentationFormat>Custom</PresentationFormat>
  <Paragraphs>212</Paragraphs>
  <Slides>13</Slides>
  <Notes>10</Notes>
  <HiddenSlides>0</HiddenSlides>
  <MMClips>0</MMClips>
  <ScaleCrop>false</ScaleCrop>
  <HeadingPairs>
    <vt:vector size="6" baseType="variant">
      <vt:variant>
        <vt:lpstr>已用的字体</vt:lpstr>
      </vt:variant>
      <vt:variant>
        <vt:i4>14</vt:i4>
      </vt:variant>
      <vt:variant>
        <vt:lpstr>主题</vt:lpstr>
      </vt:variant>
      <vt:variant>
        <vt:i4>2</vt:i4>
      </vt:variant>
      <vt:variant>
        <vt:lpstr>幻灯片标题</vt:lpstr>
      </vt:variant>
      <vt:variant>
        <vt:i4>13</vt:i4>
      </vt:variant>
    </vt:vector>
  </HeadingPairs>
  <TitlesOfParts>
    <vt:vector size="29" baseType="lpstr">
      <vt:lpstr>Arial</vt:lpstr>
      <vt:lpstr>SimSun</vt:lpstr>
      <vt:lpstr>Wingdings</vt:lpstr>
      <vt:lpstr>Wingdings 3</vt:lpstr>
      <vt:lpstr>Arial</vt:lpstr>
      <vt:lpstr>Britannic Bold</vt:lpstr>
      <vt:lpstr>Calibri</vt:lpstr>
      <vt:lpstr>Calibri</vt:lpstr>
      <vt:lpstr>DejaVu Sans</vt:lpstr>
      <vt:lpstr>Times New Roman</vt:lpstr>
      <vt:lpstr>Source Serif Pro Semi Bold</vt:lpstr>
      <vt:lpstr>Arial Unicode MS</vt:lpstr>
      <vt:lpstr>Trebuchet MS</vt:lpstr>
      <vt:lpstr>Microsoft YaHei</vt:lpstr>
      <vt:lpstr>Facet</vt:lpstr>
      <vt:lpstr>Default Design</vt:lpstr>
      <vt:lpstr>PowerPoint 演示文稿</vt:lpstr>
      <vt:lpstr>PowerPoint 演示文稿</vt:lpstr>
      <vt:lpstr>PowerPoint 演示文稿</vt:lpstr>
      <vt:lpstr>This presentation provides a comprehensive overview of how label poisoning an adversarial attack technique can significantly compromise the performance of machine learning models. To investigate this, we developed a structured, multi-phase experimental framework that includes simulating label-flipping attacks on training data, retraining various classification models, and rigorously evaluating their robustness across multiple real-world datasets. Our objective is to highlight the vulnerabilities of commonly used algorithms and emphasize the need for building more secure and resilient AI systems.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Gaurav Kumar</dc:creator>
  <dc:subject>PptxGenJS Presentation</dc:subject>
  <cp:lastModifiedBy>Deepanshu Mishra</cp:lastModifiedBy>
  <cp:revision>8</cp:revision>
  <dcterms:created xsi:type="dcterms:W3CDTF">2024-12-14T16:07:00Z</dcterms:created>
  <dcterms:modified xsi:type="dcterms:W3CDTF">2025-05-26T17:10:02Z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7F6C83283B694126BC5D2518E35698CA_12</vt:lpwstr>
  </property>
  <property fmtid="{D5CDD505-2E9C-101B-9397-08002B2CF9AE}" pid="3" name="KSOProductBuildVer">
    <vt:lpwstr>1033-12.2.0.21179</vt:lpwstr>
  </property>
</Properties>
</file>