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1" r:id="rId6"/>
    <p:sldId id="260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240000" y="158400"/>
            <a:ext cx="895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2" name="Picture 1"/>
          <p:cNvPicPr/>
          <p:nvPr/>
        </p:nvPicPr>
        <p:blipFill>
          <a:blip r:embed="rId14"/>
          <a:stretch/>
        </p:blipFill>
        <p:spPr>
          <a:xfrm>
            <a:off x="180000" y="18000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41" name="Picture 40"/>
          <p:cNvPicPr/>
          <p:nvPr/>
        </p:nvPicPr>
        <p:blipFill>
          <a:blip r:embed="rId14"/>
          <a:stretch/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4400" y="105264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54000" indent="-6350" algn="ctr">
              <a:lnSpc>
                <a:spcPct val="107000"/>
              </a:lnSpc>
              <a:spcAft>
                <a:spcPts val="1185"/>
              </a:spcAft>
            </a:pPr>
            <a:r>
              <a:rPr lang="en-I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Convolutional Neural Network with Attention For Multi-Stage Diabetic Retinopathy Detection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sp>
        <p:nvSpPr>
          <p:cNvPr id="118" name="CustomShape 2"/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/>
                <a:ea typeface="Arial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59999" y="2547000"/>
            <a:ext cx="12059635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Group ID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:	 </a:t>
            </a:r>
            <a:r>
              <a:rPr lang="en-US" sz="18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PCSE25- 26</a:t>
            </a:r>
            <a:endParaRPr lang="en-IN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Leader: </a:t>
            </a:r>
            <a:r>
              <a:rPr lang="en-US" sz="18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Geetika verma	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Department: </a:t>
            </a:r>
            <a:r>
              <a:rPr lang="en-US" sz="18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science and engineering</a:t>
            </a:r>
            <a:endParaRPr lang="en-IN" sz="180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Member: </a:t>
            </a:r>
            <a:r>
              <a:rPr lang="en-US" sz="18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Gaurav Payal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Department</a:t>
            </a:r>
            <a:r>
              <a:rPr lang="en-US" sz="18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computer science and engineering</a:t>
            </a:r>
            <a:endParaRPr lang="en-IN" sz="180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Member: </a:t>
            </a:r>
            <a:r>
              <a:rPr lang="en-US" sz="18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Jigyasha Bhushan	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Department: </a:t>
            </a:r>
            <a:r>
              <a:rPr lang="en-US" sz="18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science and engineering</a:t>
            </a:r>
            <a:endParaRPr lang="en-IN" sz="180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Member: </a:t>
            </a:r>
            <a:r>
              <a:rPr lang="en-US" sz="18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Kanishk Rawa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				Department: </a:t>
            </a:r>
            <a:r>
              <a:rPr lang="en-US" sz="180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science and engineering</a:t>
            </a:r>
            <a:endParaRPr lang="en-IN" sz="180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Name of Guide		: </a:t>
            </a:r>
            <a:r>
              <a:rPr lang="en-US" sz="1800" strike="noStrike" spc="-1" dirty="0">
                <a:solidFill>
                  <a:srgbClr val="000000"/>
                </a:solidFill>
                <a:latin typeface="Calibri"/>
                <a:ea typeface="Calibri"/>
              </a:rPr>
              <a:t>Dr. Bharti Chugh</a:t>
            </a:r>
            <a:endParaRPr lang="en-IN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Date of Presentation	: </a:t>
            </a:r>
            <a:r>
              <a:rPr lang="en-US" sz="1800" strike="noStrike" spc="-1" dirty="0">
                <a:solidFill>
                  <a:srgbClr val="000000"/>
                </a:solidFill>
                <a:latin typeface="Calibri"/>
                <a:ea typeface="Calibri"/>
              </a:rPr>
              <a:t>26/05/2025</a:t>
            </a:r>
            <a:endParaRPr lang="en-IN" sz="18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Date of presentation:26/05/2025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/>
                <a:ea typeface="Arial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/>
          <p:cNvSpPr/>
          <p:nvPr/>
        </p:nvSpPr>
        <p:spPr>
          <a:xfrm>
            <a:off x="4155311" y="976680"/>
            <a:ext cx="5558569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Project Objectives / SDG</a:t>
            </a:r>
            <a:endParaRPr lang="en-IN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CustomShape 1_1"/>
          <p:cNvSpPr/>
          <p:nvPr/>
        </p:nvSpPr>
        <p:spPr>
          <a:xfrm>
            <a:off x="838080" y="1665000"/>
            <a:ext cx="10503000" cy="476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4 Major Objectives of our project are:-</a:t>
            </a:r>
            <a:endParaRPr lang="en-IN" sz="20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6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an AI-based diagnostic model using ResNet-50</a:t>
            </a:r>
            <a:endParaRPr lang="en-IN" sz="20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6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integrate an attention mechanism for enhanced feature localization</a:t>
            </a:r>
            <a:endParaRPr lang="en-IN" sz="20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6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classify retinal fundus images into five DR severity levels</a:t>
            </a:r>
            <a:endParaRPr lang="en-IN" sz="20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336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scalable, accurate, and clinically useful screening tool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SDG:</a:t>
            </a:r>
          </a:p>
          <a:p>
            <a:pPr marL="5778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eriod"/>
              <a:tabLst>
                <a:tab pos="0" algn="l"/>
              </a:tabLst>
            </a:pPr>
            <a:r>
              <a:rPr lang="en-US" sz="2000" dirty="0"/>
              <a:t>Promotes early diagnosis of diabetic retinopathy, reducing blindness and improving healthcare accessibility and patient outcomes.</a:t>
            </a:r>
          </a:p>
          <a:p>
            <a:pPr marL="5778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eriod"/>
              <a:tabLst>
                <a:tab pos="0" algn="l"/>
              </a:tabLst>
            </a:pPr>
            <a:r>
              <a:rPr lang="en-US" sz="2000" dirty="0"/>
              <a:t>Encourages innovation in healthcare by applying AI and deep learning technologies for accurate, scalable, and efficient medical diagnostics.</a:t>
            </a:r>
          </a:p>
          <a:p>
            <a:pPr marL="5778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AutoNum type="arabicPeriod"/>
              <a:tabLst>
                <a:tab pos="0" algn="l"/>
              </a:tabLst>
            </a:pPr>
            <a:endParaRPr lang="en-US" sz="2000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en-IN" sz="20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40000" y="432000"/>
            <a:ext cx="431676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1C4587"/>
                </a:solidFill>
                <a:latin typeface="Arial"/>
                <a:ea typeface="Arial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C9D3E49-438F-45EA-BEDF-93BA1010C6A6}" type="slidenum">
              <a:rPr lang="en-US" sz="1200" b="0" strike="noStrike" spc="-1">
                <a:solidFill>
                  <a:srgbClr val="888888"/>
                </a:solidFill>
                <a:latin typeface="Arial"/>
                <a:ea typeface="Arial"/>
              </a:rPr>
              <a:t>3</a:t>
            </a:fld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1226916"/>
            <a:ext cx="11108520" cy="93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Literature Review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78440" y="6309360"/>
            <a:ext cx="10266840" cy="49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/>
                <a:ea typeface="Arial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AED1C0-4685-39FE-72A5-1817CBA0D318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727560" y="2160201"/>
            <a:ext cx="1120050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MVDRNet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combined DCNNs and attention mechanisms for DR detection but failed to enhance outcomes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even with lesion-based training methods.</a:t>
            </a:r>
            <a:r>
              <a:rPr lang="en-IN" sz="1200" dirty="0"/>
              <a:t> [2]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Chen’s shallow multi-scale CNN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aimed at early DR detection lacked improvement in classification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limiting its clinical effectiveness.</a:t>
            </a:r>
            <a:r>
              <a:rPr lang="en-IN" sz="1200" dirty="0"/>
              <a:t> [3]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Capsule Networks and segmented fundus image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attempted feature-based DR classification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but did not achieve timely or accurate diagnostics to prevent vision loss.</a:t>
            </a:r>
            <a:r>
              <a:rPr lang="en-IN" sz="1200" dirty="0"/>
              <a:t> [5}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ROI-based and symmetric CNN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struggled with either high resource consumption or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detection precision, making them impractical for real-world deployment.</a:t>
            </a:r>
            <a:r>
              <a:rPr lang="en-IN" sz="1200" dirty="0"/>
              <a:t> [</a:t>
            </a:r>
            <a:r>
              <a:rPr lang="en-IN" sz="1000" dirty="0"/>
              <a:t>7</a:t>
            </a:r>
            <a:r>
              <a:rPr lang="en-IN" sz="1200" dirty="0"/>
              <a:t>].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Multitask and attention-based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potential in DR classification but lacked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implementation and clinical readiness </a:t>
            </a:r>
            <a:r>
              <a:rPr lang="en-IN" sz="1200" dirty="0"/>
              <a:t>[9]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C7E5B6-C7B8-3D29-3D7F-6E73291B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264" y="909205"/>
            <a:ext cx="8390520" cy="11448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809DD-4B0D-9822-431E-8A81609062E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19200" y="1603375"/>
            <a:ext cx="10972800" cy="3976688"/>
          </a:xfrm>
        </p:spPr>
        <p:txBody>
          <a:bodyPr>
            <a:normAutofit/>
          </a:bodyPr>
          <a:lstStyle/>
          <a:p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Ophthalmol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63 (5) (2018) 601–608. [2] Luo X, Pu Z, Xu Y, Wong WK, Su J, Dou X, Ye B, Hu J, Mou L (2021)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MVDRNet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Multi-view diabetic retinopathy detection by combining DCNNs and attention mechanisms. Pattern Recognition, Elsevier 120:1 12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Chen W, Yang B, Li J, Wang J (2020) An Approach to Detecting Diabetic Retinopathy Based on Inte grated Shallow Convolutional Neural Networks. IEEE Access 8:178552–178562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Elsevier 68:1– 10. [5] Kalyani G,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Janakiramaiah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B, Karuna A (2023) Diabetic retinopathy detection and classification using capsule networks. Complex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9:2651–2664.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[7]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Erciyas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Barısci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 (2021) An Effective Method for Detecting and Classifying Diabetic Retinopathy Lesions Based on Deep Learning. Computational and Mathematical Methods in Medicine. 2021, Article ID 9928899, 13.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[9] Liu T, Chen Y, Shen H, Zhou R, Zhang M, Liu T, Liu J (2021) A Novel Diabetic Retinopathy Detection Approach Based on Deep Symmetric Convolutional Neural Network. IEEE Access 9:160552–160558 </a:t>
            </a:r>
          </a:p>
        </p:txBody>
      </p:sp>
    </p:spTree>
    <p:extLst>
      <p:ext uri="{BB962C8B-B14F-4D97-AF65-F5344CB8AC3E}">
        <p14:creationId xmlns:p14="http://schemas.microsoft.com/office/powerpoint/2010/main" val="419242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4500000" y="3008520"/>
            <a:ext cx="3232800" cy="76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Arial"/>
                <a:ea typeface="DejaVu Sans"/>
              </a:rPr>
              <a:t>Thank You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/>
                <a:ea typeface="Arial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3934</TotalTime>
  <Words>566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              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Jalaj Pateria</dc:creator>
  <dc:description/>
  <cp:lastModifiedBy>geetika verma</cp:lastModifiedBy>
  <cp:revision>222</cp:revision>
  <dcterms:created xsi:type="dcterms:W3CDTF">2020-11-28T07:11:42Z</dcterms:created>
  <dcterms:modified xsi:type="dcterms:W3CDTF">2025-05-25T07:27:06Z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13</vt:i4>
  </property>
</Properties>
</file>