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3" r:id="rId5"/>
    <p:sldId id="264" r:id="rId6"/>
    <p:sldId id="267" r:id="rId7"/>
    <p:sldId id="257" r:id="rId8"/>
    <p:sldId id="266" r:id="rId9"/>
    <p:sldId id="271" r:id="rId10"/>
    <p:sldId id="272" r:id="rId11"/>
    <p:sldId id="260" r:id="rId12"/>
    <p:sldId id="274" r:id="rId13"/>
    <p:sldId id="273" r:id="rId14"/>
  </p:sldIdLst>
  <p:sldSz cx="12192000" cy="6858000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A5ACE-BFB7-4527-8DE7-444918A61C35}">
          <p14:sldIdLst>
            <p14:sldId id="256"/>
            <p14:sldId id="263"/>
          </p14:sldIdLst>
        </p14:section>
        <p14:section name="Untitled Section" id="{B4F426B3-4A3D-49EC-986F-AC954C7C6DFA}">
          <p14:sldIdLst>
            <p14:sldId id="264"/>
            <p14:sldId id="267"/>
            <p14:sldId id="257"/>
            <p14:sldId id="266"/>
            <p14:sldId id="271"/>
            <p14:sldId id="272"/>
            <p14:sldId id="260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43772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14788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72756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43772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14788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600000" y="180000"/>
            <a:ext cx="839052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43772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14788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72756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43772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14788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600000" y="180000"/>
            <a:ext cx="839052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43772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814788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72756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443772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814788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0" y="180000"/>
            <a:ext cx="839052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40000" y="158400"/>
            <a:ext cx="89521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  <p:pic>
        <p:nvPicPr>
          <p:cNvPr id="3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180000" y="180000"/>
            <a:ext cx="2914200" cy="8355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  <p:pic>
        <p:nvPicPr>
          <p:cNvPr id="41" name="Picture 40"/>
          <p:cNvPicPr/>
          <p:nvPr/>
        </p:nvPicPr>
        <p:blipFill>
          <a:blip r:embed="rId14"/>
          <a:stretch>
            <a:fillRect/>
          </a:stretch>
        </p:blipFill>
        <p:spPr>
          <a:xfrm>
            <a:off x="180360" y="180360"/>
            <a:ext cx="2914200" cy="8355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564000" y="115200"/>
            <a:ext cx="85921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47560" y="162000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  <p:pic>
        <p:nvPicPr>
          <p:cNvPr id="80" name="Picture 79"/>
          <p:cNvPicPr/>
          <p:nvPr/>
        </p:nvPicPr>
        <p:blipFill>
          <a:blip r:embed="rId14"/>
          <a:stretch>
            <a:fillRect/>
          </a:stretch>
        </p:blipFill>
        <p:spPr>
          <a:xfrm>
            <a:off x="180360" y="180360"/>
            <a:ext cx="2914200" cy="8355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920640" y="1511136"/>
            <a:ext cx="10350720" cy="711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altLang="en-US" sz="2800" b="1" strike="noStrike" spc="-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Fasal </a:t>
            </a:r>
            <a:r>
              <a:rPr lang="en-US" altLang="en-US" sz="2800" b="1" strike="noStrike" spc="-1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Prahari</a:t>
            </a:r>
            <a:r>
              <a:rPr lang="en-US" altLang="en-US" sz="2800" b="1" strike="noStrike" spc="-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Sustainable Crop Safety Using ML &amp; IOT</a:t>
            </a:r>
          </a:p>
        </p:txBody>
      </p:sp>
      <p:sp>
        <p:nvSpPr>
          <p:cNvPr id="118" name="CustomShape 2"/>
          <p:cNvSpPr/>
          <p:nvPr/>
        </p:nvSpPr>
        <p:spPr>
          <a:xfrm>
            <a:off x="3178440" y="396000"/>
            <a:ext cx="888156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60000" y="2547000"/>
            <a:ext cx="11160000" cy="3382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Group ID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: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charset="0"/>
                <a:ea typeface="DejaVu Sans"/>
                <a:cs typeface="Times New Roman" panose="02020603050405020304" charset="0"/>
              </a:rPr>
              <a:t>PCSE25-29</a:t>
            </a:r>
            <a:endParaRPr lang="en-IN" sz="1800" b="0" strike="noStrike" spc="-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 panose="02020603050405020304" charset="0"/>
                <a:ea typeface="DejaVu Sans"/>
                <a:cs typeface="Times New Roman" panose="02020603050405020304" charset="0"/>
              </a:rPr>
              <a:t>Team Leader: Kapil Singh			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Semester	: 8		Department: CSE</a:t>
            </a:r>
            <a:endParaRPr lang="en-IN" sz="1800" b="0" strike="noStrike" spc="-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 panose="02020603050405020304" charset="0"/>
                <a:ea typeface="DejaVu Sans"/>
                <a:cs typeface="Times New Roman" panose="02020603050405020304" charset="0"/>
              </a:rPr>
              <a:t>Group Member: Rani Asmit		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Semester	: 8		Department: </a:t>
            </a:r>
            <a:r>
              <a:rPr lang="en-US" b="1" spc="-1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+mn-ea"/>
              </a:rPr>
              <a:t>CSE</a:t>
            </a:r>
            <a:endParaRPr lang="en-IN" sz="1800" b="0" strike="noStrike" spc="-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 panose="02020603050405020304" charset="0"/>
                <a:ea typeface="DejaVu Sans"/>
                <a:cs typeface="Times New Roman" panose="02020603050405020304" charset="0"/>
              </a:rPr>
              <a:t>Group Member: Prateek			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Semester	: 8		Department: </a:t>
            </a:r>
            <a:r>
              <a:rPr lang="en-US" b="1" spc="-1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+mn-ea"/>
              </a:rPr>
              <a:t>CSE</a:t>
            </a:r>
            <a:endParaRPr lang="en-IN" sz="1800" b="0" strike="noStrike" spc="-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 panose="02020603050405020304" charset="0"/>
                <a:ea typeface="DejaVu Sans"/>
                <a:cs typeface="Times New Roman" panose="02020603050405020304" charset="0"/>
              </a:rPr>
              <a:t>Group Member: Himanshu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 panose="02020603050405020304" charset="0"/>
                <a:ea typeface="DejaVu Sans"/>
                <a:cs typeface="Times New Roman" panose="02020603050405020304" charset="0"/>
              </a:rPr>
              <a:t>Sonker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 panose="02020603050405020304" charset="0"/>
                <a:ea typeface="DejaVu Sans"/>
                <a:cs typeface="Times New Roman" panose="02020603050405020304" charset="0"/>
              </a:rPr>
              <a:t>		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Semester	: 8		Department: </a:t>
            </a:r>
            <a:r>
              <a:rPr lang="en-US" b="1" spc="-1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+mn-ea"/>
              </a:rPr>
              <a:t>CSE</a:t>
            </a:r>
            <a:endParaRPr lang="en-IN" sz="1800" b="0" strike="noStrike" spc="-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Name of Guide: Ms. Bharti Chugh</a:t>
            </a:r>
            <a:endParaRPr lang="en-IN" sz="1800" b="0" strike="noStrike" spc="-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10994040" y="6356520"/>
            <a:ext cx="347040" cy="3524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1D2646A-3058-4677-AD42-FB53A28AC298}" type="slidenum">
              <a:rPr lang="en-US" sz="1200" b="0" strike="noStrike" spc="-1">
                <a:solidFill>
                  <a:srgbClr val="888888"/>
                </a:solidFill>
                <a:latin typeface="Arial" panose="020B0604020202020204"/>
                <a:ea typeface="Arial" panose="020B0604020202020204"/>
              </a:rPr>
              <a:t>1</a:t>
            </a:fld>
            <a:endParaRPr lang="en-IN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3F3D7-BADB-C24F-EC59-A3DC3BA03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6">
            <a:extLst>
              <a:ext uri="{FF2B5EF4-FFF2-40B4-BE49-F238E27FC236}">
                <a16:creationId xmlns:a16="http://schemas.microsoft.com/office/drawing/2014/main" id="{DDDCD60D-766F-8727-DBF0-183FF51C42EB}"/>
              </a:ext>
            </a:extLst>
          </p:cNvPr>
          <p:cNvSpPr/>
          <p:nvPr/>
        </p:nvSpPr>
        <p:spPr>
          <a:xfrm>
            <a:off x="3240000" y="396000"/>
            <a:ext cx="882000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DA294-6E36-23CC-180E-5E9901ED797D}"/>
              </a:ext>
            </a:extLst>
          </p:cNvPr>
          <p:cNvSpPr txBox="1"/>
          <p:nvPr/>
        </p:nvSpPr>
        <p:spPr>
          <a:xfrm>
            <a:off x="4942700" y="6092668"/>
            <a:ext cx="1945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Yield Prediction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B21EFB-4A2D-94C3-9F0C-97D8F646F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99" y="1196376"/>
            <a:ext cx="10323895" cy="477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86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A0C1E-044B-5CE0-50A4-A426648A0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s 132">
            <a:extLst>
              <a:ext uri="{FF2B5EF4-FFF2-40B4-BE49-F238E27FC236}">
                <a16:creationId xmlns:a16="http://schemas.microsoft.com/office/drawing/2014/main" id="{2CFEF387-A3EC-B564-77F1-BF415D0BC8D4}"/>
              </a:ext>
            </a:extLst>
          </p:cNvPr>
          <p:cNvSpPr/>
          <p:nvPr/>
        </p:nvSpPr>
        <p:spPr>
          <a:xfrm>
            <a:off x="4500000" y="3008520"/>
            <a:ext cx="3232800" cy="76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Thank You</a:t>
            </a:r>
            <a:endParaRPr lang="en-IN" sz="4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4" name="CustomShape 6">
            <a:extLst>
              <a:ext uri="{FF2B5EF4-FFF2-40B4-BE49-F238E27FC236}">
                <a16:creationId xmlns:a16="http://schemas.microsoft.com/office/drawing/2014/main" id="{4FDCF039-4380-2910-3531-1E4125A8C052}"/>
              </a:ext>
            </a:extLst>
          </p:cNvPr>
          <p:cNvSpPr/>
          <p:nvPr/>
        </p:nvSpPr>
        <p:spPr>
          <a:xfrm>
            <a:off x="3240000" y="396000"/>
            <a:ext cx="882000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601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271270" y="1052830"/>
            <a:ext cx="10379710" cy="6000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Mapping of Our Project with Sustainable Development Goals (SDGs)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794625" y="188595"/>
            <a:ext cx="43973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spc="-1">
                <a:solidFill>
                  <a:srgbClr val="1C4587"/>
                </a:solidFill>
                <a:latin typeface="Arial" panose="020B0604020202020204"/>
                <a:ea typeface="Arial" panose="020B0604020202020204"/>
                <a:sym typeface="+mn-ea"/>
              </a:rPr>
              <a:t>KIET Group of Institutions, Ghaziabad</a:t>
            </a:r>
          </a:p>
        </p:txBody>
      </p:sp>
      <p:graphicFrame>
        <p:nvGraphicFramePr>
          <p:cNvPr id="8" name="Table 7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1925724"/>
              </p:ext>
            </p:extLst>
          </p:nvPr>
        </p:nvGraphicFramePr>
        <p:xfrm>
          <a:off x="320675" y="1918335"/>
          <a:ext cx="2747645" cy="407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2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440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  <a:p>
                      <a:pPr>
                        <a:buNone/>
                      </a:pPr>
                      <a:endParaRPr lang="en-US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en-US" sz="2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SDG 2 – </a:t>
                      </a:r>
                      <a:r>
                        <a:rPr lang="en-US" altLang="en-US" sz="24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Zero Hunger: Enhances food productivity through smarter farming.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51445604"/>
              </p:ext>
            </p:extLst>
          </p:nvPr>
        </p:nvGraphicFramePr>
        <p:xfrm>
          <a:off x="3266440" y="1922145"/>
          <a:ext cx="2743200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9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440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  <a:p>
                      <a:pPr>
                        <a:buNone/>
                      </a:pPr>
                      <a:endParaRPr lang="en-US" alt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2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SDG 12 – </a:t>
                      </a:r>
                      <a:r>
                        <a:rPr lang="en-US" altLang="en-US" sz="24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Responsible Consumption and Production: Optimizes water and fertilizer usage</a:t>
                      </a:r>
                      <a:r>
                        <a:rPr lang="en-US" altLang="en-US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53237183"/>
              </p:ext>
            </p:extLst>
          </p:nvPr>
        </p:nvGraphicFramePr>
        <p:xfrm>
          <a:off x="6207760" y="1917065"/>
          <a:ext cx="2743200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9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440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  <a:p>
                      <a:pPr>
                        <a:buNone/>
                      </a:pPr>
                      <a:endParaRPr lang="en-US" alt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2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SDG 13 – </a:t>
                      </a:r>
                      <a:r>
                        <a:rPr lang="en-US" altLang="en-US" sz="24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Climate Action: Promotes sustainable agriculture resilient to climate variability</a:t>
                      </a:r>
                      <a:endParaRPr lang="en-US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81274360"/>
              </p:ext>
            </p:extLst>
          </p:nvPr>
        </p:nvGraphicFramePr>
        <p:xfrm>
          <a:off x="9148445" y="1944370"/>
          <a:ext cx="2743200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9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440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  <a:p>
                      <a:pPr>
                        <a:buNone/>
                      </a:pPr>
                      <a:endParaRPr lang="en-US" altLang="en-US" sz="18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2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SDG 9 – </a:t>
                      </a:r>
                      <a:r>
                        <a:rPr lang="en-US" altLang="en-US" sz="24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Industry, Innovation and Infrastructure: Fosters innovation via AI, IoT, and cloud-based systems.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/>
          <p:nvPr>
            <p:custDataLst>
              <p:tags r:id="rId1"/>
            </p:custDataLst>
          </p:nvPr>
        </p:nvGraphicFramePr>
        <p:xfrm>
          <a:off x="214630" y="1484630"/>
          <a:ext cx="11512550" cy="2461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 no.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Course Outcome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Apply machine learning and deep learning algorithms for image-based disease detection in crops.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Integrate IoT sensors to collect and analyze real-time environmental data for smart farming.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Design and develop a cloud-enabled intelligent system for real-time decision support in agriculture.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Evaluate system performance using standard ML metrics and optimize model accuracy and efficiency.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CO5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Develop sustainable and resource-efficient agricultural solutions using modern computing technologies.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/>
          <p:nvPr>
            <p:custDataLst>
              <p:tags r:id="rId2"/>
            </p:custDataLst>
          </p:nvPr>
        </p:nvGraphicFramePr>
        <p:xfrm>
          <a:off x="214630" y="4899025"/>
          <a:ext cx="1151382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8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PO no.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Program Outcome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PO1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600" b="1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Engineering Knowledge:</a:t>
                      </a: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Application of ML and IoT concepts to real-world farming problems.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PO2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600" b="1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Problem Analysis:</a:t>
                      </a: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Identification and analysis of crop diseases and prediction issues.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PO3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600" b="1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Design/Development of Solutions:</a:t>
                      </a: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Designing an integrated system for smart farming.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Text Box 21"/>
          <p:cNvSpPr txBox="1"/>
          <p:nvPr/>
        </p:nvSpPr>
        <p:spPr>
          <a:xfrm>
            <a:off x="3430905" y="981392"/>
            <a:ext cx="5080000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Course Outcome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2994660" y="429323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Program Outcome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7896225" y="188595"/>
            <a:ext cx="44456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spc="-1">
                <a:solidFill>
                  <a:srgbClr val="1C4587"/>
                </a:solidFill>
                <a:latin typeface="Arial" panose="020B0604020202020204"/>
                <a:ea typeface="Arial" panose="020B0604020202020204"/>
                <a:sym typeface="+mn-ea"/>
              </a:rPr>
              <a:t>KIET Group of Institutions, Ghaziabad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065" y="188595"/>
            <a:ext cx="3785870" cy="1144905"/>
          </a:xfrm>
        </p:spPr>
        <p:txBody>
          <a:bodyPr/>
          <a:lstStyle/>
          <a:p>
            <a:pPr algn="ctr"/>
            <a:r>
              <a:rPr lang="en-US" sz="2800" b="1" u="sng" dirty="0">
                <a:latin typeface="Times New Roman" panose="02020603050405020304" charset="0"/>
                <a:cs typeface="Times New Roman" panose="02020603050405020304" charset="0"/>
              </a:rPr>
              <a:t>Project Outcome</a:t>
            </a:r>
          </a:p>
        </p:txBody>
      </p:sp>
      <p:pic>
        <p:nvPicPr>
          <p:cNvPr id="1423050299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80" y="1191895"/>
            <a:ext cx="5882640" cy="54775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824470" y="44450"/>
            <a:ext cx="4363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spc="-1">
                <a:solidFill>
                  <a:srgbClr val="1C4587"/>
                </a:solidFill>
                <a:latin typeface="Arial" panose="020B0604020202020204"/>
                <a:ea typeface="Arial" panose="020B0604020202020204"/>
                <a:sym typeface="+mn-ea"/>
              </a:rPr>
              <a:t>KIET Group of Institutions, Ghaziabad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s 121"/>
          <p:cNvSpPr/>
          <p:nvPr/>
        </p:nvSpPr>
        <p:spPr>
          <a:xfrm>
            <a:off x="4363200" y="976680"/>
            <a:ext cx="535068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Project Objectives</a:t>
            </a:r>
            <a:endParaRPr lang="en-IN" sz="3200" b="0" strike="noStrike" spc="-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3" name="CustomShape 1_1"/>
          <p:cNvSpPr/>
          <p:nvPr/>
        </p:nvSpPr>
        <p:spPr>
          <a:xfrm>
            <a:off x="838080" y="2163960"/>
            <a:ext cx="10503000" cy="3328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Major Objectives of our project are:-</a:t>
            </a:r>
            <a:endParaRPr lang="en-IN" sz="2000" b="1" strike="noStrike" spc="-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6355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AutoNum type="arabicPeriod"/>
              <a:tabLst>
                <a:tab pos="0" algn="l"/>
              </a:tabLst>
            </a:pPr>
            <a:r>
              <a:rPr lang="en-US" altLang="en-US" b="1" strike="noStrike" spc="-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Intelligent Yield </a:t>
            </a:r>
            <a:r>
              <a:rPr lang="en-US" altLang="en-US" b="1" spc="-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Management</a:t>
            </a:r>
            <a:r>
              <a:rPr lang="en-US" altLang="en-US" b="1" strike="noStrike" spc="-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US" altLang="en-US" b="0" strike="noStrike" spc="-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Utilize machine learning to analyze soil, weather, and crop data for accurate and timely yield estimation.</a:t>
            </a:r>
          </a:p>
          <a:p>
            <a:pPr marL="46355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AutoNum type="arabicPeriod"/>
              <a:tabLst>
                <a:tab pos="0" algn="l"/>
              </a:tabLst>
            </a:pPr>
            <a:r>
              <a:rPr lang="en-US" altLang="en-US" b="1" strike="noStrike" spc="-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Early Disease Detection: </a:t>
            </a:r>
            <a:r>
              <a:rPr lang="en-US" altLang="en-US" b="0" strike="noStrike" spc="-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Implement AI and machine vision models to detect crop diseases early, reducing losses and enabling prompt intervention</a:t>
            </a:r>
          </a:p>
          <a:p>
            <a:pPr marL="46355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AutoNum type="arabicPeriod"/>
              <a:tabLst>
                <a:tab pos="0" algn="l"/>
              </a:tabLst>
            </a:pPr>
            <a:r>
              <a:rPr lang="en-US" altLang="en-US" b="1" strike="noStrike" spc="-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Optimized Resource Utilization:</a:t>
            </a:r>
            <a:r>
              <a:rPr lang="en-US" altLang="en-US" b="0" strike="noStrike" spc="-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Employ IoT-enabled smart irrigation, fertilization, and pest control systems to enhance efficiency and reduce resource wastage.</a:t>
            </a:r>
          </a:p>
          <a:p>
            <a:pPr marL="46355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AutoNum type="arabicPeriod"/>
              <a:tabLst>
                <a:tab pos="0" algn="l"/>
              </a:tabLst>
            </a:pPr>
            <a:r>
              <a:rPr lang="en-US" altLang="en-US" b="1" strike="noStrike" spc="-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Automated Crop Management: </a:t>
            </a:r>
            <a:r>
              <a:rPr lang="en-US" altLang="en-US" b="0" strike="noStrike" spc="-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Integrate AI and robotics for automated harvesting, grading, sorting, and storage to streamline post-harvest operations.</a:t>
            </a:r>
          </a:p>
        </p:txBody>
      </p:sp>
      <p:sp>
        <p:nvSpPr>
          <p:cNvPr id="124" name="Text Box 123"/>
          <p:cNvSpPr txBox="1"/>
          <p:nvPr/>
        </p:nvSpPr>
        <p:spPr>
          <a:xfrm>
            <a:off x="7740000" y="432000"/>
            <a:ext cx="431676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25135" y="188595"/>
            <a:ext cx="2883535" cy="763270"/>
          </a:xfrm>
        </p:spPr>
        <p:txBody>
          <a:bodyPr/>
          <a:lstStyle/>
          <a:p>
            <a:pPr algn="ctr"/>
            <a:r>
              <a:rPr lang="en-US" sz="3200" b="1" u="sng">
                <a:latin typeface="Times New Roman" panose="02020603050405020304" charset="0"/>
                <a:cs typeface="Times New Roman" panose="02020603050405020304" charset="0"/>
              </a:rPr>
              <a:t>FlowChart</a:t>
            </a:r>
          </a:p>
        </p:txBody>
      </p:sp>
      <p:pic>
        <p:nvPicPr>
          <p:cNvPr id="7" name="Image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155" y="1099185"/>
            <a:ext cx="10497185" cy="55664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896225" y="44450"/>
            <a:ext cx="43567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spc="-1">
                <a:solidFill>
                  <a:srgbClr val="1C4587"/>
                </a:solidFill>
                <a:latin typeface="Arial" panose="020B0604020202020204"/>
                <a:ea typeface="Arial" panose="020B0604020202020204"/>
                <a:sym typeface="+mn-ea"/>
              </a:rPr>
              <a:t>KIET Group of Institutions, Ghaziabad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/>
          </p:nvPr>
        </p:nvSpPr>
        <p:spPr>
          <a:xfrm>
            <a:off x="727710" y="1263015"/>
            <a:ext cx="10972165" cy="53625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Models Used: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charset="0"/>
                <a:cs typeface="Times New Roman" panose="02020603050405020304" charset="0"/>
              </a:rPr>
              <a:t>Convolutional Neural Networks (CNN):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1800" b="0" dirty="0">
                <a:latin typeface="Times New Roman" panose="02020603050405020304" charset="0"/>
                <a:cs typeface="Times New Roman" panose="02020603050405020304" charset="0"/>
              </a:rPr>
              <a:t>Used for image classification and disease detection from wheat leaf images.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1800" b="0" dirty="0">
                <a:latin typeface="Times New Roman" panose="02020603050405020304" charset="0"/>
                <a:cs typeface="Times New Roman" panose="02020603050405020304" charset="0"/>
              </a:rPr>
              <a:t>Implemented using MobileNetV2 with transfer learning.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charset="0"/>
                <a:cs typeface="Times New Roman" panose="02020603050405020304" charset="0"/>
              </a:rPr>
              <a:t>Random Forest: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1800" b="0" dirty="0">
                <a:latin typeface="Times New Roman" panose="02020603050405020304" charset="0"/>
                <a:cs typeface="Times New Roman" panose="02020603050405020304" charset="0"/>
              </a:rPr>
              <a:t>Applied for analyzing soil health using sensor data (moisture, pH, nutrients).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charset="0"/>
                <a:cs typeface="Times New Roman" panose="02020603050405020304" charset="0"/>
              </a:rPr>
              <a:t>Long Short-Term Memory (LSTM):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1800" b="0" dirty="0">
                <a:latin typeface="Times New Roman" panose="02020603050405020304" charset="0"/>
                <a:cs typeface="Times New Roman" panose="02020603050405020304" charset="0"/>
              </a:rPr>
              <a:t>Used for crop yield prediction based on environmental data.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en-US" sz="1600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en-US" sz="1600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>
              <a:buFont typeface="Wingdings" panose="05000000000000000000" charset="0"/>
              <a:buChar char="Ø"/>
            </a:pPr>
            <a:r>
              <a:rPr lang="en-US" altLang="en-US" sz="2000" b="1" dirty="0">
                <a:latin typeface="Times New Roman" panose="02020603050405020304" charset="0"/>
                <a:cs typeface="Times New Roman" panose="02020603050405020304" charset="0"/>
              </a:rPr>
              <a:t>Dataset: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750" b="1" dirty="0">
                <a:latin typeface="Times New Roman" panose="02020603050405020304" charset="0"/>
                <a:cs typeface="Times New Roman" panose="02020603050405020304" charset="0"/>
              </a:rPr>
              <a:t>Image Dataset: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1750" b="0" dirty="0">
                <a:latin typeface="Times New Roman" panose="02020603050405020304" charset="0"/>
                <a:cs typeface="Times New Roman" panose="02020603050405020304" charset="0"/>
              </a:rPr>
              <a:t>~6,000 labeled images (5 classes: BrownRust, Mildew, Septoria, </a:t>
            </a:r>
            <a:r>
              <a:rPr lang="en-US" altLang="en-US" sz="1750" b="0" dirty="0" err="1">
                <a:latin typeface="Times New Roman" panose="02020603050405020304" charset="0"/>
                <a:cs typeface="Times New Roman" panose="02020603050405020304" charset="0"/>
              </a:rPr>
              <a:t>YellowRust</a:t>
            </a:r>
            <a:r>
              <a:rPr lang="en-US" altLang="en-US" sz="1750" b="0" dirty="0">
                <a:latin typeface="Times New Roman" panose="02020603050405020304" charset="0"/>
                <a:cs typeface="Times New Roman" panose="02020603050405020304" charset="0"/>
              </a:rPr>
              <a:t>, Healthy)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1750" b="0" dirty="0">
                <a:latin typeface="Times New Roman" panose="02020603050405020304" charset="0"/>
                <a:cs typeface="Times New Roman" panose="02020603050405020304" charset="0"/>
              </a:rPr>
              <a:t>Sourced from </a:t>
            </a:r>
            <a:r>
              <a:rPr lang="en-US" altLang="en-US" sz="1750" b="0" dirty="0" err="1">
                <a:latin typeface="Times New Roman" panose="02020603050405020304" charset="0"/>
                <a:cs typeface="Times New Roman" panose="02020603050405020304" charset="0"/>
              </a:rPr>
              <a:t>PlantVillage</a:t>
            </a:r>
            <a:r>
              <a:rPr lang="en-US" altLang="en-US" sz="1750" b="0" dirty="0">
                <a:latin typeface="Times New Roman" panose="02020603050405020304" charset="0"/>
                <a:cs typeface="Times New Roman" panose="02020603050405020304" charset="0"/>
              </a:rPr>
              <a:t> and field photography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750" b="1" dirty="0">
                <a:latin typeface="Times New Roman" panose="02020603050405020304" charset="0"/>
                <a:cs typeface="Times New Roman" panose="02020603050405020304" charset="0"/>
              </a:rPr>
              <a:t>Sensor Dataset: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1750" dirty="0">
                <a:latin typeface="Times New Roman" panose="02020603050405020304" charset="0"/>
                <a:cs typeface="Times New Roman" panose="02020603050405020304" charset="0"/>
              </a:rPr>
              <a:t>Farming Crop yield IoT Data</a:t>
            </a:r>
            <a:endParaRPr lang="en-US" altLang="en-US" sz="1750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1750" b="0" dirty="0">
                <a:latin typeface="Times New Roman" panose="02020603050405020304" charset="0"/>
                <a:cs typeface="Times New Roman" panose="02020603050405020304" charset="0"/>
              </a:rPr>
              <a:t>Features: Soil moisture, pH, temperature (air/soil), humidity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7752080" y="44450"/>
            <a:ext cx="4406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spc="-1">
                <a:solidFill>
                  <a:srgbClr val="1C4587"/>
                </a:solidFill>
                <a:latin typeface="Arial" panose="020B0604020202020204"/>
                <a:ea typeface="Arial" panose="020B0604020202020204"/>
                <a:sym typeface="+mn-ea"/>
              </a:rPr>
              <a:t>KIET Group of Institutions, Ghaziabad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1062074" y="1822542"/>
            <a:ext cx="8390520" cy="2357572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400" b="1" dirty="0">
                <a:latin typeface="Times New Roman" panose="02020603050405020304" charset="0"/>
                <a:cs typeface="Times New Roman" panose="02020603050405020304" charset="0"/>
              </a:rPr>
              <a:t> Tech Stack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charset="0"/>
                <a:cs typeface="Times New Roman" panose="02020603050405020304" charset="0"/>
              </a:rPr>
              <a:t>Language</a:t>
            </a:r>
            <a:r>
              <a:rPr lang="en-US" altLang="en-US" sz="1800" dirty="0">
                <a:latin typeface="Times New Roman" panose="02020603050405020304" charset="0"/>
                <a:cs typeface="Times New Roman" panose="02020603050405020304" charset="0"/>
              </a:rPr>
              <a:t>: Python 3.8+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charset="0"/>
                <a:cs typeface="Times New Roman" panose="02020603050405020304" charset="0"/>
              </a:rPr>
              <a:t>Libraries</a:t>
            </a:r>
            <a:r>
              <a:rPr lang="en-US" altLang="en-US" sz="1800" dirty="0">
                <a:latin typeface="Times New Roman" panose="02020603050405020304" charset="0"/>
                <a:cs typeface="Times New Roman" panose="02020603050405020304" charset="0"/>
              </a:rPr>
              <a:t>: TensorFlow, </a:t>
            </a:r>
            <a:r>
              <a:rPr lang="en-US" altLang="en-US" sz="1800" dirty="0" err="1">
                <a:latin typeface="Times New Roman" panose="02020603050405020304" charset="0"/>
                <a:cs typeface="Times New Roman" panose="02020603050405020304" charset="0"/>
              </a:rPr>
              <a:t>Keras</a:t>
            </a:r>
            <a:r>
              <a:rPr lang="en-US" altLang="en-US" sz="1800" dirty="0">
                <a:latin typeface="Times New Roman" panose="02020603050405020304" charset="0"/>
                <a:cs typeface="Times New Roman" panose="02020603050405020304" charset="0"/>
              </a:rPr>
              <a:t>, NumPy, OpenCV, Matplotlib, Seaborn, scikit-learn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charset="0"/>
                <a:cs typeface="Times New Roman" panose="02020603050405020304" charset="0"/>
              </a:rPr>
              <a:t>Tools</a:t>
            </a:r>
            <a:r>
              <a:rPr lang="en-US" altLang="en-US" sz="1800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altLang="en-US" sz="1800" dirty="0" err="1">
                <a:latin typeface="Times New Roman" panose="02020603050405020304" charset="0"/>
                <a:cs typeface="Times New Roman" panose="02020603050405020304" charset="0"/>
              </a:rPr>
              <a:t>Pyhton,Jupyter</a:t>
            </a:r>
            <a:r>
              <a:rPr lang="en-US" altLang="en-US" sz="1800" dirty="0">
                <a:latin typeface="Times New Roman" panose="02020603050405020304" charset="0"/>
                <a:cs typeface="Times New Roman" panose="02020603050405020304" charset="0"/>
              </a:rPr>
              <a:t> Notebook, Google </a:t>
            </a:r>
            <a:r>
              <a:rPr lang="en-US" altLang="en-US" sz="1800" dirty="0" err="1">
                <a:latin typeface="Times New Roman" panose="02020603050405020304" charset="0"/>
                <a:cs typeface="Times New Roman" panose="02020603050405020304" charset="0"/>
              </a:rPr>
              <a:t>Colab</a:t>
            </a:r>
            <a:endParaRPr lang="en-US" alt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charset="0"/>
                <a:cs typeface="Times New Roman" panose="02020603050405020304" charset="0"/>
              </a:rPr>
              <a:t>Deployment</a:t>
            </a:r>
            <a:r>
              <a:rPr lang="en-US" altLang="en-US" sz="1800" dirty="0">
                <a:latin typeface="Times New Roman" panose="02020603050405020304" charset="0"/>
                <a:cs typeface="Times New Roman" panose="02020603050405020304" charset="0"/>
              </a:rPr>
              <a:t>: Cloud-based </a:t>
            </a:r>
            <a:r>
              <a:rPr lang="en-US" altLang="en-US" dirty="0" err="1">
                <a:latin typeface="Times New Roman" panose="02020603050405020304" charset="0"/>
                <a:cs typeface="Times New Roman" panose="02020603050405020304" charset="0"/>
              </a:rPr>
              <a:t>Gradio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 System</a:t>
            </a:r>
            <a:endParaRPr lang="en-US" altLang="en-US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824470" y="116840"/>
            <a:ext cx="43160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spc="-1">
                <a:solidFill>
                  <a:srgbClr val="1C4587"/>
                </a:solidFill>
                <a:latin typeface="Arial" panose="020B0604020202020204"/>
                <a:ea typeface="Arial" panose="020B0604020202020204"/>
                <a:sym typeface="+mn-ea"/>
              </a:rPr>
              <a:t>KIET Group of Institutions, Ghaziabad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0073005" y="3658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6"/>
          <p:cNvSpPr/>
          <p:nvPr/>
        </p:nvSpPr>
        <p:spPr>
          <a:xfrm>
            <a:off x="3240000" y="396000"/>
            <a:ext cx="882000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E3C1FA09-05C6-6B62-FE3F-D2747591D451}"/>
              </a:ext>
            </a:extLst>
          </p:cNvPr>
          <p:cNvSpPr txBox="1">
            <a:spLocks/>
          </p:cNvSpPr>
          <p:nvPr/>
        </p:nvSpPr>
        <p:spPr>
          <a:xfrm>
            <a:off x="0" y="1280276"/>
            <a:ext cx="2883535" cy="76327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200" b="1" u="sng" kern="0" dirty="0">
                <a:solidFill>
                  <a:sysClr val="windowText" lastClr="000000"/>
                </a:solidFill>
                <a:latin typeface="Times New Roman" panose="02020603050405020304" charset="0"/>
                <a:cs typeface="Times New Roman" panose="02020603050405020304" charset="0"/>
              </a:rPr>
              <a:t>Outcome</a:t>
            </a:r>
          </a:p>
        </p:txBody>
      </p:sp>
      <p:pic>
        <p:nvPicPr>
          <p:cNvPr id="3" name="Image 28">
            <a:extLst>
              <a:ext uri="{FF2B5EF4-FFF2-40B4-BE49-F238E27FC236}">
                <a16:creationId xmlns:a16="http://schemas.microsoft.com/office/drawing/2014/main" id="{8997338C-7507-7561-462D-A8F4E15992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792" y="2174174"/>
            <a:ext cx="5675992" cy="3093085"/>
          </a:xfrm>
          <a:prstGeom prst="rect">
            <a:avLst/>
          </a:prstGeom>
        </p:spPr>
      </p:pic>
      <p:pic>
        <p:nvPicPr>
          <p:cNvPr id="4" name="Image 30">
            <a:extLst>
              <a:ext uri="{FF2B5EF4-FFF2-40B4-BE49-F238E27FC236}">
                <a16:creationId xmlns:a16="http://schemas.microsoft.com/office/drawing/2014/main" id="{D2EC84CB-A893-4637-5764-7801C3BFC7F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5715" y="2174174"/>
            <a:ext cx="5449518" cy="2661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386C94-AB51-619F-42B3-E421AE34D0D7}"/>
              </a:ext>
            </a:extLst>
          </p:cNvPr>
          <p:cNvSpPr txBox="1"/>
          <p:nvPr/>
        </p:nvSpPr>
        <p:spPr>
          <a:xfrm>
            <a:off x="1294623" y="5483681"/>
            <a:ext cx="1945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Times New Roman" panose="02020603050405020304" charset="0"/>
                <a:cs typeface="Times New Roman" panose="02020603050405020304" charset="0"/>
              </a:rPr>
              <a:t>Mildew Prediction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542B4-E8C3-39F8-3AFF-BF8E643AF3A8}"/>
              </a:ext>
            </a:extLst>
          </p:cNvPr>
          <p:cNvSpPr txBox="1"/>
          <p:nvPr/>
        </p:nvSpPr>
        <p:spPr>
          <a:xfrm>
            <a:off x="8684275" y="5483681"/>
            <a:ext cx="1945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 err="1">
                <a:latin typeface="Times New Roman" panose="02020603050405020304" charset="0"/>
                <a:cs typeface="Times New Roman" panose="02020603050405020304" charset="0"/>
              </a:rPr>
              <a:t>YellowRust</a:t>
            </a:r>
            <a:endParaRPr lang="en-I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6*320"/>
  <p:tag name="TABLE_ENDDRAG_RECT" val="32*151*216*3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9*316"/>
  <p:tag name="TABLE_ENDDRAG_RECT" val="258*155*209*3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21*215"/>
  <p:tag name="TABLE_ENDDRAG_RECT" val="478*153*221*2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6*213"/>
  <p:tag name="TABLE_ENDDRAG_RECT" val="720*153*196*2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06*183"/>
  <p:tag name="TABLE_ENDDRAG_RECT" val="16*116*906*1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06*134"/>
  <p:tag name="TABLE_ENDDRAG_RECT" val="16*385*906*134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619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Project Outcome</vt:lpstr>
      <vt:lpstr>PowerPoint Presentation</vt:lpstr>
      <vt:lpstr>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Jalaj Pateria</dc:creator>
  <cp:lastModifiedBy>Kapil Singh</cp:lastModifiedBy>
  <cp:revision>230</cp:revision>
  <dcterms:created xsi:type="dcterms:W3CDTF">2020-11-28T07:11:00Z</dcterms:created>
  <dcterms:modified xsi:type="dcterms:W3CDTF">2025-05-26T18:18:56Z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13</vt:i4>
  </property>
  <property fmtid="{D5CDD505-2E9C-101B-9397-08002B2CF9AE}" pid="11" name="ICV">
    <vt:lpwstr>4F342320FCC646BB992378FC4A86CBB9_12</vt:lpwstr>
  </property>
  <property fmtid="{D5CDD505-2E9C-101B-9397-08002B2CF9AE}" pid="12" name="KSOProductBuildVer">
    <vt:lpwstr>1033-12.2.0.21179</vt:lpwstr>
  </property>
</Properties>
</file>