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9753600" cy="7315200"/>
  <p:notesSz cx="6858000" cy="9144000"/>
  <p:embeddedFontLst>
    <p:embeddedFont>
      <p:font typeface="Balsamiq Sans" panose="020B0604020202020204" charset="0"/>
      <p:regular r:id="rId14"/>
    </p:embeddedFont>
    <p:embeddedFont>
      <p:font typeface="Fredok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12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20" y="731520"/>
            <a:ext cx="8290560" cy="2374503"/>
            <a:chOff x="0" y="0"/>
            <a:chExt cx="11054080" cy="3166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166004"/>
            </a:xfrm>
            <a:custGeom>
              <a:avLst/>
              <a:gdLst/>
              <a:ahLst/>
              <a:cxnLst/>
              <a:rect l="l" t="t" r="r" b="b"/>
              <a:pathLst>
                <a:path w="11054080" h="3166004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chemeClr val="tx2">
                      <a:lumMod val="75000"/>
                    </a:schemeClr>
                  </a:solidFill>
                  <a:latin typeface="Fredoka"/>
                  <a:ea typeface="Fredoka"/>
                  <a:cs typeface="Fredoka"/>
                  <a:sym typeface="Fredoka"/>
                </a:rPr>
                <a:t>Cardiac Disease Prediction Using Machine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8195" y="3247538"/>
            <a:ext cx="6287405" cy="1847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Team Members:</a:t>
            </a:r>
          </a:p>
          <a:p>
            <a:pPr marL="342900" indent="-342900" algn="l">
              <a:lnSpc>
                <a:spcPts val="2441"/>
              </a:lnSpc>
              <a:buFontTx/>
              <a:buChar char="-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Manav Rohilla – manav.2125cse1014@kiet.edu</a:t>
            </a:r>
          </a:p>
          <a:p>
            <a:pPr marL="342900" indent="-342900" algn="l">
              <a:lnSpc>
                <a:spcPts val="2441"/>
              </a:lnSpc>
              <a:buFontTx/>
              <a:buChar char="-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Sukriti Rai –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</a:rPr>
              <a:t>sukriti.2125cse1183@kiet.edu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Parkhi Gupta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–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</a:rPr>
              <a:t>parkhi.2125ec1045@kiet.edu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Guide: Ms. Nishu Gupta (Assistant Professor, CSE)</a:t>
            </a: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Institution: KIET Group of Institutions, Ghaziabad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48200" y="3247538"/>
            <a:ext cx="4860885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PROJECT OUTCOME-</a:t>
            </a:r>
          </a:p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Research Paper </a:t>
            </a:r>
          </a:p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(accepted and submitted)</a:t>
            </a: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Results Summary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lvl="1" indent="-457200" algn="just"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GLCM Based Performance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Tx/>
              <a:buChar char="-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 achieved the highest accuracy (87%), outperforming all models.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LBP-Based Performance: </a:t>
            </a:r>
          </a:p>
          <a:p>
            <a:pPr lvl="1" algn="just"/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 led with 0.82 precision &amp; 0.88 recall.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lvl="2" algn="just"/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Random Forest had a comparable F1 scores (0.79), showing robustness.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 startAt="3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HOG-Based Performance:</a:t>
            </a:r>
          </a:p>
          <a:p>
            <a:pPr marL="1200150" lvl="2" indent="-285750" algn="just"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Balanced performance across all models.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Decision Tree showed weaker metrics, likely due to limited feature interactions.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Conclusion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0092" y="1934051"/>
            <a:ext cx="8595360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Improved CHD Diagnosis: ML-based approach significantly improves accuracy and efficiency.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Best Model -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: Outperforms SVM, Decision Tree, and Random Forest in accuracy, precision, recall, and F1-score.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Advanced Feature Extraction: GLCM, HOG, and LBP improve model performance in detecting intricate cardiac patterns.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Thank You / Q&amp;A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105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Thank you for your attention!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We welcome your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011" y="0"/>
            <a:ext cx="4267578" cy="1222279"/>
            <a:chOff x="0" y="0"/>
            <a:chExt cx="11054080" cy="3166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166004"/>
            </a:xfrm>
            <a:custGeom>
              <a:avLst/>
              <a:gdLst/>
              <a:ahLst/>
              <a:cxnLst/>
              <a:rect l="l" t="t" r="r" b="b"/>
              <a:pathLst>
                <a:path w="11054080" h="3166004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SDG MAPPING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53818" y="1368512"/>
            <a:ext cx="8045963" cy="554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3: Good Health and Well-being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Enhances emotional well-being of the community suffering with heart disease.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9: Industry, Innovation, and Infrastructure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Promotes AI-based innovation in assistive technology.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10: Reduced Inequalities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Empowers people with heart disease.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11: Sustainable Cities and Communities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Contributes to more inclusive and accessible environments.</a:t>
            </a:r>
          </a:p>
          <a:p>
            <a:pPr algn="l">
              <a:lnSpc>
                <a:spcPct val="150000"/>
              </a:lnSpc>
            </a:pPr>
            <a:endParaRPr lang="en-US" sz="2200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Abstract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Objective: Explore the role of ML in enhancing CHD diagnosis using medical imaging datasets.</a:t>
            </a: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Feature Extraction Techniques : 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GLCM (Gray Level Co-Occurrence Matrix)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HOG (Histogram of Oriented Gradients)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LBP (Local Binary Patterns)</a:t>
            </a: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ML Models Analysed : SVM, Decision Trees, Random Forest &amp; </a:t>
            </a:r>
            <a:r>
              <a:rPr lang="en-IN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Key Contribution: ML, particularly </a:t>
            </a:r>
            <a:r>
              <a:rPr lang="en-IN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, enables early and accurate CHD detection.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What is CHD? 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Structural heart abnormalities present at birth.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Includes septal defects, valve malformations, and complex structural anomalies</a:t>
            </a: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  <a:sym typeface="Balsamiq Sans"/>
              </a:rPr>
              <a:t>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Major contributor to infant morbidity and mortality.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Objective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68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Revolutionize CHD diagnostics with ML-powered tools</a:t>
            </a:r>
            <a:endParaRPr lang="en-US" sz="3413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Minimize human error and provide solutions for resource-limited healthcare settings</a:t>
            </a:r>
          </a:p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Automatically detects patterns &amp; structural anomalies.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Dataset Description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Image CHD dataset : Comprises 110 3D Computed Tomography (CT) scans.</a:t>
            </a:r>
          </a:p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Scans acquired with a Siemens Biograph 64 machine.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Patient age: 1 month to 40 years, with most subjects between 1 month and 2 years.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Methodology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2F3489-2FFF-6469-8063-774D97A7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6" t="4234" r="4207" b="5434"/>
          <a:stretch/>
        </p:blipFill>
        <p:spPr>
          <a:xfrm>
            <a:off x="1600200" y="1512147"/>
            <a:ext cx="6952254" cy="4812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553921"/>
            <a:chOff x="0" y="0"/>
            <a:chExt cx="11704320" cy="2071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2071895"/>
            </a:xfrm>
            <a:custGeom>
              <a:avLst/>
              <a:gdLst/>
              <a:ahLst/>
              <a:cxnLst/>
              <a:rect l="l" t="t" r="r" b="b"/>
              <a:pathLst>
                <a:path w="11704320" h="2071895">
                  <a:moveTo>
                    <a:pt x="0" y="0"/>
                  </a:moveTo>
                  <a:lnTo>
                    <a:pt x="11704320" y="0"/>
                  </a:lnTo>
                  <a:lnTo>
                    <a:pt x="11704320" y="2071895"/>
                  </a:lnTo>
                  <a:lnTo>
                    <a:pt x="0" y="2071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20718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Model Comparison – Technical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034" y="2667000"/>
            <a:ext cx="859536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 err="1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XGBoost</a:t>
            </a: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 (GLCM) – 87%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 err="1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XGBoost</a:t>
            </a: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 (LBP) – 72%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SVM (HOG) -  72%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Evaluation Metrics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08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Accuracy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Precision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Recall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F1-Score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478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Fredoka</vt:lpstr>
      <vt:lpstr>Balsamiq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ISL_Gesture_Recognition_Presentation.pptx</dc:title>
  <cp:lastModifiedBy>MANAV ROHILLA</cp:lastModifiedBy>
  <cp:revision>3</cp:revision>
  <dcterms:created xsi:type="dcterms:W3CDTF">2006-08-16T00:00:00Z</dcterms:created>
  <dcterms:modified xsi:type="dcterms:W3CDTF">2025-05-27T04:05:38Z</dcterms:modified>
  <dc:identifier>DAGoeS170Dc</dc:identifier>
</cp:coreProperties>
</file>