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1" r:id="rId6"/>
    <p:sldId id="264" r:id="rId7"/>
    <p:sldId id="262" r:id="rId8"/>
    <p:sldId id="263" r:id="rId9"/>
    <p:sldId id="270" r:id="rId10"/>
    <p:sldId id="271" r:id="rId11"/>
    <p:sldId id="265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F9E62D66-83F0-4661-B3C0-4EA9C6ED74DC}">
          <p14:sldIdLst>
            <p14:sldId id="256"/>
            <p14:sldId id="258"/>
            <p14:sldId id="259"/>
            <p14:sldId id="260"/>
            <p14:sldId id="261"/>
            <p14:sldId id="264"/>
            <p14:sldId id="262"/>
            <p14:sldId id="263"/>
            <p14:sldId id="270"/>
            <p14:sldId id="271"/>
            <p14:sldId id="265"/>
            <p14:sldId id="266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796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Percentage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Accuracy</c:v>
                </c:pt>
                <c:pt idx="1">
                  <c:v>Precision</c:v>
                </c:pt>
                <c:pt idx="2">
                  <c:v>F1 Score</c:v>
                </c:pt>
                <c:pt idx="3">
                  <c:v>Specificity</c:v>
                </c:pt>
                <c:pt idx="4">
                  <c:v>ROC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96</c:v>
                </c:pt>
                <c:pt idx="1">
                  <c:v>94</c:v>
                </c:pt>
                <c:pt idx="2">
                  <c:v>93.5</c:v>
                </c:pt>
                <c:pt idx="3">
                  <c:v>94</c:v>
                </c:pt>
                <c:pt idx="4">
                  <c:v>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8E-400E-AF49-B75C5861CD40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077504559"/>
        <c:axId val="1077490639"/>
      </c:barChart>
      <c:catAx>
        <c:axId val="1077504559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7490639"/>
        <c:crosses val="autoZero"/>
        <c:auto val="1"/>
        <c:lblAlgn val="ctr"/>
        <c:lblOffset val="100"/>
        <c:noMultiLvlLbl val="0"/>
      </c:catAx>
      <c:valAx>
        <c:axId val="1077490639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7504559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300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5BBF60-F693-41F8-A805-9F25B1772EFB}" type="doc">
      <dgm:prSet loTypeId="urn:microsoft.com/office/officeart/2005/8/layout/process1" loCatId="process" qsTypeId="urn:microsoft.com/office/officeart/2005/8/quickstyle/simple2" qsCatId="simple" csTypeId="urn:microsoft.com/office/officeart/2005/8/colors/colorful4" csCatId="colorful" phldr="1"/>
      <dgm:spPr/>
    </dgm:pt>
    <dgm:pt modelId="{AFB9D5B7-08BA-429A-A708-EB5040590B6D}">
      <dgm:prSet phldrT="[Text]"/>
      <dgm:spPr/>
      <dgm:t>
        <a:bodyPr/>
        <a:lstStyle/>
        <a:p>
          <a:r>
            <a:rPr lang="en-IN" dirty="0"/>
            <a:t>Chest Xray Images</a:t>
          </a:r>
        </a:p>
      </dgm:t>
    </dgm:pt>
    <dgm:pt modelId="{E90D9AF8-0CC1-438A-A949-15F954EE7A12}" type="parTrans" cxnId="{FD3061B0-C197-42BE-B95C-4DF242FDF892}">
      <dgm:prSet/>
      <dgm:spPr/>
      <dgm:t>
        <a:bodyPr/>
        <a:lstStyle/>
        <a:p>
          <a:endParaRPr lang="en-IN"/>
        </a:p>
      </dgm:t>
    </dgm:pt>
    <dgm:pt modelId="{5B888524-038F-4F25-9678-15ACEB3BE7E6}" type="sibTrans" cxnId="{FD3061B0-C197-42BE-B95C-4DF242FDF892}">
      <dgm:prSet/>
      <dgm:spPr/>
      <dgm:t>
        <a:bodyPr/>
        <a:lstStyle/>
        <a:p>
          <a:endParaRPr lang="en-IN"/>
        </a:p>
      </dgm:t>
    </dgm:pt>
    <dgm:pt modelId="{9364B19D-D0DA-4C52-B925-A0636793AC3C}">
      <dgm:prSet phldrT="[Text]"/>
      <dgm:spPr/>
      <dgm:t>
        <a:bodyPr/>
        <a:lstStyle/>
        <a:p>
          <a:r>
            <a:rPr lang="en-IN" dirty="0"/>
            <a:t>Resnet50</a:t>
          </a:r>
        </a:p>
        <a:p>
          <a:r>
            <a:rPr lang="en-IN" dirty="0"/>
            <a:t>(Feature Extraction)</a:t>
          </a:r>
        </a:p>
      </dgm:t>
    </dgm:pt>
    <dgm:pt modelId="{BC633D72-7BE0-416F-9A4A-4100A20B693D}" type="parTrans" cxnId="{7E526406-49FE-4EC8-B728-068DCD1B5DA3}">
      <dgm:prSet/>
      <dgm:spPr/>
      <dgm:t>
        <a:bodyPr/>
        <a:lstStyle/>
        <a:p>
          <a:endParaRPr lang="en-IN"/>
        </a:p>
      </dgm:t>
    </dgm:pt>
    <dgm:pt modelId="{5A9BAE39-7366-4242-BD36-BD73F7E9556E}" type="sibTrans" cxnId="{7E526406-49FE-4EC8-B728-068DCD1B5DA3}">
      <dgm:prSet/>
      <dgm:spPr/>
      <dgm:t>
        <a:bodyPr/>
        <a:lstStyle/>
        <a:p>
          <a:endParaRPr lang="en-IN"/>
        </a:p>
      </dgm:t>
    </dgm:pt>
    <dgm:pt modelId="{6F68E63E-E14C-4BF5-9A91-487D905BE0E4}">
      <dgm:prSet phldrT="[Text]"/>
      <dgm:spPr/>
      <dgm:t>
        <a:bodyPr/>
        <a:lstStyle/>
        <a:p>
          <a:r>
            <a:rPr lang="en-IN" dirty="0"/>
            <a:t>PCA</a:t>
          </a:r>
          <a:br>
            <a:rPr lang="en-IN" dirty="0"/>
          </a:br>
          <a:r>
            <a:rPr lang="en-IN" dirty="0"/>
            <a:t>(Feature Reduction)</a:t>
          </a:r>
        </a:p>
      </dgm:t>
    </dgm:pt>
    <dgm:pt modelId="{FAAAFC47-5624-444E-90B3-6B360CBD20A1}" type="parTrans" cxnId="{A0E38FCC-C3B6-40E1-B098-B1B5C6C85880}">
      <dgm:prSet/>
      <dgm:spPr/>
      <dgm:t>
        <a:bodyPr/>
        <a:lstStyle/>
        <a:p>
          <a:endParaRPr lang="en-IN"/>
        </a:p>
      </dgm:t>
    </dgm:pt>
    <dgm:pt modelId="{EB8F0733-1D07-44F8-BCB4-5583548DC961}" type="sibTrans" cxnId="{A0E38FCC-C3B6-40E1-B098-B1B5C6C85880}">
      <dgm:prSet/>
      <dgm:spPr/>
      <dgm:t>
        <a:bodyPr/>
        <a:lstStyle/>
        <a:p>
          <a:endParaRPr lang="en-IN"/>
        </a:p>
      </dgm:t>
    </dgm:pt>
    <dgm:pt modelId="{243828DD-AD61-4E0A-94D6-D09FAF98CCE2}">
      <dgm:prSet/>
      <dgm:spPr/>
      <dgm:t>
        <a:bodyPr/>
        <a:lstStyle/>
        <a:p>
          <a:r>
            <a:rPr lang="en-IN" dirty="0"/>
            <a:t>ELM </a:t>
          </a:r>
        </a:p>
        <a:p>
          <a:r>
            <a:rPr lang="en-IN" dirty="0"/>
            <a:t>(Classification)</a:t>
          </a:r>
        </a:p>
      </dgm:t>
    </dgm:pt>
    <dgm:pt modelId="{4D8802BB-88D2-43A6-A3ED-16AEAFEB7231}" type="parTrans" cxnId="{5ABF7A49-BBF0-4E07-83C6-CCBFCF0D2C9B}">
      <dgm:prSet/>
      <dgm:spPr/>
      <dgm:t>
        <a:bodyPr/>
        <a:lstStyle/>
        <a:p>
          <a:endParaRPr lang="en-IN"/>
        </a:p>
      </dgm:t>
    </dgm:pt>
    <dgm:pt modelId="{DCD0006B-E5EC-46D2-8A81-B7084FD9B691}" type="sibTrans" cxnId="{5ABF7A49-BBF0-4E07-83C6-CCBFCF0D2C9B}">
      <dgm:prSet/>
      <dgm:spPr/>
      <dgm:t>
        <a:bodyPr/>
        <a:lstStyle/>
        <a:p>
          <a:endParaRPr lang="en-IN"/>
        </a:p>
      </dgm:t>
    </dgm:pt>
    <dgm:pt modelId="{3015118A-FEF0-44BB-8321-C528302F7E0D}">
      <dgm:prSet/>
      <dgm:spPr/>
      <dgm:t>
        <a:bodyPr/>
        <a:lstStyle/>
        <a:p>
          <a:r>
            <a:rPr lang="en-IN" dirty="0"/>
            <a:t>Covid / Non Covid</a:t>
          </a:r>
        </a:p>
      </dgm:t>
    </dgm:pt>
    <dgm:pt modelId="{0D05C0C0-E7C0-4C8C-AEE3-DDDDB17FD3C6}" type="parTrans" cxnId="{E42313F5-494C-41A6-861D-925E2E23B8D0}">
      <dgm:prSet/>
      <dgm:spPr/>
      <dgm:t>
        <a:bodyPr/>
        <a:lstStyle/>
        <a:p>
          <a:endParaRPr lang="en-IN"/>
        </a:p>
      </dgm:t>
    </dgm:pt>
    <dgm:pt modelId="{51288F05-A27D-436E-8AFD-C5D981BF49B0}" type="sibTrans" cxnId="{E42313F5-494C-41A6-861D-925E2E23B8D0}">
      <dgm:prSet/>
      <dgm:spPr/>
      <dgm:t>
        <a:bodyPr/>
        <a:lstStyle/>
        <a:p>
          <a:endParaRPr lang="en-IN"/>
        </a:p>
      </dgm:t>
    </dgm:pt>
    <dgm:pt modelId="{28AD4964-A85A-4364-AE15-644FDE00E790}" type="pres">
      <dgm:prSet presAssocID="{8A5BBF60-F693-41F8-A805-9F25B1772EFB}" presName="Name0" presStyleCnt="0">
        <dgm:presLayoutVars>
          <dgm:dir/>
          <dgm:resizeHandles val="exact"/>
        </dgm:presLayoutVars>
      </dgm:prSet>
      <dgm:spPr/>
    </dgm:pt>
    <dgm:pt modelId="{AEA6FDC7-C10C-459C-AAF7-FD5F737875A0}" type="pres">
      <dgm:prSet presAssocID="{AFB9D5B7-08BA-429A-A708-EB5040590B6D}" presName="node" presStyleLbl="node1" presStyleIdx="0" presStyleCnt="5">
        <dgm:presLayoutVars>
          <dgm:bulletEnabled val="1"/>
        </dgm:presLayoutVars>
      </dgm:prSet>
      <dgm:spPr/>
    </dgm:pt>
    <dgm:pt modelId="{F3A5505E-450E-406C-AC49-0A9C3A5806C1}" type="pres">
      <dgm:prSet presAssocID="{5B888524-038F-4F25-9678-15ACEB3BE7E6}" presName="sibTrans" presStyleLbl="sibTrans2D1" presStyleIdx="0" presStyleCnt="4"/>
      <dgm:spPr/>
    </dgm:pt>
    <dgm:pt modelId="{B5921A8C-AA32-4A66-A67B-0E7229733B45}" type="pres">
      <dgm:prSet presAssocID="{5B888524-038F-4F25-9678-15ACEB3BE7E6}" presName="connectorText" presStyleLbl="sibTrans2D1" presStyleIdx="0" presStyleCnt="4"/>
      <dgm:spPr/>
    </dgm:pt>
    <dgm:pt modelId="{48C5B0BF-F192-4D54-AD87-DFD0FBF59B7E}" type="pres">
      <dgm:prSet presAssocID="{9364B19D-D0DA-4C52-B925-A0636793AC3C}" presName="node" presStyleLbl="node1" presStyleIdx="1" presStyleCnt="5">
        <dgm:presLayoutVars>
          <dgm:bulletEnabled val="1"/>
        </dgm:presLayoutVars>
      </dgm:prSet>
      <dgm:spPr/>
    </dgm:pt>
    <dgm:pt modelId="{30D6F210-A8C8-4B6D-8038-0488816370DC}" type="pres">
      <dgm:prSet presAssocID="{5A9BAE39-7366-4242-BD36-BD73F7E9556E}" presName="sibTrans" presStyleLbl="sibTrans2D1" presStyleIdx="1" presStyleCnt="4"/>
      <dgm:spPr/>
    </dgm:pt>
    <dgm:pt modelId="{748DB2C3-BE8E-49DF-A06E-486A4255E61E}" type="pres">
      <dgm:prSet presAssocID="{5A9BAE39-7366-4242-BD36-BD73F7E9556E}" presName="connectorText" presStyleLbl="sibTrans2D1" presStyleIdx="1" presStyleCnt="4"/>
      <dgm:spPr/>
    </dgm:pt>
    <dgm:pt modelId="{5EC2B340-044F-434C-914C-D0AAE430C409}" type="pres">
      <dgm:prSet presAssocID="{6F68E63E-E14C-4BF5-9A91-487D905BE0E4}" presName="node" presStyleLbl="node1" presStyleIdx="2" presStyleCnt="5">
        <dgm:presLayoutVars>
          <dgm:bulletEnabled val="1"/>
        </dgm:presLayoutVars>
      </dgm:prSet>
      <dgm:spPr/>
    </dgm:pt>
    <dgm:pt modelId="{8B6B1801-DDF1-4518-B451-84330582389E}" type="pres">
      <dgm:prSet presAssocID="{EB8F0733-1D07-44F8-BCB4-5583548DC961}" presName="sibTrans" presStyleLbl="sibTrans2D1" presStyleIdx="2" presStyleCnt="4"/>
      <dgm:spPr/>
    </dgm:pt>
    <dgm:pt modelId="{D099BAE7-0027-49B9-976D-DA9E022E8824}" type="pres">
      <dgm:prSet presAssocID="{EB8F0733-1D07-44F8-BCB4-5583548DC961}" presName="connectorText" presStyleLbl="sibTrans2D1" presStyleIdx="2" presStyleCnt="4"/>
      <dgm:spPr/>
    </dgm:pt>
    <dgm:pt modelId="{2DFE068C-0DAC-47A4-9E57-ABE9F9258138}" type="pres">
      <dgm:prSet presAssocID="{243828DD-AD61-4E0A-94D6-D09FAF98CCE2}" presName="node" presStyleLbl="node1" presStyleIdx="3" presStyleCnt="5">
        <dgm:presLayoutVars>
          <dgm:bulletEnabled val="1"/>
        </dgm:presLayoutVars>
      </dgm:prSet>
      <dgm:spPr/>
    </dgm:pt>
    <dgm:pt modelId="{6D3CD481-BEFB-4DB3-982E-2B609B9578B8}" type="pres">
      <dgm:prSet presAssocID="{DCD0006B-E5EC-46D2-8A81-B7084FD9B691}" presName="sibTrans" presStyleLbl="sibTrans2D1" presStyleIdx="3" presStyleCnt="4"/>
      <dgm:spPr/>
    </dgm:pt>
    <dgm:pt modelId="{C6AFDFFF-28CF-49A7-B58D-B91BD4E7DB54}" type="pres">
      <dgm:prSet presAssocID="{DCD0006B-E5EC-46D2-8A81-B7084FD9B691}" presName="connectorText" presStyleLbl="sibTrans2D1" presStyleIdx="3" presStyleCnt="4"/>
      <dgm:spPr/>
    </dgm:pt>
    <dgm:pt modelId="{EC16DFFE-DFB4-4B37-9BD9-EFB69C9F2A65}" type="pres">
      <dgm:prSet presAssocID="{3015118A-FEF0-44BB-8321-C528302F7E0D}" presName="node" presStyleLbl="node1" presStyleIdx="4" presStyleCnt="5">
        <dgm:presLayoutVars>
          <dgm:bulletEnabled val="1"/>
        </dgm:presLayoutVars>
      </dgm:prSet>
      <dgm:spPr/>
    </dgm:pt>
  </dgm:ptLst>
  <dgm:cxnLst>
    <dgm:cxn modelId="{7E526406-49FE-4EC8-B728-068DCD1B5DA3}" srcId="{8A5BBF60-F693-41F8-A805-9F25B1772EFB}" destId="{9364B19D-D0DA-4C52-B925-A0636793AC3C}" srcOrd="1" destOrd="0" parTransId="{BC633D72-7BE0-416F-9A4A-4100A20B693D}" sibTransId="{5A9BAE39-7366-4242-BD36-BD73F7E9556E}"/>
    <dgm:cxn modelId="{914EA30D-5EA6-443D-AD35-5934A4B42DDA}" type="presOf" srcId="{EB8F0733-1D07-44F8-BCB4-5583548DC961}" destId="{D099BAE7-0027-49B9-976D-DA9E022E8824}" srcOrd="1" destOrd="0" presId="urn:microsoft.com/office/officeart/2005/8/layout/process1"/>
    <dgm:cxn modelId="{6A0EE81E-45DC-4DE2-B47F-5C691D412856}" type="presOf" srcId="{9364B19D-D0DA-4C52-B925-A0636793AC3C}" destId="{48C5B0BF-F192-4D54-AD87-DFD0FBF59B7E}" srcOrd="0" destOrd="0" presId="urn:microsoft.com/office/officeart/2005/8/layout/process1"/>
    <dgm:cxn modelId="{4E93971F-79E2-43CC-B462-5256BC19FDE8}" type="presOf" srcId="{5A9BAE39-7366-4242-BD36-BD73F7E9556E}" destId="{748DB2C3-BE8E-49DF-A06E-486A4255E61E}" srcOrd="1" destOrd="0" presId="urn:microsoft.com/office/officeart/2005/8/layout/process1"/>
    <dgm:cxn modelId="{4F78D622-107B-446E-861D-87059DF3BC21}" type="presOf" srcId="{DCD0006B-E5EC-46D2-8A81-B7084FD9B691}" destId="{6D3CD481-BEFB-4DB3-982E-2B609B9578B8}" srcOrd="0" destOrd="0" presId="urn:microsoft.com/office/officeart/2005/8/layout/process1"/>
    <dgm:cxn modelId="{D4BEE72B-4BCC-476F-93B5-4CFE26D7BD77}" type="presOf" srcId="{DCD0006B-E5EC-46D2-8A81-B7084FD9B691}" destId="{C6AFDFFF-28CF-49A7-B58D-B91BD4E7DB54}" srcOrd="1" destOrd="0" presId="urn:microsoft.com/office/officeart/2005/8/layout/process1"/>
    <dgm:cxn modelId="{38E8AD3D-F79B-4E9B-BF13-7F0E3B048419}" type="presOf" srcId="{5B888524-038F-4F25-9678-15ACEB3BE7E6}" destId="{F3A5505E-450E-406C-AC49-0A9C3A5806C1}" srcOrd="0" destOrd="0" presId="urn:microsoft.com/office/officeart/2005/8/layout/process1"/>
    <dgm:cxn modelId="{EEB35145-5F2A-4FAD-BBD1-4D36B0A0276A}" type="presOf" srcId="{3015118A-FEF0-44BB-8321-C528302F7E0D}" destId="{EC16DFFE-DFB4-4B37-9BD9-EFB69C9F2A65}" srcOrd="0" destOrd="0" presId="urn:microsoft.com/office/officeart/2005/8/layout/process1"/>
    <dgm:cxn modelId="{BED72346-1B18-4AF4-B5B6-12E9AAC23418}" type="presOf" srcId="{5A9BAE39-7366-4242-BD36-BD73F7E9556E}" destId="{30D6F210-A8C8-4B6D-8038-0488816370DC}" srcOrd="0" destOrd="0" presId="urn:microsoft.com/office/officeart/2005/8/layout/process1"/>
    <dgm:cxn modelId="{5ABF7A49-BBF0-4E07-83C6-CCBFCF0D2C9B}" srcId="{8A5BBF60-F693-41F8-A805-9F25B1772EFB}" destId="{243828DD-AD61-4E0A-94D6-D09FAF98CCE2}" srcOrd="3" destOrd="0" parTransId="{4D8802BB-88D2-43A6-A3ED-16AEAFEB7231}" sibTransId="{DCD0006B-E5EC-46D2-8A81-B7084FD9B691}"/>
    <dgm:cxn modelId="{4BFF756E-69EB-4298-B386-D079D5BC8899}" type="presOf" srcId="{243828DD-AD61-4E0A-94D6-D09FAF98CCE2}" destId="{2DFE068C-0DAC-47A4-9E57-ABE9F9258138}" srcOrd="0" destOrd="0" presId="urn:microsoft.com/office/officeart/2005/8/layout/process1"/>
    <dgm:cxn modelId="{B8561658-1F84-46DD-9B6D-E2FC7C641FB0}" type="presOf" srcId="{8A5BBF60-F693-41F8-A805-9F25B1772EFB}" destId="{28AD4964-A85A-4364-AE15-644FDE00E790}" srcOrd="0" destOrd="0" presId="urn:microsoft.com/office/officeart/2005/8/layout/process1"/>
    <dgm:cxn modelId="{D157A6AB-2C88-42A5-871D-6CEC8A70DFBA}" type="presOf" srcId="{6F68E63E-E14C-4BF5-9A91-487D905BE0E4}" destId="{5EC2B340-044F-434C-914C-D0AAE430C409}" srcOrd="0" destOrd="0" presId="urn:microsoft.com/office/officeart/2005/8/layout/process1"/>
    <dgm:cxn modelId="{FD3061B0-C197-42BE-B95C-4DF242FDF892}" srcId="{8A5BBF60-F693-41F8-A805-9F25B1772EFB}" destId="{AFB9D5B7-08BA-429A-A708-EB5040590B6D}" srcOrd="0" destOrd="0" parTransId="{E90D9AF8-0CC1-438A-A949-15F954EE7A12}" sibTransId="{5B888524-038F-4F25-9678-15ACEB3BE7E6}"/>
    <dgm:cxn modelId="{2D639CB7-8387-4C05-B5F7-2D6B17BC1CE5}" type="presOf" srcId="{AFB9D5B7-08BA-429A-A708-EB5040590B6D}" destId="{AEA6FDC7-C10C-459C-AAF7-FD5F737875A0}" srcOrd="0" destOrd="0" presId="urn:microsoft.com/office/officeart/2005/8/layout/process1"/>
    <dgm:cxn modelId="{274E5EC3-AF0B-430A-9F33-1182DE679B13}" type="presOf" srcId="{EB8F0733-1D07-44F8-BCB4-5583548DC961}" destId="{8B6B1801-DDF1-4518-B451-84330582389E}" srcOrd="0" destOrd="0" presId="urn:microsoft.com/office/officeart/2005/8/layout/process1"/>
    <dgm:cxn modelId="{A0E38FCC-C3B6-40E1-B098-B1B5C6C85880}" srcId="{8A5BBF60-F693-41F8-A805-9F25B1772EFB}" destId="{6F68E63E-E14C-4BF5-9A91-487D905BE0E4}" srcOrd="2" destOrd="0" parTransId="{FAAAFC47-5624-444E-90B3-6B360CBD20A1}" sibTransId="{EB8F0733-1D07-44F8-BCB4-5583548DC961}"/>
    <dgm:cxn modelId="{E42313F5-494C-41A6-861D-925E2E23B8D0}" srcId="{8A5BBF60-F693-41F8-A805-9F25B1772EFB}" destId="{3015118A-FEF0-44BB-8321-C528302F7E0D}" srcOrd="4" destOrd="0" parTransId="{0D05C0C0-E7C0-4C8C-AEE3-DDDDB17FD3C6}" sibTransId="{51288F05-A27D-436E-8AFD-C5D981BF49B0}"/>
    <dgm:cxn modelId="{FA1DC6FC-618D-4C22-984E-26780802A081}" type="presOf" srcId="{5B888524-038F-4F25-9678-15ACEB3BE7E6}" destId="{B5921A8C-AA32-4A66-A67B-0E7229733B45}" srcOrd="1" destOrd="0" presId="urn:microsoft.com/office/officeart/2005/8/layout/process1"/>
    <dgm:cxn modelId="{E203D2EF-0DD4-4F5F-8BC7-F3A54D330EA6}" type="presParOf" srcId="{28AD4964-A85A-4364-AE15-644FDE00E790}" destId="{AEA6FDC7-C10C-459C-AAF7-FD5F737875A0}" srcOrd="0" destOrd="0" presId="urn:microsoft.com/office/officeart/2005/8/layout/process1"/>
    <dgm:cxn modelId="{E1A695F1-0B8D-4630-B2D7-629A538641A7}" type="presParOf" srcId="{28AD4964-A85A-4364-AE15-644FDE00E790}" destId="{F3A5505E-450E-406C-AC49-0A9C3A5806C1}" srcOrd="1" destOrd="0" presId="urn:microsoft.com/office/officeart/2005/8/layout/process1"/>
    <dgm:cxn modelId="{9FAD61AC-0B99-4477-80A7-BFD440D592C6}" type="presParOf" srcId="{F3A5505E-450E-406C-AC49-0A9C3A5806C1}" destId="{B5921A8C-AA32-4A66-A67B-0E7229733B45}" srcOrd="0" destOrd="0" presId="urn:microsoft.com/office/officeart/2005/8/layout/process1"/>
    <dgm:cxn modelId="{C43BF51C-F9C2-442E-BC21-D874A87E3CA9}" type="presParOf" srcId="{28AD4964-A85A-4364-AE15-644FDE00E790}" destId="{48C5B0BF-F192-4D54-AD87-DFD0FBF59B7E}" srcOrd="2" destOrd="0" presId="urn:microsoft.com/office/officeart/2005/8/layout/process1"/>
    <dgm:cxn modelId="{E8937B38-5580-45D0-B18F-35A5DA88D7B3}" type="presParOf" srcId="{28AD4964-A85A-4364-AE15-644FDE00E790}" destId="{30D6F210-A8C8-4B6D-8038-0488816370DC}" srcOrd="3" destOrd="0" presId="urn:microsoft.com/office/officeart/2005/8/layout/process1"/>
    <dgm:cxn modelId="{7B7BF5D2-D071-497C-BF9F-AF5C8BBEBC50}" type="presParOf" srcId="{30D6F210-A8C8-4B6D-8038-0488816370DC}" destId="{748DB2C3-BE8E-49DF-A06E-486A4255E61E}" srcOrd="0" destOrd="0" presId="urn:microsoft.com/office/officeart/2005/8/layout/process1"/>
    <dgm:cxn modelId="{2D461DD2-81BA-4FE9-B6E4-876DFA32072B}" type="presParOf" srcId="{28AD4964-A85A-4364-AE15-644FDE00E790}" destId="{5EC2B340-044F-434C-914C-D0AAE430C409}" srcOrd="4" destOrd="0" presId="urn:microsoft.com/office/officeart/2005/8/layout/process1"/>
    <dgm:cxn modelId="{4CCB9E80-FBAA-463E-AB09-2B0B80556C2E}" type="presParOf" srcId="{28AD4964-A85A-4364-AE15-644FDE00E790}" destId="{8B6B1801-DDF1-4518-B451-84330582389E}" srcOrd="5" destOrd="0" presId="urn:microsoft.com/office/officeart/2005/8/layout/process1"/>
    <dgm:cxn modelId="{66F8D246-6A00-4DC6-B5E5-EB0C3236C4EE}" type="presParOf" srcId="{8B6B1801-DDF1-4518-B451-84330582389E}" destId="{D099BAE7-0027-49B9-976D-DA9E022E8824}" srcOrd="0" destOrd="0" presId="urn:microsoft.com/office/officeart/2005/8/layout/process1"/>
    <dgm:cxn modelId="{8B8F111E-A2EC-42B3-89C8-AFDDA9B6E54C}" type="presParOf" srcId="{28AD4964-A85A-4364-AE15-644FDE00E790}" destId="{2DFE068C-0DAC-47A4-9E57-ABE9F9258138}" srcOrd="6" destOrd="0" presId="urn:microsoft.com/office/officeart/2005/8/layout/process1"/>
    <dgm:cxn modelId="{84770092-4B9C-4E5E-8DE5-A7D6FCB23258}" type="presParOf" srcId="{28AD4964-A85A-4364-AE15-644FDE00E790}" destId="{6D3CD481-BEFB-4DB3-982E-2B609B9578B8}" srcOrd="7" destOrd="0" presId="urn:microsoft.com/office/officeart/2005/8/layout/process1"/>
    <dgm:cxn modelId="{604EF7CC-A9F6-4142-9586-B7D06DEC5ED6}" type="presParOf" srcId="{6D3CD481-BEFB-4DB3-982E-2B609B9578B8}" destId="{C6AFDFFF-28CF-49A7-B58D-B91BD4E7DB54}" srcOrd="0" destOrd="0" presId="urn:microsoft.com/office/officeart/2005/8/layout/process1"/>
    <dgm:cxn modelId="{4B725F25-4585-4CD6-BE4E-1E1EC6287ADF}" type="presParOf" srcId="{28AD4964-A85A-4364-AE15-644FDE00E790}" destId="{EC16DFFE-DFB4-4B37-9BD9-EFB69C9F2A65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A6FDC7-C10C-459C-AAF7-FD5F737875A0}">
      <dsp:nvSpPr>
        <dsp:cNvPr id="0" name=""/>
        <dsp:cNvSpPr/>
      </dsp:nvSpPr>
      <dsp:spPr>
        <a:xfrm>
          <a:off x="5058" y="2086924"/>
          <a:ext cx="1568070" cy="102904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Chest Xray Images</a:t>
          </a:r>
        </a:p>
      </dsp:txBody>
      <dsp:txXfrm>
        <a:off x="35198" y="2117064"/>
        <a:ext cx="1507790" cy="968766"/>
      </dsp:txXfrm>
    </dsp:sp>
    <dsp:sp modelId="{F3A5505E-450E-406C-AC49-0A9C3A5806C1}">
      <dsp:nvSpPr>
        <dsp:cNvPr id="0" name=""/>
        <dsp:cNvSpPr/>
      </dsp:nvSpPr>
      <dsp:spPr>
        <a:xfrm>
          <a:off x="1729935" y="2407006"/>
          <a:ext cx="332430" cy="3888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1729935" y="2484782"/>
        <a:ext cx="232701" cy="233329"/>
      </dsp:txXfrm>
    </dsp:sp>
    <dsp:sp modelId="{48C5B0BF-F192-4D54-AD87-DFD0FBF59B7E}">
      <dsp:nvSpPr>
        <dsp:cNvPr id="0" name=""/>
        <dsp:cNvSpPr/>
      </dsp:nvSpPr>
      <dsp:spPr>
        <a:xfrm>
          <a:off x="2200357" y="2086924"/>
          <a:ext cx="1568070" cy="1029046"/>
        </a:xfrm>
        <a:prstGeom prst="roundRect">
          <a:avLst>
            <a:gd name="adj" fmla="val 10000"/>
          </a:avLst>
        </a:prstGeom>
        <a:solidFill>
          <a:schemeClr val="accent4">
            <a:hueOff val="-2142443"/>
            <a:satOff val="4391"/>
            <a:lumOff val="2059"/>
            <a:alphaOff val="0"/>
          </a:schemeClr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Resnet50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(Feature Extraction)</a:t>
          </a:r>
        </a:p>
      </dsp:txBody>
      <dsp:txXfrm>
        <a:off x="2230497" y="2117064"/>
        <a:ext cx="1507790" cy="968766"/>
      </dsp:txXfrm>
    </dsp:sp>
    <dsp:sp modelId="{30D6F210-A8C8-4B6D-8038-0488816370DC}">
      <dsp:nvSpPr>
        <dsp:cNvPr id="0" name=""/>
        <dsp:cNvSpPr/>
      </dsp:nvSpPr>
      <dsp:spPr>
        <a:xfrm>
          <a:off x="3925234" y="2407006"/>
          <a:ext cx="332430" cy="3888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2856591"/>
            <a:satOff val="5854"/>
            <a:lumOff val="274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3925234" y="2484782"/>
        <a:ext cx="232701" cy="233329"/>
      </dsp:txXfrm>
    </dsp:sp>
    <dsp:sp modelId="{5EC2B340-044F-434C-914C-D0AAE430C409}">
      <dsp:nvSpPr>
        <dsp:cNvPr id="0" name=""/>
        <dsp:cNvSpPr/>
      </dsp:nvSpPr>
      <dsp:spPr>
        <a:xfrm>
          <a:off x="4395655" y="2086924"/>
          <a:ext cx="1568070" cy="1029046"/>
        </a:xfrm>
        <a:prstGeom prst="roundRect">
          <a:avLst>
            <a:gd name="adj" fmla="val 10000"/>
          </a:avLst>
        </a:prstGeom>
        <a:solidFill>
          <a:schemeClr val="accent4">
            <a:hueOff val="-4284886"/>
            <a:satOff val="8781"/>
            <a:lumOff val="4117"/>
            <a:alphaOff val="0"/>
          </a:schemeClr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PCA</a:t>
          </a:r>
          <a:br>
            <a:rPr lang="en-IN" sz="1700" kern="1200" dirty="0"/>
          </a:br>
          <a:r>
            <a:rPr lang="en-IN" sz="1700" kern="1200" dirty="0"/>
            <a:t>(Feature Reduction)</a:t>
          </a:r>
        </a:p>
      </dsp:txBody>
      <dsp:txXfrm>
        <a:off x="4425795" y="2117064"/>
        <a:ext cx="1507790" cy="968766"/>
      </dsp:txXfrm>
    </dsp:sp>
    <dsp:sp modelId="{8B6B1801-DDF1-4518-B451-84330582389E}">
      <dsp:nvSpPr>
        <dsp:cNvPr id="0" name=""/>
        <dsp:cNvSpPr/>
      </dsp:nvSpPr>
      <dsp:spPr>
        <a:xfrm>
          <a:off x="6120533" y="2407006"/>
          <a:ext cx="332430" cy="3888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5713182"/>
            <a:satOff val="11709"/>
            <a:lumOff val="549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6120533" y="2484782"/>
        <a:ext cx="232701" cy="233329"/>
      </dsp:txXfrm>
    </dsp:sp>
    <dsp:sp modelId="{2DFE068C-0DAC-47A4-9E57-ABE9F9258138}">
      <dsp:nvSpPr>
        <dsp:cNvPr id="0" name=""/>
        <dsp:cNvSpPr/>
      </dsp:nvSpPr>
      <dsp:spPr>
        <a:xfrm>
          <a:off x="6590954" y="2086924"/>
          <a:ext cx="1568070" cy="1029046"/>
        </a:xfrm>
        <a:prstGeom prst="roundRect">
          <a:avLst>
            <a:gd name="adj" fmla="val 10000"/>
          </a:avLst>
        </a:prstGeom>
        <a:solidFill>
          <a:schemeClr val="accent4">
            <a:hueOff val="-6427330"/>
            <a:satOff val="13172"/>
            <a:lumOff val="6176"/>
            <a:alphaOff val="0"/>
          </a:schemeClr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ELM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(Classification)</a:t>
          </a:r>
        </a:p>
      </dsp:txBody>
      <dsp:txXfrm>
        <a:off x="6621094" y="2117064"/>
        <a:ext cx="1507790" cy="968766"/>
      </dsp:txXfrm>
    </dsp:sp>
    <dsp:sp modelId="{6D3CD481-BEFB-4DB3-982E-2B609B9578B8}">
      <dsp:nvSpPr>
        <dsp:cNvPr id="0" name=""/>
        <dsp:cNvSpPr/>
      </dsp:nvSpPr>
      <dsp:spPr>
        <a:xfrm>
          <a:off x="8315832" y="2407006"/>
          <a:ext cx="332430" cy="3888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8569773"/>
            <a:satOff val="17563"/>
            <a:lumOff val="823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8315832" y="2484782"/>
        <a:ext cx="232701" cy="233329"/>
      </dsp:txXfrm>
    </dsp:sp>
    <dsp:sp modelId="{EC16DFFE-DFB4-4B37-9BD9-EFB69C9F2A65}">
      <dsp:nvSpPr>
        <dsp:cNvPr id="0" name=""/>
        <dsp:cNvSpPr/>
      </dsp:nvSpPr>
      <dsp:spPr>
        <a:xfrm>
          <a:off x="8786253" y="2086924"/>
          <a:ext cx="1568070" cy="1029046"/>
        </a:xfrm>
        <a:prstGeom prst="roundRect">
          <a:avLst>
            <a:gd name="adj" fmla="val 10000"/>
          </a:avLst>
        </a:prstGeom>
        <a:solidFill>
          <a:schemeClr val="accent4">
            <a:hueOff val="-8569773"/>
            <a:satOff val="17563"/>
            <a:lumOff val="8235"/>
            <a:alphaOff val="0"/>
          </a:schemeClr>
        </a:solidFill>
        <a:ln w="53975" cap="flat" cmpd="dbl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Covid / Non Covid</a:t>
          </a:r>
        </a:p>
      </dsp:txBody>
      <dsp:txXfrm>
        <a:off x="8816393" y="2117064"/>
        <a:ext cx="1507790" cy="9687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BA572F-5AA4-46F0-AA88-7BD30507672E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705D4-E18E-4C0C-B78F-AE29C28DDE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920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26F634A-9E95-4526-A2A2-4C6D3443B165}" type="datetimeFigureOut">
              <a:rPr lang="en-US" smtClean="0"/>
              <a:t>16-May-25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737E2AC-D5F4-47D0-86B9-88D35417E9A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000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634A-9E95-4526-A2A2-4C6D3443B165}" type="datetimeFigureOut">
              <a:rPr lang="en-US" smtClean="0"/>
              <a:t>16-May-25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E2AC-D5F4-47D0-86B9-88D35417E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51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634A-9E95-4526-A2A2-4C6D3443B165}" type="datetimeFigureOut">
              <a:rPr lang="en-US" smtClean="0"/>
              <a:t>16-May-25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E2AC-D5F4-47D0-86B9-88D35417E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815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634A-9E95-4526-A2A2-4C6D3443B165}" type="datetimeFigureOut">
              <a:rPr lang="en-US" smtClean="0"/>
              <a:t>16-May-25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E2AC-D5F4-47D0-86B9-88D35417E9A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673F5E-5BE3-4942-1AD7-B410215D72DB}"/>
              </a:ext>
            </a:extLst>
          </p:cNvPr>
          <p:cNvSpPr/>
          <p:nvPr userDrawn="1"/>
        </p:nvSpPr>
        <p:spPr>
          <a:xfrm>
            <a:off x="282272" y="314787"/>
            <a:ext cx="1149531" cy="1005840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942" y="449123"/>
            <a:ext cx="793267" cy="79326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0362" y="439286"/>
            <a:ext cx="754960" cy="74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46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634A-9E95-4526-A2A2-4C6D3443B165}" type="datetimeFigureOut">
              <a:rPr lang="en-US" smtClean="0"/>
              <a:t>16-May-25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E2AC-D5F4-47D0-86B9-88D35417E9A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67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634A-9E95-4526-A2A2-4C6D3443B165}" type="datetimeFigureOut">
              <a:rPr lang="en-US" smtClean="0"/>
              <a:t>16-May-25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E2AC-D5F4-47D0-86B9-88D35417E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31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634A-9E95-4526-A2A2-4C6D3443B165}" type="datetimeFigureOut">
              <a:rPr lang="en-US" smtClean="0"/>
              <a:t>16-May-25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E2AC-D5F4-47D0-86B9-88D35417E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520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634A-9E95-4526-A2A2-4C6D3443B165}" type="datetimeFigureOut">
              <a:rPr lang="en-US" smtClean="0"/>
              <a:t>16-May-25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E2AC-D5F4-47D0-86B9-88D35417E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773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634A-9E95-4526-A2A2-4C6D3443B165}" type="datetimeFigureOut">
              <a:rPr lang="en-US" smtClean="0"/>
              <a:t>16-May-25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E2AC-D5F4-47D0-86B9-88D35417E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35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634A-9E95-4526-A2A2-4C6D3443B165}" type="datetimeFigureOut">
              <a:rPr lang="en-US" smtClean="0"/>
              <a:t>16-May-25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E2AC-D5F4-47D0-86B9-88D35417E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72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634A-9E95-4526-A2A2-4C6D3443B165}" type="datetimeFigureOut">
              <a:rPr lang="en-US" smtClean="0"/>
              <a:t>16-May-25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E2AC-D5F4-47D0-86B9-88D35417E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24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E26F634A-9E95-4526-A2A2-4C6D3443B165}" type="datetimeFigureOut">
              <a:rPr lang="en-US" smtClean="0"/>
              <a:t>16-May-25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737E2AC-D5F4-47D0-86B9-88D35417E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372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F63B55-FFF0-711C-1158-7CB17D323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610" y="346984"/>
            <a:ext cx="8770914" cy="1235494"/>
          </a:xfrm>
          <a:noFill/>
          <a:ln>
            <a:noFill/>
          </a:ln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b="1" baseline="30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International Conference on Engineering and Technological Innovation for Sustainable Development </a:t>
            </a:r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(ICETISD 2025)</a:t>
            </a:r>
            <a:endParaRPr lang="en-US" sz="2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763046A-915C-A494-FFA7-90B7E7BFB7B9}"/>
              </a:ext>
            </a:extLst>
          </p:cNvPr>
          <p:cNvSpPr txBox="1">
            <a:spLocks/>
          </p:cNvSpPr>
          <p:nvPr/>
        </p:nvSpPr>
        <p:spPr>
          <a:xfrm>
            <a:off x="2152650" y="1995501"/>
            <a:ext cx="7886699" cy="994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>
                <a:solidFill>
                  <a:srgbClr val="002060"/>
                </a:solidFill>
              </a:rPr>
              <a:t>Leveraging Machine Learning for COVID-19 Diagnosis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A3180A8-AEFE-3CB5-EA8C-25E344956A3D}"/>
              </a:ext>
            </a:extLst>
          </p:cNvPr>
          <p:cNvSpPr txBox="1">
            <a:spLocks/>
          </p:cNvSpPr>
          <p:nvPr/>
        </p:nvSpPr>
        <p:spPr>
          <a:xfrm>
            <a:off x="2162029" y="3868045"/>
            <a:ext cx="7886699" cy="611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 b="1" dirty="0">
                <a:solidFill>
                  <a:schemeClr val="accent2">
                    <a:lumMod val="75000"/>
                  </a:schemeClr>
                </a:solidFill>
              </a:rPr>
              <a:t>       Mansi &amp; Nandini Vashistha 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729C696-6E34-92F4-4ED1-28C5E77216B9}"/>
              </a:ext>
            </a:extLst>
          </p:cNvPr>
          <p:cNvSpPr txBox="1">
            <a:spLocks/>
          </p:cNvSpPr>
          <p:nvPr/>
        </p:nvSpPr>
        <p:spPr>
          <a:xfrm>
            <a:off x="2152649" y="4653494"/>
            <a:ext cx="7886699" cy="611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 b="1" dirty="0">
                <a:solidFill>
                  <a:schemeClr val="accent2">
                    <a:lumMod val="75000"/>
                  </a:schemeClr>
                </a:solidFill>
              </a:rPr>
              <a:t>Student of Computer Science and Engineering, KIET Group of Institutions 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3D27289B-74F3-134D-B23D-DA3517C70DB5}"/>
              </a:ext>
            </a:extLst>
          </p:cNvPr>
          <p:cNvSpPr txBox="1">
            <a:spLocks/>
          </p:cNvSpPr>
          <p:nvPr/>
        </p:nvSpPr>
        <p:spPr>
          <a:xfrm>
            <a:off x="225084" y="6260123"/>
            <a:ext cx="11760590" cy="57443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POORNIMA UNIVERSITY, JAIPUR</a:t>
            </a:r>
          </a:p>
        </p:txBody>
      </p:sp>
    </p:spTree>
    <p:extLst>
      <p:ext uri="{BB962C8B-B14F-4D97-AF65-F5344CB8AC3E}">
        <p14:creationId xmlns:p14="http://schemas.microsoft.com/office/powerpoint/2010/main" val="14225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9D99C3-6B6E-E0F3-5EB0-ABA5E8A481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001776-1FF2-75C0-4EEE-E0ABBC764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5988" y="603641"/>
            <a:ext cx="7215188" cy="447823"/>
          </a:xfrm>
          <a:noFill/>
          <a:ln>
            <a:noFill/>
          </a:ln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 with CNN model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70553F5-2F8C-8D1D-8306-D78920C7C923}"/>
              </a:ext>
            </a:extLst>
          </p:cNvPr>
          <p:cNvSpPr txBox="1">
            <a:spLocks/>
          </p:cNvSpPr>
          <p:nvPr/>
        </p:nvSpPr>
        <p:spPr>
          <a:xfrm>
            <a:off x="0" y="6386731"/>
            <a:ext cx="12192000" cy="4478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b="1" baseline="300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18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International Conference on Engineering and Technological Innovation for Sustainable Development (ICETISD 2025)</a:t>
            </a:r>
            <a:endParaRPr lang="en-US" sz="18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22AAAAA-1B1F-9D3D-9149-2F0F93033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839" y="1944158"/>
            <a:ext cx="10190374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CNN models typically require a larger amount of labeled data and careful tuning of multiple hyperparameters like learning rate, filter sizes, and dropout rates to perform optimally.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Due to the depth and complexity of CNNs, they can easily overfit when trained on relatively smaller datasets like medical imaging collections.</a:t>
            </a:r>
          </a:p>
          <a:p>
            <a:pPr marL="342900" indent="-34290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ELM, when combined with PCA and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features, can generalize well to unseen data without requiring complex adjustments or prolonged training.</a:t>
            </a:r>
          </a:p>
          <a:p>
            <a:pPr marL="342900" indent="-34290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our experiment, the ELM-based approach achieved better classification accuracy with less training time and computational effort than the CNN model</a:t>
            </a:r>
          </a:p>
        </p:txBody>
      </p:sp>
    </p:spTree>
    <p:extLst>
      <p:ext uri="{BB962C8B-B14F-4D97-AF65-F5344CB8AC3E}">
        <p14:creationId xmlns:p14="http://schemas.microsoft.com/office/powerpoint/2010/main" val="1572056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F63B55-FFF0-711C-1158-7CB17D323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5988" y="603641"/>
            <a:ext cx="7215188" cy="447823"/>
          </a:xfrm>
          <a:noFill/>
          <a:ln>
            <a:noFill/>
          </a:ln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3D27289B-74F3-134D-B23D-DA3517C70DB5}"/>
              </a:ext>
            </a:extLst>
          </p:cNvPr>
          <p:cNvSpPr txBox="1">
            <a:spLocks/>
          </p:cNvSpPr>
          <p:nvPr/>
        </p:nvSpPr>
        <p:spPr>
          <a:xfrm>
            <a:off x="0" y="6386731"/>
            <a:ext cx="12192000" cy="4478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b="1" baseline="300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18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International Conference on Engineering and Technological Innovation for Sustainable Development (ICETISD 2025)</a:t>
            </a:r>
            <a:endParaRPr lang="en-US" sz="18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545BA2-A12C-8A63-E442-1C5EB0918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388" y="1800225"/>
            <a:ext cx="9944100" cy="4192048"/>
          </a:xfrm>
        </p:spPr>
        <p:txBody>
          <a:bodyPr>
            <a:normAutofit/>
          </a:bodyPr>
          <a:lstStyle/>
          <a:p>
            <a:pPr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Metrics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Measures overall correct classifications.</a:t>
            </a:r>
          </a:p>
          <a:p>
            <a:pPr marL="800100" lvl="1" indent="-34290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Precision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Focus on correct COVID predictions.</a:t>
            </a:r>
          </a:p>
          <a:p>
            <a:pPr marL="800100" lvl="1" indent="-34290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F1-Score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Combines precision and recall into a balanced metric.</a:t>
            </a:r>
          </a:p>
          <a:p>
            <a:pPr marL="800100" lvl="1" indent="-34290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Specificity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Specificity measures the ability to detect negatives</a:t>
            </a:r>
          </a:p>
          <a:p>
            <a:pPr marL="800100" lvl="1" indent="-34290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Sensitivity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Measures the percentage of positives correctly identified.</a:t>
            </a:r>
          </a:p>
          <a:p>
            <a:pPr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ROC Curve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Evaluates the trade-off between true positive rate and false positive rate.</a:t>
            </a:r>
          </a:p>
          <a:p>
            <a:pPr marL="4572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F63B55-FFF0-711C-1158-7CB17D323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5988" y="603641"/>
            <a:ext cx="7215188" cy="447823"/>
          </a:xfrm>
          <a:noFill/>
          <a:ln>
            <a:noFill/>
          </a:ln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3D27289B-74F3-134D-B23D-DA3517C70DB5}"/>
              </a:ext>
            </a:extLst>
          </p:cNvPr>
          <p:cNvSpPr txBox="1">
            <a:spLocks/>
          </p:cNvSpPr>
          <p:nvPr/>
        </p:nvSpPr>
        <p:spPr>
          <a:xfrm>
            <a:off x="0" y="6386731"/>
            <a:ext cx="12192000" cy="4478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b="1" baseline="300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18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International Conference on Engineering and Technological Innovation for Sustainable Development (ICETISD 2025)</a:t>
            </a:r>
            <a:endParaRPr lang="en-US" sz="18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F175B67-133B-A3EC-6EF7-2FB87C1F60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5531442"/>
              </p:ext>
            </p:extLst>
          </p:nvPr>
        </p:nvGraphicFramePr>
        <p:xfrm>
          <a:off x="1123950" y="1747485"/>
          <a:ext cx="9944100" cy="4192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2458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19705-085A-923C-14B0-D97CFA7D7A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A62560-43C6-C293-BACF-1E9203D38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5988" y="603641"/>
            <a:ext cx="7215188" cy="447823"/>
          </a:xfrm>
          <a:noFill/>
          <a:ln>
            <a:noFill/>
          </a:ln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6A4B1536-B3C7-E04F-8581-AD5C81FD4533}"/>
              </a:ext>
            </a:extLst>
          </p:cNvPr>
          <p:cNvSpPr txBox="1">
            <a:spLocks/>
          </p:cNvSpPr>
          <p:nvPr/>
        </p:nvSpPr>
        <p:spPr>
          <a:xfrm>
            <a:off x="0" y="6386731"/>
            <a:ext cx="12192000" cy="4478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b="1" baseline="300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18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International Conference on Engineering and Technological Innovation for Sustainable Development (ICETISD 2025)</a:t>
            </a:r>
            <a:endParaRPr lang="en-US" sz="18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E09BE8-3D4C-4CB7-A0C1-BA1618682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388" y="1800225"/>
            <a:ext cx="9944100" cy="4192048"/>
          </a:xfrm>
        </p:spPr>
        <p:txBody>
          <a:bodyPr>
            <a:normAutofit/>
          </a:bodyPr>
          <a:lstStyle/>
          <a:p>
            <a:pPr marL="45720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Expand Dataset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Incorporate more diverse chest X-ray data and multi-modal sources (e.g., CT scans, patient demographics).</a:t>
            </a:r>
          </a:p>
          <a:p>
            <a:pPr marL="45720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Optimization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Fine-tune the model using advanced techniques like transfer learning and hyperparameter tuning for improved performance.</a:t>
            </a:r>
          </a:p>
          <a:p>
            <a:pPr marL="45720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Application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Integrate the model into clinical workflows for real-time COVID-19 detection and create user-friendly interfaces for healthcare professionals.</a:t>
            </a:r>
          </a:p>
          <a:p>
            <a:pPr marL="45720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Broader Disease Detection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Extend the model to detect other respiratory diseases (e.g., pneumonia, tuberculosis).</a:t>
            </a:r>
          </a:p>
          <a:p>
            <a:pPr marL="45720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Clinical Validation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Conduct real-world trials to assess the model’s impact and accuracy in healthcare settings.</a:t>
            </a:r>
          </a:p>
        </p:txBody>
      </p:sp>
    </p:spTree>
    <p:extLst>
      <p:ext uri="{BB962C8B-B14F-4D97-AF65-F5344CB8AC3E}">
        <p14:creationId xmlns:p14="http://schemas.microsoft.com/office/powerpoint/2010/main" val="1538938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8A254B-E3AE-B654-9568-32F316B2F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EB414D-3B8D-CA97-490E-BABEABDCC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5988" y="603641"/>
            <a:ext cx="7215188" cy="447823"/>
          </a:xfrm>
          <a:noFill/>
          <a:ln>
            <a:noFill/>
          </a:ln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B460097-8505-BC2B-1253-6D90E4F9BDD1}"/>
              </a:ext>
            </a:extLst>
          </p:cNvPr>
          <p:cNvSpPr txBox="1">
            <a:spLocks/>
          </p:cNvSpPr>
          <p:nvPr/>
        </p:nvSpPr>
        <p:spPr>
          <a:xfrm>
            <a:off x="0" y="6386731"/>
            <a:ext cx="12192000" cy="4478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b="1" baseline="300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18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International Conference on Engineering and Technological Innovation for Sustainable Development (ICETISD 2025)</a:t>
            </a:r>
            <a:endParaRPr lang="en-US" sz="18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9F20FA-0BC4-14F2-B0C4-4C51666DF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388" y="1800225"/>
            <a:ext cx="9944100" cy="4192048"/>
          </a:xfrm>
        </p:spPr>
        <p:txBody>
          <a:bodyPr>
            <a:normAutofit/>
          </a:bodyPr>
          <a:lstStyle/>
          <a:p>
            <a:pPr algn="just">
              <a:buClr>
                <a:schemeClr val="tx1"/>
              </a:buClr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high values of F1 Score, Accuracy, and Precision demonstrate the effectiveness of the proposed model. </a:t>
            </a:r>
          </a:p>
          <a:p>
            <a:pPr algn="just">
              <a:buClr>
                <a:schemeClr val="tx1"/>
              </a:buClr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results show that the model is highly proficient in classifying chest X-rays, which is crucial for COVID-19 diagnosis. With an accuracy of 96%, the model’s performance is on par with that of radiologists and healthcare professionals. </a:t>
            </a:r>
          </a:p>
          <a:p>
            <a:pPr algn="just">
              <a:buClr>
                <a:schemeClr val="tx1"/>
              </a:buClr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Its ability to provide rapid and accurate assessments positions it as a reliable decision-support tool in clinical settings, potentially improving patient outcomes.</a:t>
            </a:r>
          </a:p>
        </p:txBody>
      </p:sp>
    </p:spTree>
    <p:extLst>
      <p:ext uri="{BB962C8B-B14F-4D97-AF65-F5344CB8AC3E}">
        <p14:creationId xmlns:p14="http://schemas.microsoft.com/office/powerpoint/2010/main" val="3836175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F63B55-FFF0-711C-1158-7CB17D323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5988" y="603641"/>
            <a:ext cx="7215188" cy="447823"/>
          </a:xfrm>
          <a:noFill/>
          <a:ln>
            <a:noFill/>
          </a:ln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3D27289B-74F3-134D-B23D-DA3517C70DB5}"/>
              </a:ext>
            </a:extLst>
          </p:cNvPr>
          <p:cNvSpPr txBox="1">
            <a:spLocks/>
          </p:cNvSpPr>
          <p:nvPr/>
        </p:nvSpPr>
        <p:spPr>
          <a:xfrm>
            <a:off x="0" y="6386731"/>
            <a:ext cx="12192000" cy="4478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b="1" baseline="300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18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International Conference on Engineering and Technological Innovation for Sustainable Development (ICETISD 2025)</a:t>
            </a:r>
            <a:endParaRPr lang="en-US" sz="18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78C50DB8-33C4-39E9-424A-6CE5355BA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910" y="1199871"/>
            <a:ext cx="10451690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outbreak of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COVID-19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created an urgent global need for rapid, reliable, and scalable diagnostic tools to manage the pandemic effectively.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RT-PCR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testing is widely used, it has limitations such as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long turnaround times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limited availability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some regions, and a risk of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false-negative results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especially in early infection stages.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contrast,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chest X-ray imaging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 widely available, faster, and more affordable diagnostic alternative that can assist in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initial screening and triage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particularly in resource-constrained settings.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has led to a growing interest in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automated image analysis using artificial intelligence (AI)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which can support clinicians in identifying COVID-19 cases with high speed and accuracy.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this work, we propose a deep learning-based approach that leverages to assist in the automated diagnosis of COVID-19 from chest X-rays.</a:t>
            </a:r>
          </a:p>
        </p:txBody>
      </p:sp>
    </p:spTree>
    <p:extLst>
      <p:ext uri="{BB962C8B-B14F-4D97-AF65-F5344CB8AC3E}">
        <p14:creationId xmlns:p14="http://schemas.microsoft.com/office/powerpoint/2010/main" val="217487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F63B55-FFF0-711C-1158-7CB17D323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5988" y="603641"/>
            <a:ext cx="7215188" cy="447823"/>
          </a:xfrm>
          <a:noFill/>
          <a:ln>
            <a:noFill/>
          </a:ln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3D27289B-74F3-134D-B23D-DA3517C70DB5}"/>
              </a:ext>
            </a:extLst>
          </p:cNvPr>
          <p:cNvSpPr txBox="1">
            <a:spLocks/>
          </p:cNvSpPr>
          <p:nvPr/>
        </p:nvSpPr>
        <p:spPr>
          <a:xfrm>
            <a:off x="0" y="6386731"/>
            <a:ext cx="12192000" cy="4478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b="1" baseline="300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18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International Conference on Engineering and Technological Innovation for Sustainable Development (ICETISD 2025)</a:t>
            </a:r>
            <a:endParaRPr lang="en-US" sz="18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545BA2-A12C-8A63-E442-1C5EB0918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388" y="1800225"/>
            <a:ext cx="9944100" cy="4192048"/>
          </a:xfrm>
        </p:spPr>
        <p:txBody>
          <a:bodyPr>
            <a:noAutofit/>
          </a:bodyPr>
          <a:lstStyle/>
          <a:p>
            <a:pPr algn="just">
              <a:buClr>
                <a:schemeClr val="tx1"/>
              </a:buClr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Accurate and timely detection of COVID-19 from chest X-ray images remains a significant challenge in medical imaging. The visual manifestations of COVID-19 on radiographs often overlap with those of other respiratory infections, making manual diagnosis difficult and error-prone. </a:t>
            </a:r>
          </a:p>
          <a:p>
            <a:pPr algn="just">
              <a:buClr>
                <a:schemeClr val="tx1"/>
              </a:buClr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Moreover, many deep learning models require large datasets and high computational power, which may not be feasible in real-world, resource-limited healthcare settings. There is, therefore, a critical need for diagnostic models that are not only accurate but also computationally efficient and suitable for deployment in practical scenarios.</a:t>
            </a:r>
          </a:p>
        </p:txBody>
      </p:sp>
    </p:spTree>
    <p:extLst>
      <p:ext uri="{BB962C8B-B14F-4D97-AF65-F5344CB8AC3E}">
        <p14:creationId xmlns:p14="http://schemas.microsoft.com/office/powerpoint/2010/main" val="217443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F63B55-FFF0-711C-1158-7CB17D323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5988" y="603641"/>
            <a:ext cx="7215188" cy="447823"/>
          </a:xfrm>
          <a:noFill/>
          <a:ln>
            <a:noFill/>
          </a:ln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3D27289B-74F3-134D-B23D-DA3517C70DB5}"/>
              </a:ext>
            </a:extLst>
          </p:cNvPr>
          <p:cNvSpPr txBox="1">
            <a:spLocks/>
          </p:cNvSpPr>
          <p:nvPr/>
        </p:nvSpPr>
        <p:spPr>
          <a:xfrm>
            <a:off x="0" y="6386731"/>
            <a:ext cx="12192000" cy="4478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b="1" baseline="300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18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International Conference on Engineering and Technological Innovation for Sustainable Development (ICETISD 2025)</a:t>
            </a:r>
            <a:endParaRPr lang="en-US" sz="18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545BA2-A12C-8A63-E442-1C5EB0918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388" y="1800225"/>
            <a:ext cx="9944100" cy="4192048"/>
          </a:xfrm>
        </p:spPr>
        <p:txBody>
          <a:bodyPr>
            <a:normAutofit/>
          </a:bodyPr>
          <a:lstStyle/>
          <a:p>
            <a:pPr algn="just">
              <a:buClr>
                <a:schemeClr val="tx1"/>
              </a:buClr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study, our objective is to design a lightweight, hybrid AI-based model for binary classification of chest X-ray images into COVID and Non-COVID categories. </a:t>
            </a:r>
          </a:p>
          <a:p>
            <a:pPr algn="just">
              <a:buClr>
                <a:schemeClr val="tx1"/>
              </a:buClr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approach leverages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extract deep and discriminative image features, applies Principal Component Analysis (PCA) to reduce feature dimensionality and enhance generalization, and employs Extreme Learning Machine (ELM) as a fast and effective classifier. The goal is to achieve high accuracy while maintaining low computational complexity, making the system suitable for real-time diagnostic support.</a:t>
            </a:r>
          </a:p>
        </p:txBody>
      </p:sp>
    </p:spTree>
    <p:extLst>
      <p:ext uri="{BB962C8B-B14F-4D97-AF65-F5344CB8AC3E}">
        <p14:creationId xmlns:p14="http://schemas.microsoft.com/office/powerpoint/2010/main" val="128802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F63B55-FFF0-711C-1158-7CB17D323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5988" y="603641"/>
            <a:ext cx="7215188" cy="447823"/>
          </a:xfrm>
          <a:noFill/>
          <a:ln>
            <a:noFill/>
          </a:ln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3D27289B-74F3-134D-B23D-DA3517C70DB5}"/>
              </a:ext>
            </a:extLst>
          </p:cNvPr>
          <p:cNvSpPr txBox="1">
            <a:spLocks/>
          </p:cNvSpPr>
          <p:nvPr/>
        </p:nvSpPr>
        <p:spPr>
          <a:xfrm>
            <a:off x="0" y="6386731"/>
            <a:ext cx="12192000" cy="4478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b="1" baseline="300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18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International Conference on Engineering and Technological Innovation for Sustainable Development (ICETISD 2025)</a:t>
            </a:r>
            <a:endParaRPr lang="en-US" sz="18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545BA2-A12C-8A63-E442-1C5EB0918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388" y="1800225"/>
            <a:ext cx="9944100" cy="4192048"/>
          </a:xfrm>
        </p:spPr>
        <p:txBody>
          <a:bodyPr>
            <a:normAutofit/>
          </a:bodyPr>
          <a:lstStyle/>
          <a:p>
            <a:pPr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used a publicly available chest X-ray image dataset from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containing images labeled as COVID and Non-COVID. The dataset was compiled from various sources and includes a diverse set of radiographs to capture variability in imaging and patient conditions. It supports binary classification for the purpose of COVID-19 detection.</a:t>
            </a:r>
          </a:p>
          <a:p>
            <a:pPr algn="just">
              <a:buClr>
                <a:schemeClr val="tx1"/>
              </a:buClr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 to model training, we applied essential preprocessing steps such as resizing images to a fixed resolution, normalization. The dataset was then split into training and testing sets to evaluate the model’s performance in a real-world diagnostic scenario.</a:t>
            </a:r>
          </a:p>
        </p:txBody>
      </p:sp>
    </p:spTree>
    <p:extLst>
      <p:ext uri="{BB962C8B-B14F-4D97-AF65-F5344CB8AC3E}">
        <p14:creationId xmlns:p14="http://schemas.microsoft.com/office/powerpoint/2010/main" val="171160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F63B55-FFF0-711C-1158-7CB17D323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5988" y="603641"/>
            <a:ext cx="7215188" cy="447823"/>
          </a:xfrm>
          <a:noFill/>
          <a:ln>
            <a:noFill/>
          </a:ln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Setup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3D27289B-74F3-134D-B23D-DA3517C70DB5}"/>
              </a:ext>
            </a:extLst>
          </p:cNvPr>
          <p:cNvSpPr txBox="1">
            <a:spLocks/>
          </p:cNvSpPr>
          <p:nvPr/>
        </p:nvSpPr>
        <p:spPr>
          <a:xfrm>
            <a:off x="0" y="6386731"/>
            <a:ext cx="12192000" cy="4478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b="1" baseline="300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18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International Conference on Engineering and Technological Innovation for Sustainable Development (ICETISD 2025)</a:t>
            </a:r>
            <a:endParaRPr lang="en-US" sz="18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545BA2-A12C-8A63-E442-1C5EB0918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32" y="1623073"/>
            <a:ext cx="9944100" cy="4192048"/>
          </a:xfrm>
        </p:spPr>
        <p:txBody>
          <a:bodyPr>
            <a:normAutofit fontScale="92500" lnSpcReduction="20000"/>
          </a:bodyPr>
          <a:lstStyle/>
          <a:p>
            <a:pPr marL="45720" indent="0" algn="just">
              <a:buClr>
                <a:schemeClr val="tx1"/>
              </a:buClr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Data Preparation</a:t>
            </a:r>
          </a:p>
          <a:p>
            <a:pPr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Dataset: Chest X-ray images sourced from Kaggle, categorized as COVID and Non COVID.</a:t>
            </a:r>
          </a:p>
          <a:p>
            <a:pPr algn="just">
              <a:lnSpc>
                <a:spcPct val="17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Preprocessing:</a:t>
            </a:r>
          </a:p>
          <a:p>
            <a:pPr marL="800100" lvl="1" indent="-34290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Resizing: Standardized image size (224x224 pixels) for uniform input.</a:t>
            </a:r>
          </a:p>
          <a:p>
            <a:pPr marL="800100" lvl="1" indent="-34290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Normalization: Scaled pixel values between 0 and 1 for consistency.</a:t>
            </a:r>
          </a:p>
          <a:p>
            <a:pPr marL="800100" lvl="1" indent="-34290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Grayscale Conversion: Applied for uniformity across image types.</a:t>
            </a:r>
          </a:p>
          <a:p>
            <a:pPr marL="45720" indent="0" algn="just">
              <a:buClr>
                <a:schemeClr val="tx1"/>
              </a:buClr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Training Procedure</a:t>
            </a:r>
          </a:p>
          <a:p>
            <a:pPr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Split: 80% of images used for training, 20% for testing.</a:t>
            </a:r>
          </a:p>
          <a:p>
            <a:pPr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 Size: 32 images per iteration to maintain processing efficiency.</a:t>
            </a:r>
          </a:p>
          <a:p>
            <a:pPr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Epochs: Trained for 50 epochs to ensure convergence and reduce overfitting.</a:t>
            </a:r>
          </a:p>
          <a:p>
            <a:pPr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Optimizer: Adam optimizer, well-suited for fast convergence and optimal performance.</a:t>
            </a:r>
          </a:p>
          <a:p>
            <a:pPr algn="just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64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F63B55-FFF0-711C-1158-7CB17D323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5988" y="631922"/>
            <a:ext cx="7215188" cy="447823"/>
          </a:xfrm>
          <a:noFill/>
          <a:ln>
            <a:noFill/>
          </a:ln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Overview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3D27289B-74F3-134D-B23D-DA3517C70DB5}"/>
              </a:ext>
            </a:extLst>
          </p:cNvPr>
          <p:cNvSpPr txBox="1">
            <a:spLocks/>
          </p:cNvSpPr>
          <p:nvPr/>
        </p:nvSpPr>
        <p:spPr>
          <a:xfrm>
            <a:off x="0" y="6386731"/>
            <a:ext cx="12192000" cy="4478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b="1" baseline="300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18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International Conference on Engineering and Technological Innovation for Sustainable Development (ICETISD 2025)</a:t>
            </a:r>
            <a:endParaRPr lang="en-US" sz="18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545BA2-A12C-8A63-E442-1C5EB0918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32" y="1623073"/>
            <a:ext cx="9944100" cy="4192048"/>
          </a:xfrm>
        </p:spPr>
        <p:txBody>
          <a:bodyPr>
            <a:normAutofit/>
          </a:bodyPr>
          <a:lstStyle/>
          <a:p>
            <a:pPr marL="45720" indent="0">
              <a:buClr>
                <a:schemeClr val="tx1"/>
              </a:buClr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proposed methodology follows a three-step pipeline for efficient COVID-19 detection: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(Feature Extraction)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use a pretrained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to extract deep features from chest X-ray images.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ResNet’s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ability to capture hierarchical patterns helps identify subtle differences between COVID and Non-COVID cases.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PCA (Dimensionality Reduction)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reduce the complexity of the high-dimensional feature vectors generated by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we apply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Principal Component Analysis (PCA)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PCA compresses the feature set while retaining the most critical information for classification.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ELM (Classification)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reduced feature set is passed to an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Extreme Learning Machine (ELM)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classifier. ELM provides fast and accurate classification by training a single-layer feedforward neural network with random weights.</a:t>
            </a:r>
          </a:p>
          <a:p>
            <a:pPr marL="45720" indent="0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95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F63B55-FFF0-711C-1158-7CB17D323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5988" y="603641"/>
            <a:ext cx="7215188" cy="447823"/>
          </a:xfrm>
          <a:noFill/>
          <a:ln>
            <a:noFill/>
          </a:ln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Pipeline Diagram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3D27289B-74F3-134D-B23D-DA3517C70DB5}"/>
              </a:ext>
            </a:extLst>
          </p:cNvPr>
          <p:cNvSpPr txBox="1">
            <a:spLocks/>
          </p:cNvSpPr>
          <p:nvPr/>
        </p:nvSpPr>
        <p:spPr>
          <a:xfrm>
            <a:off x="0" y="6386731"/>
            <a:ext cx="12192000" cy="4478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b="1" baseline="300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18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International Conference on Engineering and Technological Innovation for Sustainable Development (ICETISD 2025)</a:t>
            </a:r>
            <a:endParaRPr lang="en-US" sz="18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9F5300C-9E6A-26C7-079A-1B8AFF783D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3801747"/>
              </p:ext>
            </p:extLst>
          </p:nvPr>
        </p:nvGraphicFramePr>
        <p:xfrm>
          <a:off x="787038" y="648108"/>
          <a:ext cx="10359382" cy="52028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89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346477-71B2-5A9B-1EA6-12C82D2807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1179EF-B7F2-2053-BA6E-EE9D91E21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5988" y="603641"/>
            <a:ext cx="7215188" cy="447823"/>
          </a:xfrm>
          <a:noFill/>
          <a:ln>
            <a:noFill/>
          </a:ln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 with CNN model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EE62AFC8-947D-F742-45BC-FD1CB268E3BC}"/>
              </a:ext>
            </a:extLst>
          </p:cNvPr>
          <p:cNvSpPr txBox="1">
            <a:spLocks/>
          </p:cNvSpPr>
          <p:nvPr/>
        </p:nvSpPr>
        <p:spPr>
          <a:xfrm>
            <a:off x="0" y="6386731"/>
            <a:ext cx="12192000" cy="4478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b="1" baseline="30000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18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International Conference on Engineering and Technological Innovation for Sustainable Development (ICETISD 2025)</a:t>
            </a:r>
            <a:endParaRPr lang="en-US" sz="18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B4A7C7B-4DBA-11FB-A2FF-2C3F554ECB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233862"/>
              </p:ext>
            </p:extLst>
          </p:nvPr>
        </p:nvGraphicFramePr>
        <p:xfrm>
          <a:off x="7088957" y="4251412"/>
          <a:ext cx="4194928" cy="1759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7464">
                  <a:extLst>
                    <a:ext uri="{9D8B030D-6E8A-4147-A177-3AD203B41FA5}">
                      <a16:colId xmlns:a16="http://schemas.microsoft.com/office/drawing/2014/main" val="1802194290"/>
                    </a:ext>
                  </a:extLst>
                </a:gridCol>
                <a:gridCol w="2097464">
                  <a:extLst>
                    <a:ext uri="{9D8B030D-6E8A-4147-A177-3AD203B41FA5}">
                      <a16:colId xmlns:a16="http://schemas.microsoft.com/office/drawing/2014/main" val="4195884237"/>
                    </a:ext>
                  </a:extLst>
                </a:gridCol>
              </a:tblGrid>
              <a:tr h="559883">
                <a:tc>
                  <a:txBody>
                    <a:bodyPr/>
                    <a:lstStyle/>
                    <a:p>
                      <a:r>
                        <a:rPr lang="en-IN" dirty="0"/>
                        <a:t>Model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29385"/>
                  </a:ext>
                </a:extLst>
              </a:tr>
              <a:tr h="559883">
                <a:tc>
                  <a:txBody>
                    <a:bodyPr/>
                    <a:lstStyle/>
                    <a:p>
                      <a:r>
                        <a:rPr lang="en-IN" dirty="0"/>
                        <a:t>Hybrid ELM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059139"/>
                  </a:ext>
                </a:extLst>
              </a:tr>
              <a:tr h="559883">
                <a:tc>
                  <a:txBody>
                    <a:bodyPr/>
                    <a:lstStyle/>
                    <a:p>
                      <a:r>
                        <a:rPr lang="en-IN" dirty="0"/>
                        <a:t>Baseline CNN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418541"/>
                  </a:ext>
                </a:extLst>
              </a:tr>
            </a:tbl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8B0DA638-F635-2BC6-EA07-2DCFB5A1D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115" y="1051464"/>
            <a:ext cx="9097897" cy="4350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ELM has a simple architecture with a single hidden layer and randomly assigned input weights, allowing it to train extremely fast with high efficiency.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Since ELM doesn’t involve iterative weight updates, it reduces computational load and is less prone to overfitting compared to traditional deep CNNs.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Unlike CNNs that rely on multiple convolutional and fully connected layers with backpropagation, ELM uses a single hidden layer with randomly assigned weights and biases, which are not updated during training. This drastically reduces training time and complexity.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567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303</TotalTime>
  <Words>1409</Words>
  <Application>Microsoft Office PowerPoint</Application>
  <PresentationFormat>Widescreen</PresentationFormat>
  <Paragraphs>104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Corbel</vt:lpstr>
      <vt:lpstr>Times New Roman</vt:lpstr>
      <vt:lpstr>Basis</vt:lpstr>
      <vt:lpstr>2nd International Conference on Engineering and Technological Innovation for Sustainable Development (ICETISD 2025)</vt:lpstr>
      <vt:lpstr>Introduction</vt:lpstr>
      <vt:lpstr>Problem Statement</vt:lpstr>
      <vt:lpstr>Objective</vt:lpstr>
      <vt:lpstr>Dataset</vt:lpstr>
      <vt:lpstr>Experimental Setup</vt:lpstr>
      <vt:lpstr>Methodology Overview</vt:lpstr>
      <vt:lpstr>Pipeline Diagram</vt:lpstr>
      <vt:lpstr>Comparison with CNN model</vt:lpstr>
      <vt:lpstr>Comparison with CNN model</vt:lpstr>
      <vt:lpstr>Model Evaluation</vt:lpstr>
      <vt:lpstr>Results</vt:lpstr>
      <vt:lpstr>Future Scope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ICETISD 2024</dc:title>
  <dc:creator>Admin</dc:creator>
  <cp:lastModifiedBy>Shivam .</cp:lastModifiedBy>
  <cp:revision>20</cp:revision>
  <dcterms:created xsi:type="dcterms:W3CDTF">2024-04-15T10:45:46Z</dcterms:created>
  <dcterms:modified xsi:type="dcterms:W3CDTF">2025-05-15T18:40:44Z</dcterms:modified>
</cp:coreProperties>
</file>