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entury Gothic Paneuropean Bold" charset="1" panose="020B0702020202020204"/>
      <p:regular r:id="rId14"/>
    </p:embeddedFont>
    <p:embeddedFont>
      <p:font typeface="Century Gothic Paneuropean Bold Italics" charset="1" panose="020B0702020202090204"/>
      <p:regular r:id="rId15"/>
    </p:embeddedFont>
    <p:embeddedFont>
      <p:font typeface="League Spartan" charset="1" panose="00000800000000000000"/>
      <p:regular r:id="rId16"/>
    </p:embeddedFont>
    <p:embeddedFont>
      <p:font typeface="Arimo" charset="1" panose="020B0604020202020204"/>
      <p:regular r:id="rId17"/>
    </p:embeddedFont>
    <p:embeddedFont>
      <p:font typeface="Arimo Bold" charset="1" panose="020B0704020202020204"/>
      <p:regular r:id="rId18"/>
    </p:embeddedFont>
    <p:embeddedFont>
      <p:font typeface="Century Gothic Paneuropean" charset="1" panose="020B0502020202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32298" y="1645920"/>
            <a:ext cx="16081394" cy="2356353"/>
          </a:xfrm>
          <a:prstGeom prst="rect">
            <a:avLst/>
          </a:prstGeom>
        </p:spPr>
        <p:txBody>
          <a:bodyPr anchor="t" rtlCol="false" tIns="0" lIns="0" bIns="0" rIns="0">
            <a:spAutoFit/>
          </a:bodyPr>
          <a:lstStyle/>
          <a:p>
            <a:pPr algn="ctr">
              <a:lnSpc>
                <a:spcPts val="5817"/>
              </a:lnSpc>
            </a:pPr>
            <a:r>
              <a:rPr lang="en-US" b="true" sz="4155">
                <a:solidFill>
                  <a:srgbClr val="000000"/>
                </a:solidFill>
                <a:latin typeface="Century Gothic Paneuropean Bold"/>
                <a:ea typeface="Century Gothic Paneuropean Bold"/>
                <a:cs typeface="Century Gothic Paneuropean Bold"/>
                <a:sym typeface="Century Gothic Paneuropean Bold"/>
              </a:rPr>
              <a:t>MAP SYNTH  </a:t>
            </a:r>
          </a:p>
          <a:p>
            <a:pPr algn="ctr">
              <a:lnSpc>
                <a:spcPts val="4277"/>
              </a:lnSpc>
            </a:pPr>
            <a:r>
              <a:rPr lang="en-US" b="true" sz="3055" i="true">
                <a:solidFill>
                  <a:srgbClr val="000000"/>
                </a:solidFill>
                <a:latin typeface="Century Gothic Paneuropean Bold Italics"/>
                <a:ea typeface="Century Gothic Paneuropean Bold Italics"/>
                <a:cs typeface="Century Gothic Paneuropean Bold Italics"/>
                <a:sym typeface="Century Gothic Paneuropean Bold Italics"/>
              </a:rPr>
              <a:t>"GIS-BASED INTERACTIVE GLOBAL INFORMATION PLATFORM FOR ENHANCING NAVIGATION AND DATA VISUALIZATION" </a:t>
            </a:r>
          </a:p>
          <a:p>
            <a:pPr algn="ctr">
              <a:lnSpc>
                <a:spcPts val="4277"/>
              </a:lnSpc>
            </a:pPr>
          </a:p>
        </p:txBody>
      </p:sp>
      <p:grpSp>
        <p:nvGrpSpPr>
          <p:cNvPr name="Group 3" id="3"/>
          <p:cNvGrpSpPr/>
          <p:nvPr/>
        </p:nvGrpSpPr>
        <p:grpSpPr>
          <a:xfrm rot="0">
            <a:off x="3072601" y="4890256"/>
            <a:ext cx="4083661" cy="7484343"/>
            <a:chOff x="0" y="0"/>
            <a:chExt cx="1075532" cy="1971185"/>
          </a:xfrm>
        </p:grpSpPr>
        <p:sp>
          <p:nvSpPr>
            <p:cNvPr name="Freeform 4" id="4"/>
            <p:cNvSpPr/>
            <p:nvPr/>
          </p:nvSpPr>
          <p:spPr>
            <a:xfrm flipH="false" flipV="false" rot="0">
              <a:off x="0" y="0"/>
              <a:ext cx="1075532" cy="1971185"/>
            </a:xfrm>
            <a:custGeom>
              <a:avLst/>
              <a:gdLst/>
              <a:ahLst/>
              <a:cxnLst/>
              <a:rect r="r" b="b" t="t" l="l"/>
              <a:pathLst>
                <a:path h="1971185" w="1075532">
                  <a:moveTo>
                    <a:pt x="0" y="0"/>
                  </a:moveTo>
                  <a:lnTo>
                    <a:pt x="1075532" y="0"/>
                  </a:lnTo>
                  <a:lnTo>
                    <a:pt x="1075532" y="1971185"/>
                  </a:lnTo>
                  <a:lnTo>
                    <a:pt x="0" y="1971185"/>
                  </a:lnTo>
                  <a:close/>
                </a:path>
              </a:pathLst>
            </a:custGeom>
            <a:solidFill>
              <a:srgbClr val="F0E9D9"/>
            </a:solidFill>
          </p:spPr>
        </p:sp>
        <p:sp>
          <p:nvSpPr>
            <p:cNvPr name="TextBox 5" id="5"/>
            <p:cNvSpPr txBox="true"/>
            <p:nvPr/>
          </p:nvSpPr>
          <p:spPr>
            <a:xfrm>
              <a:off x="0" y="-47625"/>
              <a:ext cx="1075532" cy="201881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7387864" y="4890256"/>
            <a:ext cx="10415568" cy="7480143"/>
            <a:chOff x="0" y="0"/>
            <a:chExt cx="2743195" cy="1970079"/>
          </a:xfrm>
        </p:grpSpPr>
        <p:sp>
          <p:nvSpPr>
            <p:cNvPr name="Freeform 7" id="7"/>
            <p:cNvSpPr/>
            <p:nvPr/>
          </p:nvSpPr>
          <p:spPr>
            <a:xfrm flipH="false" flipV="false" rot="0">
              <a:off x="0" y="0"/>
              <a:ext cx="2743195" cy="1970079"/>
            </a:xfrm>
            <a:custGeom>
              <a:avLst/>
              <a:gdLst/>
              <a:ahLst/>
              <a:cxnLst/>
              <a:rect r="r" b="b" t="t" l="l"/>
              <a:pathLst>
                <a:path h="1970079" w="2743195">
                  <a:moveTo>
                    <a:pt x="0" y="0"/>
                  </a:moveTo>
                  <a:lnTo>
                    <a:pt x="2743195" y="0"/>
                  </a:lnTo>
                  <a:lnTo>
                    <a:pt x="2743195" y="1970079"/>
                  </a:lnTo>
                  <a:lnTo>
                    <a:pt x="0" y="1970079"/>
                  </a:lnTo>
                  <a:close/>
                </a:path>
              </a:pathLst>
            </a:custGeom>
            <a:solidFill>
              <a:srgbClr val="F0E9D9"/>
            </a:solidFill>
          </p:spPr>
        </p:sp>
        <p:sp>
          <p:nvSpPr>
            <p:cNvPr name="TextBox 8" id="8"/>
            <p:cNvSpPr txBox="true"/>
            <p:nvPr/>
          </p:nvSpPr>
          <p:spPr>
            <a:xfrm>
              <a:off x="0" y="-47625"/>
              <a:ext cx="2743195" cy="2017704"/>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529352" y="9803843"/>
            <a:ext cx="19346704" cy="821917"/>
            <a:chOff x="0" y="0"/>
            <a:chExt cx="5095428" cy="216472"/>
          </a:xfrm>
        </p:grpSpPr>
        <p:sp>
          <p:nvSpPr>
            <p:cNvPr name="Freeform 10" id="10"/>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11" id="11"/>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0" y="154305"/>
            <a:ext cx="18288000" cy="1577340"/>
          </a:xfrm>
          <a:custGeom>
            <a:avLst/>
            <a:gdLst/>
            <a:ahLst/>
            <a:cxnLst/>
            <a:rect r="r" b="b" t="t" l="l"/>
            <a:pathLst>
              <a:path h="1577340" w="18288000">
                <a:moveTo>
                  <a:pt x="0" y="0"/>
                </a:moveTo>
                <a:lnTo>
                  <a:pt x="18288000" y="0"/>
                </a:lnTo>
                <a:lnTo>
                  <a:pt x="18288000" y="1577340"/>
                </a:lnTo>
                <a:lnTo>
                  <a:pt x="0" y="1577340"/>
                </a:lnTo>
                <a:lnTo>
                  <a:pt x="0" y="0"/>
                </a:lnTo>
                <a:close/>
              </a:path>
            </a:pathLst>
          </a:custGeom>
          <a:blipFill>
            <a:blip r:embed="rId2"/>
            <a:stretch>
              <a:fillRect l="0" t="0" r="0" b="0"/>
            </a:stretch>
          </a:blipFill>
        </p:spPr>
      </p:sp>
      <p:grpSp>
        <p:nvGrpSpPr>
          <p:cNvPr name="Group 13" id="13"/>
          <p:cNvGrpSpPr/>
          <p:nvPr/>
        </p:nvGrpSpPr>
        <p:grpSpPr>
          <a:xfrm rot="0">
            <a:off x="7145821" y="3554581"/>
            <a:ext cx="4437297" cy="895384"/>
            <a:chOff x="0" y="0"/>
            <a:chExt cx="1168671" cy="235821"/>
          </a:xfrm>
        </p:grpSpPr>
        <p:sp>
          <p:nvSpPr>
            <p:cNvPr name="Freeform 14" id="14"/>
            <p:cNvSpPr/>
            <p:nvPr/>
          </p:nvSpPr>
          <p:spPr>
            <a:xfrm flipH="false" flipV="false" rot="0">
              <a:off x="0" y="0"/>
              <a:ext cx="1168671" cy="235821"/>
            </a:xfrm>
            <a:custGeom>
              <a:avLst/>
              <a:gdLst/>
              <a:ahLst/>
              <a:cxnLst/>
              <a:rect r="r" b="b" t="t" l="l"/>
              <a:pathLst>
                <a:path h="235821" w="1168671">
                  <a:moveTo>
                    <a:pt x="0" y="0"/>
                  </a:moveTo>
                  <a:lnTo>
                    <a:pt x="1168671" y="0"/>
                  </a:lnTo>
                  <a:lnTo>
                    <a:pt x="1168671" y="235821"/>
                  </a:lnTo>
                  <a:lnTo>
                    <a:pt x="0" y="235821"/>
                  </a:lnTo>
                  <a:close/>
                </a:path>
              </a:pathLst>
            </a:custGeom>
            <a:solidFill>
              <a:srgbClr val="000000">
                <a:alpha val="0"/>
              </a:srgbClr>
            </a:solidFill>
            <a:ln w="19050" cap="sq">
              <a:solidFill>
                <a:srgbClr val="000000"/>
              </a:solidFill>
              <a:prstDash val="solid"/>
              <a:miter/>
            </a:ln>
          </p:spPr>
        </p:sp>
        <p:sp>
          <p:nvSpPr>
            <p:cNvPr name="TextBox 15" id="15"/>
            <p:cNvSpPr txBox="true"/>
            <p:nvPr/>
          </p:nvSpPr>
          <p:spPr>
            <a:xfrm>
              <a:off x="0" y="-38100"/>
              <a:ext cx="1168671" cy="273921"/>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3171468" y="5264707"/>
            <a:ext cx="3984794" cy="1005000"/>
          </a:xfrm>
          <a:prstGeom prst="rect">
            <a:avLst/>
          </a:prstGeom>
        </p:spPr>
        <p:txBody>
          <a:bodyPr anchor="t" rtlCol="false" tIns="0" lIns="0" bIns="0" rIns="0">
            <a:spAutoFit/>
          </a:bodyPr>
          <a:lstStyle/>
          <a:p>
            <a:pPr algn="ctr">
              <a:lnSpc>
                <a:spcPts val="3900"/>
              </a:lnSpc>
            </a:pPr>
            <a:r>
              <a:rPr lang="en-US" sz="3679" spc="367">
                <a:solidFill>
                  <a:srgbClr val="000000"/>
                </a:solidFill>
                <a:latin typeface="League Spartan"/>
                <a:ea typeface="League Spartan"/>
                <a:cs typeface="League Spartan"/>
                <a:sym typeface="League Spartan"/>
              </a:rPr>
              <a:t>PROJECT OUTCOMES</a:t>
            </a:r>
          </a:p>
        </p:txBody>
      </p:sp>
      <p:sp>
        <p:nvSpPr>
          <p:cNvPr name="TextBox 17" id="17"/>
          <p:cNvSpPr txBox="true"/>
          <p:nvPr/>
        </p:nvSpPr>
        <p:spPr>
          <a:xfrm rot="0">
            <a:off x="7596414" y="5279666"/>
            <a:ext cx="10207017" cy="513098"/>
          </a:xfrm>
          <a:prstGeom prst="rect">
            <a:avLst/>
          </a:prstGeom>
        </p:spPr>
        <p:txBody>
          <a:bodyPr anchor="t" rtlCol="false" tIns="0" lIns="0" bIns="0" rIns="0">
            <a:spAutoFit/>
          </a:bodyPr>
          <a:lstStyle/>
          <a:p>
            <a:pPr algn="ctr">
              <a:lnSpc>
                <a:spcPts val="3900"/>
              </a:lnSpc>
            </a:pPr>
            <a:r>
              <a:rPr lang="en-US" sz="3679" spc="367">
                <a:solidFill>
                  <a:srgbClr val="000000"/>
                </a:solidFill>
                <a:latin typeface="League Spartan"/>
                <a:ea typeface="League Spartan"/>
                <a:cs typeface="League Spartan"/>
                <a:sym typeface="League Spartan"/>
              </a:rPr>
              <a:t>SUTAINABLE DEVELOPMENT GOALS </a:t>
            </a:r>
          </a:p>
        </p:txBody>
      </p:sp>
      <p:sp>
        <p:nvSpPr>
          <p:cNvPr name="TextBox 18" id="18"/>
          <p:cNvSpPr txBox="true"/>
          <p:nvPr/>
        </p:nvSpPr>
        <p:spPr>
          <a:xfrm rot="0">
            <a:off x="3072601" y="6544310"/>
            <a:ext cx="4083661" cy="2666365"/>
          </a:xfrm>
          <a:prstGeom prst="rect">
            <a:avLst/>
          </a:prstGeom>
        </p:spPr>
        <p:txBody>
          <a:bodyPr anchor="t" rtlCol="false" tIns="0" lIns="0" bIns="0" rIns="0">
            <a:spAutoFit/>
          </a:bodyPr>
          <a:lstStyle/>
          <a:p>
            <a:pPr algn="ctr">
              <a:lnSpc>
                <a:spcPts val="2659"/>
              </a:lnSpc>
            </a:pPr>
            <a:r>
              <a:rPr lang="en-US" sz="1899">
                <a:solidFill>
                  <a:srgbClr val="000000"/>
                </a:solidFill>
                <a:latin typeface="Arimo"/>
                <a:ea typeface="Arimo"/>
                <a:cs typeface="Arimo"/>
                <a:sym typeface="Arimo"/>
              </a:rPr>
              <a:t>Engin</a:t>
            </a:r>
            <a:r>
              <a:rPr lang="en-US" sz="1899">
                <a:solidFill>
                  <a:srgbClr val="000000"/>
                </a:solidFill>
                <a:latin typeface="Arimo"/>
                <a:ea typeface="Arimo"/>
                <a:cs typeface="Arimo"/>
                <a:sym typeface="Arimo"/>
              </a:rPr>
              <a:t>eering knowledge</a:t>
            </a:r>
          </a:p>
          <a:p>
            <a:pPr algn="ctr">
              <a:lnSpc>
                <a:spcPts val="2659"/>
              </a:lnSpc>
            </a:pPr>
            <a:r>
              <a:rPr lang="en-US" sz="1899">
                <a:solidFill>
                  <a:srgbClr val="000000"/>
                </a:solidFill>
                <a:latin typeface="Arimo"/>
                <a:ea typeface="Arimo"/>
                <a:cs typeface="Arimo"/>
                <a:sym typeface="Arimo"/>
              </a:rPr>
              <a:t>Problem analysis</a:t>
            </a:r>
          </a:p>
          <a:p>
            <a:pPr algn="ctr">
              <a:lnSpc>
                <a:spcPts val="2659"/>
              </a:lnSpc>
            </a:pPr>
            <a:r>
              <a:rPr lang="en-US" sz="1899">
                <a:solidFill>
                  <a:srgbClr val="000000"/>
                </a:solidFill>
                <a:latin typeface="Arimo"/>
                <a:ea typeface="Arimo"/>
                <a:cs typeface="Arimo"/>
                <a:sym typeface="Arimo"/>
              </a:rPr>
              <a:t>Design/development of solutions</a:t>
            </a:r>
          </a:p>
          <a:p>
            <a:pPr algn="ctr">
              <a:lnSpc>
                <a:spcPts val="2659"/>
              </a:lnSpc>
            </a:pPr>
            <a:r>
              <a:rPr lang="en-US" sz="1899">
                <a:solidFill>
                  <a:srgbClr val="000000"/>
                </a:solidFill>
                <a:latin typeface="Arimo"/>
                <a:ea typeface="Arimo"/>
                <a:cs typeface="Arimo"/>
                <a:sym typeface="Arimo"/>
              </a:rPr>
              <a:t>Modern tool usage </a:t>
            </a:r>
          </a:p>
          <a:p>
            <a:pPr algn="ctr">
              <a:lnSpc>
                <a:spcPts val="2659"/>
              </a:lnSpc>
            </a:pPr>
            <a:r>
              <a:rPr lang="en-US" sz="1899">
                <a:solidFill>
                  <a:srgbClr val="000000"/>
                </a:solidFill>
                <a:latin typeface="Arimo"/>
                <a:ea typeface="Arimo"/>
                <a:cs typeface="Arimo"/>
                <a:sym typeface="Arimo"/>
              </a:rPr>
              <a:t>Environment and sustainability</a:t>
            </a:r>
          </a:p>
          <a:p>
            <a:pPr algn="ctr">
              <a:lnSpc>
                <a:spcPts val="2659"/>
              </a:lnSpc>
            </a:pPr>
            <a:r>
              <a:rPr lang="en-US" sz="1899">
                <a:solidFill>
                  <a:srgbClr val="000000"/>
                </a:solidFill>
                <a:latin typeface="Arimo"/>
                <a:ea typeface="Arimo"/>
                <a:cs typeface="Arimo"/>
                <a:sym typeface="Arimo"/>
              </a:rPr>
              <a:t>Lifelong learning</a:t>
            </a:r>
          </a:p>
          <a:p>
            <a:pPr algn="ctr">
              <a:lnSpc>
                <a:spcPts val="2659"/>
              </a:lnSpc>
            </a:pPr>
          </a:p>
          <a:p>
            <a:pPr algn="ctr">
              <a:lnSpc>
                <a:spcPts val="2659"/>
              </a:lnSpc>
            </a:pPr>
          </a:p>
        </p:txBody>
      </p:sp>
      <p:sp>
        <p:nvSpPr>
          <p:cNvPr name="TextBox 19" id="19"/>
          <p:cNvSpPr txBox="true"/>
          <p:nvPr/>
        </p:nvSpPr>
        <p:spPr>
          <a:xfrm rot="0">
            <a:off x="7741936" y="5868035"/>
            <a:ext cx="9809856" cy="3999865"/>
          </a:xfrm>
          <a:prstGeom prst="rect">
            <a:avLst/>
          </a:prstGeom>
        </p:spPr>
        <p:txBody>
          <a:bodyPr anchor="t" rtlCol="false" tIns="0" lIns="0" bIns="0" rIns="0">
            <a:spAutoFit/>
          </a:bodyPr>
          <a:lstStyle/>
          <a:p>
            <a:pPr algn="l">
              <a:lnSpc>
                <a:spcPts val="2659"/>
              </a:lnSpc>
              <a:spcBef>
                <a:spcPct val="0"/>
              </a:spcBef>
            </a:pPr>
            <a:r>
              <a:rPr lang="en-US" b="true" sz="1899">
                <a:solidFill>
                  <a:srgbClr val="000000"/>
                </a:solidFill>
                <a:latin typeface="Arimo Bold"/>
                <a:ea typeface="Arimo Bold"/>
                <a:cs typeface="Arimo Bold"/>
                <a:sym typeface="Arimo Bold"/>
              </a:rPr>
              <a:t>SDG</a:t>
            </a:r>
            <a:r>
              <a:rPr lang="en-US" b="true" sz="1899">
                <a:solidFill>
                  <a:srgbClr val="000000"/>
                </a:solidFill>
                <a:latin typeface="Arimo Bold"/>
                <a:ea typeface="Arimo Bold"/>
                <a:cs typeface="Arimo Bold"/>
                <a:sym typeface="Arimo Bold"/>
              </a:rPr>
              <a:t> 1: Industry, Innovation, and Infrastructure</a:t>
            </a:r>
          </a:p>
          <a:p>
            <a:pPr algn="l">
              <a:lnSpc>
                <a:spcPts val="2659"/>
              </a:lnSpc>
              <a:spcBef>
                <a:spcPct val="0"/>
              </a:spcBef>
            </a:pPr>
            <a:r>
              <a:rPr lang="en-US" sz="1899">
                <a:solidFill>
                  <a:srgbClr val="000000"/>
                </a:solidFill>
                <a:latin typeface="Arimo"/>
                <a:ea typeface="Arimo"/>
                <a:cs typeface="Arimo"/>
                <a:sym typeface="Arimo"/>
              </a:rPr>
              <a:t>This project introduces an innovative offline-capable GIS platform using open-source technologies, empowering remote areas and supporting smart mobility infrastructure.</a:t>
            </a:r>
          </a:p>
          <a:p>
            <a:pPr algn="l">
              <a:lnSpc>
                <a:spcPts val="2659"/>
              </a:lnSpc>
              <a:spcBef>
                <a:spcPct val="0"/>
              </a:spcBef>
            </a:pPr>
          </a:p>
          <a:p>
            <a:pPr algn="l">
              <a:lnSpc>
                <a:spcPts val="2659"/>
              </a:lnSpc>
              <a:spcBef>
                <a:spcPct val="0"/>
              </a:spcBef>
            </a:pPr>
            <a:r>
              <a:rPr lang="en-US" b="true" sz="1899">
                <a:solidFill>
                  <a:srgbClr val="000000"/>
                </a:solidFill>
                <a:latin typeface="Arimo Bold"/>
                <a:ea typeface="Arimo Bold"/>
                <a:cs typeface="Arimo Bold"/>
                <a:sym typeface="Arimo Bold"/>
              </a:rPr>
              <a:t>SDG 2: Sustainable Cities and Communities</a:t>
            </a:r>
          </a:p>
          <a:p>
            <a:pPr algn="l">
              <a:lnSpc>
                <a:spcPts val="2659"/>
              </a:lnSpc>
              <a:spcBef>
                <a:spcPct val="0"/>
              </a:spcBef>
            </a:pPr>
            <a:r>
              <a:rPr lang="en-US" sz="1899">
                <a:solidFill>
                  <a:srgbClr val="000000"/>
                </a:solidFill>
                <a:latin typeface="Arimo"/>
                <a:ea typeface="Arimo"/>
                <a:cs typeface="Arimo"/>
                <a:sym typeface="Arimo"/>
              </a:rPr>
              <a:t>GIP enhances urban and rural mobility through adaptive navigation, real-time location sharing, and travelogues, making communities smarter and more connected.</a:t>
            </a:r>
          </a:p>
          <a:p>
            <a:pPr algn="l">
              <a:lnSpc>
                <a:spcPts val="2659"/>
              </a:lnSpc>
              <a:spcBef>
                <a:spcPct val="0"/>
              </a:spcBef>
            </a:pPr>
          </a:p>
          <a:p>
            <a:pPr algn="l">
              <a:lnSpc>
                <a:spcPts val="2659"/>
              </a:lnSpc>
              <a:spcBef>
                <a:spcPct val="0"/>
              </a:spcBef>
            </a:pPr>
            <a:r>
              <a:rPr lang="en-US" b="true" sz="1899">
                <a:solidFill>
                  <a:srgbClr val="000000"/>
                </a:solidFill>
                <a:latin typeface="Arimo Bold"/>
                <a:ea typeface="Arimo Bold"/>
                <a:cs typeface="Arimo Bold"/>
                <a:sym typeface="Arimo Bold"/>
              </a:rPr>
              <a:t>SDG 3: Climate Action</a:t>
            </a:r>
          </a:p>
          <a:p>
            <a:pPr algn="l">
              <a:lnSpc>
                <a:spcPts val="2659"/>
              </a:lnSpc>
              <a:spcBef>
                <a:spcPct val="0"/>
              </a:spcBef>
            </a:pPr>
            <a:r>
              <a:rPr lang="en-US" sz="1899">
                <a:solidFill>
                  <a:srgbClr val="000000"/>
                </a:solidFill>
                <a:latin typeface="Arimo"/>
                <a:ea typeface="Arimo"/>
                <a:cs typeface="Arimo"/>
                <a:sym typeface="Arimo"/>
              </a:rPr>
              <a:t>By supporting eco-friendly travel planning and offline functionality, GIP reduces data dependency and encourages sustainable practices in navigation and transportation.</a:t>
            </a:r>
          </a:p>
          <a:p>
            <a:pPr algn="l">
              <a:lnSpc>
                <a:spcPts val="2659"/>
              </a:lnSpc>
              <a:spcBef>
                <a:spcPct val="0"/>
              </a:spcBef>
            </a:pPr>
          </a:p>
        </p:txBody>
      </p:sp>
      <p:sp>
        <p:nvSpPr>
          <p:cNvPr name="TextBox 20" id="20"/>
          <p:cNvSpPr txBox="true"/>
          <p:nvPr/>
        </p:nvSpPr>
        <p:spPr>
          <a:xfrm rot="0">
            <a:off x="7145821" y="3506956"/>
            <a:ext cx="4216486" cy="895384"/>
          </a:xfrm>
          <a:prstGeom prst="rect">
            <a:avLst/>
          </a:prstGeom>
        </p:spPr>
        <p:txBody>
          <a:bodyPr anchor="t" rtlCol="false" tIns="0" lIns="0" bIns="0" rIns="0">
            <a:spAutoFit/>
          </a:bodyPr>
          <a:lstStyle/>
          <a:p>
            <a:pPr algn="ctr">
              <a:lnSpc>
                <a:spcPts val="3673"/>
              </a:lnSpc>
            </a:pPr>
            <a:r>
              <a:rPr lang="en-US" sz="2623" b="true">
                <a:solidFill>
                  <a:srgbClr val="000000"/>
                </a:solidFill>
                <a:latin typeface="Century Gothic Paneuropean Bold"/>
                <a:ea typeface="Century Gothic Paneuropean Bold"/>
                <a:cs typeface="Century Gothic Paneuropean Bold"/>
                <a:sym typeface="Century Gothic Paneuropean Bold"/>
              </a:rPr>
              <a:t>Group ID:  PCSE25-35</a:t>
            </a:r>
          </a:p>
          <a:p>
            <a:pPr algn="ctr">
              <a:lnSpc>
                <a:spcPts val="3673"/>
              </a:lnSpc>
            </a:pPr>
            <a:r>
              <a:rPr lang="en-US" sz="2623" b="true">
                <a:solidFill>
                  <a:srgbClr val="000000"/>
                </a:solidFill>
                <a:latin typeface="Century Gothic Paneuropean Bold"/>
                <a:ea typeface="Century Gothic Paneuropean Bold"/>
                <a:cs typeface="Century Gothic Paneuropean Bold"/>
                <a:sym typeface="Century Gothic Paneuropean Bold"/>
              </a:rPr>
              <a:t>Guide: Prof. Bharti</a:t>
            </a:r>
          </a:p>
        </p:txBody>
      </p:sp>
      <p:sp>
        <p:nvSpPr>
          <p:cNvPr name="TextBox 21" id="21"/>
          <p:cNvSpPr txBox="true"/>
          <p:nvPr/>
        </p:nvSpPr>
        <p:spPr>
          <a:xfrm rot="0">
            <a:off x="204380" y="7663062"/>
            <a:ext cx="3312435" cy="2269208"/>
          </a:xfrm>
          <a:prstGeom prst="rect">
            <a:avLst/>
          </a:prstGeom>
        </p:spPr>
        <p:txBody>
          <a:bodyPr anchor="t" rtlCol="false" tIns="0" lIns="0" bIns="0" rIns="0">
            <a:spAutoFit/>
          </a:bodyPr>
          <a:lstStyle/>
          <a:p>
            <a:pPr algn="just">
              <a:lnSpc>
                <a:spcPts val="3025"/>
              </a:lnSpc>
            </a:pPr>
            <a:r>
              <a:rPr lang="en-US" sz="2161" b="true">
                <a:solidFill>
                  <a:srgbClr val="000000"/>
                </a:solidFill>
                <a:latin typeface="Century Gothic Paneuropean Bold"/>
                <a:ea typeface="Century Gothic Paneuropean Bold"/>
                <a:cs typeface="Century Gothic Paneuropean Bold"/>
                <a:sym typeface="Century Gothic Paneuropean Bold"/>
              </a:rPr>
              <a:t>Team Members:</a:t>
            </a:r>
          </a:p>
          <a:p>
            <a:pPr algn="just">
              <a:lnSpc>
                <a:spcPts val="3025"/>
              </a:lnSpc>
            </a:pPr>
            <a:r>
              <a:rPr lang="en-US" sz="2161">
                <a:solidFill>
                  <a:srgbClr val="000000"/>
                </a:solidFill>
                <a:latin typeface="Century Gothic Paneuropean"/>
                <a:ea typeface="Century Gothic Paneuropean"/>
                <a:cs typeface="Century Gothic Paneuropean"/>
                <a:sym typeface="Century Gothic Paneuropean"/>
              </a:rPr>
              <a:t>Mansi Verma</a:t>
            </a:r>
          </a:p>
          <a:p>
            <a:pPr algn="just">
              <a:lnSpc>
                <a:spcPts val="3025"/>
              </a:lnSpc>
            </a:pPr>
            <a:r>
              <a:rPr lang="en-US" sz="2161">
                <a:solidFill>
                  <a:srgbClr val="000000"/>
                </a:solidFill>
                <a:latin typeface="Century Gothic Paneuropean"/>
                <a:ea typeface="Century Gothic Paneuropean"/>
                <a:cs typeface="Century Gothic Paneuropean"/>
                <a:sym typeface="Century Gothic Paneuropean"/>
              </a:rPr>
              <a:t>Parvendra Singh</a:t>
            </a:r>
          </a:p>
          <a:p>
            <a:pPr algn="just">
              <a:lnSpc>
                <a:spcPts val="3025"/>
              </a:lnSpc>
            </a:pPr>
            <a:r>
              <a:rPr lang="en-US" sz="2161">
                <a:solidFill>
                  <a:srgbClr val="000000"/>
                </a:solidFill>
                <a:latin typeface="Century Gothic Paneuropean"/>
                <a:ea typeface="Century Gothic Paneuropean"/>
                <a:cs typeface="Century Gothic Paneuropean"/>
                <a:sym typeface="Century Gothic Paneuropean"/>
              </a:rPr>
              <a:t>Rajat Tevatia</a:t>
            </a:r>
          </a:p>
          <a:p>
            <a:pPr algn="just">
              <a:lnSpc>
                <a:spcPts val="3025"/>
              </a:lnSpc>
            </a:pPr>
            <a:r>
              <a:rPr lang="en-US" sz="2161">
                <a:solidFill>
                  <a:srgbClr val="000000"/>
                </a:solidFill>
                <a:latin typeface="Century Gothic Paneuropean"/>
                <a:ea typeface="Century Gothic Paneuropean"/>
                <a:cs typeface="Century Gothic Paneuropean"/>
                <a:sym typeface="Century Gothic Paneuropean"/>
              </a:rPr>
              <a:t>Rishabh Chaudhary</a:t>
            </a:r>
          </a:p>
          <a:p>
            <a:pPr algn="just">
              <a:lnSpc>
                <a:spcPts val="3025"/>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09418"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78818" y="2708723"/>
            <a:ext cx="8007543" cy="7605926"/>
            <a:chOff x="0" y="0"/>
            <a:chExt cx="2074105" cy="1970079"/>
          </a:xfrm>
        </p:grpSpPr>
        <p:sp>
          <p:nvSpPr>
            <p:cNvPr name="Freeform 6" id="6"/>
            <p:cNvSpPr/>
            <p:nvPr/>
          </p:nvSpPr>
          <p:spPr>
            <a:xfrm flipH="false" flipV="false" rot="0">
              <a:off x="0" y="0"/>
              <a:ext cx="2074105" cy="1970079"/>
            </a:xfrm>
            <a:custGeom>
              <a:avLst/>
              <a:gdLst/>
              <a:ahLst/>
              <a:cxnLst/>
              <a:rect r="r" b="b" t="t" l="l"/>
              <a:pathLst>
                <a:path h="1970079" w="2074105">
                  <a:moveTo>
                    <a:pt x="0" y="0"/>
                  </a:moveTo>
                  <a:lnTo>
                    <a:pt x="2074105" y="0"/>
                  </a:lnTo>
                  <a:lnTo>
                    <a:pt x="2074105" y="1970079"/>
                  </a:lnTo>
                  <a:lnTo>
                    <a:pt x="0" y="1970079"/>
                  </a:lnTo>
                  <a:close/>
                </a:path>
              </a:pathLst>
            </a:custGeom>
            <a:solidFill>
              <a:srgbClr val="F0E9D9"/>
            </a:solidFill>
          </p:spPr>
        </p:sp>
        <p:sp>
          <p:nvSpPr>
            <p:cNvPr name="TextBox 7" id="7"/>
            <p:cNvSpPr txBox="true"/>
            <p:nvPr/>
          </p:nvSpPr>
          <p:spPr>
            <a:xfrm>
              <a:off x="0" y="-47625"/>
              <a:ext cx="2074105" cy="201770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134475" y="2708723"/>
            <a:ext cx="8007543" cy="7605926"/>
            <a:chOff x="0" y="0"/>
            <a:chExt cx="2074105" cy="1970079"/>
          </a:xfrm>
        </p:grpSpPr>
        <p:sp>
          <p:nvSpPr>
            <p:cNvPr name="Freeform 9" id="9"/>
            <p:cNvSpPr/>
            <p:nvPr/>
          </p:nvSpPr>
          <p:spPr>
            <a:xfrm flipH="false" flipV="false" rot="0">
              <a:off x="0" y="0"/>
              <a:ext cx="2074105" cy="1970079"/>
            </a:xfrm>
            <a:custGeom>
              <a:avLst/>
              <a:gdLst/>
              <a:ahLst/>
              <a:cxnLst/>
              <a:rect r="r" b="b" t="t" l="l"/>
              <a:pathLst>
                <a:path h="1970079" w="2074105">
                  <a:moveTo>
                    <a:pt x="0" y="0"/>
                  </a:moveTo>
                  <a:lnTo>
                    <a:pt x="2074105" y="0"/>
                  </a:lnTo>
                  <a:lnTo>
                    <a:pt x="2074105" y="1970079"/>
                  </a:lnTo>
                  <a:lnTo>
                    <a:pt x="0" y="1970079"/>
                  </a:lnTo>
                  <a:close/>
                </a:path>
              </a:pathLst>
            </a:custGeom>
            <a:solidFill>
              <a:srgbClr val="F0E9D9"/>
            </a:solidFill>
          </p:spPr>
        </p:sp>
        <p:sp>
          <p:nvSpPr>
            <p:cNvPr name="TextBox 10" id="10"/>
            <p:cNvSpPr txBox="true"/>
            <p:nvPr/>
          </p:nvSpPr>
          <p:spPr>
            <a:xfrm>
              <a:off x="0" y="-47625"/>
              <a:ext cx="2074105" cy="2017704"/>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698452" y="3114269"/>
            <a:ext cx="7847208" cy="511274"/>
          </a:xfrm>
          <a:prstGeom prst="rect">
            <a:avLst/>
          </a:prstGeom>
        </p:spPr>
        <p:txBody>
          <a:bodyPr anchor="t" rtlCol="false" tIns="0" lIns="0" bIns="0" rIns="0">
            <a:spAutoFit/>
          </a:bodyPr>
          <a:lstStyle/>
          <a:p>
            <a:pPr algn="ctr">
              <a:lnSpc>
                <a:spcPts val="3965"/>
              </a:lnSpc>
            </a:pPr>
            <a:r>
              <a:rPr lang="en-US" sz="3741" spc="374">
                <a:solidFill>
                  <a:srgbClr val="000000"/>
                </a:solidFill>
                <a:latin typeface="League Spartan"/>
                <a:ea typeface="League Spartan"/>
                <a:cs typeface="League Spartan"/>
                <a:sym typeface="League Spartan"/>
              </a:rPr>
              <a:t>PROBLEM STATEMENT</a:t>
            </a:r>
          </a:p>
        </p:txBody>
      </p:sp>
      <p:sp>
        <p:nvSpPr>
          <p:cNvPr name="TextBox 12" id="12"/>
          <p:cNvSpPr txBox="true"/>
          <p:nvPr/>
        </p:nvSpPr>
        <p:spPr>
          <a:xfrm rot="0">
            <a:off x="9354109" y="3114269"/>
            <a:ext cx="7847208" cy="511274"/>
          </a:xfrm>
          <a:prstGeom prst="rect">
            <a:avLst/>
          </a:prstGeom>
        </p:spPr>
        <p:txBody>
          <a:bodyPr anchor="t" rtlCol="false" tIns="0" lIns="0" bIns="0" rIns="0">
            <a:spAutoFit/>
          </a:bodyPr>
          <a:lstStyle/>
          <a:p>
            <a:pPr algn="ctr">
              <a:lnSpc>
                <a:spcPts val="3965"/>
              </a:lnSpc>
            </a:pPr>
            <a:r>
              <a:rPr lang="en-US" sz="3741" spc="374">
                <a:solidFill>
                  <a:srgbClr val="000000"/>
                </a:solidFill>
                <a:latin typeface="League Spartan"/>
                <a:ea typeface="League Spartan"/>
                <a:cs typeface="League Spartan"/>
                <a:sym typeface="League Spartan"/>
              </a:rPr>
              <a:t>PROPOSED SOLUTION</a:t>
            </a:r>
          </a:p>
        </p:txBody>
      </p:sp>
      <p:sp>
        <p:nvSpPr>
          <p:cNvPr name="TextBox 13" id="13"/>
          <p:cNvSpPr txBox="true"/>
          <p:nvPr/>
        </p:nvSpPr>
        <p:spPr>
          <a:xfrm rot="0">
            <a:off x="1028700" y="3835024"/>
            <a:ext cx="7073068" cy="4451174"/>
          </a:xfrm>
          <a:prstGeom prst="rect">
            <a:avLst/>
          </a:prstGeom>
        </p:spPr>
        <p:txBody>
          <a:bodyPr anchor="t" rtlCol="false" tIns="0" lIns="0" bIns="0" rIns="0">
            <a:spAutoFit/>
          </a:bodyPr>
          <a:lstStyle/>
          <a:p>
            <a:pPr algn="just">
              <a:lnSpc>
                <a:spcPts val="2984"/>
              </a:lnSpc>
              <a:spcBef>
                <a:spcPct val="0"/>
              </a:spcBef>
            </a:pPr>
            <a:r>
              <a:rPr lang="en-US" sz="2131">
                <a:solidFill>
                  <a:srgbClr val="000000"/>
                </a:solidFill>
                <a:latin typeface="Arimo"/>
                <a:ea typeface="Arimo"/>
                <a:cs typeface="Arimo"/>
                <a:sym typeface="Arimo"/>
              </a:rPr>
              <a:t>Digital</a:t>
            </a:r>
            <a:r>
              <a:rPr lang="en-US" sz="2131">
                <a:solidFill>
                  <a:srgbClr val="000000"/>
                </a:solidFill>
                <a:latin typeface="Arimo"/>
                <a:ea typeface="Arimo"/>
                <a:cs typeface="Arimo"/>
                <a:sym typeface="Arimo"/>
              </a:rPr>
              <a:t> mapping technologies like Google Maps have transformed how we navigate and access location information. However, they face significant challenges such as limited personalization, poor offline functionality in areas with weak connectivity, and ethical concerns surrounding user privacy and the accuracy of crowdsourced data. These limitations highlight the need for more adaptive and trustworthy mapping solutions. The Geographic Information Systems (GIS) community is actively exploring ways to enhance data reliability, user privacy, and offline access to better meet diverse and evolving user needs.</a:t>
            </a:r>
          </a:p>
        </p:txBody>
      </p:sp>
      <p:sp>
        <p:nvSpPr>
          <p:cNvPr name="TextBox 14" id="14"/>
          <p:cNvSpPr txBox="true"/>
          <p:nvPr/>
        </p:nvSpPr>
        <p:spPr>
          <a:xfrm rot="0">
            <a:off x="9684357" y="3835024"/>
            <a:ext cx="7073068" cy="4451174"/>
          </a:xfrm>
          <a:prstGeom prst="rect">
            <a:avLst/>
          </a:prstGeom>
        </p:spPr>
        <p:txBody>
          <a:bodyPr anchor="t" rtlCol="false" tIns="0" lIns="0" bIns="0" rIns="0">
            <a:spAutoFit/>
          </a:bodyPr>
          <a:lstStyle/>
          <a:p>
            <a:pPr algn="just">
              <a:lnSpc>
                <a:spcPts val="2984"/>
              </a:lnSpc>
              <a:spcBef>
                <a:spcPct val="0"/>
              </a:spcBef>
            </a:pPr>
            <a:r>
              <a:rPr lang="en-US" sz="2131">
                <a:solidFill>
                  <a:srgbClr val="000000"/>
                </a:solidFill>
                <a:latin typeface="Arimo"/>
                <a:ea typeface="Arimo"/>
                <a:cs typeface="Arimo"/>
                <a:sym typeface="Arimo"/>
              </a:rPr>
              <a:t>To</a:t>
            </a:r>
            <a:r>
              <a:rPr lang="en-US" sz="2131">
                <a:solidFill>
                  <a:srgbClr val="000000"/>
                </a:solidFill>
                <a:latin typeface="Arimo"/>
                <a:ea typeface="Arimo"/>
                <a:cs typeface="Arimo"/>
                <a:sym typeface="Arimo"/>
              </a:rPr>
              <a:t> address these challenges, the Interactive Global Information Platform (GIP), called MapSynth, offers a next-generation digital mapping solution. It features adaptive navigation tailored to user preferences, downloadable offline maps for reliable use without internet, real-time location sharing with strong privacy safeguards, and AI-powered data moderation to ensure accuracy. Additionally, GIP supports vehicle-specific routing, community-driven updates, and dynamic geographic modeling to respond to changing environments. Together, these features aim to provide a more personalized, trustworthy, and socially responsible mapping experience.</a:t>
            </a:r>
          </a:p>
        </p:txBody>
      </p:sp>
      <p:grpSp>
        <p:nvGrpSpPr>
          <p:cNvPr name="Group 15" id="15"/>
          <p:cNvGrpSpPr/>
          <p:nvPr/>
        </p:nvGrpSpPr>
        <p:grpSpPr>
          <a:xfrm rot="0">
            <a:off x="-538877" y="9803843"/>
            <a:ext cx="19346704" cy="821917"/>
            <a:chOff x="0" y="0"/>
            <a:chExt cx="5095428" cy="216472"/>
          </a:xfrm>
        </p:grpSpPr>
        <p:sp>
          <p:nvSpPr>
            <p:cNvPr name="Freeform 16" id="1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17" id="1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478818" y="-989670"/>
            <a:ext cx="1080715" cy="2956684"/>
            <a:chOff x="0" y="0"/>
            <a:chExt cx="284633" cy="778715"/>
          </a:xfrm>
        </p:grpSpPr>
        <p:sp>
          <p:nvSpPr>
            <p:cNvPr name="Freeform 19" id="1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20" id="2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1636877" y="204364"/>
            <a:ext cx="3097866" cy="1018589"/>
          </a:xfrm>
          <a:custGeom>
            <a:avLst/>
            <a:gdLst/>
            <a:ahLst/>
            <a:cxnLst/>
            <a:rect r="r" b="b" t="t" l="l"/>
            <a:pathLst>
              <a:path h="1018589" w="3097866">
                <a:moveTo>
                  <a:pt x="0" y="0"/>
                </a:moveTo>
                <a:lnTo>
                  <a:pt x="3097866" y="0"/>
                </a:lnTo>
                <a:lnTo>
                  <a:pt x="3097866" y="1018588"/>
                </a:lnTo>
                <a:lnTo>
                  <a:pt x="0" y="1018588"/>
                </a:lnTo>
                <a:lnTo>
                  <a:pt x="0" y="0"/>
                </a:lnTo>
                <a:close/>
              </a:path>
            </a:pathLst>
          </a:custGeom>
          <a:blipFill>
            <a:blip r:embed="rId2"/>
            <a:stretch>
              <a:fillRect l="0" t="0" r="-281221" b="0"/>
            </a:stretch>
          </a:blipFill>
        </p:spPr>
      </p:sp>
      <p:sp>
        <p:nvSpPr>
          <p:cNvPr name="TextBox 22" id="22"/>
          <p:cNvSpPr txBox="true"/>
          <p:nvPr/>
        </p:nvSpPr>
        <p:spPr>
          <a:xfrm rot="0">
            <a:off x="4285846" y="1358657"/>
            <a:ext cx="9697259" cy="1102416"/>
          </a:xfrm>
          <a:prstGeom prst="rect">
            <a:avLst/>
          </a:prstGeom>
        </p:spPr>
        <p:txBody>
          <a:bodyPr anchor="t" rtlCol="false" tIns="0" lIns="0" bIns="0" rIns="0">
            <a:spAutoFit/>
          </a:bodyPr>
          <a:lstStyle/>
          <a:p>
            <a:pPr algn="ctr">
              <a:lnSpc>
                <a:spcPts val="9141"/>
              </a:lnSpc>
            </a:pPr>
            <a:r>
              <a:rPr lang="en-US" b="true" sz="6529">
                <a:solidFill>
                  <a:srgbClr val="000000"/>
                </a:solidFill>
                <a:latin typeface="Century Gothic Paneuropean Bold"/>
                <a:ea typeface="Century Gothic Paneuropean Bold"/>
                <a:cs typeface="Century Gothic Paneuropean Bold"/>
                <a:sym typeface="Century Gothic Paneuropean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168729" y="2406041"/>
            <a:ext cx="15950541" cy="4366006"/>
          </a:xfrm>
          <a:prstGeom prst="rect">
            <a:avLst/>
          </a:prstGeom>
        </p:spPr>
        <p:txBody>
          <a:bodyPr anchor="t" rtlCol="false" tIns="0" lIns="0" bIns="0" rIns="0">
            <a:spAutoFit/>
          </a:bodyPr>
          <a:lstStyle/>
          <a:p>
            <a:pPr algn="just">
              <a:lnSpc>
                <a:spcPts val="3919"/>
              </a:lnSpc>
            </a:pPr>
            <a:r>
              <a:rPr lang="en-US" sz="2799" b="true">
                <a:solidFill>
                  <a:srgbClr val="000000"/>
                </a:solidFill>
                <a:latin typeface="Century Gothic Paneuropean Bold"/>
                <a:ea typeface="Century Gothic Paneuropean Bold"/>
                <a:cs typeface="Century Gothic Paneuropean Bold"/>
                <a:sym typeface="Century Gothic Paneuropean Bold"/>
              </a:rPr>
              <a:t>Goals of GIP (MapSynth)</a:t>
            </a:r>
          </a:p>
          <a:p>
            <a:pPr algn="just">
              <a:lnSpc>
                <a:spcPts val="3919"/>
              </a:lnSpc>
            </a:pPr>
          </a:p>
          <a:p>
            <a:pPr algn="just" marL="604519" indent="-302260" lvl="1">
              <a:lnSpc>
                <a:spcPts val="3919"/>
              </a:lnSpc>
              <a:buFont typeface="Arial"/>
              <a:buChar char="•"/>
            </a:pPr>
            <a:r>
              <a:rPr lang="en-US" sz="2799">
                <a:solidFill>
                  <a:srgbClr val="000000"/>
                </a:solidFill>
                <a:latin typeface="Century Gothic Paneuropean"/>
                <a:ea typeface="Century Gothic Paneuropean"/>
                <a:cs typeface="Century Gothic Paneuropean"/>
                <a:sym typeface="Century Gothic Paneuropean"/>
              </a:rPr>
              <a:t>M</a:t>
            </a:r>
            <a:r>
              <a:rPr lang="en-US" sz="2799">
                <a:solidFill>
                  <a:srgbClr val="000000"/>
                </a:solidFill>
                <a:latin typeface="Century Gothic Paneuropean"/>
                <a:ea typeface="Century Gothic Paneuropean"/>
                <a:cs typeface="Century Gothic Paneuropean"/>
                <a:sym typeface="Century Gothic Paneuropean"/>
              </a:rPr>
              <a:t>ake navigation easy and personal for each user</a:t>
            </a:r>
          </a:p>
          <a:p>
            <a:pPr algn="just" marL="604519" indent="-302260" lvl="1">
              <a:lnSpc>
                <a:spcPts val="3919"/>
              </a:lnSpc>
              <a:buFont typeface="Arial"/>
              <a:buChar char="•"/>
            </a:pPr>
            <a:r>
              <a:rPr lang="en-US" sz="2799">
                <a:solidFill>
                  <a:srgbClr val="000000"/>
                </a:solidFill>
                <a:latin typeface="Century Gothic Paneuropean"/>
                <a:ea typeface="Century Gothic Paneuropean"/>
                <a:cs typeface="Century Gothic Paneuropean"/>
                <a:sym typeface="Century Gothic Paneuropean"/>
              </a:rPr>
              <a:t>Let people use maps even without internet</a:t>
            </a:r>
          </a:p>
          <a:p>
            <a:pPr algn="just" marL="604519" indent="-302260" lvl="1">
              <a:lnSpc>
                <a:spcPts val="3919"/>
              </a:lnSpc>
              <a:buFont typeface="Arial"/>
              <a:buChar char="•"/>
            </a:pPr>
            <a:r>
              <a:rPr lang="en-US" sz="2799">
                <a:solidFill>
                  <a:srgbClr val="000000"/>
                </a:solidFill>
                <a:latin typeface="Century Gothic Paneuropean"/>
                <a:ea typeface="Century Gothic Paneuropean"/>
                <a:cs typeface="Century Gothic Paneuropean"/>
                <a:sym typeface="Century Gothic Paneuropean"/>
              </a:rPr>
              <a:t>Keep user location private and safe</a:t>
            </a:r>
          </a:p>
          <a:p>
            <a:pPr algn="just" marL="604519" indent="-302260" lvl="1">
              <a:lnSpc>
                <a:spcPts val="3919"/>
              </a:lnSpc>
              <a:buFont typeface="Arial"/>
              <a:buChar char="•"/>
            </a:pPr>
            <a:r>
              <a:rPr lang="en-US" sz="2799">
                <a:solidFill>
                  <a:srgbClr val="000000"/>
                </a:solidFill>
                <a:latin typeface="Century Gothic Paneuropean"/>
                <a:ea typeface="Century Gothic Paneuropean"/>
                <a:cs typeface="Century Gothic Paneuropean"/>
                <a:sym typeface="Century Gothic Paneuropean"/>
              </a:rPr>
              <a:t>Gi</a:t>
            </a:r>
            <a:r>
              <a:rPr lang="en-US" sz="2799">
                <a:solidFill>
                  <a:srgbClr val="000000"/>
                </a:solidFill>
                <a:latin typeface="Century Gothic Paneuropean"/>
                <a:ea typeface="Century Gothic Paneuropean"/>
                <a:cs typeface="Century Gothic Paneuropean"/>
                <a:sym typeface="Century Gothic Paneuropean"/>
              </a:rPr>
              <a:t>ve routes based on the type of vehicle</a:t>
            </a:r>
          </a:p>
          <a:p>
            <a:pPr algn="just" marL="604519" indent="-302260" lvl="1">
              <a:lnSpc>
                <a:spcPts val="3919"/>
              </a:lnSpc>
              <a:buFont typeface="Arial"/>
              <a:buChar char="•"/>
            </a:pPr>
            <a:r>
              <a:rPr lang="en-US" sz="2799">
                <a:solidFill>
                  <a:srgbClr val="000000"/>
                </a:solidFill>
                <a:latin typeface="Century Gothic Paneuropean"/>
                <a:ea typeface="Century Gothic Paneuropean"/>
                <a:cs typeface="Century Gothic Paneuropean"/>
                <a:sym typeface="Century Gothic Paneuropean"/>
              </a:rPr>
              <a:t>Let the community help update the maps</a:t>
            </a:r>
          </a:p>
          <a:p>
            <a:pPr algn="just" marL="604519" indent="-302260" lvl="1">
              <a:lnSpc>
                <a:spcPts val="3919"/>
              </a:lnSpc>
              <a:buFont typeface="Arial"/>
              <a:buChar char="•"/>
            </a:pPr>
            <a:r>
              <a:rPr lang="en-US" sz="2799">
                <a:solidFill>
                  <a:srgbClr val="000000"/>
                </a:solidFill>
                <a:latin typeface="Century Gothic Paneuropean"/>
                <a:ea typeface="Century Gothic Paneuropean"/>
                <a:cs typeface="Century Gothic Paneuropean"/>
                <a:sym typeface="Century Gothic Paneuropean"/>
              </a:rPr>
              <a:t>Adjust maps to changes in the environment</a:t>
            </a:r>
          </a:p>
          <a:p>
            <a:pPr algn="just">
              <a:lnSpc>
                <a:spcPts val="2743"/>
              </a:lnSpc>
            </a:pPr>
          </a:p>
        </p:txBody>
      </p:sp>
      <p:grpSp>
        <p:nvGrpSpPr>
          <p:cNvPr name="Group 9" id="9"/>
          <p:cNvGrpSpPr/>
          <p:nvPr/>
        </p:nvGrpSpPr>
        <p:grpSpPr>
          <a:xfrm rot="0">
            <a:off x="488343" y="-989670"/>
            <a:ext cx="1080715" cy="2956684"/>
            <a:chOff x="0" y="0"/>
            <a:chExt cx="284633" cy="778715"/>
          </a:xfrm>
        </p:grpSpPr>
        <p:sp>
          <p:nvSpPr>
            <p:cNvPr name="Freeform 10" id="10"/>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1" id="11"/>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646402" y="204364"/>
            <a:ext cx="3097866" cy="1018589"/>
          </a:xfrm>
          <a:custGeom>
            <a:avLst/>
            <a:gdLst/>
            <a:ahLst/>
            <a:cxnLst/>
            <a:rect r="r" b="b" t="t" l="l"/>
            <a:pathLst>
              <a:path h="1018589" w="3097866">
                <a:moveTo>
                  <a:pt x="0" y="0"/>
                </a:moveTo>
                <a:lnTo>
                  <a:pt x="3097866" y="0"/>
                </a:lnTo>
                <a:lnTo>
                  <a:pt x="3097866" y="1018588"/>
                </a:lnTo>
                <a:lnTo>
                  <a:pt x="0" y="1018588"/>
                </a:lnTo>
                <a:lnTo>
                  <a:pt x="0" y="0"/>
                </a:lnTo>
                <a:close/>
              </a:path>
            </a:pathLst>
          </a:custGeom>
          <a:blipFill>
            <a:blip r:embed="rId2"/>
            <a:stretch>
              <a:fillRect l="0" t="0" r="-281221"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79573" y="571911"/>
            <a:ext cx="12924246"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LITERATURE SURVEY</a:t>
            </a:r>
          </a:p>
        </p:txBody>
      </p:sp>
      <p:sp>
        <p:nvSpPr>
          <p:cNvPr name="TextBox 3" id="3"/>
          <p:cNvSpPr txBox="true"/>
          <p:nvPr/>
        </p:nvSpPr>
        <p:spPr>
          <a:xfrm rot="0">
            <a:off x="1032124" y="1919390"/>
            <a:ext cx="16819144" cy="7753384"/>
          </a:xfrm>
          <a:prstGeom prst="rect">
            <a:avLst/>
          </a:prstGeom>
        </p:spPr>
        <p:txBody>
          <a:bodyPr anchor="t" rtlCol="false" tIns="0" lIns="0" bIns="0" rIns="0">
            <a:spAutoFit/>
          </a:bodyPr>
          <a:lstStyle/>
          <a:p>
            <a:pPr algn="l">
              <a:lnSpc>
                <a:spcPts val="3673"/>
              </a:lnSpc>
            </a:pPr>
            <a:r>
              <a:rPr lang="en-US" sz="2623" b="true">
                <a:solidFill>
                  <a:srgbClr val="000000"/>
                </a:solidFill>
                <a:latin typeface="Century Gothic Paneuropean Bold"/>
                <a:ea typeface="Century Gothic Paneuropean Bold"/>
                <a:cs typeface="Century Gothic Paneuropean Bold"/>
                <a:sym typeface="Century Gothic Paneuropean Bold"/>
              </a:rPr>
              <a:t>🔹 Challenges in Current Digital Mapping Systems</a:t>
            </a:r>
          </a:p>
          <a:p>
            <a:pPr algn="l" marL="566446" indent="-283223" lvl="1">
              <a:lnSpc>
                <a:spcPts val="3673"/>
              </a:lnSpc>
              <a:buFont typeface="Arial"/>
              <a:buChar char="•"/>
            </a:pPr>
            <a:r>
              <a:rPr lang="en-US" sz="2623">
                <a:solidFill>
                  <a:srgbClr val="000000"/>
                </a:solidFill>
                <a:latin typeface="Century Gothic Paneuropean"/>
                <a:ea typeface="Century Gothic Paneuropean"/>
                <a:cs typeface="Century Gothic Paneuropean"/>
                <a:sym typeface="Century Gothic Paneuropean"/>
              </a:rPr>
              <a:t>Subjective Data Limitations: </a:t>
            </a:r>
            <a:r>
              <a:rPr lang="en-US" sz="2623">
                <a:solidFill>
                  <a:srgbClr val="000000"/>
                </a:solidFill>
                <a:latin typeface="Century Gothic Paneuropean"/>
                <a:ea typeface="Century Gothic Paneuropean"/>
                <a:cs typeface="Century Gothic Paneuropean"/>
                <a:sym typeface="Century Gothic Paneuropean"/>
              </a:rPr>
              <a:t>Traditional platforms like Google Maps rely on static algorithms, ignoring dynamic user needs (e.g., wheelchair access, neurodiverse routes) (Zheng et al., 2011).</a:t>
            </a:r>
          </a:p>
          <a:p>
            <a:pPr algn="l" marL="566446" indent="-283223" lvl="1">
              <a:lnSpc>
                <a:spcPts val="3673"/>
              </a:lnSpc>
              <a:buFont typeface="Arial"/>
              <a:buChar char="•"/>
            </a:pPr>
            <a:r>
              <a:rPr lang="en-US" sz="2623">
                <a:solidFill>
                  <a:srgbClr val="000000"/>
                </a:solidFill>
                <a:latin typeface="Century Gothic Paneuropean"/>
                <a:ea typeface="Century Gothic Paneuropean"/>
                <a:cs typeface="Century Gothic Paneuropean"/>
                <a:sym typeface="Century Gothic Paneuropean"/>
              </a:rPr>
              <a:t>Biased Crowdsourcing: Crowdsourced data often underrepresents rural areas and lacks ethical safeguards (Elwood et al., 2012).</a:t>
            </a:r>
          </a:p>
          <a:p>
            <a:pPr algn="l">
              <a:lnSpc>
                <a:spcPts val="3673"/>
              </a:lnSpc>
            </a:pPr>
          </a:p>
          <a:p>
            <a:pPr algn="l">
              <a:lnSpc>
                <a:spcPts val="3673"/>
              </a:lnSpc>
            </a:pPr>
            <a:r>
              <a:rPr lang="en-US" sz="2623" b="true">
                <a:solidFill>
                  <a:srgbClr val="000000"/>
                </a:solidFill>
                <a:latin typeface="Century Gothic Paneuropean Bold"/>
                <a:ea typeface="Century Gothic Paneuropean Bold"/>
                <a:cs typeface="Century Gothic Paneuropean Bold"/>
                <a:sym typeface="Century Gothic Paneuropean Bold"/>
              </a:rPr>
              <a:t>🔹 Advanced Technologies in Modern GIS</a:t>
            </a:r>
          </a:p>
          <a:p>
            <a:pPr algn="l" marL="566446" indent="-283223" lvl="1">
              <a:lnSpc>
                <a:spcPts val="3673"/>
              </a:lnSpc>
              <a:buFont typeface="Arial"/>
              <a:buChar char="•"/>
            </a:pPr>
            <a:r>
              <a:rPr lang="en-US" sz="2623">
                <a:solidFill>
                  <a:srgbClr val="000000"/>
                </a:solidFill>
                <a:latin typeface="Century Gothic Paneuropean"/>
                <a:ea typeface="Century Gothic Paneuropean"/>
                <a:cs typeface="Century Gothic Paneuropean"/>
                <a:sym typeface="Century Gothic Paneuropean"/>
              </a:rPr>
              <a:t>Machine Learning (ML) Routing: Adapts routes using real-time traffic, weather, and user preferences (Zheng et al., 2011).</a:t>
            </a:r>
          </a:p>
          <a:p>
            <a:pPr algn="l" marL="566446" indent="-283223" lvl="1">
              <a:lnSpc>
                <a:spcPts val="3673"/>
              </a:lnSpc>
              <a:buFont typeface="Arial"/>
              <a:buChar char="•"/>
            </a:pPr>
            <a:r>
              <a:rPr lang="en-US" sz="2623">
                <a:solidFill>
                  <a:srgbClr val="000000"/>
                </a:solidFill>
                <a:latin typeface="Century Gothic Paneuropean"/>
                <a:ea typeface="Century Gothic Paneuropean"/>
                <a:cs typeface="Century Gothic Paneuropean"/>
                <a:sym typeface="Century Gothic Paneuropean"/>
              </a:rPr>
              <a:t>AI Moderation: Filters biased/inaccurate crowdsourced data via NLP and community voting (Haklay, 2010).</a:t>
            </a:r>
          </a:p>
          <a:p>
            <a:pPr algn="l">
              <a:lnSpc>
                <a:spcPts val="3673"/>
              </a:lnSpc>
            </a:pPr>
          </a:p>
          <a:p>
            <a:pPr algn="l">
              <a:lnSpc>
                <a:spcPts val="3673"/>
              </a:lnSpc>
            </a:pPr>
            <a:r>
              <a:rPr lang="en-US" sz="2623" b="true">
                <a:solidFill>
                  <a:srgbClr val="000000"/>
                </a:solidFill>
                <a:latin typeface="Century Gothic Paneuropean Bold"/>
                <a:ea typeface="Century Gothic Paneuropean Bold"/>
                <a:cs typeface="Century Gothic Paneuropean Bold"/>
                <a:sym typeface="Century Gothic Paneuropean Bold"/>
              </a:rPr>
              <a:t>🔹 Key Studies &amp; Innovations</a:t>
            </a:r>
          </a:p>
          <a:p>
            <a:pPr algn="l" marL="566446" indent="-283223" lvl="1">
              <a:lnSpc>
                <a:spcPts val="3673"/>
              </a:lnSpc>
              <a:buFont typeface="Arial"/>
              <a:buChar char="•"/>
            </a:pPr>
            <a:r>
              <a:rPr lang="en-US" sz="2623">
                <a:solidFill>
                  <a:srgbClr val="000000"/>
                </a:solidFill>
                <a:latin typeface="Century Gothic Paneuropean"/>
                <a:ea typeface="Century Gothic Paneuropean"/>
                <a:cs typeface="Century Gothic Paneuropean"/>
                <a:sym typeface="Century Gothic Paneuropean"/>
              </a:rPr>
              <a:t>Sui &amp; Goodchild (2011): Showed convergence of GIS and social media but lacked privacy frameworks.</a:t>
            </a:r>
          </a:p>
          <a:p>
            <a:pPr algn="l" marL="566446" indent="-283223" lvl="1">
              <a:lnSpc>
                <a:spcPts val="3673"/>
              </a:lnSpc>
              <a:buFont typeface="Arial"/>
              <a:buChar char="•"/>
            </a:pPr>
            <a:r>
              <a:rPr lang="en-US" sz="2623">
                <a:solidFill>
                  <a:srgbClr val="000000"/>
                </a:solidFill>
                <a:latin typeface="Century Gothic Paneuropean"/>
                <a:ea typeface="Century Gothic Paneuropean"/>
                <a:cs typeface="Century Gothic Paneuropean"/>
                <a:sym typeface="Century Gothic Paneuropean"/>
              </a:rPr>
              <a:t>Gao et al. (2017): Built Hadoop-based gazetteers for big geodata but omitted offline usability.</a:t>
            </a:r>
          </a:p>
          <a:p>
            <a:pPr algn="l">
              <a:lnSpc>
                <a:spcPts val="3673"/>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646402" y="204364"/>
            <a:ext cx="3097866" cy="1018589"/>
          </a:xfrm>
          <a:custGeom>
            <a:avLst/>
            <a:gdLst/>
            <a:ahLst/>
            <a:cxnLst/>
            <a:rect r="r" b="b" t="t" l="l"/>
            <a:pathLst>
              <a:path h="1018589" w="3097866">
                <a:moveTo>
                  <a:pt x="0" y="0"/>
                </a:moveTo>
                <a:lnTo>
                  <a:pt x="3097866" y="0"/>
                </a:lnTo>
                <a:lnTo>
                  <a:pt x="3097866" y="1018588"/>
                </a:lnTo>
                <a:lnTo>
                  <a:pt x="0" y="1018588"/>
                </a:lnTo>
                <a:lnTo>
                  <a:pt x="0" y="0"/>
                </a:lnTo>
                <a:close/>
              </a:path>
            </a:pathLst>
          </a:custGeom>
          <a:blipFill>
            <a:blip r:embed="rId4"/>
            <a:stretch>
              <a:fillRect l="0" t="0" r="-281221"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88343" y="-989670"/>
            <a:ext cx="1080715" cy="2956684"/>
            <a:chOff x="0" y="0"/>
            <a:chExt cx="284633" cy="778715"/>
          </a:xfrm>
        </p:grpSpPr>
        <p:sp>
          <p:nvSpPr>
            <p:cNvPr name="Freeform 9" id="9"/>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0" id="10"/>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46402" y="204364"/>
            <a:ext cx="3097866" cy="1018589"/>
          </a:xfrm>
          <a:custGeom>
            <a:avLst/>
            <a:gdLst/>
            <a:ahLst/>
            <a:cxnLst/>
            <a:rect r="r" b="b" t="t" l="l"/>
            <a:pathLst>
              <a:path h="1018589" w="3097866">
                <a:moveTo>
                  <a:pt x="0" y="0"/>
                </a:moveTo>
                <a:lnTo>
                  <a:pt x="3097866" y="0"/>
                </a:lnTo>
                <a:lnTo>
                  <a:pt x="3097866" y="1018588"/>
                </a:lnTo>
                <a:lnTo>
                  <a:pt x="0" y="1018588"/>
                </a:lnTo>
                <a:lnTo>
                  <a:pt x="0" y="0"/>
                </a:lnTo>
                <a:close/>
              </a:path>
            </a:pathLst>
          </a:custGeom>
          <a:blipFill>
            <a:blip r:embed="rId2"/>
            <a:stretch>
              <a:fillRect l="0" t="0" r="-281221" b="0"/>
            </a:stretch>
          </a:blipFill>
        </p:spPr>
      </p:sp>
      <p:sp>
        <p:nvSpPr>
          <p:cNvPr name="Freeform 12" id="12"/>
          <p:cNvSpPr/>
          <p:nvPr/>
        </p:nvSpPr>
        <p:spPr>
          <a:xfrm flipH="false" flipV="false" rot="0">
            <a:off x="151913" y="2163845"/>
            <a:ext cx="17984174" cy="6699105"/>
          </a:xfrm>
          <a:custGeom>
            <a:avLst/>
            <a:gdLst/>
            <a:ahLst/>
            <a:cxnLst/>
            <a:rect r="r" b="b" t="t" l="l"/>
            <a:pathLst>
              <a:path h="6699105" w="17984174">
                <a:moveTo>
                  <a:pt x="0" y="0"/>
                </a:moveTo>
                <a:lnTo>
                  <a:pt x="17984174" y="0"/>
                </a:lnTo>
                <a:lnTo>
                  <a:pt x="17984174" y="6699105"/>
                </a:lnTo>
                <a:lnTo>
                  <a:pt x="0" y="6699105"/>
                </a:lnTo>
                <a:lnTo>
                  <a:pt x="0" y="0"/>
                </a:lnTo>
                <a:close/>
              </a:path>
            </a:pathLst>
          </a:custGeom>
          <a:blipFill>
            <a:blip r:embed="rId3"/>
            <a:stretch>
              <a:fillRect l="0" t="0" r="0" b="0"/>
            </a:stretch>
          </a:blipFill>
        </p:spPr>
      </p:sp>
      <p:sp>
        <p:nvSpPr>
          <p:cNvPr name="TextBox 13" id="13"/>
          <p:cNvSpPr txBox="true"/>
          <p:nvPr/>
        </p:nvSpPr>
        <p:spPr>
          <a:xfrm rot="0">
            <a:off x="5167115" y="923925"/>
            <a:ext cx="7681264" cy="998109"/>
          </a:xfrm>
          <a:prstGeom prst="rect">
            <a:avLst/>
          </a:prstGeom>
        </p:spPr>
        <p:txBody>
          <a:bodyPr anchor="t" rtlCol="false" tIns="0" lIns="0" bIns="0" rIns="0">
            <a:spAutoFit/>
          </a:bodyPr>
          <a:lstStyle/>
          <a:p>
            <a:pPr algn="ctr">
              <a:lnSpc>
                <a:spcPts val="8244"/>
              </a:lnSpc>
            </a:pPr>
            <a:r>
              <a:rPr lang="en-US" b="true" sz="5889">
                <a:solidFill>
                  <a:srgbClr val="000000"/>
                </a:solidFill>
                <a:latin typeface="Century Gothic Paneuropean Bold"/>
                <a:ea typeface="Century Gothic Paneuropean Bold"/>
                <a:cs typeface="Century Gothic Paneuropean Bold"/>
                <a:sym typeface="Century Gothic Paneuropean Bold"/>
              </a:rPr>
              <a:t>USER FLOWCHART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195335" y="1302940"/>
            <a:ext cx="11456307" cy="1194800"/>
          </a:xfrm>
          <a:prstGeom prst="rect">
            <a:avLst/>
          </a:prstGeom>
        </p:spPr>
        <p:txBody>
          <a:bodyPr anchor="t" rtlCol="false" tIns="0" lIns="0" bIns="0" rIns="0">
            <a:spAutoFit/>
          </a:bodyPr>
          <a:lstStyle/>
          <a:p>
            <a:pPr algn="ctr">
              <a:lnSpc>
                <a:spcPts val="9796"/>
              </a:lnSpc>
            </a:pPr>
            <a:r>
              <a:rPr lang="en-US" b="true" sz="6997">
                <a:solidFill>
                  <a:srgbClr val="000000"/>
                </a:solidFill>
                <a:latin typeface="Century Gothic Paneuropean Bold"/>
                <a:ea typeface="Century Gothic Paneuropean Bold"/>
                <a:cs typeface="Century Gothic Paneuropean Bold"/>
                <a:sym typeface="Century Gothic Paneuropean Bold"/>
              </a:rPr>
              <a:t>CONCLUSION</a:t>
            </a:r>
          </a:p>
        </p:txBody>
      </p:sp>
      <p:sp>
        <p:nvSpPr>
          <p:cNvPr name="TextBox 3" id="3"/>
          <p:cNvSpPr txBox="true"/>
          <p:nvPr/>
        </p:nvSpPr>
        <p:spPr>
          <a:xfrm rot="0">
            <a:off x="1028700" y="2533581"/>
            <a:ext cx="15978292" cy="6724719"/>
          </a:xfrm>
          <a:prstGeom prst="rect">
            <a:avLst/>
          </a:prstGeom>
        </p:spPr>
        <p:txBody>
          <a:bodyPr anchor="t" rtlCol="false" tIns="0" lIns="0" bIns="0" rIns="0">
            <a:spAutoFit/>
          </a:bodyPr>
          <a:lstStyle/>
          <a:p>
            <a:pPr algn="just" marL="589885" indent="-294942" lvl="1">
              <a:lnSpc>
                <a:spcPts val="2978"/>
              </a:lnSpc>
              <a:buAutoNum type="arabicPeriod" startAt="1"/>
            </a:pPr>
            <a:r>
              <a:rPr lang="en-US" sz="2732">
                <a:solidFill>
                  <a:srgbClr val="000000"/>
                </a:solidFill>
                <a:latin typeface="Century Gothic Paneuropean"/>
                <a:ea typeface="Century Gothic Paneuropean"/>
                <a:cs typeface="Century Gothic Paneuropean"/>
                <a:sym typeface="Century Gothic Paneuropean"/>
              </a:rPr>
              <a:t> Key Findings</a:t>
            </a:r>
          </a:p>
          <a:p>
            <a:pPr algn="just">
              <a:lnSpc>
                <a:spcPts val="2978"/>
              </a:lnSpc>
            </a:pPr>
          </a:p>
          <a:p>
            <a:pPr algn="just" marL="589885" indent="-294942" lvl="1">
              <a:lnSpc>
                <a:spcPts val="5191"/>
              </a:lnSpc>
              <a:buFont typeface="Arial"/>
              <a:buChar char="•"/>
            </a:pPr>
            <a:r>
              <a:rPr lang="en-US" sz="2732">
                <a:solidFill>
                  <a:srgbClr val="000000"/>
                </a:solidFill>
                <a:latin typeface="Century Gothic Paneuropean"/>
                <a:ea typeface="Century Gothic Paneuropean"/>
                <a:cs typeface="Century Gothic Paneuropean"/>
                <a:sym typeface="Century Gothic Paneuropean"/>
              </a:rPr>
              <a:t>GIP solves problems like no internet, wrong directions, and privacy issues.</a:t>
            </a:r>
          </a:p>
          <a:p>
            <a:pPr algn="just" marL="589885" indent="-294942" lvl="1">
              <a:lnSpc>
                <a:spcPts val="5191"/>
              </a:lnSpc>
              <a:buFont typeface="Arial"/>
              <a:buChar char="•"/>
            </a:pPr>
            <a:r>
              <a:rPr lang="en-US" sz="2732">
                <a:solidFill>
                  <a:srgbClr val="000000"/>
                </a:solidFill>
                <a:latin typeface="Century Gothic Paneuropean"/>
                <a:ea typeface="Century Gothic Paneuropean"/>
                <a:cs typeface="Century Gothic Paneuropean"/>
                <a:sym typeface="Century Gothic Paneuropean"/>
              </a:rPr>
              <a:t>It gives smart, safe, and personalized routes.</a:t>
            </a:r>
          </a:p>
          <a:p>
            <a:pPr algn="just" marL="589885" indent="-294942" lvl="1">
              <a:lnSpc>
                <a:spcPts val="5191"/>
              </a:lnSpc>
              <a:buFont typeface="Arial"/>
              <a:buChar char="•"/>
            </a:pPr>
            <a:r>
              <a:rPr lang="en-US" sz="2732">
                <a:solidFill>
                  <a:srgbClr val="000000"/>
                </a:solidFill>
                <a:latin typeface="Century Gothic Paneuropean"/>
                <a:ea typeface="Century Gothic Paneuropean"/>
                <a:cs typeface="Century Gothic Paneuropean"/>
                <a:sym typeface="Century Gothic Paneuropean"/>
              </a:rPr>
              <a:t>By using community updates, it builds trust and keeps the map up to date.</a:t>
            </a:r>
          </a:p>
          <a:p>
            <a:pPr algn="just">
              <a:lnSpc>
                <a:spcPts val="2978"/>
              </a:lnSpc>
            </a:pPr>
          </a:p>
          <a:p>
            <a:pPr algn="just">
              <a:lnSpc>
                <a:spcPts val="2978"/>
              </a:lnSpc>
            </a:pPr>
          </a:p>
          <a:p>
            <a:pPr algn="just">
              <a:lnSpc>
                <a:spcPts val="2978"/>
              </a:lnSpc>
            </a:pPr>
            <a:r>
              <a:rPr lang="en-US" sz="2732">
                <a:solidFill>
                  <a:srgbClr val="000000"/>
                </a:solidFill>
                <a:latin typeface="Century Gothic Paneuropean"/>
                <a:ea typeface="Century Gothic Paneuropean"/>
                <a:cs typeface="Century Gothic Paneuropean"/>
                <a:sym typeface="Century Gothic Paneuropean"/>
              </a:rPr>
              <a:t> 2.  </a:t>
            </a:r>
            <a:r>
              <a:rPr lang="en-US" sz="2732">
                <a:solidFill>
                  <a:srgbClr val="000000"/>
                </a:solidFill>
                <a:latin typeface="Century Gothic Paneuropean"/>
                <a:ea typeface="Century Gothic Paneuropean"/>
                <a:cs typeface="Century Gothic Paneuropean"/>
                <a:sym typeface="Century Gothic Paneuropean"/>
              </a:rPr>
              <a:t>Challenges &amp; Limitations</a:t>
            </a:r>
          </a:p>
          <a:p>
            <a:pPr algn="just">
              <a:lnSpc>
                <a:spcPts val="2978"/>
              </a:lnSpc>
            </a:pPr>
          </a:p>
          <a:p>
            <a:pPr algn="just" marL="589885" indent="-294942" lvl="1">
              <a:lnSpc>
                <a:spcPts val="4672"/>
              </a:lnSpc>
              <a:buFont typeface="Arial"/>
              <a:buChar char="•"/>
            </a:pPr>
            <a:r>
              <a:rPr lang="en-US" sz="2732">
                <a:solidFill>
                  <a:srgbClr val="000000"/>
                </a:solidFill>
                <a:latin typeface="Century Gothic Paneuropean"/>
                <a:ea typeface="Century Gothic Paneuropean"/>
                <a:cs typeface="Century Gothic Paneuropean"/>
                <a:sym typeface="Century Gothic Paneuropean"/>
              </a:rPr>
              <a:t>User-added data must be checked for mistakes.</a:t>
            </a:r>
          </a:p>
          <a:p>
            <a:pPr algn="just" marL="589885" indent="-294942" lvl="1">
              <a:lnSpc>
                <a:spcPts val="4672"/>
              </a:lnSpc>
              <a:buFont typeface="Arial"/>
              <a:buChar char="•"/>
            </a:pPr>
            <a:r>
              <a:rPr lang="en-US" sz="2732">
                <a:solidFill>
                  <a:srgbClr val="000000"/>
                </a:solidFill>
                <a:latin typeface="Century Gothic Paneuropean"/>
                <a:ea typeface="Century Gothic Paneuropean"/>
                <a:cs typeface="Century Gothic Paneuropean"/>
                <a:sym typeface="Century Gothic Paneuropean"/>
              </a:rPr>
              <a:t>Offline maps need regular updates.</a:t>
            </a:r>
          </a:p>
          <a:p>
            <a:pPr algn="just" marL="589885" indent="-294942" lvl="1">
              <a:lnSpc>
                <a:spcPts val="4672"/>
              </a:lnSpc>
              <a:buFont typeface="Arial"/>
              <a:buChar char="•"/>
            </a:pPr>
            <a:r>
              <a:rPr lang="en-US" sz="2732">
                <a:solidFill>
                  <a:srgbClr val="000000"/>
                </a:solidFill>
                <a:latin typeface="Century Gothic Paneuropean"/>
                <a:ea typeface="Century Gothic Paneuropean"/>
                <a:cs typeface="Century Gothic Paneuropean"/>
                <a:sym typeface="Century Gothic Paneuropean"/>
              </a:rPr>
              <a:t>Some users may need help learning the new features.</a:t>
            </a:r>
          </a:p>
          <a:p>
            <a:pPr algn="just">
              <a:lnSpc>
                <a:spcPts val="2978"/>
              </a:lnSpc>
            </a:pPr>
          </a:p>
          <a:p>
            <a:pPr algn="just">
              <a:lnSpc>
                <a:spcPts val="2978"/>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646402" y="204364"/>
            <a:ext cx="3097866" cy="1018589"/>
          </a:xfrm>
          <a:custGeom>
            <a:avLst/>
            <a:gdLst/>
            <a:ahLst/>
            <a:cxnLst/>
            <a:rect r="r" b="b" t="t" l="l"/>
            <a:pathLst>
              <a:path h="1018589" w="3097866">
                <a:moveTo>
                  <a:pt x="0" y="0"/>
                </a:moveTo>
                <a:lnTo>
                  <a:pt x="3097866" y="0"/>
                </a:lnTo>
                <a:lnTo>
                  <a:pt x="3097866" y="1018588"/>
                </a:lnTo>
                <a:lnTo>
                  <a:pt x="0" y="1018588"/>
                </a:lnTo>
                <a:lnTo>
                  <a:pt x="0" y="0"/>
                </a:lnTo>
                <a:close/>
              </a:path>
            </a:pathLst>
          </a:custGeom>
          <a:blipFill>
            <a:blip r:embed="rId2"/>
            <a:stretch>
              <a:fillRect l="0" t="0" r="-281221"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492452" y="1414290"/>
            <a:ext cx="13303096" cy="1000674"/>
          </a:xfrm>
          <a:prstGeom prst="rect">
            <a:avLst/>
          </a:prstGeom>
        </p:spPr>
        <p:txBody>
          <a:bodyPr anchor="t" rtlCol="false" tIns="0" lIns="0" bIns="0" rIns="0">
            <a:spAutoFit/>
          </a:bodyPr>
          <a:lstStyle/>
          <a:p>
            <a:pPr algn="ctr">
              <a:lnSpc>
                <a:spcPts val="8268"/>
              </a:lnSpc>
            </a:pPr>
            <a:r>
              <a:rPr lang="en-US" b="true" sz="5906">
                <a:solidFill>
                  <a:srgbClr val="000000"/>
                </a:solidFill>
                <a:latin typeface="Century Gothic Paneuropean Bold"/>
                <a:ea typeface="Century Gothic Paneuropean Bold"/>
                <a:cs typeface="Century Gothic Paneuropean Bold"/>
                <a:sym typeface="Century Gothic Paneuropean Bold"/>
              </a:rPr>
              <a:t>FUTURE DIRECTIONS</a:t>
            </a:r>
          </a:p>
        </p:txBody>
      </p:sp>
      <p:sp>
        <p:nvSpPr>
          <p:cNvPr name="TextBox 3" id="3"/>
          <p:cNvSpPr txBox="true"/>
          <p:nvPr/>
        </p:nvSpPr>
        <p:spPr>
          <a:xfrm rot="0">
            <a:off x="1371900" y="2879826"/>
            <a:ext cx="16230600" cy="5782606"/>
          </a:xfrm>
          <a:prstGeom prst="rect">
            <a:avLst/>
          </a:prstGeom>
        </p:spPr>
        <p:txBody>
          <a:bodyPr anchor="t" rtlCol="false" tIns="0" lIns="0" bIns="0" rIns="0">
            <a:spAutoFit/>
          </a:bodyPr>
          <a:lstStyle/>
          <a:p>
            <a:pPr algn="l" marL="598617" indent="-299309" lvl="1">
              <a:lnSpc>
                <a:spcPts val="5794"/>
              </a:lnSpc>
              <a:buAutoNum type="arabicPeriod" startAt="1"/>
            </a:pPr>
            <a:r>
              <a:rPr lang="en-US" sz="2772">
                <a:solidFill>
                  <a:srgbClr val="000000"/>
                </a:solidFill>
                <a:latin typeface="Century Gothic Paneuropean"/>
                <a:ea typeface="Century Gothic Paneuropean"/>
                <a:cs typeface="Century Gothic Paneuropean"/>
                <a:sym typeface="Century Gothic Paneuropean"/>
              </a:rPr>
              <a:t>User Testing &amp; Feedback: Try GIP with real users to improve features and fix any issues.</a:t>
            </a:r>
          </a:p>
          <a:p>
            <a:pPr algn="l" marL="598617" indent="-299309" lvl="1">
              <a:lnSpc>
                <a:spcPts val="5794"/>
              </a:lnSpc>
              <a:buAutoNum type="arabicPeriod" startAt="1"/>
            </a:pPr>
            <a:r>
              <a:rPr lang="en-US" sz="2772">
                <a:solidFill>
                  <a:srgbClr val="000000"/>
                </a:solidFill>
                <a:latin typeface="Century Gothic Paneuropean"/>
                <a:ea typeface="Century Gothic Paneuropean"/>
                <a:cs typeface="Century Gothic Paneuropean"/>
                <a:sym typeface="Century Gothic Paneuropean"/>
              </a:rPr>
              <a:t>Smarter AI Models: Make AI faster and better at checking and updating map data.</a:t>
            </a:r>
          </a:p>
          <a:p>
            <a:pPr algn="l" marL="598617" indent="-299309" lvl="1">
              <a:lnSpc>
                <a:spcPts val="5794"/>
              </a:lnSpc>
              <a:buAutoNum type="arabicPeriod" startAt="1"/>
            </a:pPr>
            <a:r>
              <a:rPr lang="en-US" sz="2772">
                <a:solidFill>
                  <a:srgbClr val="000000"/>
                </a:solidFill>
                <a:latin typeface="Century Gothic Paneuropean"/>
                <a:ea typeface="Century Gothic Paneuropean"/>
                <a:cs typeface="Century Gothic Paneuropean"/>
                <a:sym typeface="Century Gothic Paneuropean"/>
              </a:rPr>
              <a:t>More Offline Features: Add full offline support, including search and navigation.</a:t>
            </a:r>
          </a:p>
          <a:p>
            <a:pPr algn="l" marL="598617" indent="-299309" lvl="1">
              <a:lnSpc>
                <a:spcPts val="5794"/>
              </a:lnSpc>
              <a:buAutoNum type="arabicPeriod" startAt="1"/>
            </a:pPr>
            <a:r>
              <a:rPr lang="en-US" sz="2772">
                <a:solidFill>
                  <a:srgbClr val="000000"/>
                </a:solidFill>
                <a:latin typeface="Century Gothic Paneuropean"/>
                <a:ea typeface="Century Gothic Paneuropean"/>
                <a:cs typeface="Century Gothic Paneuropean"/>
                <a:sym typeface="Century Gothic Paneuropean"/>
              </a:rPr>
              <a:t>Mobile App Launch: Build and release a GIP mobile app for Android and iOS.</a:t>
            </a:r>
          </a:p>
          <a:p>
            <a:pPr algn="l" marL="598617" indent="-299309" lvl="1">
              <a:lnSpc>
                <a:spcPts val="5794"/>
              </a:lnSpc>
              <a:buAutoNum type="arabicPeriod" startAt="1"/>
            </a:pPr>
            <a:r>
              <a:rPr lang="en-US" sz="2772">
                <a:solidFill>
                  <a:srgbClr val="000000"/>
                </a:solidFill>
                <a:latin typeface="Century Gothic Paneuropean"/>
                <a:ea typeface="Century Gothic Paneuropean"/>
                <a:cs typeface="Century Gothic Paneuropean"/>
                <a:sym typeface="Century Gothic Paneuropean"/>
              </a:rPr>
              <a:t>More Local Data: Work with local people and authorities to get better, area-specific information.</a:t>
            </a:r>
          </a:p>
          <a:p>
            <a:pPr algn="l" marL="598617" indent="-299309" lvl="1">
              <a:lnSpc>
                <a:spcPts val="5794"/>
              </a:lnSpc>
              <a:buAutoNum type="arabicPeriod" startAt="1"/>
            </a:pPr>
            <a:r>
              <a:rPr lang="en-US" sz="2772">
                <a:solidFill>
                  <a:srgbClr val="000000"/>
                </a:solidFill>
                <a:latin typeface="Century Gothic Paneuropean"/>
                <a:ea typeface="Century Gothic Paneuropean"/>
                <a:cs typeface="Century Gothic Paneuropean"/>
                <a:sym typeface="Century Gothic Paneuropean"/>
              </a:rPr>
              <a:t>Advanced</a:t>
            </a:r>
            <a:r>
              <a:rPr lang="en-US" sz="2772">
                <a:solidFill>
                  <a:srgbClr val="000000"/>
                </a:solidFill>
                <a:latin typeface="Century Gothic Paneuropean"/>
                <a:ea typeface="Century Gothic Paneuropean"/>
                <a:cs typeface="Century Gothic Paneuropean"/>
                <a:sym typeface="Century Gothic Paneuropean"/>
              </a:rPr>
              <a:t> Privacy Options: Add more user control over who can see their location.</a:t>
            </a:r>
          </a:p>
          <a:p>
            <a:pPr algn="l" marL="598617" indent="-299309" lvl="1">
              <a:lnSpc>
                <a:spcPts val="5794"/>
              </a:lnSpc>
              <a:buAutoNum type="arabicPeriod" startAt="1"/>
            </a:pPr>
            <a:r>
              <a:rPr lang="en-US" sz="2772">
                <a:solidFill>
                  <a:srgbClr val="000000"/>
                </a:solidFill>
                <a:latin typeface="Century Gothic Paneuropean"/>
                <a:ea typeface="Century Gothic Paneuropean"/>
                <a:cs typeface="Century Gothic Paneuropean"/>
                <a:sym typeface="Century Gothic Paneuropean"/>
              </a:rPr>
              <a:t>Extra Features: Add real-time weather, traffic alerts, and SOS emergency tools.</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646402" y="204364"/>
            <a:ext cx="3097866" cy="1018589"/>
          </a:xfrm>
          <a:custGeom>
            <a:avLst/>
            <a:gdLst/>
            <a:ahLst/>
            <a:cxnLst/>
            <a:rect r="r" b="b" t="t" l="l"/>
            <a:pathLst>
              <a:path h="1018589" w="3097866">
                <a:moveTo>
                  <a:pt x="0" y="0"/>
                </a:moveTo>
                <a:lnTo>
                  <a:pt x="3097866" y="0"/>
                </a:lnTo>
                <a:lnTo>
                  <a:pt x="3097866" y="1018588"/>
                </a:lnTo>
                <a:lnTo>
                  <a:pt x="0" y="1018588"/>
                </a:lnTo>
                <a:lnTo>
                  <a:pt x="0" y="0"/>
                </a:lnTo>
                <a:close/>
              </a:path>
            </a:pathLst>
          </a:custGeom>
          <a:blipFill>
            <a:blip r:embed="rId2"/>
            <a:stretch>
              <a:fillRect l="0" t="0" r="-281221"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4013348"/>
            <a:ext cx="12387037" cy="2031703"/>
          </a:xfrm>
          <a:prstGeom prst="rect">
            <a:avLst/>
          </a:prstGeom>
        </p:spPr>
        <p:txBody>
          <a:bodyPr anchor="t" rtlCol="false" tIns="0" lIns="0" bIns="0" rIns="0">
            <a:spAutoFit/>
          </a:bodyPr>
          <a:lstStyle/>
          <a:p>
            <a:pPr algn="ctr">
              <a:lnSpc>
                <a:spcPts val="16641"/>
              </a:lnSpc>
            </a:pPr>
            <a:r>
              <a:rPr lang="en-US" b="true" sz="11886">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46402" y="204364"/>
            <a:ext cx="3097866" cy="1018589"/>
          </a:xfrm>
          <a:custGeom>
            <a:avLst/>
            <a:gdLst/>
            <a:ahLst/>
            <a:cxnLst/>
            <a:rect r="r" b="b" t="t" l="l"/>
            <a:pathLst>
              <a:path h="1018589" w="3097866">
                <a:moveTo>
                  <a:pt x="0" y="0"/>
                </a:moveTo>
                <a:lnTo>
                  <a:pt x="3097866" y="0"/>
                </a:lnTo>
                <a:lnTo>
                  <a:pt x="3097866" y="1018588"/>
                </a:lnTo>
                <a:lnTo>
                  <a:pt x="0" y="1018588"/>
                </a:lnTo>
                <a:lnTo>
                  <a:pt x="0" y="0"/>
                </a:lnTo>
                <a:close/>
              </a:path>
            </a:pathLst>
          </a:custGeom>
          <a:blipFill>
            <a:blip r:embed="rId4"/>
            <a:stretch>
              <a:fillRect l="0" t="0" r="-281221"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DAGokZ22O3A</dc:identifier>
  <dcterms:modified xsi:type="dcterms:W3CDTF">2011-08-01T06:04:30Z</dcterms:modified>
  <cp:revision>1</cp:revision>
  <dc:title>PCSE25-35 Presentation</dc:title>
</cp:coreProperties>
</file>