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League Spartan" charset="1" panose="00000800000000000000"/>
      <p:regular r:id="rId10"/>
    </p:embeddedFont>
    <p:embeddedFont>
      <p:font typeface="Canva Sans" charset="1" panose="020B0503030501040103"/>
      <p:regular r:id="rId11"/>
    </p:embeddedFont>
    <p:embeddedFont>
      <p:font typeface="Canva Sans Bold" charset="1" panose="020B0803030501040103"/>
      <p:regular r:id="rId12"/>
    </p:embeddedFont>
    <p:embeddedFont>
      <p:font typeface="Canva Sans Italics" charset="1" panose="020B0503030501040103"/>
      <p:regular r:id="rId13"/>
    </p:embeddedFont>
    <p:embeddedFont>
      <p:font typeface="Canva Sans Bold Italics" charset="1" panose="020B08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slides/slide1.xml" Type="http://schemas.openxmlformats.org/officeDocument/2006/relationships/slide"/><Relationship Id="rId16" Target="slides/slide2.xml" Type="http://schemas.openxmlformats.org/officeDocument/2006/relationships/slide"/><Relationship Id="rId17" Target="slides/slide3.xml" Type="http://schemas.openxmlformats.org/officeDocument/2006/relationships/slide"/><Relationship Id="rId18" Target="slides/slide4.xml" Type="http://schemas.openxmlformats.org/officeDocument/2006/relationships/slide"/><Relationship Id="rId19" Target="slides/slide5.xml" Type="http://schemas.openxmlformats.org/officeDocument/2006/relationships/slide"/><Relationship Id="rId2" Target="presProps.xml" Type="http://schemas.openxmlformats.org/officeDocument/2006/relationships/presProps"/><Relationship Id="rId20" Target="slides/slide6.xml" Type="http://schemas.openxmlformats.org/officeDocument/2006/relationships/slide"/><Relationship Id="rId21" Target="slides/slide7.xml" Type="http://schemas.openxmlformats.org/officeDocument/2006/relationships/slide"/><Relationship Id="rId22" Target="slides/slide8.xml" Type="http://schemas.openxmlformats.org/officeDocument/2006/relationships/slide"/><Relationship Id="rId23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C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08558" y="750214"/>
            <a:ext cx="1933004" cy="1630972"/>
          </a:xfrm>
          <a:custGeom>
            <a:avLst/>
            <a:gdLst/>
            <a:ahLst/>
            <a:cxnLst/>
            <a:rect r="r" b="b" t="t" l="l"/>
            <a:pathLst>
              <a:path h="1630972" w="1933004">
                <a:moveTo>
                  <a:pt x="0" y="0"/>
                </a:moveTo>
                <a:lnTo>
                  <a:pt x="1933004" y="0"/>
                </a:lnTo>
                <a:lnTo>
                  <a:pt x="1933004" y="1630972"/>
                </a:lnTo>
                <a:lnTo>
                  <a:pt x="0" y="1630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83220" y="2152586"/>
            <a:ext cx="12521559" cy="2105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73"/>
              </a:lnSpc>
            </a:pPr>
            <a:r>
              <a:rPr lang="en-US" sz="12338">
                <a:solidFill>
                  <a:srgbClr val="38E6D6"/>
                </a:solidFill>
                <a:latin typeface="League Spartan"/>
              </a:rPr>
              <a:t>SecureVote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242621" y="4837100"/>
            <a:ext cx="10496406" cy="1631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26"/>
              </a:lnSpc>
            </a:pPr>
            <a:r>
              <a:rPr lang="en-US" sz="4661">
                <a:solidFill>
                  <a:srgbClr val="FFFFFF"/>
                </a:solidFill>
                <a:latin typeface="League Spartan"/>
              </a:rPr>
              <a:t>Domain: web dev &amp;</a:t>
            </a:r>
          </a:p>
          <a:p>
            <a:pPr algn="ctr">
              <a:lnSpc>
                <a:spcPts val="6526"/>
              </a:lnSpc>
            </a:pPr>
            <a:r>
              <a:rPr lang="en-US" sz="4661">
                <a:solidFill>
                  <a:srgbClr val="FFFFFF"/>
                </a:solidFill>
                <a:latin typeface="League Spartan"/>
              </a:rPr>
              <a:t>Blockchain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70360" y="7702813"/>
            <a:ext cx="6871202" cy="17225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1"/>
              </a:lnSpc>
            </a:pPr>
            <a:r>
              <a:rPr lang="en-US" sz="2465">
                <a:solidFill>
                  <a:srgbClr val="38E6D6"/>
                </a:solidFill>
                <a:latin typeface="League Spartan"/>
              </a:rPr>
              <a:t>Submitted By: </a:t>
            </a:r>
          </a:p>
          <a:p>
            <a:pPr algn="ctr">
              <a:lnSpc>
                <a:spcPts val="3451"/>
              </a:lnSpc>
            </a:pPr>
            <a:r>
              <a:rPr lang="en-US" sz="2465">
                <a:solidFill>
                  <a:srgbClr val="38E6D6"/>
                </a:solidFill>
                <a:latin typeface="League Spartan"/>
              </a:rPr>
              <a:t>Armaan Ansari (2100290100096) CSE</a:t>
            </a:r>
          </a:p>
          <a:p>
            <a:pPr algn="ctr">
              <a:lnSpc>
                <a:spcPts val="3451"/>
              </a:lnSpc>
            </a:pPr>
            <a:r>
              <a:rPr lang="en-US" sz="2465">
                <a:solidFill>
                  <a:srgbClr val="38E6D6"/>
                </a:solidFill>
                <a:latin typeface="League Spartan"/>
              </a:rPr>
              <a:t>Aashish Gupta (2100290120001) CS</a:t>
            </a:r>
          </a:p>
          <a:p>
            <a:pPr algn="ctr">
              <a:lnSpc>
                <a:spcPts val="3451"/>
              </a:lnSpc>
            </a:pPr>
            <a:r>
              <a:rPr lang="en-US" sz="2465">
                <a:solidFill>
                  <a:srgbClr val="38E6D6"/>
                </a:solidFill>
                <a:latin typeface="League Spartan"/>
              </a:rPr>
              <a:t>Sion (2100290100164) CSE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0333" t="0" r="20333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4559945" y="1349794"/>
            <a:ext cx="916811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91747" y="3844277"/>
            <a:ext cx="15104506" cy="4302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87"/>
              </a:lnSpc>
            </a:pPr>
            <a:r>
              <a:rPr lang="en-US" sz="3491">
                <a:solidFill>
                  <a:srgbClr val="FFFFFF"/>
                </a:solidFill>
                <a:latin typeface="Canva Sans"/>
              </a:rPr>
              <a:t>We present you an innovative solution that seeks to revolutionize the electoral process - Secure Vote</a:t>
            </a:r>
          </a:p>
          <a:p>
            <a:pPr>
              <a:lnSpc>
                <a:spcPts val="4887"/>
              </a:lnSpc>
            </a:pPr>
          </a:p>
          <a:p>
            <a:pPr>
              <a:lnSpc>
                <a:spcPts val="4887"/>
              </a:lnSpc>
            </a:pPr>
            <a:r>
              <a:rPr lang="en-US" sz="3491">
                <a:solidFill>
                  <a:srgbClr val="FFFFFF"/>
                </a:solidFill>
                <a:latin typeface="Canva Sans"/>
              </a:rPr>
              <a:t>This Blockchain-based system combines the principles of transparency, immutability, and security to ensure the integrity of every vote casted. </a:t>
            </a:r>
          </a:p>
          <a:p>
            <a:pPr algn="just">
              <a:lnSpc>
                <a:spcPts val="4887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608558" y="750214"/>
            <a:ext cx="1933004" cy="1630972"/>
          </a:xfrm>
          <a:custGeom>
            <a:avLst/>
            <a:gdLst/>
            <a:ahLst/>
            <a:cxnLst/>
            <a:rect r="r" b="b" t="t" l="l"/>
            <a:pathLst>
              <a:path h="1630972" w="1933004">
                <a:moveTo>
                  <a:pt x="0" y="0"/>
                </a:moveTo>
                <a:lnTo>
                  <a:pt x="1933004" y="0"/>
                </a:lnTo>
                <a:lnTo>
                  <a:pt x="1933004" y="1630972"/>
                </a:lnTo>
                <a:lnTo>
                  <a:pt x="0" y="1630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20333" t="0" r="20333" b="0"/>
          <a:stretch>
            <a:fillRect/>
          </a:stretch>
        </p:blipFill>
        <p:spPr>
          <a:xfrm flipH="false" flipV="false"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716063" y="1349794"/>
            <a:ext cx="1285587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91747" y="3844277"/>
            <a:ext cx="15104506" cy="4921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87"/>
              </a:lnSpc>
            </a:pPr>
            <a:r>
              <a:rPr lang="en-US" sz="3491">
                <a:solidFill>
                  <a:srgbClr val="FFFFFF"/>
                </a:solidFill>
                <a:latin typeface="Canva Sans"/>
              </a:rPr>
              <a:t>The current voting system in India faces significant challenges that undermine the efficiency of elections. </a:t>
            </a:r>
          </a:p>
          <a:p>
            <a:pPr algn="just">
              <a:lnSpc>
                <a:spcPts val="4887"/>
              </a:lnSpc>
            </a:pPr>
          </a:p>
          <a:p>
            <a:pPr>
              <a:lnSpc>
                <a:spcPts val="4887"/>
              </a:lnSpc>
            </a:pPr>
            <a:r>
              <a:rPr lang="en-US" sz="3491">
                <a:solidFill>
                  <a:srgbClr val="FFFFFF"/>
                </a:solidFill>
                <a:latin typeface="Canva Sans"/>
              </a:rPr>
              <a:t>These problems include registration of fake and illegal voter identity cards, the vulnerability of (EVMs) to tampering and hacking, less participation, and excessive money use.</a:t>
            </a:r>
          </a:p>
          <a:p>
            <a:pPr algn="just">
              <a:lnSpc>
                <a:spcPts val="4887"/>
              </a:lnSpc>
            </a:pPr>
          </a:p>
          <a:p>
            <a:pPr algn="just">
              <a:lnSpc>
                <a:spcPts val="4887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608558" y="750214"/>
            <a:ext cx="1933004" cy="1630972"/>
          </a:xfrm>
          <a:custGeom>
            <a:avLst/>
            <a:gdLst/>
            <a:ahLst/>
            <a:cxnLst/>
            <a:rect r="r" b="b" t="t" l="l"/>
            <a:pathLst>
              <a:path h="1630972" w="1933004">
                <a:moveTo>
                  <a:pt x="0" y="0"/>
                </a:moveTo>
                <a:lnTo>
                  <a:pt x="1933004" y="0"/>
                </a:lnTo>
                <a:lnTo>
                  <a:pt x="1933004" y="1630972"/>
                </a:lnTo>
                <a:lnTo>
                  <a:pt x="0" y="1630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C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89718" y="2393818"/>
            <a:ext cx="6419417" cy="6766184"/>
          </a:xfrm>
          <a:custGeom>
            <a:avLst/>
            <a:gdLst/>
            <a:ahLst/>
            <a:cxnLst/>
            <a:rect r="r" b="b" t="t" l="l"/>
            <a:pathLst>
              <a:path h="6766184" w="6419417">
                <a:moveTo>
                  <a:pt x="0" y="0"/>
                </a:moveTo>
                <a:lnTo>
                  <a:pt x="6419417" y="0"/>
                </a:lnTo>
                <a:lnTo>
                  <a:pt x="6419417" y="6766184"/>
                </a:lnTo>
                <a:lnTo>
                  <a:pt x="0" y="6766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99392" y="2767878"/>
            <a:ext cx="6944608" cy="6392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3945"/>
              </a:lnSpc>
            </a:pPr>
          </a:p>
          <a:p>
            <a:pPr marL="608427" indent="-304213" lvl="1">
              <a:lnSpc>
                <a:spcPts val="3945"/>
              </a:lnSpc>
              <a:buFont typeface="Arial"/>
              <a:buChar char="•"/>
            </a:pPr>
            <a:r>
              <a:rPr lang="en-US" sz="2818">
                <a:solidFill>
                  <a:srgbClr val="FFFFFF"/>
                </a:solidFill>
                <a:latin typeface="Canva Sans Bold"/>
              </a:rPr>
              <a:t>Infiltration of Fake and Illegal Voter Identity Cards</a:t>
            </a:r>
          </a:p>
          <a:p>
            <a:pPr>
              <a:lnSpc>
                <a:spcPts val="3945"/>
              </a:lnSpc>
            </a:pPr>
          </a:p>
          <a:p>
            <a:pPr marL="608427" indent="-304213" lvl="1">
              <a:lnSpc>
                <a:spcPts val="3945"/>
              </a:lnSpc>
              <a:buFont typeface="Arial"/>
              <a:buChar char="•"/>
            </a:pPr>
            <a:r>
              <a:rPr lang="en-US" sz="2818">
                <a:solidFill>
                  <a:srgbClr val="FFFFFF"/>
                </a:solidFill>
                <a:latin typeface="Canva Sans Bold"/>
              </a:rPr>
              <a:t>Vulnerability of Electronic Voting Machines (EVMs) to Tampering and Hacking</a:t>
            </a:r>
          </a:p>
          <a:p>
            <a:pPr>
              <a:lnSpc>
                <a:spcPts val="3945"/>
              </a:lnSpc>
            </a:pPr>
          </a:p>
          <a:p>
            <a:pPr marL="608427" indent="-304213" lvl="1">
              <a:lnSpc>
                <a:spcPts val="3945"/>
              </a:lnSpc>
              <a:buFont typeface="Arial"/>
              <a:buChar char="•"/>
            </a:pPr>
            <a:r>
              <a:rPr lang="en-US" sz="2818">
                <a:solidFill>
                  <a:srgbClr val="FFFFFF"/>
                </a:solidFill>
                <a:latin typeface="Canva Sans Bold"/>
              </a:rPr>
              <a:t>Limited Participation</a:t>
            </a:r>
          </a:p>
          <a:p>
            <a:pPr>
              <a:lnSpc>
                <a:spcPts val="3945"/>
              </a:lnSpc>
            </a:pPr>
          </a:p>
          <a:p>
            <a:pPr marL="608427" indent="-304213" lvl="1">
              <a:lnSpc>
                <a:spcPts val="3945"/>
              </a:lnSpc>
              <a:buFont typeface="Arial"/>
              <a:buChar char="•"/>
            </a:pPr>
            <a:r>
              <a:rPr lang="en-US" sz="2818">
                <a:solidFill>
                  <a:srgbClr val="FFFFFF"/>
                </a:solidFill>
                <a:latin typeface="Canva Sans Bold"/>
              </a:rPr>
              <a:t>Excessive Financial Burden on Taxpayers</a:t>
            </a:r>
          </a:p>
          <a:p>
            <a:pPr>
              <a:lnSpc>
                <a:spcPts val="3945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847725" y="802567"/>
            <a:ext cx="16795125" cy="126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42"/>
              </a:lnSpc>
            </a:pPr>
            <a:r>
              <a:rPr lang="en-US" sz="7459">
                <a:solidFill>
                  <a:srgbClr val="38E6D6"/>
                </a:solidFill>
                <a:latin typeface="League Spartan"/>
              </a:rPr>
              <a:t>Current Voting System: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608558" y="750214"/>
            <a:ext cx="1933004" cy="1630972"/>
          </a:xfrm>
          <a:custGeom>
            <a:avLst/>
            <a:gdLst/>
            <a:ahLst/>
            <a:cxnLst/>
            <a:rect r="r" b="b" t="t" l="l"/>
            <a:pathLst>
              <a:path h="1630972" w="1933004">
                <a:moveTo>
                  <a:pt x="0" y="0"/>
                </a:moveTo>
                <a:lnTo>
                  <a:pt x="1933004" y="0"/>
                </a:lnTo>
                <a:lnTo>
                  <a:pt x="1933004" y="1630972"/>
                </a:lnTo>
                <a:lnTo>
                  <a:pt x="0" y="16309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C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6438" y="1113321"/>
            <a:ext cx="16795125" cy="126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42"/>
              </a:lnSpc>
            </a:pPr>
            <a:r>
              <a:rPr lang="en-US" sz="7459">
                <a:solidFill>
                  <a:srgbClr val="38E6D6"/>
                </a:solidFill>
                <a:latin typeface="League Spartan"/>
              </a:rPr>
              <a:t>Research Objectives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86731" y="4065627"/>
            <a:ext cx="13477654" cy="453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033"/>
              </a:lnSpc>
            </a:pPr>
            <a:r>
              <a:rPr lang="en-US" sz="4309">
                <a:solidFill>
                  <a:srgbClr val="FFFFFF"/>
                </a:solidFill>
                <a:latin typeface="Canva Sans"/>
              </a:rPr>
              <a:t>1. The election system must be openly verifiable and transparent.</a:t>
            </a:r>
          </a:p>
          <a:p>
            <a:pPr>
              <a:lnSpc>
                <a:spcPts val="6033"/>
              </a:lnSpc>
            </a:pPr>
          </a:p>
          <a:p>
            <a:pPr>
              <a:lnSpc>
                <a:spcPts val="6033"/>
              </a:lnSpc>
            </a:pPr>
            <a:r>
              <a:rPr lang="en-US" sz="4309">
                <a:solidFill>
                  <a:srgbClr val="FFFFFF"/>
                </a:solidFill>
                <a:latin typeface="Canva Sans"/>
              </a:rPr>
              <a:t>2. The election system must ensure that the vote cast by the voter has been recorded without manipulation.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608558" y="750214"/>
            <a:ext cx="1933004" cy="1630972"/>
          </a:xfrm>
          <a:custGeom>
            <a:avLst/>
            <a:gdLst/>
            <a:ahLst/>
            <a:cxnLst/>
            <a:rect r="r" b="b" t="t" l="l"/>
            <a:pathLst>
              <a:path h="1630972" w="1933004">
                <a:moveTo>
                  <a:pt x="0" y="0"/>
                </a:moveTo>
                <a:lnTo>
                  <a:pt x="1933004" y="0"/>
                </a:lnTo>
                <a:lnTo>
                  <a:pt x="1933004" y="1630972"/>
                </a:lnTo>
                <a:lnTo>
                  <a:pt x="0" y="1630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C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50414" y="3007421"/>
            <a:ext cx="9144169" cy="6023187"/>
          </a:xfrm>
          <a:custGeom>
            <a:avLst/>
            <a:gdLst/>
            <a:ahLst/>
            <a:cxnLst/>
            <a:rect r="r" b="b" t="t" l="l"/>
            <a:pathLst>
              <a:path h="6023187" w="9144169">
                <a:moveTo>
                  <a:pt x="0" y="0"/>
                </a:moveTo>
                <a:lnTo>
                  <a:pt x="9144169" y="0"/>
                </a:lnTo>
                <a:lnTo>
                  <a:pt x="9144169" y="6023187"/>
                </a:lnTo>
                <a:lnTo>
                  <a:pt x="0" y="602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247" r="0" b="-75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6438" y="895350"/>
            <a:ext cx="16795125" cy="1267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42"/>
              </a:lnSpc>
            </a:pPr>
            <a:r>
              <a:rPr lang="en-US" sz="7459">
                <a:solidFill>
                  <a:srgbClr val="38E6D6"/>
                </a:solidFill>
                <a:latin typeface="League Spartan"/>
              </a:rPr>
              <a:t>Flow-Chart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608558" y="750214"/>
            <a:ext cx="1933004" cy="1630972"/>
          </a:xfrm>
          <a:custGeom>
            <a:avLst/>
            <a:gdLst/>
            <a:ahLst/>
            <a:cxnLst/>
            <a:rect r="r" b="b" t="t" l="l"/>
            <a:pathLst>
              <a:path h="1630972" w="1933004">
                <a:moveTo>
                  <a:pt x="0" y="0"/>
                </a:moveTo>
                <a:lnTo>
                  <a:pt x="1933004" y="0"/>
                </a:lnTo>
                <a:lnTo>
                  <a:pt x="1933004" y="1630972"/>
                </a:lnTo>
                <a:lnTo>
                  <a:pt x="0" y="1630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C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240375" y="0"/>
            <a:ext cx="47625" cy="10287000"/>
          </a:xfrm>
          <a:custGeom>
            <a:avLst/>
            <a:gdLst/>
            <a:ahLst/>
            <a:cxnLst/>
            <a:rect r="r" b="b" t="t" l="l"/>
            <a:pathLst>
              <a:path h="10287000" w="47625">
                <a:moveTo>
                  <a:pt x="0" y="0"/>
                </a:moveTo>
                <a:lnTo>
                  <a:pt x="47625" y="0"/>
                </a:lnTo>
                <a:lnTo>
                  <a:pt x="4762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988148" t="0" r="-1739737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61333" y="4572723"/>
            <a:ext cx="4262327" cy="746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8610" indent="-469305" lvl="1">
              <a:lnSpc>
                <a:spcPts val="6086"/>
              </a:lnSpc>
              <a:buFont typeface="Arial"/>
              <a:buChar char="•"/>
            </a:pPr>
            <a:r>
              <a:rPr lang="en-US" sz="4347">
                <a:solidFill>
                  <a:srgbClr val="FFFFFF"/>
                </a:solidFill>
                <a:latin typeface="Canva Sans Bold"/>
              </a:rPr>
              <a:t> SECURITY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88286" y="1047723"/>
            <a:ext cx="11917567" cy="130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42"/>
              </a:lnSpc>
            </a:pPr>
            <a:r>
              <a:rPr lang="en-US" sz="7673">
                <a:solidFill>
                  <a:srgbClr val="FFFFFF"/>
                </a:solidFill>
                <a:latin typeface="Canva Sans Bold"/>
              </a:rPr>
              <a:t>Benefits of voting using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76792" y="7139670"/>
            <a:ext cx="5540557" cy="745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86"/>
              </a:lnSpc>
            </a:pPr>
            <a:r>
              <a:rPr lang="en-US" sz="4347">
                <a:solidFill>
                  <a:srgbClr val="FFFFFF"/>
                </a:solidFill>
                <a:latin typeface="Canva Sans"/>
              </a:rPr>
              <a:t>3. </a:t>
            </a:r>
            <a:r>
              <a:rPr lang="en-US" sz="4347">
                <a:solidFill>
                  <a:srgbClr val="FFFFFF"/>
                </a:solidFill>
                <a:latin typeface="Canva Sans Bold"/>
              </a:rPr>
              <a:t>TRANSPARENCY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97607" y="5715497"/>
            <a:ext cx="5298926" cy="745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86"/>
              </a:lnSpc>
            </a:pPr>
            <a:r>
              <a:rPr lang="en-US" sz="4347">
                <a:solidFill>
                  <a:srgbClr val="FFFFFF"/>
                </a:solidFill>
                <a:latin typeface="Canva Sans"/>
              </a:rPr>
              <a:t>2</a:t>
            </a:r>
            <a:r>
              <a:rPr lang="en-US" sz="4347">
                <a:solidFill>
                  <a:srgbClr val="FFFFFF"/>
                </a:solidFill>
                <a:latin typeface="Canva Sans Bold"/>
              </a:rPr>
              <a:t>. PARTICIPATION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656927" y="723220"/>
            <a:ext cx="1933004" cy="1630972"/>
          </a:xfrm>
          <a:custGeom>
            <a:avLst/>
            <a:gdLst/>
            <a:ahLst/>
            <a:cxnLst/>
            <a:rect r="r" b="b" t="t" l="l"/>
            <a:pathLst>
              <a:path h="1630972" w="1933004">
                <a:moveTo>
                  <a:pt x="0" y="0"/>
                </a:moveTo>
                <a:lnTo>
                  <a:pt x="1933004" y="0"/>
                </a:lnTo>
                <a:lnTo>
                  <a:pt x="1933004" y="1630973"/>
                </a:lnTo>
                <a:lnTo>
                  <a:pt x="0" y="1630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C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34939" y="1301563"/>
            <a:ext cx="1057949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"/>
              </a:rPr>
              <a:t>TECHSTACK USED: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13333" y="3736033"/>
            <a:ext cx="5516317" cy="4604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marL="939521" indent="-469761" lvl="1">
              <a:lnSpc>
                <a:spcPts val="6092"/>
              </a:lnSpc>
              <a:buFont typeface="Arial"/>
              <a:buChar char="•"/>
            </a:pPr>
            <a:r>
              <a:rPr lang="en-US" sz="4351">
                <a:solidFill>
                  <a:srgbClr val="FFFFFF"/>
                </a:solidFill>
                <a:latin typeface="Canva Sans Bold"/>
              </a:rPr>
              <a:t>Solidity </a:t>
            </a:r>
          </a:p>
          <a:p>
            <a:pPr marL="939521" indent="-469761" lvl="1">
              <a:lnSpc>
                <a:spcPts val="6092"/>
              </a:lnSpc>
              <a:buFont typeface="Arial"/>
              <a:buChar char="•"/>
            </a:pPr>
            <a:r>
              <a:rPr lang="en-US" sz="4351">
                <a:solidFill>
                  <a:srgbClr val="FFFFFF"/>
                </a:solidFill>
                <a:latin typeface="Canva Sans Bold"/>
              </a:rPr>
              <a:t>React.js</a:t>
            </a:r>
          </a:p>
          <a:p>
            <a:pPr marL="939521" indent="-469761" lvl="1">
              <a:lnSpc>
                <a:spcPts val="6092"/>
              </a:lnSpc>
              <a:buFont typeface="Arial"/>
              <a:buChar char="•"/>
            </a:pPr>
            <a:r>
              <a:rPr lang="en-US" sz="4351">
                <a:solidFill>
                  <a:srgbClr val="FFFFFF"/>
                </a:solidFill>
                <a:latin typeface="Canva Sans Bold"/>
              </a:rPr>
              <a:t>Node.js</a:t>
            </a:r>
          </a:p>
          <a:p>
            <a:pPr marL="939521" indent="-469761" lvl="1">
              <a:lnSpc>
                <a:spcPts val="6092"/>
              </a:lnSpc>
              <a:buFont typeface="Arial"/>
              <a:buChar char="•"/>
            </a:pPr>
            <a:r>
              <a:rPr lang="en-US" sz="4351">
                <a:solidFill>
                  <a:srgbClr val="FFFFFF"/>
                </a:solidFill>
                <a:latin typeface="Canva Sans Bold"/>
              </a:rPr>
              <a:t>Hardhat</a:t>
            </a:r>
          </a:p>
          <a:p>
            <a:pPr marL="939521" indent="-469761" lvl="1">
              <a:lnSpc>
                <a:spcPts val="6092"/>
              </a:lnSpc>
              <a:buFont typeface="Arial"/>
              <a:buChar char="•"/>
            </a:pPr>
            <a:r>
              <a:rPr lang="en-US" sz="4351">
                <a:solidFill>
                  <a:srgbClr val="FFFFFF"/>
                </a:solidFill>
                <a:latin typeface="Canva Sans Bold"/>
              </a:rPr>
              <a:t>Ether.js</a:t>
            </a:r>
          </a:p>
          <a:p>
            <a:pPr marL="939521" indent="-469761" lvl="1">
              <a:lnSpc>
                <a:spcPts val="6092"/>
              </a:lnSpc>
              <a:buFont typeface="Arial"/>
              <a:buChar char="•"/>
            </a:pPr>
            <a:r>
              <a:rPr lang="en-US" sz="4351">
                <a:solidFill>
                  <a:srgbClr val="FFFFFF"/>
                </a:solidFill>
                <a:latin typeface="Canva Sans Bold"/>
              </a:rPr>
              <a:t>Remix IDE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608558" y="750214"/>
            <a:ext cx="1933004" cy="1630972"/>
          </a:xfrm>
          <a:custGeom>
            <a:avLst/>
            <a:gdLst/>
            <a:ahLst/>
            <a:cxnLst/>
            <a:rect r="r" b="b" t="t" l="l"/>
            <a:pathLst>
              <a:path h="1630972" w="1933004">
                <a:moveTo>
                  <a:pt x="0" y="0"/>
                </a:moveTo>
                <a:lnTo>
                  <a:pt x="1933004" y="0"/>
                </a:lnTo>
                <a:lnTo>
                  <a:pt x="1933004" y="1630972"/>
                </a:lnTo>
                <a:lnTo>
                  <a:pt x="0" y="1630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C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68578" y="4274503"/>
            <a:ext cx="675084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5608558" y="750214"/>
            <a:ext cx="1933004" cy="1630972"/>
          </a:xfrm>
          <a:custGeom>
            <a:avLst/>
            <a:gdLst/>
            <a:ahLst/>
            <a:cxnLst/>
            <a:rect r="r" b="b" t="t" l="l"/>
            <a:pathLst>
              <a:path h="1630972" w="1933004">
                <a:moveTo>
                  <a:pt x="0" y="0"/>
                </a:moveTo>
                <a:lnTo>
                  <a:pt x="1933004" y="0"/>
                </a:lnTo>
                <a:lnTo>
                  <a:pt x="1933004" y="1630972"/>
                </a:lnTo>
                <a:lnTo>
                  <a:pt x="0" y="1630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DAFW6aMU8vE</dc:identifier>
  <dcterms:modified xsi:type="dcterms:W3CDTF">2011-08-01T06:04:30Z</dcterms:modified>
  <cp:revision>1</cp:revision>
  <dc:title>SECURE</dc:title>
</cp:coreProperties>
</file>