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nva Sans" panose="020B0604020202020204" charset="0"/>
      <p:regular r:id="rId11"/>
    </p:embeddedFont>
    <p:embeddedFont>
      <p:font typeface="Canva Sans Bold" panose="020B0604020202020204" charset="0"/>
      <p:regular r:id="rId12"/>
    </p:embeddedFont>
    <p:embeddedFont>
      <p:font typeface="League Spartan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83220" y="2152586"/>
            <a:ext cx="12521559" cy="21052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73"/>
              </a:lnSpc>
            </a:pPr>
            <a:r>
              <a:rPr lang="en-US" sz="12338" dirty="0" err="1">
                <a:solidFill>
                  <a:srgbClr val="38E6D6"/>
                </a:solidFill>
                <a:latin typeface="League Spartan"/>
              </a:rPr>
              <a:t>SecureVote</a:t>
            </a:r>
            <a:endParaRPr lang="en-US" sz="12338" dirty="0">
              <a:solidFill>
                <a:srgbClr val="38E6D6"/>
              </a:solidFill>
              <a:latin typeface="League Spart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55F0B-F2E5-5F5D-635B-41F7E2571336}"/>
              </a:ext>
            </a:extLst>
          </p:cNvPr>
          <p:cNvSpPr txBox="1"/>
          <p:nvPr/>
        </p:nvSpPr>
        <p:spPr>
          <a:xfrm>
            <a:off x="4267200" y="4686300"/>
            <a:ext cx="9144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  <a:latin typeface="League Spartan"/>
              </a:rPr>
              <a:t>Course Outcomes (CO)-Students applied blockchain and cryptographic techniques to develop secure, scalable solutions. They collaborated effectively to design and implement a transparent e-voting system.</a:t>
            </a:r>
          </a:p>
          <a:p>
            <a:endParaRPr lang="en-IN" dirty="0">
              <a:solidFill>
                <a:schemeClr val="bg1"/>
              </a:solidFill>
              <a:latin typeface="League Spartan" panose="020B060402020202020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League Spartan" panose="020B0604020202020204" charset="0"/>
              </a:rPr>
              <a:t>Project Outcome (PO)-</a:t>
            </a:r>
            <a:r>
              <a:rPr lang="en-US" dirty="0">
                <a:solidFill>
                  <a:schemeClr val="bg1"/>
                </a:solidFill>
                <a:latin typeface="League Spartan" panose="020B0604020202020204" charset="0"/>
              </a:rPr>
              <a:t>The project led to the publication of a research paper on a blockchain-based secure voting system. It also introduced a novel, prototype-backed framework ensuring transparency, security, and scalability in digital elections.</a:t>
            </a:r>
          </a:p>
          <a:p>
            <a:endParaRPr lang="en-US" sz="1800" dirty="0">
              <a:solidFill>
                <a:srgbClr val="FFFFFF"/>
              </a:solidFill>
              <a:latin typeface="League Spartan"/>
            </a:endParaRPr>
          </a:p>
          <a:p>
            <a:r>
              <a:rPr lang="en-US" sz="1800" dirty="0">
                <a:solidFill>
                  <a:srgbClr val="FFFFFF"/>
                </a:solidFill>
                <a:latin typeface="League Spartan"/>
              </a:rPr>
              <a:t>SDG Mapping-The project supports SDG 16 by promoting transparent, secure, and trustworthy election systems. It also aligns with SDG 9 and SDG 11 through innovation in digital infrastructure and smart governance.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333" r="2033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4559945" y="1349794"/>
            <a:ext cx="9168110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 Bold"/>
              </a:rPr>
              <a:t>INTRODUCTION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1747" y="3844277"/>
            <a:ext cx="15104506" cy="430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We present you an innovative solution that seeks to revolutionize the electoral process - Secure Vote</a:t>
            </a:r>
          </a:p>
          <a:p>
            <a:pPr>
              <a:lnSpc>
                <a:spcPts val="4887"/>
              </a:lnSpc>
            </a:pPr>
            <a:endParaRPr lang="en-US" sz="3491">
              <a:solidFill>
                <a:srgbClr val="FFFFFF"/>
              </a:solidFill>
              <a:latin typeface="Canva Sans"/>
            </a:endParaRPr>
          </a:p>
          <a:p>
            <a:pPr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This Blockchain-based system combines the principles of transparency, immutability, and security to ensure the integrity of every vote casted. </a:t>
            </a:r>
          </a:p>
          <a:p>
            <a:pPr algn="just">
              <a:lnSpc>
                <a:spcPts val="4887"/>
              </a:lnSpc>
            </a:pPr>
            <a:endParaRPr lang="en-US" sz="3491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20333" r="2033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716063" y="1349794"/>
            <a:ext cx="12855873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91747" y="3844277"/>
            <a:ext cx="15104506" cy="4921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The current voting system in India faces significant challenges that undermine the efficiency of elections. </a:t>
            </a:r>
          </a:p>
          <a:p>
            <a:pPr algn="just">
              <a:lnSpc>
                <a:spcPts val="4887"/>
              </a:lnSpc>
            </a:pPr>
            <a:endParaRPr lang="en-US" sz="3491">
              <a:solidFill>
                <a:srgbClr val="FFFFFF"/>
              </a:solidFill>
              <a:latin typeface="Canva Sans"/>
            </a:endParaRPr>
          </a:p>
          <a:p>
            <a:pPr>
              <a:lnSpc>
                <a:spcPts val="4887"/>
              </a:lnSpc>
            </a:pPr>
            <a:r>
              <a:rPr lang="en-US" sz="3491">
                <a:solidFill>
                  <a:srgbClr val="FFFFFF"/>
                </a:solidFill>
                <a:latin typeface="Canva Sans"/>
              </a:rPr>
              <a:t>These problems include registration of fake and illegal voter identity cards, the vulnerability of (EVMs) to tampering and hacking, less participation, and excessive money use.</a:t>
            </a:r>
          </a:p>
          <a:p>
            <a:pPr algn="just">
              <a:lnSpc>
                <a:spcPts val="4887"/>
              </a:lnSpc>
            </a:pPr>
            <a:endParaRPr lang="en-US" sz="3491">
              <a:solidFill>
                <a:srgbClr val="FFFFFF"/>
              </a:solidFill>
              <a:latin typeface="Canva Sans"/>
            </a:endParaRPr>
          </a:p>
          <a:p>
            <a:pPr algn="just">
              <a:lnSpc>
                <a:spcPts val="4887"/>
              </a:lnSpc>
            </a:pPr>
            <a:endParaRPr lang="en-US" sz="3491">
              <a:solidFill>
                <a:srgbClr val="FFFFFF"/>
              </a:solidFill>
              <a:latin typeface="Canva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889718" y="2393818"/>
            <a:ext cx="6419417" cy="6766184"/>
          </a:xfrm>
          <a:custGeom>
            <a:avLst/>
            <a:gdLst/>
            <a:ahLst/>
            <a:cxnLst/>
            <a:rect l="l" t="t" r="r" b="b"/>
            <a:pathLst>
              <a:path w="6419417" h="6766184">
                <a:moveTo>
                  <a:pt x="0" y="0"/>
                </a:moveTo>
                <a:lnTo>
                  <a:pt x="6419417" y="0"/>
                </a:lnTo>
                <a:lnTo>
                  <a:pt x="6419417" y="6766184"/>
                </a:lnTo>
                <a:lnTo>
                  <a:pt x="0" y="6766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199392" y="2767878"/>
            <a:ext cx="6944608" cy="6392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45"/>
              </a:lnSpc>
            </a:pPr>
            <a:endParaRPr/>
          </a:p>
          <a:p>
            <a:pPr marL="608427" lvl="1" indent="-304213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Infiltration of Fake and Illegal Voter Identity Cards</a:t>
            </a:r>
          </a:p>
          <a:p>
            <a:pPr>
              <a:lnSpc>
                <a:spcPts val="3945"/>
              </a:lnSpc>
            </a:pPr>
            <a:endParaRPr lang="en-US" sz="2818">
              <a:solidFill>
                <a:srgbClr val="FFFFFF"/>
              </a:solidFill>
              <a:latin typeface="Canva Sans Bold"/>
            </a:endParaRPr>
          </a:p>
          <a:p>
            <a:pPr marL="608427" lvl="1" indent="-304213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Vulnerability of Electronic Voting Machines (EVMs) to Tampering and Hacking</a:t>
            </a:r>
          </a:p>
          <a:p>
            <a:pPr>
              <a:lnSpc>
                <a:spcPts val="3945"/>
              </a:lnSpc>
            </a:pPr>
            <a:endParaRPr lang="en-US" sz="2818">
              <a:solidFill>
                <a:srgbClr val="FFFFFF"/>
              </a:solidFill>
              <a:latin typeface="Canva Sans Bold"/>
            </a:endParaRPr>
          </a:p>
          <a:p>
            <a:pPr marL="608427" lvl="1" indent="-304213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Limited Participation</a:t>
            </a:r>
          </a:p>
          <a:p>
            <a:pPr>
              <a:lnSpc>
                <a:spcPts val="3945"/>
              </a:lnSpc>
            </a:pPr>
            <a:endParaRPr lang="en-US" sz="2818">
              <a:solidFill>
                <a:srgbClr val="FFFFFF"/>
              </a:solidFill>
              <a:latin typeface="Canva Sans Bold"/>
            </a:endParaRPr>
          </a:p>
          <a:p>
            <a:pPr marL="608427" lvl="1" indent="-304213">
              <a:lnSpc>
                <a:spcPts val="3945"/>
              </a:lnSpc>
              <a:buFont typeface="Arial"/>
              <a:buChar char="•"/>
            </a:pPr>
            <a:r>
              <a:rPr lang="en-US" sz="2818">
                <a:solidFill>
                  <a:srgbClr val="FFFFFF"/>
                </a:solidFill>
                <a:latin typeface="Canva Sans Bold"/>
              </a:rPr>
              <a:t>Excessive Financial Burden on Taxpayers</a:t>
            </a:r>
          </a:p>
          <a:p>
            <a:pPr>
              <a:lnSpc>
                <a:spcPts val="3945"/>
              </a:lnSpc>
            </a:pPr>
            <a:endParaRPr lang="en-US" sz="2818">
              <a:solidFill>
                <a:srgbClr val="FFFFFF"/>
              </a:solidFill>
              <a:latin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47725" y="802567"/>
            <a:ext cx="16795125" cy="1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Current Voting System:</a:t>
            </a:r>
          </a:p>
        </p:txBody>
      </p:sp>
      <p:sp>
        <p:nvSpPr>
          <p:cNvPr id="5" name="Freeform 5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46438" y="1113321"/>
            <a:ext cx="16795125" cy="1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Research Objectives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86731" y="4065627"/>
            <a:ext cx="13477654" cy="453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033"/>
              </a:lnSpc>
            </a:pPr>
            <a:r>
              <a:rPr lang="en-US" sz="4309">
                <a:solidFill>
                  <a:srgbClr val="FFFFFF"/>
                </a:solidFill>
                <a:latin typeface="Canva Sans"/>
              </a:rPr>
              <a:t>1. The election system must be openly verifiable and transparent.</a:t>
            </a:r>
          </a:p>
          <a:p>
            <a:pPr>
              <a:lnSpc>
                <a:spcPts val="6033"/>
              </a:lnSpc>
            </a:pPr>
            <a:endParaRPr lang="en-US" sz="4309">
              <a:solidFill>
                <a:srgbClr val="FFFFFF"/>
              </a:solidFill>
              <a:latin typeface="Canva Sans"/>
            </a:endParaRPr>
          </a:p>
          <a:p>
            <a:pPr>
              <a:lnSpc>
                <a:spcPts val="6033"/>
              </a:lnSpc>
            </a:pPr>
            <a:r>
              <a:rPr lang="en-US" sz="4309">
                <a:solidFill>
                  <a:srgbClr val="FFFFFF"/>
                </a:solidFill>
                <a:latin typeface="Canva Sans"/>
              </a:rPr>
              <a:t>2. The election system must ensure that the vote cast by the voter has been recorded without manipulation.</a:t>
            </a:r>
          </a:p>
        </p:txBody>
      </p:sp>
      <p:sp>
        <p:nvSpPr>
          <p:cNvPr id="4" name="Freeform 4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50414" y="3007421"/>
            <a:ext cx="9144169" cy="6023187"/>
          </a:xfrm>
          <a:custGeom>
            <a:avLst/>
            <a:gdLst/>
            <a:ahLst/>
            <a:cxnLst/>
            <a:rect l="l" t="t" r="r" b="b"/>
            <a:pathLst>
              <a:path w="9144169" h="6023187">
                <a:moveTo>
                  <a:pt x="0" y="0"/>
                </a:moveTo>
                <a:lnTo>
                  <a:pt x="9144169" y="0"/>
                </a:lnTo>
                <a:lnTo>
                  <a:pt x="9144169" y="6023187"/>
                </a:lnTo>
                <a:lnTo>
                  <a:pt x="0" y="602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47" b="-751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46438" y="895350"/>
            <a:ext cx="16795125" cy="126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42"/>
              </a:lnSpc>
            </a:pPr>
            <a:r>
              <a:rPr lang="en-US" sz="7459">
                <a:solidFill>
                  <a:srgbClr val="38E6D6"/>
                </a:solidFill>
                <a:latin typeface="League Spartan"/>
              </a:rPr>
              <a:t>Flow-Chart</a:t>
            </a:r>
          </a:p>
        </p:txBody>
      </p:sp>
      <p:sp>
        <p:nvSpPr>
          <p:cNvPr id="4" name="Freeform 4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240375" y="0"/>
            <a:ext cx="47625" cy="10287000"/>
          </a:xfrm>
          <a:custGeom>
            <a:avLst/>
            <a:gdLst/>
            <a:ahLst/>
            <a:cxnLst/>
            <a:rect l="l" t="t" r="r" b="b"/>
            <a:pathLst>
              <a:path w="47625" h="10287000">
                <a:moveTo>
                  <a:pt x="0" y="0"/>
                </a:moveTo>
                <a:lnTo>
                  <a:pt x="47625" y="0"/>
                </a:lnTo>
                <a:lnTo>
                  <a:pt x="4762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988148" r="-1739737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561333" y="4572723"/>
            <a:ext cx="4262327" cy="7467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8610" lvl="1" indent="-469305" algn="l">
              <a:lnSpc>
                <a:spcPts val="6086"/>
              </a:lnSpc>
              <a:buFont typeface="Arial"/>
              <a:buChar char="•"/>
            </a:pPr>
            <a:r>
              <a:rPr lang="en-US" sz="4347">
                <a:solidFill>
                  <a:srgbClr val="FFFFFF"/>
                </a:solidFill>
                <a:latin typeface="Canva Sans Bold"/>
              </a:rPr>
              <a:t> SECURITY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88286" y="1047723"/>
            <a:ext cx="11917567" cy="1306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42"/>
              </a:lnSpc>
            </a:pPr>
            <a:r>
              <a:rPr lang="en-US" sz="7673">
                <a:solidFill>
                  <a:srgbClr val="FFFFFF"/>
                </a:solidFill>
                <a:latin typeface="Canva Sans Bold"/>
              </a:rPr>
              <a:t>Benefits of voting using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76792" y="7139670"/>
            <a:ext cx="5540557" cy="745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4347">
                <a:solidFill>
                  <a:srgbClr val="FFFFFF"/>
                </a:solidFill>
                <a:latin typeface="Canva Sans"/>
              </a:rPr>
              <a:t>3. </a:t>
            </a:r>
            <a:r>
              <a:rPr lang="en-US" sz="4347">
                <a:solidFill>
                  <a:srgbClr val="FFFFFF"/>
                </a:solidFill>
                <a:latin typeface="Canva Sans Bold"/>
              </a:rPr>
              <a:t>TRANSPARENCY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297607" y="5715497"/>
            <a:ext cx="5298926" cy="745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86"/>
              </a:lnSpc>
            </a:pPr>
            <a:r>
              <a:rPr lang="en-US" sz="4347">
                <a:solidFill>
                  <a:srgbClr val="FFFFFF"/>
                </a:solidFill>
                <a:latin typeface="Canva Sans"/>
              </a:rPr>
              <a:t>2</a:t>
            </a:r>
            <a:r>
              <a:rPr lang="en-US" sz="4347">
                <a:solidFill>
                  <a:srgbClr val="FFFFFF"/>
                </a:solidFill>
                <a:latin typeface="Canva Sans Bold"/>
              </a:rPr>
              <a:t>. PARTICIPATION</a:t>
            </a:r>
          </a:p>
        </p:txBody>
      </p:sp>
      <p:sp>
        <p:nvSpPr>
          <p:cNvPr id="7" name="Freeform 7"/>
          <p:cNvSpPr/>
          <p:nvPr/>
        </p:nvSpPr>
        <p:spPr>
          <a:xfrm>
            <a:off x="15656927" y="723220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3"/>
                </a:lnTo>
                <a:lnTo>
                  <a:pt x="0" y="16309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4939" y="1301563"/>
            <a:ext cx="1057949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TECHSTACK USED: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813333" y="3736033"/>
            <a:ext cx="5516317" cy="46043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Solidity </a:t>
            </a:r>
          </a:p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React.js</a:t>
            </a:r>
          </a:p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Node.js</a:t>
            </a:r>
          </a:p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Hardhat</a:t>
            </a:r>
          </a:p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Ether.js</a:t>
            </a:r>
          </a:p>
          <a:p>
            <a:pPr marL="939521" lvl="1" indent="-469761">
              <a:lnSpc>
                <a:spcPts val="6092"/>
              </a:lnSpc>
              <a:buFont typeface="Arial"/>
              <a:buChar char="•"/>
            </a:pPr>
            <a:r>
              <a:rPr lang="en-US" sz="4351">
                <a:solidFill>
                  <a:srgbClr val="FFFFFF"/>
                </a:solidFill>
                <a:latin typeface="Canva Sans Bold"/>
              </a:rPr>
              <a:t>Remix IDE</a:t>
            </a:r>
          </a:p>
        </p:txBody>
      </p:sp>
      <p:sp>
        <p:nvSpPr>
          <p:cNvPr id="4" name="Freeform 4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C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68578" y="4274503"/>
            <a:ext cx="6750844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</a:rPr>
              <a:t>THANK YOU</a:t>
            </a:r>
          </a:p>
        </p:txBody>
      </p:sp>
      <p:sp>
        <p:nvSpPr>
          <p:cNvPr id="3" name="Freeform 3"/>
          <p:cNvSpPr/>
          <p:nvPr/>
        </p:nvSpPr>
        <p:spPr>
          <a:xfrm>
            <a:off x="15608558" y="750214"/>
            <a:ext cx="1933004" cy="1630972"/>
          </a:xfrm>
          <a:custGeom>
            <a:avLst/>
            <a:gdLst/>
            <a:ahLst/>
            <a:cxnLst/>
            <a:rect l="l" t="t" r="r" b="b"/>
            <a:pathLst>
              <a:path w="1933004" h="1630972">
                <a:moveTo>
                  <a:pt x="0" y="0"/>
                </a:moveTo>
                <a:lnTo>
                  <a:pt x="1933004" y="0"/>
                </a:lnTo>
                <a:lnTo>
                  <a:pt x="1933004" y="1630972"/>
                </a:lnTo>
                <a:lnTo>
                  <a:pt x="0" y="1630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291</Words>
  <Application>Microsoft Office PowerPoint</Application>
  <PresentationFormat>Custom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League Spartan</vt:lpstr>
      <vt:lpstr>Canva Sans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</dc:title>
  <cp:lastModifiedBy>SION CHOWDHARY</cp:lastModifiedBy>
  <cp:revision>2</cp:revision>
  <dcterms:created xsi:type="dcterms:W3CDTF">2006-08-16T00:00:00Z</dcterms:created>
  <dcterms:modified xsi:type="dcterms:W3CDTF">2025-05-22T10:25:29Z</dcterms:modified>
  <dc:identifier>DAFW6aMU8vE</dc:identifier>
</cp:coreProperties>
</file>