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69" r:id="rId4"/>
    <p:sldId id="263" r:id="rId5"/>
    <p:sldId id="264" r:id="rId6"/>
    <p:sldId id="266" r:id="rId7"/>
    <p:sldId id="257" r:id="rId8"/>
    <p:sldId id="259" r:id="rId9"/>
    <p:sldId id="262" r:id="rId10"/>
    <p:sldId id="271" r:id="rId11"/>
    <p:sldId id="270" r:id="rId12"/>
    <p:sldId id="260" r:id="rId13"/>
    <p:sldId id="265"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5D89DC-394C-4487-ABD6-16AA4610FD13}" v="12" dt="2025-05-24T06:44:51.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nawaz ." userId="7eda4c0d162a2218" providerId="LiveId" clId="{0D5D89DC-394C-4487-ABD6-16AA4610FD13}"/>
    <pc:docChg chg="undo custSel addSld modSld delMainMaster">
      <pc:chgData name="Shahnawaz ." userId="7eda4c0d162a2218" providerId="LiveId" clId="{0D5D89DC-394C-4487-ABD6-16AA4610FD13}" dt="2025-05-24T06:49:55.619" v="182" actId="14734"/>
      <pc:docMkLst>
        <pc:docMk/>
      </pc:docMkLst>
      <pc:sldChg chg="modSp mod">
        <pc:chgData name="Shahnawaz ." userId="7eda4c0d162a2218" providerId="LiveId" clId="{0D5D89DC-394C-4487-ABD6-16AA4610FD13}" dt="2025-05-24T06:18:50.438" v="65" actId="123"/>
        <pc:sldMkLst>
          <pc:docMk/>
          <pc:sldMk cId="0" sldId="257"/>
        </pc:sldMkLst>
        <pc:spChg chg="mod">
          <ac:chgData name="Shahnawaz ." userId="7eda4c0d162a2218" providerId="LiveId" clId="{0D5D89DC-394C-4487-ABD6-16AA4610FD13}" dt="2025-05-24T06:18:30.708" v="61" actId="1076"/>
          <ac:spMkLst>
            <pc:docMk/>
            <pc:sldMk cId="0" sldId="257"/>
            <ac:spMk id="122" creationId="{00000000-0000-0000-0000-000000000000}"/>
          </ac:spMkLst>
        </pc:spChg>
        <pc:spChg chg="mod">
          <ac:chgData name="Shahnawaz ." userId="7eda4c0d162a2218" providerId="LiveId" clId="{0D5D89DC-394C-4487-ABD6-16AA4610FD13}" dt="2025-05-24T06:18:50.438" v="65" actId="123"/>
          <ac:spMkLst>
            <pc:docMk/>
            <pc:sldMk cId="0" sldId="257"/>
            <ac:spMk id="123" creationId="{00000000-0000-0000-0000-000000000000}"/>
          </ac:spMkLst>
        </pc:spChg>
      </pc:sldChg>
      <pc:sldChg chg="modSp mod">
        <pc:chgData name="Shahnawaz ." userId="7eda4c0d162a2218" providerId="LiveId" clId="{0D5D89DC-394C-4487-ABD6-16AA4610FD13}" dt="2025-05-24T06:19:10.075" v="68" actId="14100"/>
        <pc:sldMkLst>
          <pc:docMk/>
          <pc:sldMk cId="0" sldId="259"/>
        </pc:sldMkLst>
        <pc:spChg chg="mod">
          <ac:chgData name="Shahnawaz ." userId="7eda4c0d162a2218" providerId="LiveId" clId="{0D5D89DC-394C-4487-ABD6-16AA4610FD13}" dt="2025-05-24T06:19:10.075" v="68" actId="14100"/>
          <ac:spMkLst>
            <pc:docMk/>
            <pc:sldMk cId="0" sldId="259"/>
            <ac:spMk id="9" creationId="{554F0D6D-702E-7104-CF56-61FB70321874}"/>
          </ac:spMkLst>
        </pc:spChg>
      </pc:sldChg>
      <pc:sldChg chg="modSp mod">
        <pc:chgData name="Shahnawaz ." userId="7eda4c0d162a2218" providerId="LiveId" clId="{0D5D89DC-394C-4487-ABD6-16AA4610FD13}" dt="2025-05-24T06:19:26.539" v="71" actId="14100"/>
        <pc:sldMkLst>
          <pc:docMk/>
          <pc:sldMk cId="0" sldId="260"/>
        </pc:sldMkLst>
        <pc:spChg chg="mod">
          <ac:chgData name="Shahnawaz ." userId="7eda4c0d162a2218" providerId="LiveId" clId="{0D5D89DC-394C-4487-ABD6-16AA4610FD13}" dt="2025-05-24T06:19:26.539" v="71" actId="14100"/>
          <ac:spMkLst>
            <pc:docMk/>
            <pc:sldMk cId="0" sldId="260"/>
            <ac:spMk id="3" creationId="{47D7591E-76B8-1B9C-90D3-637C48F76386}"/>
          </ac:spMkLst>
        </pc:spChg>
      </pc:sldChg>
      <pc:sldChg chg="modSp mod">
        <pc:chgData name="Shahnawaz ." userId="7eda4c0d162a2218" providerId="LiveId" clId="{0D5D89DC-394C-4487-ABD6-16AA4610FD13}" dt="2025-05-24T06:19:40.762" v="72" actId="123"/>
        <pc:sldMkLst>
          <pc:docMk/>
          <pc:sldMk cId="1863604141" sldId="264"/>
        </pc:sldMkLst>
        <pc:spChg chg="mod">
          <ac:chgData name="Shahnawaz ." userId="7eda4c0d162a2218" providerId="LiveId" clId="{0D5D89DC-394C-4487-ABD6-16AA4610FD13}" dt="2025-05-24T06:19:40.762" v="72" actId="123"/>
          <ac:spMkLst>
            <pc:docMk/>
            <pc:sldMk cId="1863604141" sldId="264"/>
            <ac:spMk id="119" creationId="{00000000-0000-0000-0000-000000000000}"/>
          </ac:spMkLst>
        </pc:spChg>
      </pc:sldChg>
      <pc:sldChg chg="addSp modSp mod">
        <pc:chgData name="Shahnawaz ." userId="7eda4c0d162a2218" providerId="LiveId" clId="{0D5D89DC-394C-4487-ABD6-16AA4610FD13}" dt="2025-05-24T06:17:18.887" v="52" actId="120"/>
        <pc:sldMkLst>
          <pc:docMk/>
          <pc:sldMk cId="1369746830" sldId="268"/>
        </pc:sldMkLst>
        <pc:spChg chg="add mod">
          <ac:chgData name="Shahnawaz ." userId="7eda4c0d162a2218" providerId="LiveId" clId="{0D5D89DC-394C-4487-ABD6-16AA4610FD13}" dt="2025-05-24T06:17:18.887" v="52" actId="120"/>
          <ac:spMkLst>
            <pc:docMk/>
            <pc:sldMk cId="1369746830" sldId="268"/>
            <ac:spMk id="3" creationId="{49BA14AE-50A3-8B17-2D7B-3DED75C108CA}"/>
          </ac:spMkLst>
        </pc:spChg>
      </pc:sldChg>
      <pc:sldChg chg="addSp delSp modSp add mod">
        <pc:chgData name="Shahnawaz ." userId="7eda4c0d162a2218" providerId="LiveId" clId="{0D5D89DC-394C-4487-ABD6-16AA4610FD13}" dt="2025-05-24T06:36:46.623" v="129" actId="1076"/>
        <pc:sldMkLst>
          <pc:docMk/>
          <pc:sldMk cId="3156661575" sldId="269"/>
        </pc:sldMkLst>
        <pc:spChg chg="del">
          <ac:chgData name="Shahnawaz ." userId="7eda4c0d162a2218" providerId="LiveId" clId="{0D5D89DC-394C-4487-ABD6-16AA4610FD13}" dt="2025-05-24T06:22:41.436" v="78" actId="478"/>
          <ac:spMkLst>
            <pc:docMk/>
            <pc:sldMk cId="3156661575" sldId="269"/>
            <ac:spMk id="2" creationId="{94DDE317-1596-C07F-5616-E6ADC1774854}"/>
          </ac:spMkLst>
        </pc:spChg>
        <pc:spChg chg="add mod">
          <ac:chgData name="Shahnawaz ." userId="7eda4c0d162a2218" providerId="LiveId" clId="{0D5D89DC-394C-4487-ABD6-16AA4610FD13}" dt="2025-05-24T06:35:35.413" v="117" actId="1076"/>
          <ac:spMkLst>
            <pc:docMk/>
            <pc:sldMk cId="3156661575" sldId="269"/>
            <ac:spMk id="3" creationId="{7748EF07-C4B2-F96B-9181-4B649E270A77}"/>
          </ac:spMkLst>
        </pc:spChg>
        <pc:spChg chg="add del mod">
          <ac:chgData name="Shahnawaz ." userId="7eda4c0d162a2218" providerId="LiveId" clId="{0D5D89DC-394C-4487-ABD6-16AA4610FD13}" dt="2025-05-24T06:24:15.450" v="95" actId="478"/>
          <ac:spMkLst>
            <pc:docMk/>
            <pc:sldMk cId="3156661575" sldId="269"/>
            <ac:spMk id="4" creationId="{A70BEBEE-2ED0-9DE7-8E13-3D53048C8E5B}"/>
          </ac:spMkLst>
        </pc:spChg>
        <pc:spChg chg="add mod">
          <ac:chgData name="Shahnawaz ." userId="7eda4c0d162a2218" providerId="LiveId" clId="{0D5D89DC-394C-4487-ABD6-16AA4610FD13}" dt="2025-05-24T06:24:01.467" v="94" actId="1076"/>
          <ac:spMkLst>
            <pc:docMk/>
            <pc:sldMk cId="3156661575" sldId="269"/>
            <ac:spMk id="5" creationId="{AD229ECE-4875-B179-EDAF-EFBF7087B1BB}"/>
          </ac:spMkLst>
        </pc:spChg>
        <pc:spChg chg="del">
          <ac:chgData name="Shahnawaz ." userId="7eda4c0d162a2218" providerId="LiveId" clId="{0D5D89DC-394C-4487-ABD6-16AA4610FD13}" dt="2025-05-24T06:20:13.189" v="75" actId="478"/>
          <ac:spMkLst>
            <pc:docMk/>
            <pc:sldMk cId="3156661575" sldId="269"/>
            <ac:spMk id="117" creationId="{48E1ECB5-9F54-EAEA-FD4A-1AECC1CE6AA0}"/>
          </ac:spMkLst>
        </pc:spChg>
        <pc:spChg chg="mod">
          <ac:chgData name="Shahnawaz ." userId="7eda4c0d162a2218" providerId="LiveId" clId="{0D5D89DC-394C-4487-ABD6-16AA4610FD13}" dt="2025-05-24T06:20:08.204" v="74" actId="6549"/>
          <ac:spMkLst>
            <pc:docMk/>
            <pc:sldMk cId="3156661575" sldId="269"/>
            <ac:spMk id="119" creationId="{A0119872-A0AE-14A2-22F8-C2B8F756CBC9}"/>
          </ac:spMkLst>
        </pc:spChg>
        <pc:picChg chg="add mod">
          <ac:chgData name="Shahnawaz ." userId="7eda4c0d162a2218" providerId="LiveId" clId="{0D5D89DC-394C-4487-ABD6-16AA4610FD13}" dt="2025-05-24T06:35:29.060" v="116" actId="1076"/>
          <ac:picMkLst>
            <pc:docMk/>
            <pc:sldMk cId="3156661575" sldId="269"/>
            <ac:picMk id="7" creationId="{6C084DFB-CAD2-1AB0-4EFF-DE9486A6F1AB}"/>
          </ac:picMkLst>
        </pc:picChg>
        <pc:picChg chg="add mod">
          <ac:chgData name="Shahnawaz ." userId="7eda4c0d162a2218" providerId="LiveId" clId="{0D5D89DC-394C-4487-ABD6-16AA4610FD13}" dt="2025-05-24T06:36:13.939" v="124" actId="14100"/>
          <ac:picMkLst>
            <pc:docMk/>
            <pc:sldMk cId="3156661575" sldId="269"/>
            <ac:picMk id="9" creationId="{7DA0E654-D7D0-BE72-8815-DE1528EBBA3D}"/>
          </ac:picMkLst>
        </pc:picChg>
        <pc:picChg chg="add mod">
          <ac:chgData name="Shahnawaz ." userId="7eda4c0d162a2218" providerId="LiveId" clId="{0D5D89DC-394C-4487-ABD6-16AA4610FD13}" dt="2025-05-24T06:36:46.623" v="129" actId="1076"/>
          <ac:picMkLst>
            <pc:docMk/>
            <pc:sldMk cId="3156661575" sldId="269"/>
            <ac:picMk id="11" creationId="{E8D21450-1F08-F921-9C64-EDBEED592CA9}"/>
          </ac:picMkLst>
        </pc:picChg>
      </pc:sldChg>
      <pc:sldChg chg="addSp delSp modSp new mod modClrScheme chgLayout">
        <pc:chgData name="Shahnawaz ." userId="7eda4c0d162a2218" providerId="LiveId" clId="{0D5D89DC-394C-4487-ABD6-16AA4610FD13}" dt="2025-05-24T06:49:06.682" v="175" actId="255"/>
        <pc:sldMkLst>
          <pc:docMk/>
          <pc:sldMk cId="482868002" sldId="270"/>
        </pc:sldMkLst>
        <pc:spChg chg="add del mod">
          <ac:chgData name="Shahnawaz ." userId="7eda4c0d162a2218" providerId="LiveId" clId="{0D5D89DC-394C-4487-ABD6-16AA4610FD13}" dt="2025-05-24T06:42:46.134" v="136"/>
          <ac:spMkLst>
            <pc:docMk/>
            <pc:sldMk cId="482868002" sldId="270"/>
            <ac:spMk id="2" creationId="{9B633AB5-82FB-4F21-61D0-46A6D4FC05E1}"/>
          </ac:spMkLst>
        </pc:spChg>
        <pc:spChg chg="add mod ord">
          <ac:chgData name="Shahnawaz ." userId="7eda4c0d162a2218" providerId="LiveId" clId="{0D5D89DC-394C-4487-ABD6-16AA4610FD13}" dt="2025-05-24T06:44:01.212" v="142" actId="255"/>
          <ac:spMkLst>
            <pc:docMk/>
            <pc:sldMk cId="482868002" sldId="270"/>
            <ac:spMk id="4" creationId="{F90A4798-787B-A665-2BB9-DE61FB0A28D3}"/>
          </ac:spMkLst>
        </pc:spChg>
        <pc:spChg chg="add del mod">
          <ac:chgData name="Shahnawaz ." userId="7eda4c0d162a2218" providerId="LiveId" clId="{0D5D89DC-394C-4487-ABD6-16AA4610FD13}" dt="2025-05-24T06:42:46.134" v="134" actId="26606"/>
          <ac:spMkLst>
            <pc:docMk/>
            <pc:sldMk cId="482868002" sldId="270"/>
            <ac:spMk id="8" creationId="{3AF68CE9-B504-6519-9D2B-9ADE34F9F603}"/>
          </ac:spMkLst>
        </pc:spChg>
        <pc:spChg chg="add del mod">
          <ac:chgData name="Shahnawaz ." userId="7eda4c0d162a2218" providerId="LiveId" clId="{0D5D89DC-394C-4487-ABD6-16AA4610FD13}" dt="2025-05-24T06:42:46.134" v="134" actId="26606"/>
          <ac:spMkLst>
            <pc:docMk/>
            <pc:sldMk cId="482868002" sldId="270"/>
            <ac:spMk id="10" creationId="{38B844B5-D6C2-D18D-0572-BD59D494FB3D}"/>
          </ac:spMkLst>
        </pc:spChg>
        <pc:spChg chg="add del mod">
          <ac:chgData name="Shahnawaz ." userId="7eda4c0d162a2218" providerId="LiveId" clId="{0D5D89DC-394C-4487-ABD6-16AA4610FD13}" dt="2025-05-24T06:42:46.134" v="134" actId="26606"/>
          <ac:spMkLst>
            <pc:docMk/>
            <pc:sldMk cId="482868002" sldId="270"/>
            <ac:spMk id="12" creationId="{296025BC-43B2-FD6A-4B2A-9B4DFCBED62E}"/>
          </ac:spMkLst>
        </pc:spChg>
        <pc:graphicFrameChg chg="add mod modGraphic">
          <ac:chgData name="Shahnawaz ." userId="7eda4c0d162a2218" providerId="LiveId" clId="{0D5D89DC-394C-4487-ABD6-16AA4610FD13}" dt="2025-05-24T06:49:06.682" v="175" actId="255"/>
          <ac:graphicFrameMkLst>
            <pc:docMk/>
            <pc:sldMk cId="482868002" sldId="270"/>
            <ac:graphicFrameMk id="3" creationId="{E9F28BA6-AA58-08A5-F323-7B25621106D2}"/>
          </ac:graphicFrameMkLst>
        </pc:graphicFrameChg>
      </pc:sldChg>
      <pc:sldChg chg="addSp modSp new mod">
        <pc:chgData name="Shahnawaz ." userId="7eda4c0d162a2218" providerId="LiveId" clId="{0D5D89DC-394C-4487-ABD6-16AA4610FD13}" dt="2025-05-24T06:49:55.619" v="182" actId="14734"/>
        <pc:sldMkLst>
          <pc:docMk/>
          <pc:sldMk cId="4051399250" sldId="271"/>
        </pc:sldMkLst>
        <pc:spChg chg="mod">
          <ac:chgData name="Shahnawaz ." userId="7eda4c0d162a2218" providerId="LiveId" clId="{0D5D89DC-394C-4487-ABD6-16AA4610FD13}" dt="2025-05-24T06:44:36.799" v="145" actId="255"/>
          <ac:spMkLst>
            <pc:docMk/>
            <pc:sldMk cId="4051399250" sldId="271"/>
            <ac:spMk id="2" creationId="{6CF954B6-BC33-C000-B07A-A7E75C5CE4EF}"/>
          </ac:spMkLst>
        </pc:spChg>
        <pc:graphicFrameChg chg="add mod modGraphic">
          <ac:chgData name="Shahnawaz ." userId="7eda4c0d162a2218" providerId="LiveId" clId="{0D5D89DC-394C-4487-ABD6-16AA4610FD13}" dt="2025-05-24T06:49:55.619" v="182" actId="14734"/>
          <ac:graphicFrameMkLst>
            <pc:docMk/>
            <pc:sldMk cId="4051399250" sldId="271"/>
            <ac:graphicFrameMk id="3" creationId="{D27B92CB-E241-315D-E79C-34EC32B1A85C}"/>
          </ac:graphicFrameMkLst>
        </pc:graphicFrameChg>
      </pc:sldChg>
      <pc:sldMasterChg chg="del delSldLayout">
        <pc:chgData name="Shahnawaz ." userId="7eda4c0d162a2218" providerId="LiveId" clId="{0D5D89DC-394C-4487-ABD6-16AA4610FD13}" dt="2025-05-24T06:43:35.332" v="140" actId="700"/>
        <pc:sldMasterMkLst>
          <pc:docMk/>
          <pc:sldMasterMk cId="0" sldId="2147483674"/>
        </pc:sldMasterMkLst>
        <pc:sldLayoutChg chg="del">
          <pc:chgData name="Shahnawaz ." userId="7eda4c0d162a2218" providerId="LiveId" clId="{0D5D89DC-394C-4487-ABD6-16AA4610FD13}" dt="2025-05-24T06:43:35.332" v="140" actId="700"/>
          <pc:sldLayoutMkLst>
            <pc:docMk/>
            <pc:sldMasterMk cId="0" sldId="2147483674"/>
            <pc:sldLayoutMk cId="0" sldId="2147483675"/>
          </pc:sldLayoutMkLst>
        </pc:sldLayoutChg>
        <pc:sldLayoutChg chg="del">
          <pc:chgData name="Shahnawaz ." userId="7eda4c0d162a2218" providerId="LiveId" clId="{0D5D89DC-394C-4487-ABD6-16AA4610FD13}" dt="2025-05-24T06:43:35.332" v="140" actId="700"/>
          <pc:sldLayoutMkLst>
            <pc:docMk/>
            <pc:sldMasterMk cId="0" sldId="2147483674"/>
            <pc:sldLayoutMk cId="0" sldId="2147483676"/>
          </pc:sldLayoutMkLst>
        </pc:sldLayoutChg>
        <pc:sldLayoutChg chg="del">
          <pc:chgData name="Shahnawaz ." userId="7eda4c0d162a2218" providerId="LiveId" clId="{0D5D89DC-394C-4487-ABD6-16AA4610FD13}" dt="2025-05-24T06:43:35.332" v="140" actId="700"/>
          <pc:sldLayoutMkLst>
            <pc:docMk/>
            <pc:sldMasterMk cId="0" sldId="2147483674"/>
            <pc:sldLayoutMk cId="0" sldId="2147483677"/>
          </pc:sldLayoutMkLst>
        </pc:sldLayoutChg>
        <pc:sldLayoutChg chg="del">
          <pc:chgData name="Shahnawaz ." userId="7eda4c0d162a2218" providerId="LiveId" clId="{0D5D89DC-394C-4487-ABD6-16AA4610FD13}" dt="2025-05-24T06:43:35.332" v="140" actId="700"/>
          <pc:sldLayoutMkLst>
            <pc:docMk/>
            <pc:sldMasterMk cId="0" sldId="2147483674"/>
            <pc:sldLayoutMk cId="0" sldId="2147483678"/>
          </pc:sldLayoutMkLst>
        </pc:sldLayoutChg>
        <pc:sldLayoutChg chg="del">
          <pc:chgData name="Shahnawaz ." userId="7eda4c0d162a2218" providerId="LiveId" clId="{0D5D89DC-394C-4487-ABD6-16AA4610FD13}" dt="2025-05-24T06:43:35.332" v="140" actId="700"/>
          <pc:sldLayoutMkLst>
            <pc:docMk/>
            <pc:sldMasterMk cId="0" sldId="2147483674"/>
            <pc:sldLayoutMk cId="0" sldId="2147483679"/>
          </pc:sldLayoutMkLst>
        </pc:sldLayoutChg>
        <pc:sldLayoutChg chg="del">
          <pc:chgData name="Shahnawaz ." userId="7eda4c0d162a2218" providerId="LiveId" clId="{0D5D89DC-394C-4487-ABD6-16AA4610FD13}" dt="2025-05-24T06:43:35.332" v="140" actId="700"/>
          <pc:sldLayoutMkLst>
            <pc:docMk/>
            <pc:sldMasterMk cId="0" sldId="2147483674"/>
            <pc:sldLayoutMk cId="0" sldId="2147483680"/>
          </pc:sldLayoutMkLst>
        </pc:sldLayoutChg>
        <pc:sldLayoutChg chg="del">
          <pc:chgData name="Shahnawaz ." userId="7eda4c0d162a2218" providerId="LiveId" clId="{0D5D89DC-394C-4487-ABD6-16AA4610FD13}" dt="2025-05-24T06:43:35.332" v="140" actId="700"/>
          <pc:sldLayoutMkLst>
            <pc:docMk/>
            <pc:sldMasterMk cId="0" sldId="2147483674"/>
            <pc:sldLayoutMk cId="0" sldId="2147483681"/>
          </pc:sldLayoutMkLst>
        </pc:sldLayoutChg>
        <pc:sldLayoutChg chg="del">
          <pc:chgData name="Shahnawaz ." userId="7eda4c0d162a2218" providerId="LiveId" clId="{0D5D89DC-394C-4487-ABD6-16AA4610FD13}" dt="2025-05-24T06:43:35.332" v="140" actId="700"/>
          <pc:sldLayoutMkLst>
            <pc:docMk/>
            <pc:sldMasterMk cId="0" sldId="2147483674"/>
            <pc:sldLayoutMk cId="0" sldId="2147483682"/>
          </pc:sldLayoutMkLst>
        </pc:sldLayoutChg>
        <pc:sldLayoutChg chg="del">
          <pc:chgData name="Shahnawaz ." userId="7eda4c0d162a2218" providerId="LiveId" clId="{0D5D89DC-394C-4487-ABD6-16AA4610FD13}" dt="2025-05-24T06:43:35.332" v="140" actId="700"/>
          <pc:sldLayoutMkLst>
            <pc:docMk/>
            <pc:sldMasterMk cId="0" sldId="2147483674"/>
            <pc:sldLayoutMk cId="0" sldId="2147483683"/>
          </pc:sldLayoutMkLst>
        </pc:sldLayoutChg>
        <pc:sldLayoutChg chg="del">
          <pc:chgData name="Shahnawaz ." userId="7eda4c0d162a2218" providerId="LiveId" clId="{0D5D89DC-394C-4487-ABD6-16AA4610FD13}" dt="2025-05-24T06:43:35.332" v="140" actId="700"/>
          <pc:sldLayoutMkLst>
            <pc:docMk/>
            <pc:sldMasterMk cId="0" sldId="2147483674"/>
            <pc:sldLayoutMk cId="0" sldId="2147483684"/>
          </pc:sldLayoutMkLst>
        </pc:sldLayoutChg>
        <pc:sldLayoutChg chg="del">
          <pc:chgData name="Shahnawaz ." userId="7eda4c0d162a2218" providerId="LiveId" clId="{0D5D89DC-394C-4487-ABD6-16AA4610FD13}" dt="2025-05-24T06:43:35.332" v="140" actId="700"/>
          <pc:sldLayoutMkLst>
            <pc:docMk/>
            <pc:sldMasterMk cId="0" sldId="2147483674"/>
            <pc:sldLayoutMk cId="0" sldId="2147483685"/>
          </pc:sldLayoutMkLst>
        </pc:sldLayoutChg>
        <pc:sldLayoutChg chg="del">
          <pc:chgData name="Shahnawaz ." userId="7eda4c0d162a2218" providerId="LiveId" clId="{0D5D89DC-394C-4487-ABD6-16AA4610FD13}" dt="2025-05-24T06:43:35.332" v="140" actId="700"/>
          <pc:sldLayoutMkLst>
            <pc:docMk/>
            <pc:sldMasterMk cId="0" sldId="2147483674"/>
            <pc:sldLayoutMk cId="0" sldId="21474836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0532188-7701-43DF-A3FE-CB079BE07B5E}" type="datetimeFigureOut">
              <a:rPr lang="en-US" smtClean="0"/>
              <a:t>5/26/2025</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05143EA0-1C4C-4699-807E-1CF558DBE5D9}" type="slidenum">
              <a:rPr lang="en-US" smtClean="0"/>
              <a:t>‹#›</a:t>
            </a:fld>
            <a:endParaRPr lang="en-US"/>
          </a:p>
        </p:txBody>
      </p:sp>
    </p:spTree>
    <p:extLst>
      <p:ext uri="{BB962C8B-B14F-4D97-AF65-F5344CB8AC3E}">
        <p14:creationId xmlns:p14="http://schemas.microsoft.com/office/powerpoint/2010/main" val="299717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Immersive and Interactive Learning, Personalized and Gamified Education, Comprehensive Anatomy Knowledge, Enhanced Visualization and Exploration</a:t>
            </a:r>
            <a:endParaRPr lang="en-US" dirty="0"/>
          </a:p>
        </p:txBody>
      </p:sp>
      <p:sp>
        <p:nvSpPr>
          <p:cNvPr id="4" name="Slide Number Placeholder 3"/>
          <p:cNvSpPr>
            <a:spLocks noGrp="1"/>
          </p:cNvSpPr>
          <p:nvPr>
            <p:ph type="sldNum" sz="quarter" idx="5"/>
          </p:nvPr>
        </p:nvSpPr>
        <p:spPr/>
        <p:txBody>
          <a:bodyPr/>
          <a:lstStyle/>
          <a:p>
            <a:fld id="{05143EA0-1C4C-4699-807E-1CF558DBE5D9}" type="slidenum">
              <a:rPr lang="en-US" smtClean="0"/>
              <a:t>6</a:t>
            </a:fld>
            <a:endParaRPr lang="en-US"/>
          </a:p>
        </p:txBody>
      </p:sp>
    </p:spTree>
    <p:extLst>
      <p:ext uri="{BB962C8B-B14F-4D97-AF65-F5344CB8AC3E}">
        <p14:creationId xmlns:p14="http://schemas.microsoft.com/office/powerpoint/2010/main" val="3336092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3"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3"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5"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7"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8"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2"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3"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4"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6"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7"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8"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7"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8"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4"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5"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240000" y="158400"/>
            <a:ext cx="89521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2" name="Picture 1"/>
          <p:cNvPicPr/>
          <p:nvPr/>
        </p:nvPicPr>
        <p:blipFill>
          <a:blip r:embed="rId14"/>
          <a:stretch/>
        </p:blipFill>
        <p:spPr>
          <a:xfrm>
            <a:off x="180000" y="18000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0" name="PlaceHolder 2"/>
          <p:cNvSpPr>
            <a:spLocks noGrp="1"/>
          </p:cNvSpPr>
          <p:nvPr>
            <p:ph type="body"/>
          </p:nvPr>
        </p:nvSpPr>
        <p:spPr>
          <a:xfrm>
            <a:off x="727560" y="16027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41" name="Picture 40"/>
          <p:cNvPicPr/>
          <p:nvPr/>
        </p:nvPicPr>
        <p:blipFill>
          <a:blip r:embed="rId14"/>
          <a:stretch/>
        </p:blipFill>
        <p:spPr>
          <a:xfrm>
            <a:off x="180360" y="18036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0" y="1170431"/>
            <a:ext cx="10268712" cy="97497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685165" marR="700405" algn="ctr">
              <a:spcBef>
                <a:spcPts val="15"/>
              </a:spcBef>
              <a:spcAft>
                <a:spcPts val="0"/>
              </a:spcAft>
            </a:pPr>
            <a:r>
              <a:rPr lang="en-US" sz="3200" b="1" dirty="0">
                <a:latin typeface="Calibri" panose="020F0502020204030204" pitchFamily="34" charset="0"/>
                <a:ea typeface="Calibri" panose="020F0502020204030204" pitchFamily="34" charset="0"/>
                <a:cs typeface="Calibri" panose="020F0502020204030204" pitchFamily="34" charset="0"/>
              </a:rPr>
              <a:t>                Object Detection Using Machine Learning</a:t>
            </a:r>
            <a:r>
              <a:rPr lang="en-US" sz="3200" b="1" dirty="0">
                <a:effectLst/>
                <a:latin typeface="Calibri" panose="020F0502020204030204" pitchFamily="34" charset="0"/>
                <a:ea typeface="Calibri" panose="020F0502020204030204" pitchFamily="34" charset="0"/>
                <a:cs typeface="Calibri" panose="020F0502020204030204" pitchFamily="34" charset="0"/>
              </a:rPr>
              <a:t>			</a:t>
            </a:r>
            <a:endParaRPr lang="en-IN" sz="32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18" name="CustomShape 2"/>
          <p:cNvSpPr/>
          <p:nvPr/>
        </p:nvSpPr>
        <p:spPr>
          <a:xfrm>
            <a:off x="3160152" y="383138"/>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119" name="CustomShape 3"/>
          <p:cNvSpPr/>
          <p:nvPr/>
        </p:nvSpPr>
        <p:spPr>
          <a:xfrm>
            <a:off x="671560" y="2346960"/>
            <a:ext cx="11144520" cy="189379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360"/>
              </a:spcBef>
              <a:tabLst>
                <a:tab pos="0" algn="l"/>
              </a:tabLst>
            </a:pPr>
            <a:r>
              <a:rPr lang="en-US" sz="1800" b="1" strike="noStrike" spc="-1" dirty="0">
                <a:solidFill>
                  <a:srgbClr val="000000"/>
                </a:solidFill>
                <a:latin typeface="Calibri"/>
                <a:ea typeface="Calibri"/>
              </a:rPr>
              <a:t>Group ID</a:t>
            </a:r>
            <a:r>
              <a:rPr lang="en-US" sz="1800" b="0" strike="noStrike" spc="-1" dirty="0">
                <a:solidFill>
                  <a:srgbClr val="000000"/>
                </a:solidFill>
                <a:latin typeface="Calibri"/>
                <a:ea typeface="Calibri"/>
              </a:rPr>
              <a:t>:	 </a:t>
            </a:r>
            <a:r>
              <a:rPr lang="en-US" sz="1800" b="0" strike="noStrike" spc="-1" dirty="0">
                <a:solidFill>
                  <a:srgbClr val="000000"/>
                </a:solidFill>
                <a:latin typeface="Calibri"/>
                <a:ea typeface="DejaVu Sans"/>
              </a:rPr>
              <a:t>PCSE25-39</a:t>
            </a:r>
            <a:endParaRPr lang="en-IN" sz="1800" b="0" strike="noStrike" spc="-1" dirty="0">
              <a:solidFill>
                <a:srgbClr val="000000"/>
              </a:solidFill>
              <a:latin typeface="Arial"/>
            </a:endParaRPr>
          </a:p>
          <a:p>
            <a:pPr>
              <a:lnSpc>
                <a:spcPct val="90000"/>
              </a:lnSpc>
              <a:spcBef>
                <a:spcPts val="360"/>
              </a:spcBef>
              <a:tabLst>
                <a:tab pos="0" algn="l"/>
              </a:tabLst>
            </a:pPr>
            <a:endParaRPr lang="en-IN" spc="-1" dirty="0">
              <a:solidFill>
                <a:srgbClr val="000000"/>
              </a:solidFill>
              <a:latin typeface="Arial"/>
              <a:ea typeface="DejaVu Sans"/>
            </a:endParaRPr>
          </a:p>
          <a:p>
            <a:pPr>
              <a:lnSpc>
                <a:spcPct val="90000"/>
              </a:lnSpc>
              <a:spcBef>
                <a:spcPts val="360"/>
              </a:spcBef>
              <a:tabLst>
                <a:tab pos="0" algn="l"/>
              </a:tabLst>
            </a:pPr>
            <a:r>
              <a:rPr lang="en-US" sz="1800" b="1" strike="noStrike" spc="-1" dirty="0">
                <a:solidFill>
                  <a:srgbClr val="000000"/>
                </a:solidFill>
                <a:latin typeface="Calibri"/>
                <a:ea typeface="DejaVu Sans"/>
              </a:rPr>
              <a:t>Student Name: Vishal Soni, Vinay Upadhyay</a:t>
            </a:r>
            <a:r>
              <a:rPr lang="en-US" b="1" spc="-1" dirty="0">
                <a:solidFill>
                  <a:srgbClr val="000000"/>
                </a:solidFill>
                <a:latin typeface="Calibri"/>
                <a:ea typeface="DejaVu Sans"/>
              </a:rPr>
              <a:t>, Satyam Aditya, Sachin Kumar Yadav</a:t>
            </a:r>
            <a:r>
              <a:rPr lang="en-US" sz="1800" b="1" strike="noStrike" spc="-1" dirty="0">
                <a:solidFill>
                  <a:srgbClr val="000000"/>
                </a:solidFill>
                <a:latin typeface="Calibri"/>
                <a:ea typeface="DejaVu Sans"/>
              </a:rPr>
              <a:t>		</a:t>
            </a:r>
            <a:r>
              <a:rPr lang="en-US" sz="1800" b="1" strike="noStrike" spc="-1" dirty="0">
                <a:solidFill>
                  <a:srgbClr val="000000"/>
                </a:solidFill>
                <a:latin typeface="Calibri"/>
                <a:ea typeface="Calibri"/>
              </a:rPr>
              <a:t>Semester	:8 Department: Computer Science and Engineering</a:t>
            </a:r>
            <a:endParaRPr lang="en-IN" sz="1800" b="0" strike="noStrike" spc="-1" dirty="0">
              <a:solidFill>
                <a:srgbClr val="000000"/>
              </a:solidFill>
              <a:latin typeface="Arial"/>
            </a:endParaRPr>
          </a:p>
          <a:p>
            <a:pPr>
              <a:lnSpc>
                <a:spcPct val="90000"/>
              </a:lnSpc>
              <a:spcBef>
                <a:spcPts val="360"/>
              </a:spcBef>
              <a:tabLst>
                <a:tab pos="0" algn="l"/>
              </a:tabLst>
            </a:pPr>
            <a:endParaRPr lang="en-IN" sz="1800" b="0" strike="noStrike" spc="-1" dirty="0">
              <a:solidFill>
                <a:srgbClr val="000000"/>
              </a:solidFill>
              <a:latin typeface="Arial"/>
            </a:endParaRPr>
          </a:p>
          <a:p>
            <a:pPr>
              <a:lnSpc>
                <a:spcPct val="90000"/>
              </a:lnSpc>
              <a:spcBef>
                <a:spcPts val="360"/>
              </a:spcBef>
              <a:tabLst>
                <a:tab pos="0" algn="l"/>
              </a:tabLst>
            </a:pPr>
            <a:r>
              <a:rPr lang="en-US" sz="1800" b="1" strike="noStrike" spc="-1" dirty="0">
                <a:solidFill>
                  <a:srgbClr val="000000"/>
                </a:solidFill>
                <a:latin typeface="Calibri"/>
                <a:ea typeface="Calibri"/>
              </a:rPr>
              <a:t>Name of Project Guide	: </a:t>
            </a:r>
            <a:r>
              <a:rPr lang="en-US" sz="1800" b="0" i="0" dirty="0">
                <a:solidFill>
                  <a:srgbClr val="000000"/>
                </a:solidFill>
                <a:effectLst/>
                <a:latin typeface="Times New Roman" panose="02020603050405020304" pitchFamily="18" charset="0"/>
              </a:rPr>
              <a:t>Prof. </a:t>
            </a:r>
            <a:r>
              <a:rPr lang="en-US" dirty="0">
                <a:solidFill>
                  <a:srgbClr val="000000"/>
                </a:solidFill>
                <a:latin typeface="Times New Roman" panose="02020603050405020304" pitchFamily="18" charset="0"/>
              </a:rPr>
              <a:t>Saurav Chandra</a:t>
            </a:r>
            <a:r>
              <a:rPr lang="en-US" sz="1800" b="1" strike="noStrike" spc="-1" dirty="0">
                <a:solidFill>
                  <a:srgbClr val="000000"/>
                </a:solidFill>
                <a:latin typeface="Calibri"/>
                <a:ea typeface="Calibri"/>
              </a:rPr>
              <a:t> </a:t>
            </a:r>
            <a:endParaRPr lang="en-IN" sz="1800" b="0" strike="noStrike" spc="-1" dirty="0">
              <a:solidFill>
                <a:srgbClr val="000000"/>
              </a:solidFill>
              <a:latin typeface="Arial"/>
            </a:endParaRPr>
          </a:p>
          <a:p>
            <a:pPr>
              <a:lnSpc>
                <a:spcPct val="90000"/>
              </a:lnSpc>
              <a:spcBef>
                <a:spcPts val="360"/>
              </a:spcBef>
              <a:tabLst>
                <a:tab pos="0" algn="l"/>
              </a:tabLst>
            </a:pPr>
            <a:r>
              <a:rPr lang="en-US" sz="1800" b="1" strike="noStrike" spc="-1" dirty="0">
                <a:solidFill>
                  <a:srgbClr val="000000"/>
                </a:solidFill>
                <a:latin typeface="Calibri"/>
                <a:ea typeface="Calibri"/>
              </a:rPr>
              <a:t>Date of Presentation	: </a:t>
            </a:r>
            <a:r>
              <a:rPr lang="en-US" b="1" spc="-1" dirty="0">
                <a:solidFill>
                  <a:srgbClr val="000000"/>
                </a:solidFill>
                <a:latin typeface="Calibri"/>
                <a:ea typeface="Calibri"/>
              </a:rPr>
              <a:t>27/05/2025</a:t>
            </a:r>
            <a:endParaRPr lang="en-IN" sz="1800" b="0" strike="noStrike" spc="-1" dirty="0">
              <a:solidFill>
                <a:srgbClr val="000000"/>
              </a:solidFill>
              <a:latin typeface="Arial"/>
            </a:endParaRPr>
          </a:p>
        </p:txBody>
      </p:sp>
      <p:sp>
        <p:nvSpPr>
          <p:cNvPr id="121" name="CustomShape 5"/>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a:ea typeface="Arial"/>
              </a:rPr>
              <a:t>1</a:t>
            </a:fld>
            <a:endParaRPr lang="en-IN" sz="1200" b="0" strike="noStrike" spc="-1">
              <a:solidFill>
                <a:srgbClr val="000000"/>
              </a:solidFill>
              <a:latin typeface="Arial"/>
            </a:endParaRPr>
          </a:p>
        </p:txBody>
      </p:sp>
      <p:sp>
        <p:nvSpPr>
          <p:cNvPr id="2" name="TextBox 1">
            <a:extLst>
              <a:ext uri="{FF2B5EF4-FFF2-40B4-BE49-F238E27FC236}">
                <a16:creationId xmlns:a16="http://schemas.microsoft.com/office/drawing/2014/main" id="{15819E2D-0E12-D5C3-9EEF-ECD845ED5B6A}"/>
              </a:ext>
            </a:extLst>
          </p:cNvPr>
          <p:cNvSpPr txBox="1"/>
          <p:nvPr/>
        </p:nvSpPr>
        <p:spPr>
          <a:xfrm>
            <a:off x="607680" y="4400636"/>
            <a:ext cx="11208400" cy="2031325"/>
          </a:xfrm>
          <a:prstGeom prst="rect">
            <a:avLst/>
          </a:prstGeom>
          <a:noFill/>
        </p:spPr>
        <p:txBody>
          <a:bodyPr wrap="square" rtlCol="0">
            <a:spAutoFit/>
          </a:bodyPr>
          <a:lstStyle/>
          <a:p>
            <a:endParaRPr lang="en-IN" dirty="0"/>
          </a:p>
          <a:p>
            <a:r>
              <a:rPr lang="en-IN" dirty="0"/>
              <a:t>Alignment with UN Sustainable Development Goals (SDGs)</a:t>
            </a:r>
          </a:p>
          <a:p>
            <a:br>
              <a:rPr lang="en-IN" dirty="0"/>
            </a:br>
            <a:r>
              <a:rPr lang="en-IN" dirty="0"/>
              <a:t>SDG 4: </a:t>
            </a:r>
            <a:r>
              <a:rPr lang="en-US" dirty="0"/>
              <a:t>Enables interactive learning through real-time visual recognition tools.</a:t>
            </a:r>
          </a:p>
          <a:p>
            <a:r>
              <a:rPr lang="en-US" dirty="0"/>
              <a:t>SDG 11: Enhances Urban safety and planning with intelligence surveillance.</a:t>
            </a:r>
          </a:p>
          <a:p>
            <a:r>
              <a:rPr lang="en-US" dirty="0"/>
              <a:t>SDG 9: Promotes innovation through the application of AI in smart systems.</a:t>
            </a:r>
            <a:r>
              <a:rPr lang="en-US" dirty="0">
                <a:solidFill>
                  <a:srgbClr val="FFFFFF"/>
                </a:solidFill>
                <a:latin typeface="Oswald-Bold"/>
              </a:rPr>
              <a:t>.</a:t>
            </a:r>
            <a:r>
              <a:rPr lang="en-US" b="0" i="0" dirty="0">
                <a:solidFill>
                  <a:srgbClr val="FFFFFF"/>
                </a:solidFill>
                <a:effectLst/>
                <a:latin typeface="Oswald-Bold"/>
              </a:rPr>
              <a:t> the means of implementation and revitalize the Global Partnership for Sustainable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9F28BA6-AA58-08A5-F323-7B25621106D2}"/>
              </a:ext>
            </a:extLst>
          </p:cNvPr>
          <p:cNvGraphicFramePr>
            <a:graphicFrameLocks noGrp="1"/>
          </p:cNvGraphicFramePr>
          <p:nvPr>
            <p:extLst>
              <p:ext uri="{D42A27DB-BD31-4B8C-83A1-F6EECF244321}">
                <p14:modId xmlns:p14="http://schemas.microsoft.com/office/powerpoint/2010/main" val="3934910489"/>
              </p:ext>
            </p:extLst>
          </p:nvPr>
        </p:nvGraphicFramePr>
        <p:xfrm>
          <a:off x="1005840" y="1364411"/>
          <a:ext cx="10817352" cy="5313594"/>
        </p:xfrm>
        <a:graphic>
          <a:graphicData uri="http://schemas.openxmlformats.org/drawingml/2006/table">
            <a:tbl>
              <a:tblPr/>
              <a:tblGrid>
                <a:gridCol w="1015384">
                  <a:extLst>
                    <a:ext uri="{9D8B030D-6E8A-4147-A177-3AD203B41FA5}">
                      <a16:colId xmlns:a16="http://schemas.microsoft.com/office/drawing/2014/main" val="2770369071"/>
                    </a:ext>
                  </a:extLst>
                </a:gridCol>
                <a:gridCol w="4604412">
                  <a:extLst>
                    <a:ext uri="{9D8B030D-6E8A-4147-A177-3AD203B41FA5}">
                      <a16:colId xmlns:a16="http://schemas.microsoft.com/office/drawing/2014/main" val="3533424851"/>
                    </a:ext>
                  </a:extLst>
                </a:gridCol>
                <a:gridCol w="5197556">
                  <a:extLst>
                    <a:ext uri="{9D8B030D-6E8A-4147-A177-3AD203B41FA5}">
                      <a16:colId xmlns:a16="http://schemas.microsoft.com/office/drawing/2014/main" val="644486403"/>
                    </a:ext>
                  </a:extLst>
                </a:gridCol>
              </a:tblGrid>
              <a:tr h="293572">
                <a:tc>
                  <a:txBody>
                    <a:bodyPr/>
                    <a:lstStyle/>
                    <a:p>
                      <a:r>
                        <a:rPr lang="en-US" sz="1400" b="1" dirty="0"/>
                        <a:t>PO No.</a:t>
                      </a:r>
                      <a:endParaRPr lang="en-US" sz="1400" dirty="0"/>
                    </a:p>
                  </a:txBody>
                  <a:tcPr marL="36483" marR="36483" marT="18242" marB="18242" anchor="ctr">
                    <a:lnL>
                      <a:noFill/>
                    </a:lnL>
                    <a:lnR>
                      <a:noFill/>
                    </a:lnR>
                    <a:lnT>
                      <a:noFill/>
                    </a:lnT>
                    <a:lnB>
                      <a:noFill/>
                    </a:lnB>
                    <a:noFill/>
                  </a:tcPr>
                </a:tc>
                <a:tc>
                  <a:txBody>
                    <a:bodyPr/>
                    <a:lstStyle/>
                    <a:p>
                      <a:r>
                        <a:rPr lang="en-US" sz="1400" b="1"/>
                        <a:t>PO Description</a:t>
                      </a:r>
                      <a:endParaRPr lang="en-US" sz="1400"/>
                    </a:p>
                  </a:txBody>
                  <a:tcPr marL="36483" marR="36483" marT="18242" marB="18242" anchor="ctr">
                    <a:lnL>
                      <a:noFill/>
                    </a:lnL>
                    <a:lnR>
                      <a:noFill/>
                    </a:lnR>
                    <a:lnT>
                      <a:noFill/>
                    </a:lnT>
                    <a:lnB>
                      <a:noFill/>
                    </a:lnB>
                    <a:noFill/>
                  </a:tcPr>
                </a:tc>
                <a:tc>
                  <a:txBody>
                    <a:bodyPr/>
                    <a:lstStyle/>
                    <a:p>
                      <a:r>
                        <a:rPr lang="en-US" sz="1400" b="1"/>
                        <a:t>Project Contribution</a:t>
                      </a:r>
                      <a:endParaRPr lang="en-US" sz="1400"/>
                    </a:p>
                  </a:txBody>
                  <a:tcPr marL="36483" marR="36483" marT="18242" marB="18242" anchor="ctr">
                    <a:lnL>
                      <a:noFill/>
                    </a:lnL>
                    <a:lnR>
                      <a:noFill/>
                    </a:lnR>
                    <a:lnT>
                      <a:noFill/>
                    </a:lnT>
                    <a:lnB>
                      <a:noFill/>
                    </a:lnB>
                    <a:noFill/>
                  </a:tcPr>
                </a:tc>
                <a:extLst>
                  <a:ext uri="{0D108BD9-81ED-4DB2-BD59-A6C34878D82A}">
                    <a16:rowId xmlns:a16="http://schemas.microsoft.com/office/drawing/2014/main" val="3519679351"/>
                  </a:ext>
                </a:extLst>
              </a:tr>
              <a:tr h="472645">
                <a:tc>
                  <a:txBody>
                    <a:bodyPr/>
                    <a:lstStyle/>
                    <a:p>
                      <a:r>
                        <a:rPr lang="en-US" sz="1400"/>
                        <a:t>PO1</a:t>
                      </a:r>
                    </a:p>
                  </a:txBody>
                  <a:tcPr marL="36483" marR="36483" marT="18242" marB="18242" anchor="ctr">
                    <a:lnL>
                      <a:noFill/>
                    </a:lnL>
                    <a:lnR>
                      <a:noFill/>
                    </a:lnR>
                    <a:lnT>
                      <a:noFill/>
                    </a:lnT>
                    <a:lnB>
                      <a:noFill/>
                    </a:lnB>
                    <a:noFill/>
                  </a:tcPr>
                </a:tc>
                <a:tc>
                  <a:txBody>
                    <a:bodyPr/>
                    <a:lstStyle/>
                    <a:p>
                      <a:r>
                        <a:rPr lang="en-US" sz="1200" dirty="0"/>
                        <a:t>Apply mathematics, statistics, CS, and engineering to hardware/software</a:t>
                      </a:r>
                    </a:p>
                  </a:txBody>
                  <a:tcPr marL="36483" marR="36483" marT="18242" marB="18242" anchor="ctr">
                    <a:lnL>
                      <a:noFill/>
                    </a:lnL>
                    <a:lnR>
                      <a:noFill/>
                    </a:lnR>
                    <a:lnT>
                      <a:noFill/>
                    </a:lnT>
                    <a:lnB>
                      <a:noFill/>
                    </a:lnB>
                    <a:noFill/>
                  </a:tcPr>
                </a:tc>
                <a:tc>
                  <a:txBody>
                    <a:bodyPr/>
                    <a:lstStyle/>
                    <a:p>
                      <a:r>
                        <a:rPr lang="en-US" sz="1200" dirty="0"/>
                        <a:t>Used machine learning and OpenCV for real-time object detection.</a:t>
                      </a:r>
                    </a:p>
                  </a:txBody>
                  <a:tcPr marL="36483" marR="36483" marT="18242" marB="18242" anchor="ctr">
                    <a:lnL>
                      <a:noFill/>
                    </a:lnL>
                    <a:lnR>
                      <a:noFill/>
                    </a:lnR>
                    <a:lnT>
                      <a:noFill/>
                    </a:lnT>
                    <a:lnB>
                      <a:noFill/>
                    </a:lnB>
                    <a:noFill/>
                  </a:tcPr>
                </a:tc>
                <a:extLst>
                  <a:ext uri="{0D108BD9-81ED-4DB2-BD59-A6C34878D82A}">
                    <a16:rowId xmlns:a16="http://schemas.microsoft.com/office/drawing/2014/main" val="329146677"/>
                  </a:ext>
                </a:extLst>
              </a:tr>
              <a:tr h="472645">
                <a:tc>
                  <a:txBody>
                    <a:bodyPr/>
                    <a:lstStyle/>
                    <a:p>
                      <a:r>
                        <a:rPr lang="en-US" sz="1400"/>
                        <a:t>PO2</a:t>
                      </a:r>
                    </a:p>
                  </a:txBody>
                  <a:tcPr marL="36483" marR="36483" marT="18242" marB="18242" anchor="ctr">
                    <a:lnL>
                      <a:noFill/>
                    </a:lnL>
                    <a:lnR>
                      <a:noFill/>
                    </a:lnR>
                    <a:lnT>
                      <a:noFill/>
                    </a:lnT>
                    <a:lnB>
                      <a:noFill/>
                    </a:lnB>
                    <a:noFill/>
                  </a:tcPr>
                </a:tc>
                <a:tc>
                  <a:txBody>
                    <a:bodyPr/>
                    <a:lstStyle/>
                    <a:p>
                      <a:r>
                        <a:rPr lang="en-US" sz="1200" dirty="0"/>
                        <a:t>Identify and solve hardware/software problems</a:t>
                      </a:r>
                    </a:p>
                  </a:txBody>
                  <a:tcPr marL="36483" marR="36483" marT="18242" marB="18242" anchor="ctr">
                    <a:lnL>
                      <a:noFill/>
                    </a:lnL>
                    <a:lnR>
                      <a:noFill/>
                    </a:lnR>
                    <a:lnT>
                      <a:noFill/>
                    </a:lnT>
                    <a:lnB>
                      <a:noFill/>
                    </a:lnB>
                    <a:noFill/>
                  </a:tcPr>
                </a:tc>
                <a:tc>
                  <a:txBody>
                    <a:bodyPr/>
                    <a:lstStyle/>
                    <a:p>
                      <a:r>
                        <a:rPr lang="en-US" sz="1200" dirty="0"/>
                        <a:t>Solved the challenge of detecting and classifying objects from a live webcam feed.</a:t>
                      </a:r>
                    </a:p>
                  </a:txBody>
                  <a:tcPr marL="36483" marR="36483" marT="18242" marB="18242" anchor="ctr">
                    <a:lnL>
                      <a:noFill/>
                    </a:lnL>
                    <a:lnR>
                      <a:noFill/>
                    </a:lnR>
                    <a:lnT>
                      <a:noFill/>
                    </a:lnT>
                    <a:lnB>
                      <a:noFill/>
                    </a:lnB>
                    <a:noFill/>
                  </a:tcPr>
                </a:tc>
                <a:extLst>
                  <a:ext uri="{0D108BD9-81ED-4DB2-BD59-A6C34878D82A}">
                    <a16:rowId xmlns:a16="http://schemas.microsoft.com/office/drawing/2014/main" val="373696765"/>
                  </a:ext>
                </a:extLst>
              </a:tr>
              <a:tr h="472645">
                <a:tc>
                  <a:txBody>
                    <a:bodyPr/>
                    <a:lstStyle/>
                    <a:p>
                      <a:r>
                        <a:rPr lang="en-US" sz="1400"/>
                        <a:t>PO3</a:t>
                      </a:r>
                    </a:p>
                  </a:txBody>
                  <a:tcPr marL="36483" marR="36483" marT="18242" marB="18242" anchor="ctr">
                    <a:lnL>
                      <a:noFill/>
                    </a:lnL>
                    <a:lnR>
                      <a:noFill/>
                    </a:lnR>
                    <a:lnT>
                      <a:noFill/>
                    </a:lnT>
                    <a:lnB>
                      <a:noFill/>
                    </a:lnB>
                    <a:noFill/>
                  </a:tcPr>
                </a:tc>
                <a:tc>
                  <a:txBody>
                    <a:bodyPr/>
                    <a:lstStyle/>
                    <a:p>
                      <a:r>
                        <a:rPr lang="en-US" sz="1200" dirty="0"/>
                        <a:t>Automate real-time problems, implement programs, analyze and interpret data</a:t>
                      </a:r>
                    </a:p>
                  </a:txBody>
                  <a:tcPr marL="36483" marR="36483" marT="18242" marB="18242" anchor="ctr">
                    <a:lnL>
                      <a:noFill/>
                    </a:lnL>
                    <a:lnR>
                      <a:noFill/>
                    </a:lnR>
                    <a:lnT>
                      <a:noFill/>
                    </a:lnT>
                    <a:lnB>
                      <a:noFill/>
                    </a:lnB>
                    <a:noFill/>
                  </a:tcPr>
                </a:tc>
                <a:tc>
                  <a:txBody>
                    <a:bodyPr/>
                    <a:lstStyle/>
                    <a:p>
                      <a:r>
                        <a:rPr lang="en-US" sz="1200" dirty="0"/>
                        <a:t>Automated object recognition using YOLOv3 and real-time image processing.</a:t>
                      </a:r>
                    </a:p>
                  </a:txBody>
                  <a:tcPr marL="36483" marR="36483" marT="18242" marB="18242" anchor="ctr">
                    <a:lnL>
                      <a:noFill/>
                    </a:lnL>
                    <a:lnR>
                      <a:noFill/>
                    </a:lnR>
                    <a:lnT>
                      <a:noFill/>
                    </a:lnT>
                    <a:lnB>
                      <a:noFill/>
                    </a:lnB>
                    <a:noFill/>
                  </a:tcPr>
                </a:tc>
                <a:extLst>
                  <a:ext uri="{0D108BD9-81ED-4DB2-BD59-A6C34878D82A}">
                    <a16:rowId xmlns:a16="http://schemas.microsoft.com/office/drawing/2014/main" val="2215585038"/>
                  </a:ext>
                </a:extLst>
              </a:tr>
              <a:tr h="293572">
                <a:tc>
                  <a:txBody>
                    <a:bodyPr/>
                    <a:lstStyle/>
                    <a:p>
                      <a:r>
                        <a:rPr lang="en-US" sz="1400"/>
                        <a:t>PO4</a:t>
                      </a:r>
                    </a:p>
                  </a:txBody>
                  <a:tcPr marL="36483" marR="36483" marT="18242" marB="18242" anchor="ctr">
                    <a:lnL>
                      <a:noFill/>
                    </a:lnL>
                    <a:lnR>
                      <a:noFill/>
                    </a:lnR>
                    <a:lnT>
                      <a:noFill/>
                    </a:lnT>
                    <a:lnB>
                      <a:noFill/>
                    </a:lnB>
                    <a:noFill/>
                  </a:tcPr>
                </a:tc>
                <a:tc>
                  <a:txBody>
                    <a:bodyPr/>
                    <a:lstStyle/>
                    <a:p>
                      <a:r>
                        <a:rPr lang="en-US" sz="1200" dirty="0"/>
                        <a:t>Design systems/components meeting real-world constraints</a:t>
                      </a:r>
                    </a:p>
                  </a:txBody>
                  <a:tcPr marL="36483" marR="36483" marT="18242" marB="18242" anchor="ctr">
                    <a:lnL>
                      <a:noFill/>
                    </a:lnL>
                    <a:lnR>
                      <a:noFill/>
                    </a:lnR>
                    <a:lnT>
                      <a:noFill/>
                    </a:lnT>
                    <a:lnB>
                      <a:noFill/>
                    </a:lnB>
                    <a:noFill/>
                  </a:tcPr>
                </a:tc>
                <a:tc>
                  <a:txBody>
                    <a:bodyPr/>
                    <a:lstStyle/>
                    <a:p>
                      <a:r>
                        <a:rPr lang="en-US" sz="1200" dirty="0"/>
                        <a:t>Designed a scalable, lightweight detection system using optimized models.</a:t>
                      </a:r>
                    </a:p>
                  </a:txBody>
                  <a:tcPr marL="36483" marR="36483" marT="18242" marB="18242" anchor="ctr">
                    <a:lnL>
                      <a:noFill/>
                    </a:lnL>
                    <a:lnR>
                      <a:noFill/>
                    </a:lnR>
                    <a:lnT>
                      <a:noFill/>
                    </a:lnT>
                    <a:lnB>
                      <a:noFill/>
                    </a:lnB>
                    <a:noFill/>
                  </a:tcPr>
                </a:tc>
                <a:extLst>
                  <a:ext uri="{0D108BD9-81ED-4DB2-BD59-A6C34878D82A}">
                    <a16:rowId xmlns:a16="http://schemas.microsoft.com/office/drawing/2014/main" val="1933559626"/>
                  </a:ext>
                </a:extLst>
              </a:tr>
              <a:tr h="472645">
                <a:tc>
                  <a:txBody>
                    <a:bodyPr/>
                    <a:lstStyle/>
                    <a:p>
                      <a:r>
                        <a:rPr lang="en-US" sz="1400"/>
                        <a:t>PO5</a:t>
                      </a:r>
                    </a:p>
                  </a:txBody>
                  <a:tcPr marL="36483" marR="36483" marT="18242" marB="18242" anchor="ctr">
                    <a:lnL>
                      <a:noFill/>
                    </a:lnL>
                    <a:lnR>
                      <a:noFill/>
                    </a:lnR>
                    <a:lnT>
                      <a:noFill/>
                    </a:lnT>
                    <a:lnB>
                      <a:noFill/>
                    </a:lnB>
                    <a:noFill/>
                  </a:tcPr>
                </a:tc>
                <a:tc>
                  <a:txBody>
                    <a:bodyPr/>
                    <a:lstStyle/>
                    <a:p>
                      <a:r>
                        <a:rPr lang="en-US" sz="1200" dirty="0"/>
                        <a:t>Use modern software and hardware tools</a:t>
                      </a:r>
                    </a:p>
                  </a:txBody>
                  <a:tcPr marL="36483" marR="36483" marT="18242" marB="18242" anchor="ctr">
                    <a:lnL>
                      <a:noFill/>
                    </a:lnL>
                    <a:lnR>
                      <a:noFill/>
                    </a:lnR>
                    <a:lnT>
                      <a:noFill/>
                    </a:lnT>
                    <a:lnB>
                      <a:noFill/>
                    </a:lnB>
                    <a:noFill/>
                  </a:tcPr>
                </a:tc>
                <a:tc>
                  <a:txBody>
                    <a:bodyPr/>
                    <a:lstStyle/>
                    <a:p>
                      <a:r>
                        <a:rPr lang="en-US" sz="1200" dirty="0"/>
                        <a:t>Implemented YOLOv3, OpenCV, NumPy, and Python for ML-based detection.</a:t>
                      </a:r>
                    </a:p>
                  </a:txBody>
                  <a:tcPr marL="36483" marR="36483" marT="18242" marB="18242" anchor="ctr">
                    <a:lnL>
                      <a:noFill/>
                    </a:lnL>
                    <a:lnR>
                      <a:noFill/>
                    </a:lnR>
                    <a:lnT>
                      <a:noFill/>
                    </a:lnT>
                    <a:lnB>
                      <a:noFill/>
                    </a:lnB>
                    <a:noFill/>
                  </a:tcPr>
                </a:tc>
                <a:extLst>
                  <a:ext uri="{0D108BD9-81ED-4DB2-BD59-A6C34878D82A}">
                    <a16:rowId xmlns:a16="http://schemas.microsoft.com/office/drawing/2014/main" val="3787689375"/>
                  </a:ext>
                </a:extLst>
              </a:tr>
              <a:tr h="293572">
                <a:tc>
                  <a:txBody>
                    <a:bodyPr/>
                    <a:lstStyle/>
                    <a:p>
                      <a:r>
                        <a:rPr lang="en-US" sz="1400"/>
                        <a:t>PO6</a:t>
                      </a:r>
                    </a:p>
                  </a:txBody>
                  <a:tcPr marL="36483" marR="36483" marT="18242" marB="18242" anchor="ctr">
                    <a:lnL>
                      <a:noFill/>
                    </a:lnL>
                    <a:lnR>
                      <a:noFill/>
                    </a:lnR>
                    <a:lnT>
                      <a:noFill/>
                    </a:lnT>
                    <a:lnB>
                      <a:noFill/>
                    </a:lnB>
                    <a:noFill/>
                  </a:tcPr>
                </a:tc>
                <a:tc>
                  <a:txBody>
                    <a:bodyPr/>
                    <a:lstStyle/>
                    <a:p>
                      <a:r>
                        <a:rPr lang="en-US" sz="1200" dirty="0"/>
                        <a:t>Assess societal, health, safety, legal, and cultural issues</a:t>
                      </a:r>
                    </a:p>
                  </a:txBody>
                  <a:tcPr marL="36483" marR="36483" marT="18242" marB="18242" anchor="ctr">
                    <a:lnL>
                      <a:noFill/>
                    </a:lnL>
                    <a:lnR>
                      <a:noFill/>
                    </a:lnR>
                    <a:lnT>
                      <a:noFill/>
                    </a:lnT>
                    <a:lnB>
                      <a:noFill/>
                    </a:lnB>
                    <a:noFill/>
                  </a:tcPr>
                </a:tc>
                <a:tc>
                  <a:txBody>
                    <a:bodyPr/>
                    <a:lstStyle/>
                    <a:p>
                      <a:r>
                        <a:rPr lang="en-US" sz="1200" dirty="0"/>
                        <a:t>Enhanced monitoring capabilities, promoting safer and intelligent systems.</a:t>
                      </a:r>
                    </a:p>
                  </a:txBody>
                  <a:tcPr marL="36483" marR="36483" marT="18242" marB="18242" anchor="ctr">
                    <a:lnL>
                      <a:noFill/>
                    </a:lnL>
                    <a:lnR>
                      <a:noFill/>
                    </a:lnR>
                    <a:lnT>
                      <a:noFill/>
                    </a:lnT>
                    <a:lnB>
                      <a:noFill/>
                    </a:lnB>
                    <a:noFill/>
                  </a:tcPr>
                </a:tc>
                <a:extLst>
                  <a:ext uri="{0D108BD9-81ED-4DB2-BD59-A6C34878D82A}">
                    <a16:rowId xmlns:a16="http://schemas.microsoft.com/office/drawing/2014/main" val="2732622475"/>
                  </a:ext>
                </a:extLst>
              </a:tr>
              <a:tr h="293572">
                <a:tc>
                  <a:txBody>
                    <a:bodyPr/>
                    <a:lstStyle/>
                    <a:p>
                      <a:r>
                        <a:rPr lang="en-US" sz="1400"/>
                        <a:t>PO7</a:t>
                      </a:r>
                    </a:p>
                  </a:txBody>
                  <a:tcPr marL="36483" marR="36483" marT="18242" marB="18242" anchor="ctr">
                    <a:lnL>
                      <a:noFill/>
                    </a:lnL>
                    <a:lnR>
                      <a:noFill/>
                    </a:lnR>
                    <a:lnT>
                      <a:noFill/>
                    </a:lnT>
                    <a:lnB>
                      <a:noFill/>
                    </a:lnB>
                    <a:noFill/>
                  </a:tcPr>
                </a:tc>
                <a:tc>
                  <a:txBody>
                    <a:bodyPr/>
                    <a:lstStyle/>
                    <a:p>
                      <a:r>
                        <a:rPr lang="en-US" sz="1200" dirty="0"/>
                        <a:t>Understand social/environmental impact of CSE solutions</a:t>
                      </a:r>
                    </a:p>
                  </a:txBody>
                  <a:tcPr marL="36483" marR="36483" marT="18242" marB="18242" anchor="ctr">
                    <a:lnL>
                      <a:noFill/>
                    </a:lnL>
                    <a:lnR>
                      <a:noFill/>
                    </a:lnR>
                    <a:lnT>
                      <a:noFill/>
                    </a:lnT>
                    <a:lnB>
                      <a:noFill/>
                    </a:lnB>
                    <a:noFill/>
                  </a:tcPr>
                </a:tc>
                <a:tc>
                  <a:txBody>
                    <a:bodyPr/>
                    <a:lstStyle/>
                    <a:p>
                      <a:r>
                        <a:rPr lang="en-US" sz="1200" dirty="0"/>
                        <a:t>Supports automation and surveillance with minimal human intervention.</a:t>
                      </a:r>
                    </a:p>
                  </a:txBody>
                  <a:tcPr marL="36483" marR="36483" marT="18242" marB="18242" anchor="ctr">
                    <a:lnL>
                      <a:noFill/>
                    </a:lnL>
                    <a:lnR>
                      <a:noFill/>
                    </a:lnR>
                    <a:lnT>
                      <a:noFill/>
                    </a:lnT>
                    <a:lnB>
                      <a:noFill/>
                    </a:lnB>
                    <a:noFill/>
                  </a:tcPr>
                </a:tc>
                <a:extLst>
                  <a:ext uri="{0D108BD9-81ED-4DB2-BD59-A6C34878D82A}">
                    <a16:rowId xmlns:a16="http://schemas.microsoft.com/office/drawing/2014/main" val="434818779"/>
                  </a:ext>
                </a:extLst>
              </a:tr>
              <a:tr h="472645">
                <a:tc>
                  <a:txBody>
                    <a:bodyPr/>
                    <a:lstStyle/>
                    <a:p>
                      <a:r>
                        <a:rPr lang="en-US" sz="1400"/>
                        <a:t>PO8</a:t>
                      </a:r>
                    </a:p>
                  </a:txBody>
                  <a:tcPr marL="36483" marR="36483" marT="18242" marB="18242" anchor="ctr">
                    <a:lnL>
                      <a:noFill/>
                    </a:lnL>
                    <a:lnR>
                      <a:noFill/>
                    </a:lnR>
                    <a:lnT>
                      <a:noFill/>
                    </a:lnT>
                    <a:lnB>
                      <a:noFill/>
                    </a:lnB>
                    <a:noFill/>
                  </a:tcPr>
                </a:tc>
                <a:tc>
                  <a:txBody>
                    <a:bodyPr/>
                    <a:lstStyle/>
                    <a:p>
                      <a:r>
                        <a:rPr lang="en-US" sz="1200"/>
                        <a:t>Understand professional and ethical responsibilities</a:t>
                      </a:r>
                    </a:p>
                  </a:txBody>
                  <a:tcPr marL="36483" marR="36483" marT="18242" marB="18242" anchor="ctr">
                    <a:lnL>
                      <a:noFill/>
                    </a:lnL>
                    <a:lnR>
                      <a:noFill/>
                    </a:lnR>
                    <a:lnT>
                      <a:noFill/>
                    </a:lnT>
                    <a:lnB>
                      <a:noFill/>
                    </a:lnB>
                    <a:noFill/>
                  </a:tcPr>
                </a:tc>
                <a:tc>
                  <a:txBody>
                    <a:bodyPr/>
                    <a:lstStyle/>
                    <a:p>
                      <a:r>
                        <a:rPr lang="en-US" sz="1200" dirty="0"/>
                        <a:t>Ensured ethical use of detection technologies and handled live data responsibly.</a:t>
                      </a:r>
                    </a:p>
                  </a:txBody>
                  <a:tcPr marL="36483" marR="36483" marT="18242" marB="18242" anchor="ctr">
                    <a:lnL>
                      <a:noFill/>
                    </a:lnL>
                    <a:lnR>
                      <a:noFill/>
                    </a:lnR>
                    <a:lnT>
                      <a:noFill/>
                    </a:lnT>
                    <a:lnB>
                      <a:noFill/>
                    </a:lnB>
                    <a:noFill/>
                  </a:tcPr>
                </a:tc>
                <a:extLst>
                  <a:ext uri="{0D108BD9-81ED-4DB2-BD59-A6C34878D82A}">
                    <a16:rowId xmlns:a16="http://schemas.microsoft.com/office/drawing/2014/main" val="3419725872"/>
                  </a:ext>
                </a:extLst>
              </a:tr>
              <a:tr h="293572">
                <a:tc>
                  <a:txBody>
                    <a:bodyPr/>
                    <a:lstStyle/>
                    <a:p>
                      <a:r>
                        <a:rPr lang="en-US" sz="1400"/>
                        <a:t>PO9</a:t>
                      </a:r>
                    </a:p>
                  </a:txBody>
                  <a:tcPr marL="36483" marR="36483" marT="18242" marB="18242" anchor="ctr">
                    <a:lnL>
                      <a:noFill/>
                    </a:lnL>
                    <a:lnR>
                      <a:noFill/>
                    </a:lnR>
                    <a:lnT>
                      <a:noFill/>
                    </a:lnT>
                    <a:lnB>
                      <a:noFill/>
                    </a:lnB>
                    <a:noFill/>
                  </a:tcPr>
                </a:tc>
                <a:tc>
                  <a:txBody>
                    <a:bodyPr/>
                    <a:lstStyle/>
                    <a:p>
                      <a:r>
                        <a:rPr lang="en-US" sz="1200"/>
                        <a:t>Function in multidisciplinary teams</a:t>
                      </a:r>
                    </a:p>
                  </a:txBody>
                  <a:tcPr marL="36483" marR="36483" marT="18242" marB="18242" anchor="ctr">
                    <a:lnL>
                      <a:noFill/>
                    </a:lnL>
                    <a:lnR>
                      <a:noFill/>
                    </a:lnR>
                    <a:lnT>
                      <a:noFill/>
                    </a:lnT>
                    <a:lnB>
                      <a:noFill/>
                    </a:lnB>
                    <a:noFill/>
                  </a:tcPr>
                </a:tc>
                <a:tc>
                  <a:txBody>
                    <a:bodyPr/>
                    <a:lstStyle/>
                    <a:p>
                      <a:r>
                        <a:rPr lang="en-US" sz="1200" dirty="0"/>
                        <a:t>Collaborated on coding, testing, and improving system performance.</a:t>
                      </a:r>
                    </a:p>
                  </a:txBody>
                  <a:tcPr marL="36483" marR="36483" marT="18242" marB="18242" anchor="ctr">
                    <a:lnL>
                      <a:noFill/>
                    </a:lnL>
                    <a:lnR>
                      <a:noFill/>
                    </a:lnR>
                    <a:lnT>
                      <a:noFill/>
                    </a:lnT>
                    <a:lnB>
                      <a:noFill/>
                    </a:lnB>
                    <a:noFill/>
                  </a:tcPr>
                </a:tc>
                <a:extLst>
                  <a:ext uri="{0D108BD9-81ED-4DB2-BD59-A6C34878D82A}">
                    <a16:rowId xmlns:a16="http://schemas.microsoft.com/office/drawing/2014/main" val="3391931633"/>
                  </a:ext>
                </a:extLst>
              </a:tr>
              <a:tr h="537219">
                <a:tc>
                  <a:txBody>
                    <a:bodyPr/>
                    <a:lstStyle/>
                    <a:p>
                      <a:r>
                        <a:rPr lang="en-US" sz="1400"/>
                        <a:t>PO10</a:t>
                      </a:r>
                    </a:p>
                  </a:txBody>
                  <a:tcPr marL="36483" marR="36483" marT="18242" marB="18242" anchor="ctr">
                    <a:lnL>
                      <a:noFill/>
                    </a:lnL>
                    <a:lnR>
                      <a:noFill/>
                    </a:lnR>
                    <a:lnT>
                      <a:noFill/>
                    </a:lnT>
                    <a:lnB>
                      <a:noFill/>
                    </a:lnB>
                    <a:noFill/>
                  </a:tcPr>
                </a:tc>
                <a:tc>
                  <a:txBody>
                    <a:bodyPr/>
                    <a:lstStyle/>
                    <a:p>
                      <a:r>
                        <a:rPr lang="en-US" sz="1200"/>
                        <a:t>Communicate effectively</a:t>
                      </a:r>
                    </a:p>
                  </a:txBody>
                  <a:tcPr marL="36483" marR="36483" marT="18242" marB="18242" anchor="ctr">
                    <a:lnL>
                      <a:noFill/>
                    </a:lnL>
                    <a:lnR>
                      <a:noFill/>
                    </a:lnR>
                    <a:lnT>
                      <a:noFill/>
                    </a:lnT>
                    <a:lnB>
                      <a:noFill/>
                    </a:lnB>
                    <a:noFill/>
                  </a:tcPr>
                </a:tc>
                <a:tc>
                  <a:txBody>
                    <a:bodyPr/>
                    <a:lstStyle/>
                    <a:p>
                      <a:r>
                        <a:rPr lang="en-US" sz="1200" dirty="0"/>
                        <a:t>Documented code and explained project through output visuals and print logs.</a:t>
                      </a:r>
                      <a:endParaRPr lang="en-IN" sz="1200" dirty="0"/>
                    </a:p>
                  </a:txBody>
                  <a:tcPr anchor="ctr">
                    <a:lnL>
                      <a:noFill/>
                    </a:lnL>
                    <a:lnR>
                      <a:noFill/>
                    </a:lnR>
                    <a:lnT>
                      <a:noFill/>
                    </a:lnT>
                    <a:lnB>
                      <a:noFill/>
                    </a:lnB>
                    <a:noFill/>
                  </a:tcPr>
                </a:tc>
                <a:extLst>
                  <a:ext uri="{0D108BD9-81ED-4DB2-BD59-A6C34878D82A}">
                    <a16:rowId xmlns:a16="http://schemas.microsoft.com/office/drawing/2014/main" val="1685781464"/>
                  </a:ext>
                </a:extLst>
              </a:tr>
              <a:tr h="472645">
                <a:tc>
                  <a:txBody>
                    <a:bodyPr/>
                    <a:lstStyle/>
                    <a:p>
                      <a:r>
                        <a:rPr lang="en-US" sz="1400"/>
                        <a:t>PO11</a:t>
                      </a:r>
                    </a:p>
                  </a:txBody>
                  <a:tcPr marL="36483" marR="36483" marT="18242" marB="18242" anchor="ctr">
                    <a:lnL>
                      <a:noFill/>
                    </a:lnL>
                    <a:lnR>
                      <a:noFill/>
                    </a:lnR>
                    <a:lnT>
                      <a:noFill/>
                    </a:lnT>
                    <a:lnB>
                      <a:noFill/>
                    </a:lnB>
                    <a:noFill/>
                  </a:tcPr>
                </a:tc>
                <a:tc>
                  <a:txBody>
                    <a:bodyPr/>
                    <a:lstStyle/>
                    <a:p>
                      <a:r>
                        <a:rPr lang="en-US" sz="1200"/>
                        <a:t>Apply engineering/management principles in multidisciplinary environments</a:t>
                      </a:r>
                    </a:p>
                  </a:txBody>
                  <a:tcPr marL="36483" marR="36483" marT="18242" marB="18242" anchor="ctr">
                    <a:lnL>
                      <a:noFill/>
                    </a:lnL>
                    <a:lnR>
                      <a:noFill/>
                    </a:lnR>
                    <a:lnT>
                      <a:noFill/>
                    </a:lnT>
                    <a:lnB>
                      <a:noFill/>
                    </a:lnB>
                    <a:noFill/>
                  </a:tcPr>
                </a:tc>
                <a:tc>
                  <a:txBody>
                    <a:bodyPr/>
                    <a:lstStyle/>
                    <a:p>
                      <a:r>
                        <a:rPr lang="en-IN" sz="1200" dirty="0"/>
                        <a:t>Managed coding tasks, debugging, testing and version control effectively.</a:t>
                      </a:r>
                    </a:p>
                  </a:txBody>
                  <a:tcPr anchor="ctr">
                    <a:lnL>
                      <a:noFill/>
                    </a:lnL>
                    <a:lnR>
                      <a:noFill/>
                    </a:lnR>
                    <a:lnT>
                      <a:noFill/>
                    </a:lnT>
                    <a:lnB>
                      <a:noFill/>
                    </a:lnB>
                    <a:noFill/>
                  </a:tcPr>
                </a:tc>
                <a:extLst>
                  <a:ext uri="{0D108BD9-81ED-4DB2-BD59-A6C34878D82A}">
                    <a16:rowId xmlns:a16="http://schemas.microsoft.com/office/drawing/2014/main" val="2336603004"/>
                  </a:ext>
                </a:extLst>
              </a:tr>
              <a:tr h="472645">
                <a:tc>
                  <a:txBody>
                    <a:bodyPr/>
                    <a:lstStyle/>
                    <a:p>
                      <a:r>
                        <a:rPr lang="en-US" sz="1400"/>
                        <a:t>PO12</a:t>
                      </a:r>
                    </a:p>
                  </a:txBody>
                  <a:tcPr marL="36483" marR="36483" marT="18242" marB="18242" anchor="ctr">
                    <a:lnL>
                      <a:noFill/>
                    </a:lnL>
                    <a:lnR>
                      <a:noFill/>
                    </a:lnR>
                    <a:lnT>
                      <a:noFill/>
                    </a:lnT>
                    <a:lnB>
                      <a:noFill/>
                    </a:lnB>
                    <a:noFill/>
                  </a:tcPr>
                </a:tc>
                <a:tc>
                  <a:txBody>
                    <a:bodyPr/>
                    <a:lstStyle/>
                    <a:p>
                      <a:r>
                        <a:rPr lang="en-US" sz="1200" dirty="0"/>
                        <a:t>Engage in lifelong learning</a:t>
                      </a:r>
                    </a:p>
                  </a:txBody>
                  <a:tcPr marL="36483" marR="36483" marT="18242" marB="18242" anchor="ctr">
                    <a:lnL>
                      <a:noFill/>
                    </a:lnL>
                    <a:lnR>
                      <a:noFill/>
                    </a:lnR>
                    <a:lnT>
                      <a:noFill/>
                    </a:lnT>
                    <a:lnB>
                      <a:noFill/>
                    </a:lnB>
                    <a:noFill/>
                  </a:tcPr>
                </a:tc>
                <a:tc>
                  <a:txBody>
                    <a:bodyPr/>
                    <a:lstStyle/>
                    <a:p>
                      <a:r>
                        <a:rPr lang="en-US" sz="1200" dirty="0"/>
                        <a:t>Explored and implemented modern object detection algorithms beyond coursework.</a:t>
                      </a:r>
                    </a:p>
                  </a:txBody>
                  <a:tcPr marL="36483" marR="36483" marT="18242" marB="18242" anchor="ctr">
                    <a:lnL>
                      <a:noFill/>
                    </a:lnL>
                    <a:lnR>
                      <a:noFill/>
                    </a:lnR>
                    <a:lnT>
                      <a:noFill/>
                    </a:lnT>
                    <a:lnB>
                      <a:noFill/>
                    </a:lnB>
                    <a:noFill/>
                  </a:tcPr>
                </a:tc>
                <a:extLst>
                  <a:ext uri="{0D108BD9-81ED-4DB2-BD59-A6C34878D82A}">
                    <a16:rowId xmlns:a16="http://schemas.microsoft.com/office/drawing/2014/main" val="1260279857"/>
                  </a:ext>
                </a:extLst>
              </a:tr>
            </a:tbl>
          </a:graphicData>
        </a:graphic>
      </p:graphicFrame>
      <p:sp>
        <p:nvSpPr>
          <p:cNvPr id="4" name="Title 3">
            <a:extLst>
              <a:ext uri="{FF2B5EF4-FFF2-40B4-BE49-F238E27FC236}">
                <a16:creationId xmlns:a16="http://schemas.microsoft.com/office/drawing/2014/main" id="{F90A4798-787B-A665-2BB9-DE61FB0A28D3}"/>
              </a:ext>
            </a:extLst>
          </p:cNvPr>
          <p:cNvSpPr>
            <a:spLocks noGrp="1"/>
          </p:cNvSpPr>
          <p:nvPr>
            <p:ph type="title"/>
          </p:nvPr>
        </p:nvSpPr>
        <p:spPr/>
        <p:txBody>
          <a:bodyPr/>
          <a:lstStyle/>
          <a:p>
            <a:r>
              <a:rPr lang="en-US" sz="3600" dirty="0"/>
              <a:t>Program Outcomes (POs) Alignment</a:t>
            </a:r>
          </a:p>
        </p:txBody>
      </p:sp>
    </p:spTree>
    <p:extLst>
      <p:ext uri="{BB962C8B-B14F-4D97-AF65-F5344CB8AC3E}">
        <p14:creationId xmlns:p14="http://schemas.microsoft.com/office/powerpoint/2010/main" val="48286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90560" y="1169560"/>
            <a:ext cx="11522320" cy="76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IN" sz="3800" b="1" spc="-1" dirty="0">
                <a:solidFill>
                  <a:srgbClr val="000000"/>
                </a:solidFill>
                <a:latin typeface="Arial"/>
                <a:ea typeface="DejaVu Sans"/>
              </a:rPr>
              <a:t>References</a:t>
            </a:r>
            <a:endParaRPr lang="en-IN" sz="3800" b="0" strike="noStrike" spc="-1" dirty="0">
              <a:solidFill>
                <a:srgbClr val="000000"/>
              </a:solidFill>
              <a:latin typeface="Arial"/>
            </a:endParaRPr>
          </a:p>
        </p:txBody>
      </p:sp>
      <p:sp>
        <p:nvSpPr>
          <p:cNvPr id="134" name="CustomShape 6"/>
          <p:cNvSpPr/>
          <p:nvPr/>
        </p:nvSpPr>
        <p:spPr>
          <a:xfrm>
            <a:off x="3240000" y="396000"/>
            <a:ext cx="882000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3" name="TextBox 2">
            <a:extLst>
              <a:ext uri="{FF2B5EF4-FFF2-40B4-BE49-F238E27FC236}">
                <a16:creationId xmlns:a16="http://schemas.microsoft.com/office/drawing/2014/main" id="{47D7591E-76B8-1B9C-90D3-637C48F76386}"/>
              </a:ext>
            </a:extLst>
          </p:cNvPr>
          <p:cNvSpPr txBox="1"/>
          <p:nvPr/>
        </p:nvSpPr>
        <p:spPr>
          <a:xfrm>
            <a:off x="1106424" y="1837944"/>
            <a:ext cx="9811512" cy="4848571"/>
          </a:xfrm>
          <a:prstGeom prst="rect">
            <a:avLst/>
          </a:prstGeom>
          <a:noFill/>
        </p:spPr>
        <p:txBody>
          <a:bodyPr wrap="square">
            <a:spAutoFit/>
          </a:bodyPr>
          <a:lstStyle/>
          <a:p>
            <a:pPr marR="234315" algn="just">
              <a:spcBef>
                <a:spcPts val="25"/>
              </a:spcBef>
              <a:spcAft>
                <a:spcPts val="0"/>
              </a:spcAft>
            </a:pPr>
            <a:r>
              <a:rPr lang="en-US" sz="1400" dirty="0">
                <a:effectLst/>
                <a:latin typeface="Times New Roman" panose="02020603050405020304" pitchFamily="18" charset="0"/>
                <a:ea typeface="Times New Roman" panose="02020603050405020304" pitchFamily="18" charset="0"/>
              </a:rPr>
              <a:t> </a:t>
            </a:r>
          </a:p>
          <a:p>
            <a:pPr algn="just">
              <a:lnSpc>
                <a:spcPct val="150000"/>
              </a:lnSpc>
              <a:spcAft>
                <a:spcPts val="10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[1] J. Redmon and A. Farhadi, "YOLOv3: An Incremental Improvement," </a:t>
            </a:r>
            <a:r>
              <a:rPr lang="en-US" sz="1400" i="1" dirty="0" err="1">
                <a:effectLst/>
                <a:latin typeface="Calibri" panose="020F0502020204030204" pitchFamily="34" charset="0"/>
                <a:ea typeface="Calibri" panose="020F0502020204030204" pitchFamily="34" charset="0"/>
                <a:cs typeface="Calibri" panose="020F0502020204030204" pitchFamily="34" charset="0"/>
              </a:rPr>
              <a:t>arXiv</a:t>
            </a:r>
            <a:r>
              <a:rPr lang="en-US" sz="1400" i="1" dirty="0">
                <a:effectLst/>
                <a:latin typeface="Calibri" panose="020F0502020204030204" pitchFamily="34" charset="0"/>
                <a:ea typeface="Calibri" panose="020F0502020204030204" pitchFamily="34" charset="0"/>
                <a:cs typeface="Calibri" panose="020F0502020204030204" pitchFamily="34" charset="0"/>
              </a:rPr>
              <a:t> preprint arXiv:1804.02767</a:t>
            </a:r>
            <a:r>
              <a:rPr lang="en-US" sz="1400" dirty="0">
                <a:effectLst/>
                <a:latin typeface="Calibri" panose="020F0502020204030204" pitchFamily="34" charset="0"/>
                <a:ea typeface="Calibri" panose="020F0502020204030204" pitchFamily="34" charset="0"/>
                <a:cs typeface="Calibri" panose="020F0502020204030204" pitchFamily="34" charset="0"/>
              </a:rPr>
              <a:t>, Apr. 2018.</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10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[2] OpenCV Development Team, “OpenCV: Open Source Computer Vision Library,” </a:t>
            </a:r>
            <a:r>
              <a:rPr lang="en-US" sz="1400" i="1" dirty="0">
                <a:effectLst/>
                <a:latin typeface="Calibri" panose="020F0502020204030204" pitchFamily="34" charset="0"/>
                <a:ea typeface="Calibri" panose="020F0502020204030204" pitchFamily="34" charset="0"/>
                <a:cs typeface="Calibri" panose="020F0502020204030204" pitchFamily="34" charset="0"/>
              </a:rPr>
              <a:t>OpenCV Documentation</a:t>
            </a:r>
            <a:r>
              <a:rPr lang="en-US" sz="1400" dirty="0">
                <a:effectLst/>
                <a:latin typeface="Calibri" panose="020F0502020204030204" pitchFamily="34" charset="0"/>
                <a:ea typeface="Calibri" panose="020F0502020204030204" pitchFamily="34" charset="0"/>
                <a:cs typeface="Calibri" panose="020F0502020204030204" pitchFamily="34" charset="0"/>
              </a:rPr>
              <a:t>, Intel Corporation, 2023.</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10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[3] A. Rosebrock, "YOLO Object Detection with OpenCV," </a:t>
            </a:r>
            <a:r>
              <a:rPr lang="en-US" sz="1400" i="1" dirty="0" err="1">
                <a:effectLst/>
                <a:latin typeface="Calibri" panose="020F0502020204030204" pitchFamily="34" charset="0"/>
                <a:ea typeface="Calibri" panose="020F0502020204030204" pitchFamily="34" charset="0"/>
                <a:cs typeface="Calibri" panose="020F0502020204030204" pitchFamily="34" charset="0"/>
              </a:rPr>
              <a:t>PyImageSearch</a:t>
            </a:r>
            <a:r>
              <a:rPr lang="en-US" sz="1400" dirty="0">
                <a:effectLst/>
                <a:latin typeface="Calibri" panose="020F0502020204030204" pitchFamily="34" charset="0"/>
                <a:ea typeface="Calibri" panose="020F0502020204030204" pitchFamily="34" charset="0"/>
                <a:cs typeface="Calibri" panose="020F0502020204030204" pitchFamily="34" charset="0"/>
              </a:rPr>
              <a:t>, 2019.</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10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[4] Google Cloud Developers, “</a:t>
            </a:r>
            <a:r>
              <a:rPr lang="en-US" sz="1400" dirty="0" err="1">
                <a:effectLst/>
                <a:latin typeface="Calibri" panose="020F0502020204030204" pitchFamily="34" charset="0"/>
                <a:ea typeface="Calibri" panose="020F0502020204030204" pitchFamily="34" charset="0"/>
                <a:cs typeface="Calibri" panose="020F0502020204030204" pitchFamily="34" charset="0"/>
              </a:rPr>
              <a:t>gTTS</a:t>
            </a:r>
            <a:r>
              <a:rPr lang="en-US" sz="1400" dirty="0">
                <a:effectLst/>
                <a:latin typeface="Calibri" panose="020F0502020204030204" pitchFamily="34" charset="0"/>
                <a:ea typeface="Calibri" panose="020F0502020204030204" pitchFamily="34" charset="0"/>
                <a:cs typeface="Calibri" panose="020F0502020204030204" pitchFamily="34" charset="0"/>
              </a:rPr>
              <a:t>: Google Text-to-Speech for Python,” </a:t>
            </a:r>
            <a:r>
              <a:rPr lang="en-US" sz="1400" i="1" dirty="0">
                <a:effectLst/>
                <a:latin typeface="Calibri" panose="020F0502020204030204" pitchFamily="34" charset="0"/>
                <a:ea typeface="Calibri" panose="020F0502020204030204" pitchFamily="34" charset="0"/>
                <a:cs typeface="Calibri" panose="020F0502020204030204" pitchFamily="34" charset="0"/>
              </a:rPr>
              <a:t>Python Package Index</a:t>
            </a:r>
            <a:r>
              <a:rPr lang="en-US" sz="1400" dirty="0">
                <a:effectLst/>
                <a:latin typeface="Calibri" panose="020F0502020204030204" pitchFamily="34" charset="0"/>
                <a:ea typeface="Calibri" panose="020F0502020204030204" pitchFamily="34" charset="0"/>
                <a:cs typeface="Calibri" panose="020F0502020204030204" pitchFamily="34" charset="0"/>
              </a:rPr>
              <a:t>, 2023.</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10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[5] </a:t>
            </a:r>
            <a:r>
              <a:rPr lang="en-US" sz="1400" dirty="0" err="1">
                <a:effectLst/>
                <a:latin typeface="Calibri" panose="020F0502020204030204" pitchFamily="34" charset="0"/>
                <a:ea typeface="Calibri" panose="020F0502020204030204" pitchFamily="34" charset="0"/>
                <a:cs typeface="Calibri" panose="020F0502020204030204" pitchFamily="34" charset="0"/>
              </a:rPr>
              <a:t>Pyglet</a:t>
            </a: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dirty="0" err="1">
                <a:effectLst/>
                <a:latin typeface="Calibri" panose="020F0502020204030204" pitchFamily="34" charset="0"/>
                <a:ea typeface="Calibri" panose="020F0502020204030204" pitchFamily="34" charset="0"/>
                <a:cs typeface="Calibri" panose="020F0502020204030204" pitchFamily="34" charset="0"/>
              </a:rPr>
              <a:t>Pyglet</a:t>
            </a:r>
            <a:r>
              <a:rPr lang="en-US" sz="1400" dirty="0">
                <a:effectLst/>
                <a:latin typeface="Calibri" panose="020F0502020204030204" pitchFamily="34" charset="0"/>
                <a:ea typeface="Calibri" panose="020F0502020204030204" pitchFamily="34" charset="0"/>
                <a:cs typeface="Calibri" panose="020F0502020204030204" pitchFamily="34" charset="0"/>
              </a:rPr>
              <a:t> Media Player Library," 2023.</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10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[6] A. </a:t>
            </a:r>
            <a:r>
              <a:rPr lang="en-US" sz="1400" dirty="0" err="1">
                <a:effectLst/>
                <a:latin typeface="Calibri" panose="020F0502020204030204" pitchFamily="34" charset="0"/>
                <a:ea typeface="Calibri" panose="020F0502020204030204" pitchFamily="34" charset="0"/>
                <a:cs typeface="Calibri" panose="020F0502020204030204" pitchFamily="34" charset="0"/>
              </a:rPr>
              <a:t>Bochkovskiy</a:t>
            </a:r>
            <a:r>
              <a:rPr lang="en-US" sz="1400" dirty="0">
                <a:effectLst/>
                <a:latin typeface="Calibri" panose="020F0502020204030204" pitchFamily="34" charset="0"/>
                <a:ea typeface="Calibri" panose="020F0502020204030204" pitchFamily="34" charset="0"/>
                <a:cs typeface="Calibri" panose="020F0502020204030204" pitchFamily="34" charset="0"/>
              </a:rPr>
              <a:t>, C.-Y. Wang, and H.-Y. M. Liao, "YOLOv4: Optimal Speed and Accuracy of Object Detection," </a:t>
            </a:r>
            <a:r>
              <a:rPr lang="en-US" sz="1400" i="1" dirty="0" err="1">
                <a:effectLst/>
                <a:latin typeface="Calibri" panose="020F0502020204030204" pitchFamily="34" charset="0"/>
                <a:ea typeface="Calibri" panose="020F0502020204030204" pitchFamily="34" charset="0"/>
                <a:cs typeface="Calibri" panose="020F0502020204030204" pitchFamily="34" charset="0"/>
              </a:rPr>
              <a:t>arXiv</a:t>
            </a:r>
            <a:r>
              <a:rPr lang="en-US" sz="1400" i="1" dirty="0">
                <a:effectLst/>
                <a:latin typeface="Calibri" panose="020F0502020204030204" pitchFamily="34" charset="0"/>
                <a:ea typeface="Calibri" panose="020F0502020204030204" pitchFamily="34" charset="0"/>
                <a:cs typeface="Calibri" panose="020F0502020204030204" pitchFamily="34" charset="0"/>
              </a:rPr>
              <a:t> preprint arXiv:2004.10934</a:t>
            </a:r>
            <a:r>
              <a:rPr lang="en-US" sz="1400" dirty="0">
                <a:effectLst/>
                <a:latin typeface="Calibri" panose="020F0502020204030204" pitchFamily="34" charset="0"/>
                <a:ea typeface="Calibri" panose="020F0502020204030204" pitchFamily="34" charset="0"/>
                <a:cs typeface="Calibri" panose="020F0502020204030204" pitchFamily="34" charset="0"/>
              </a:rPr>
              <a:t>, Apr. 2020.</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10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[7] J. Redmon and A. Farhadi, “YOLO9000: Better, Faster, Stronger,” </a:t>
            </a:r>
            <a:r>
              <a:rPr lang="en-US" sz="1400" i="1" dirty="0">
                <a:effectLst/>
                <a:latin typeface="Calibri" panose="020F0502020204030204" pitchFamily="34" charset="0"/>
                <a:ea typeface="Calibri" panose="020F0502020204030204" pitchFamily="34" charset="0"/>
                <a:cs typeface="Calibri" panose="020F0502020204030204" pitchFamily="34" charset="0"/>
              </a:rPr>
              <a:t>IEEE Conference on Computer Vision and Pattern Recognition (CVPR)</a:t>
            </a:r>
            <a:r>
              <a:rPr lang="en-US" sz="1400" dirty="0">
                <a:effectLst/>
                <a:latin typeface="Calibri" panose="020F0502020204030204" pitchFamily="34" charset="0"/>
                <a:ea typeface="Calibri" panose="020F0502020204030204" pitchFamily="34" charset="0"/>
                <a:cs typeface="Calibri" panose="020F0502020204030204" pitchFamily="34" charset="0"/>
              </a:rPr>
              <a:t>, 2017.</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spcAft>
                <a:spcPts val="1000"/>
              </a:spcAft>
            </a:pPr>
            <a:r>
              <a:rPr lang="en-US" sz="1400" dirty="0">
                <a:effectLst/>
                <a:latin typeface="Calibri" panose="020F0502020204030204" pitchFamily="34" charset="0"/>
                <a:ea typeface="Calibri" panose="020F0502020204030204" pitchFamily="34" charset="0"/>
                <a:cs typeface="Calibri" panose="020F0502020204030204" pitchFamily="34" charset="0"/>
              </a:rPr>
              <a:t>[8] J. Brownlee, "A Gentle Introduction to Object Detection," </a:t>
            </a:r>
            <a:r>
              <a:rPr lang="en-US" sz="1400" i="1" dirty="0">
                <a:effectLst/>
                <a:latin typeface="Calibri" panose="020F0502020204030204" pitchFamily="34" charset="0"/>
                <a:ea typeface="Calibri" panose="020F0502020204030204" pitchFamily="34" charset="0"/>
                <a:cs typeface="Calibri" panose="020F0502020204030204" pitchFamily="34" charset="0"/>
              </a:rPr>
              <a:t>Machine Learning Mastery</a:t>
            </a:r>
            <a:r>
              <a:rPr lang="en-US" sz="1400" dirty="0">
                <a:effectLst/>
                <a:latin typeface="Calibri" panose="020F0502020204030204" pitchFamily="34" charset="0"/>
                <a:ea typeface="Calibri" panose="020F0502020204030204" pitchFamily="34" charset="0"/>
                <a:cs typeface="Calibri" panose="020F0502020204030204" pitchFamily="34" charset="0"/>
              </a:rPr>
              <a:t>, 2021.</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buNone/>
            </a:pPr>
            <a:endParaRPr lang="en-US" sz="1400" dirty="0">
              <a:solidFill>
                <a:srgbClr val="000000"/>
              </a:solidFill>
              <a:effectLst/>
              <a:latin typeface="Arial" panose="020B0604020202020204" pitchFamily="34" charset="0"/>
              <a:ea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4500000" y="3008520"/>
            <a:ext cx="3232800" cy="76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IN" sz="4800" b="1" strike="noStrike" spc="-1">
                <a:solidFill>
                  <a:srgbClr val="000000"/>
                </a:solidFill>
                <a:latin typeface="Arial"/>
                <a:ea typeface="DejaVu Sans"/>
              </a:rPr>
              <a:t>Thank You</a:t>
            </a:r>
            <a:endParaRPr lang="en-IN" sz="4800" b="0" strike="noStrike" spc="-1">
              <a:solidFill>
                <a:srgbClr val="000000"/>
              </a:solidFill>
              <a:latin typeface="Arial"/>
            </a:endParaRPr>
          </a:p>
        </p:txBody>
      </p:sp>
      <p:sp>
        <p:nvSpPr>
          <p:cNvPr id="134" name="CustomShape 6"/>
          <p:cNvSpPr/>
          <p:nvPr/>
        </p:nvSpPr>
        <p:spPr>
          <a:xfrm>
            <a:off x="3240000" y="396000"/>
            <a:ext cx="882000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Tree>
    <p:extLst>
      <p:ext uri="{BB962C8B-B14F-4D97-AF65-F5344CB8AC3E}">
        <p14:creationId xmlns:p14="http://schemas.microsoft.com/office/powerpoint/2010/main" val="3351288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FE644-731B-9D8A-EFF2-8E29188B26C7}"/>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156AB465-CAAE-2E3B-9FDB-FB94A00373C9}"/>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119" name="CustomShape 3">
            <a:extLst>
              <a:ext uri="{FF2B5EF4-FFF2-40B4-BE49-F238E27FC236}">
                <a16:creationId xmlns:a16="http://schemas.microsoft.com/office/drawing/2014/main" id="{A0119872-A0AE-14A2-22F8-C2B8F756CBC9}"/>
              </a:ext>
            </a:extLst>
          </p:cNvPr>
          <p:cNvSpPr/>
          <p:nvPr/>
        </p:nvSpPr>
        <p:spPr>
          <a:xfrm>
            <a:off x="671560" y="2346960"/>
            <a:ext cx="11144520" cy="189379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360"/>
              </a:spcBef>
              <a:tabLst>
                <a:tab pos="0" algn="l"/>
              </a:tabLst>
            </a:pPr>
            <a:endParaRPr lang="en-IN" sz="1800" b="0" strike="noStrike" spc="-1" dirty="0">
              <a:solidFill>
                <a:srgbClr val="000000"/>
              </a:solidFill>
              <a:latin typeface="Arial"/>
            </a:endParaRPr>
          </a:p>
        </p:txBody>
      </p:sp>
      <p:sp>
        <p:nvSpPr>
          <p:cNvPr id="121" name="CustomShape 5">
            <a:extLst>
              <a:ext uri="{FF2B5EF4-FFF2-40B4-BE49-F238E27FC236}">
                <a16:creationId xmlns:a16="http://schemas.microsoft.com/office/drawing/2014/main" id="{E7CC92DC-7884-A4D6-EC78-16DDED535CA4}"/>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a:ea typeface="Arial"/>
              </a:rPr>
              <a:t>2</a:t>
            </a:fld>
            <a:endParaRPr lang="en-IN" sz="1200" b="0" strike="noStrike" spc="-1">
              <a:solidFill>
                <a:srgbClr val="000000"/>
              </a:solidFill>
              <a:latin typeface="Arial"/>
            </a:endParaRPr>
          </a:p>
        </p:txBody>
      </p:sp>
      <p:sp>
        <p:nvSpPr>
          <p:cNvPr id="3" name="TextBox 2">
            <a:extLst>
              <a:ext uri="{FF2B5EF4-FFF2-40B4-BE49-F238E27FC236}">
                <a16:creationId xmlns:a16="http://schemas.microsoft.com/office/drawing/2014/main" id="{7748EF07-C4B2-F96B-9181-4B649E270A77}"/>
              </a:ext>
            </a:extLst>
          </p:cNvPr>
          <p:cNvSpPr txBox="1"/>
          <p:nvPr/>
        </p:nvSpPr>
        <p:spPr>
          <a:xfrm>
            <a:off x="1728200" y="2346960"/>
            <a:ext cx="9722120" cy="4524315"/>
          </a:xfrm>
          <a:prstGeom prst="rect">
            <a:avLst/>
          </a:prstGeom>
          <a:noFill/>
        </p:spPr>
        <p:txBody>
          <a:bodyPr wrap="square" rtlCol="0">
            <a:spAutoFit/>
          </a:bodyPr>
          <a:lstStyle/>
          <a:p>
            <a:pPr algn="just">
              <a:buNone/>
            </a:pPr>
            <a:r>
              <a:rPr lang="en-US" b="1" dirty="0"/>
              <a:t>SDG 4: Quality Education</a:t>
            </a:r>
          </a:p>
          <a:p>
            <a:pPr algn="just">
              <a:buFont typeface="Arial" panose="020B0604020202020204" pitchFamily="34" charset="0"/>
              <a:buChar char="•"/>
            </a:pPr>
            <a:r>
              <a:rPr lang="en-US" dirty="0"/>
              <a:t>It can be used as an educational tool or workshop demo for students to lean about real-time object detection.</a:t>
            </a:r>
          </a:p>
          <a:p>
            <a:pPr algn="just">
              <a:buFont typeface="Arial" panose="020B0604020202020204" pitchFamily="34" charset="0"/>
              <a:buChar char="•"/>
            </a:pPr>
            <a:r>
              <a:rPr lang="en-US" dirty="0"/>
              <a:t>Encourages STEM skill development, preparing students and young professionals for future tech-driven careers.</a:t>
            </a:r>
          </a:p>
          <a:p>
            <a:pPr algn="just">
              <a:buNone/>
            </a:pPr>
            <a:r>
              <a:rPr lang="en-US" b="1" dirty="0"/>
              <a:t>SDG 9: </a:t>
            </a:r>
            <a:r>
              <a:rPr lang="en-IN" b="1" dirty="0"/>
              <a:t>Industry, Innovation and Infrastructure</a:t>
            </a:r>
            <a:endParaRPr lang="en-US" b="1" dirty="0"/>
          </a:p>
          <a:p>
            <a:pPr algn="just">
              <a:buFont typeface="Arial" panose="020B0604020202020204" pitchFamily="34" charset="0"/>
              <a:buChar char="•"/>
            </a:pPr>
            <a:r>
              <a:rPr lang="en-IN" dirty="0"/>
              <a:t>Supports applications like smart surveillance and traffic monitoring, enabling smart infrastructure.</a:t>
            </a:r>
            <a:endParaRPr lang="en-US" dirty="0"/>
          </a:p>
          <a:p>
            <a:pPr algn="just">
              <a:buFont typeface="Arial" panose="020B0604020202020204" pitchFamily="34" charset="0"/>
              <a:buChar char="•"/>
            </a:pPr>
            <a:r>
              <a:rPr lang="en-US" dirty="0"/>
              <a:t>Uses AI and machine learning to develop cutting-edge object detection systems, driving innovation.</a:t>
            </a:r>
          </a:p>
          <a:p>
            <a:pPr algn="just">
              <a:buNone/>
            </a:pPr>
            <a:r>
              <a:rPr lang="en-US" b="1" dirty="0"/>
              <a:t>SDG 11:</a:t>
            </a:r>
            <a:r>
              <a:rPr lang="en-IN" b="1" dirty="0"/>
              <a:t>Sustainable Cities and Communities</a:t>
            </a:r>
            <a:endParaRPr lang="en-US" b="1" dirty="0"/>
          </a:p>
          <a:p>
            <a:pPr algn="just">
              <a:buFont typeface="Arial" panose="020B0604020202020204" pitchFamily="34" charset="0"/>
              <a:buChar char="•"/>
            </a:pPr>
            <a:r>
              <a:rPr lang="en-US" dirty="0"/>
              <a:t> Supports smart city development by enabling technologies like traffic management and crowd analysis.</a:t>
            </a:r>
          </a:p>
          <a:p>
            <a:pPr algn="just">
              <a:buFont typeface="Arial" panose="020B0604020202020204" pitchFamily="34" charset="0"/>
              <a:buChar char="•"/>
            </a:pPr>
            <a:r>
              <a:rPr lang="en-US" dirty="0"/>
              <a:t>Enhances urban safety through real-time object detection used in surveillance and monitoring systems.</a:t>
            </a:r>
          </a:p>
          <a:p>
            <a:pPr algn="just"/>
            <a:endParaRPr lang="en-US" dirty="0"/>
          </a:p>
        </p:txBody>
      </p:sp>
      <p:sp>
        <p:nvSpPr>
          <p:cNvPr id="5" name="TextBox 4">
            <a:extLst>
              <a:ext uri="{FF2B5EF4-FFF2-40B4-BE49-F238E27FC236}">
                <a16:creationId xmlns:a16="http://schemas.microsoft.com/office/drawing/2014/main" id="{AD229ECE-4875-B179-EDAF-EFBF7087B1BB}"/>
              </a:ext>
            </a:extLst>
          </p:cNvPr>
          <p:cNvSpPr txBox="1"/>
          <p:nvPr/>
        </p:nvSpPr>
        <p:spPr>
          <a:xfrm>
            <a:off x="741680" y="1304485"/>
            <a:ext cx="10708640" cy="954107"/>
          </a:xfrm>
          <a:prstGeom prst="rect">
            <a:avLst/>
          </a:prstGeom>
          <a:noFill/>
        </p:spPr>
        <p:txBody>
          <a:bodyPr wrap="square" rtlCol="0">
            <a:spAutoFit/>
          </a:bodyPr>
          <a:lstStyle/>
          <a:p>
            <a:pPr algn="ctr"/>
            <a:r>
              <a:rPr lang="en-US" sz="2800" b="1" dirty="0"/>
              <a:t>ALIGNMENT WITH UN SUSTAINABLE DEVELOPMENT GOALS (SDGS)</a:t>
            </a:r>
          </a:p>
        </p:txBody>
      </p:sp>
      <p:pic>
        <p:nvPicPr>
          <p:cNvPr id="9" name="Picture 8" descr="A red sign with a book and a pencil&#10;&#10;AI-generated content may be incorrect.">
            <a:extLst>
              <a:ext uri="{FF2B5EF4-FFF2-40B4-BE49-F238E27FC236}">
                <a16:creationId xmlns:a16="http://schemas.microsoft.com/office/drawing/2014/main" id="{7DA0E654-D7D0-BE72-8815-DE1528EBBA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5640" y="2346960"/>
            <a:ext cx="1224477" cy="1224477"/>
          </a:xfrm>
          <a:prstGeom prst="rect">
            <a:avLst/>
          </a:prstGeom>
        </p:spPr>
      </p:pic>
      <p:pic>
        <p:nvPicPr>
          <p:cNvPr id="12" name="Picture 11">
            <a:extLst>
              <a:ext uri="{FF2B5EF4-FFF2-40B4-BE49-F238E27FC236}">
                <a16:creationId xmlns:a16="http://schemas.microsoft.com/office/drawing/2014/main" id="{E23963EC-10F9-B375-D1C0-8C7FB388C5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640" y="3659805"/>
            <a:ext cx="1298145" cy="1287259"/>
          </a:xfrm>
          <a:prstGeom prst="rect">
            <a:avLst/>
          </a:prstGeom>
        </p:spPr>
      </p:pic>
      <p:pic>
        <p:nvPicPr>
          <p:cNvPr id="16" name="Picture 15">
            <a:extLst>
              <a:ext uri="{FF2B5EF4-FFF2-40B4-BE49-F238E27FC236}">
                <a16:creationId xmlns:a16="http://schemas.microsoft.com/office/drawing/2014/main" id="{FF1D72F9-3195-7AEC-AB1D-C8E32C07F7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640" y="5058375"/>
            <a:ext cx="1298145" cy="1298145"/>
          </a:xfrm>
          <a:prstGeom prst="rect">
            <a:avLst/>
          </a:prstGeom>
        </p:spPr>
      </p:pic>
    </p:spTree>
    <p:extLst>
      <p:ext uri="{BB962C8B-B14F-4D97-AF65-F5344CB8AC3E}">
        <p14:creationId xmlns:p14="http://schemas.microsoft.com/office/powerpoint/2010/main" val="3156661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360000" y="176490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1001"/>
              </a:spcBef>
              <a:tabLst>
                <a:tab pos="0" algn="l"/>
              </a:tabLst>
            </a:pPr>
            <a:r>
              <a:rPr lang="en-US" sz="2800" b="1" spc="-1" dirty="0">
                <a:solidFill>
                  <a:srgbClr val="000000"/>
                </a:solidFill>
                <a:latin typeface="Calibri"/>
                <a:ea typeface="Calibri"/>
              </a:rPr>
              <a:t>Problem Statement</a:t>
            </a:r>
            <a:endParaRPr lang="en-IN" sz="2800" b="1" strike="noStrike" spc="-1" dirty="0">
              <a:solidFill>
                <a:srgbClr val="000000"/>
              </a:solidFill>
              <a:latin typeface="Arial"/>
            </a:endParaRPr>
          </a:p>
        </p:txBody>
      </p:sp>
      <p:sp>
        <p:nvSpPr>
          <p:cNvPr id="118" name="CustomShape 2"/>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119" name="CustomShape 3"/>
          <p:cNvSpPr/>
          <p:nvPr/>
        </p:nvSpPr>
        <p:spPr>
          <a:xfrm>
            <a:off x="360000" y="2547000"/>
            <a:ext cx="11160000" cy="3382920"/>
          </a:xfrm>
          <a:prstGeom prst="rect">
            <a:avLst/>
          </a:prstGeom>
          <a:ln/>
        </p:spPr>
        <p:style>
          <a:lnRef idx="2">
            <a:schemeClr val="accent2"/>
          </a:lnRef>
          <a:fillRef idx="1">
            <a:schemeClr val="lt1"/>
          </a:fillRef>
          <a:effectRef idx="0">
            <a:schemeClr val="accent2"/>
          </a:effectRef>
          <a:fontRef idx="minor">
            <a:schemeClr val="dk1"/>
          </a:fontRef>
        </p:style>
        <p:txBody>
          <a:bodyPr lIns="90000" tIns="45000" rIns="90000" bIns="45000" anchor="t">
            <a:noAutofit/>
          </a:bodyPr>
          <a:lstStyle/>
          <a:p>
            <a:pPr>
              <a:lnSpc>
                <a:spcPct val="100000"/>
              </a:lnSpc>
              <a:spcBef>
                <a:spcPts val="360"/>
              </a:spcBef>
              <a:tabLst>
                <a:tab pos="0" algn="l"/>
              </a:tabLst>
            </a:pPr>
            <a:r>
              <a:rPr lang="en-US" sz="2400" dirty="0"/>
              <a:t>Traditional surveillance and monitoring systems often lack real-time intelligence and rely heavily on manual observation, which can be slow and error-prone. There is an increasing demand for automated, accurate, and fast object detection solutions in areas such as public safety, traffic management, and wildlife monitoring. However, many existing systems face challenges with speed, scalability, and precision. This project addresses these issues by implementing a YOLOv3-based real-time object detection system using machine learning to provide efficient and reliable detection capabilities.</a:t>
            </a:r>
            <a:endParaRPr lang="en-IN" sz="2400" b="0" strike="noStrike" spc="-1" dirty="0">
              <a:solidFill>
                <a:srgbClr val="000000"/>
              </a:solidFill>
              <a:latin typeface="Arial"/>
            </a:endParaRPr>
          </a:p>
        </p:txBody>
      </p:sp>
      <p:sp>
        <p:nvSpPr>
          <p:cNvPr id="121" name="CustomShape 5"/>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a:ea typeface="Arial"/>
              </a:rPr>
              <a:t>3</a:t>
            </a:fld>
            <a:endParaRPr lang="en-IN" sz="1200" b="0" strike="noStrike" spc="-1">
              <a:solidFill>
                <a:srgbClr val="000000"/>
              </a:solidFill>
              <a:latin typeface="Arial"/>
            </a:endParaRPr>
          </a:p>
        </p:txBody>
      </p:sp>
    </p:spTree>
    <p:extLst>
      <p:ext uri="{BB962C8B-B14F-4D97-AF65-F5344CB8AC3E}">
        <p14:creationId xmlns:p14="http://schemas.microsoft.com/office/powerpoint/2010/main" val="807286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360000" y="176490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1001"/>
              </a:spcBef>
              <a:tabLst>
                <a:tab pos="0" algn="l"/>
              </a:tabLst>
            </a:pPr>
            <a:r>
              <a:rPr lang="en-US" sz="4400" b="1" strike="noStrike" spc="-1" dirty="0">
                <a:solidFill>
                  <a:srgbClr val="000000"/>
                </a:solidFill>
                <a:latin typeface="Calibri"/>
                <a:ea typeface="Calibri"/>
              </a:rPr>
              <a:t>Solution</a:t>
            </a:r>
            <a:endParaRPr lang="en-IN" sz="2800" b="1" strike="noStrike" spc="-1" dirty="0">
              <a:solidFill>
                <a:srgbClr val="000000"/>
              </a:solidFill>
              <a:latin typeface="Arial"/>
            </a:endParaRPr>
          </a:p>
        </p:txBody>
      </p:sp>
      <p:sp>
        <p:nvSpPr>
          <p:cNvPr id="118" name="CustomShape 2"/>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119" name="CustomShape 3"/>
          <p:cNvSpPr/>
          <p:nvPr/>
        </p:nvSpPr>
        <p:spPr>
          <a:xfrm>
            <a:off x="360000" y="2547000"/>
            <a:ext cx="11160000" cy="3382920"/>
          </a:xfrm>
          <a:prstGeom prst="rect">
            <a:avLst/>
          </a:prstGeom>
          <a:ln/>
        </p:spPr>
        <p:style>
          <a:lnRef idx="2">
            <a:schemeClr val="accent2"/>
          </a:lnRef>
          <a:fillRef idx="1">
            <a:schemeClr val="lt1"/>
          </a:fillRef>
          <a:effectRef idx="0">
            <a:schemeClr val="accent2"/>
          </a:effectRef>
          <a:fontRef idx="minor">
            <a:schemeClr val="dk1"/>
          </a:fontRef>
        </p:style>
        <p:txBody>
          <a:bodyPr lIns="90000" tIns="45000" rIns="90000" bIns="45000" anchor="t">
            <a:noAutofit/>
          </a:bodyPr>
          <a:lstStyle/>
          <a:p>
            <a:pPr algn="just">
              <a:lnSpc>
                <a:spcPct val="100000"/>
              </a:lnSpc>
              <a:spcBef>
                <a:spcPts val="360"/>
              </a:spcBef>
              <a:tabLst>
                <a:tab pos="0" algn="l"/>
              </a:tabLst>
            </a:pPr>
            <a:r>
              <a:rPr lang="en-US" sz="2800" dirty="0"/>
              <a:t>This project implements a real-time object detection system using the YOLOv3 deep learning model. It automates the identification and tracking of multiple objects in video feeds, reducing reliance on manual monitoring. By processing live camera input, it provides fast and accurate detection of vehicles, pedestrians, and other objects. The system improves efficiency in surveillance, traffic management, and safety applications. Overall, it delivers a scalable and reliable AI-based solution for intelligent monitoring.</a:t>
            </a:r>
            <a:endParaRPr lang="en-IN" sz="2800" b="0" strike="noStrike" spc="-1" dirty="0">
              <a:solidFill>
                <a:srgbClr val="000000"/>
              </a:solidFill>
              <a:latin typeface="Arial"/>
            </a:endParaRPr>
          </a:p>
        </p:txBody>
      </p:sp>
      <p:sp>
        <p:nvSpPr>
          <p:cNvPr id="121" name="CustomShape 5"/>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a:ea typeface="Arial"/>
              </a:rPr>
              <a:t>4</a:t>
            </a:fld>
            <a:endParaRPr lang="en-IN" sz="1200" b="0" strike="noStrike" spc="-1">
              <a:solidFill>
                <a:srgbClr val="000000"/>
              </a:solidFill>
              <a:latin typeface="Arial"/>
            </a:endParaRPr>
          </a:p>
        </p:txBody>
      </p:sp>
    </p:spTree>
    <p:extLst>
      <p:ext uri="{BB962C8B-B14F-4D97-AF65-F5344CB8AC3E}">
        <p14:creationId xmlns:p14="http://schemas.microsoft.com/office/powerpoint/2010/main" val="1863604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5C3A6-2F97-A1C8-E2DC-8AB6E4E3A8BE}"/>
            </a:ext>
          </a:extLst>
        </p:cNvPr>
        <p:cNvGrpSpPr/>
        <p:nvPr/>
      </p:nvGrpSpPr>
      <p:grpSpPr>
        <a:xfrm>
          <a:off x="0" y="0"/>
          <a:ext cx="0" cy="0"/>
          <a:chOff x="0" y="0"/>
          <a:chExt cx="0" cy="0"/>
        </a:xfrm>
      </p:grpSpPr>
      <p:sp>
        <p:nvSpPr>
          <p:cNvPr id="118" name="CustomShape 2">
            <a:extLst>
              <a:ext uri="{FF2B5EF4-FFF2-40B4-BE49-F238E27FC236}">
                <a16:creationId xmlns:a16="http://schemas.microsoft.com/office/drawing/2014/main" id="{0847CF2A-1D2F-A959-E283-3D609B86816C}"/>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dirty="0">
                <a:solidFill>
                  <a:srgbClr val="1C4587"/>
                </a:solidFill>
                <a:latin typeface="Arial"/>
                <a:ea typeface="Arial"/>
              </a:rPr>
              <a:t>KIET Group of Institutions, Ghaziabad</a:t>
            </a:r>
            <a:endParaRPr lang="en-IN" sz="1800" b="0" strike="noStrike" spc="-1" dirty="0">
              <a:solidFill>
                <a:srgbClr val="000000"/>
              </a:solidFill>
              <a:latin typeface="Arial"/>
            </a:endParaRPr>
          </a:p>
        </p:txBody>
      </p:sp>
      <p:sp>
        <p:nvSpPr>
          <p:cNvPr id="121" name="CustomShape 5">
            <a:extLst>
              <a:ext uri="{FF2B5EF4-FFF2-40B4-BE49-F238E27FC236}">
                <a16:creationId xmlns:a16="http://schemas.microsoft.com/office/drawing/2014/main" id="{2D844D7F-FDE4-508E-6393-16009B85ADAE}"/>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a:ea typeface="Arial"/>
              </a:rPr>
              <a:t>5</a:t>
            </a:fld>
            <a:endParaRPr lang="en-IN" sz="1200" b="0" strike="noStrike" spc="-1">
              <a:solidFill>
                <a:srgbClr val="000000"/>
              </a:solidFill>
              <a:latin typeface="Arial"/>
            </a:endParaRPr>
          </a:p>
        </p:txBody>
      </p:sp>
      <p:pic>
        <p:nvPicPr>
          <p:cNvPr id="4" name="Picture 3">
            <a:extLst>
              <a:ext uri="{FF2B5EF4-FFF2-40B4-BE49-F238E27FC236}">
                <a16:creationId xmlns:a16="http://schemas.microsoft.com/office/drawing/2014/main" id="{9B2E96C7-2BFC-11B0-6C1B-57A5BC7F5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9" y="1367568"/>
            <a:ext cx="6023280" cy="3350736"/>
          </a:xfrm>
          <a:prstGeom prst="rect">
            <a:avLst/>
          </a:prstGeom>
        </p:spPr>
      </p:pic>
      <p:pic>
        <p:nvPicPr>
          <p:cNvPr id="8" name="Picture 7">
            <a:extLst>
              <a:ext uri="{FF2B5EF4-FFF2-40B4-BE49-F238E27FC236}">
                <a16:creationId xmlns:a16="http://schemas.microsoft.com/office/drawing/2014/main" id="{4BDB25D3-49AC-54CD-186F-D7713AFD9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101" y="1165772"/>
            <a:ext cx="5150115" cy="3429176"/>
          </a:xfrm>
          <a:prstGeom prst="rect">
            <a:avLst/>
          </a:prstGeom>
        </p:spPr>
      </p:pic>
    </p:spTree>
    <p:extLst>
      <p:ext uri="{BB962C8B-B14F-4D97-AF65-F5344CB8AC3E}">
        <p14:creationId xmlns:p14="http://schemas.microsoft.com/office/powerpoint/2010/main" val="6796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p:cNvSpPr/>
          <p:nvPr/>
        </p:nvSpPr>
        <p:spPr>
          <a:xfrm>
            <a:off x="4099040" y="1062540"/>
            <a:ext cx="5350680"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trike="noStrike" spc="-1" dirty="0">
                <a:solidFill>
                  <a:srgbClr val="000000"/>
                </a:solidFill>
                <a:latin typeface="Calibri"/>
                <a:ea typeface="Calibri"/>
              </a:rPr>
              <a:t>Project Objectives</a:t>
            </a:r>
            <a:endParaRPr lang="en-IN" sz="3200" b="0" strike="noStrike" spc="-1" dirty="0">
              <a:solidFill>
                <a:srgbClr val="000000"/>
              </a:solidFill>
              <a:latin typeface="Arial"/>
            </a:endParaRPr>
          </a:p>
        </p:txBody>
      </p:sp>
      <p:sp>
        <p:nvSpPr>
          <p:cNvPr id="123" name="CustomShape 1_1"/>
          <p:cNvSpPr/>
          <p:nvPr/>
        </p:nvSpPr>
        <p:spPr>
          <a:xfrm>
            <a:off x="706000" y="2021840"/>
            <a:ext cx="10503000" cy="407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r>
              <a:rPr lang="en-US" sz="2800" b="0" strike="noStrike" spc="-1" dirty="0">
                <a:solidFill>
                  <a:srgbClr val="000000"/>
                </a:solidFill>
                <a:latin typeface="Calibri"/>
                <a:ea typeface="Calibri"/>
              </a:rPr>
              <a:t>Our 4 Major Objectives of our project are:-</a:t>
            </a:r>
            <a:endParaRPr lang="en-IN" sz="2800" b="0" strike="noStrike" spc="-1" dirty="0">
              <a:solidFill>
                <a:srgbClr val="000000"/>
              </a:solidFill>
              <a:latin typeface="Arial"/>
            </a:endParaRPr>
          </a:p>
          <a:p>
            <a:pPr marL="457200" indent="-336600" algn="just">
              <a:lnSpc>
                <a:spcPct val="90000"/>
              </a:lnSpc>
              <a:spcBef>
                <a:spcPts val="1001"/>
              </a:spcBef>
              <a:buClr>
                <a:srgbClr val="000000"/>
              </a:buClr>
              <a:buFont typeface="Arial"/>
              <a:buAutoNum type="arabicPeriod"/>
              <a:tabLst>
                <a:tab pos="0" algn="l"/>
              </a:tabLst>
            </a:pPr>
            <a:r>
              <a:rPr lang="en-IN" sz="2000" b="1" dirty="0">
                <a:latin typeface="Calibri" panose="020F0502020204030204" pitchFamily="34" charset="0"/>
                <a:ea typeface="Calibri" panose="020F0502020204030204" pitchFamily="34" charset="0"/>
                <a:cs typeface="Calibri" panose="020F0502020204030204" pitchFamily="34" charset="0"/>
              </a:rPr>
              <a:t>Real-Time Accurate Detection:</a:t>
            </a:r>
            <a:r>
              <a:rPr lang="en-US" dirty="0">
                <a:latin typeface="+mj-lt"/>
              </a:rPr>
              <a:t>Develop a real-time object detection system using YOLOv3 to accurately identify multiple objects from live video feeds.</a:t>
            </a:r>
            <a:endParaRPr lang="en-US" b="0" strike="noStrike" spc="-1" dirty="0">
              <a:solidFill>
                <a:srgbClr val="000000"/>
              </a:solidFill>
              <a:latin typeface="+mj-lt"/>
              <a:ea typeface="Calibri"/>
            </a:endParaRPr>
          </a:p>
          <a:p>
            <a:pPr marL="457200" indent="-336600" algn="just">
              <a:lnSpc>
                <a:spcPct val="90000"/>
              </a:lnSpc>
              <a:spcBef>
                <a:spcPts val="1001"/>
              </a:spcBef>
              <a:buClr>
                <a:srgbClr val="000000"/>
              </a:buClr>
              <a:buFont typeface="Arial"/>
              <a:buAutoNum type="arabicPeriod"/>
              <a:tabLst>
                <a:tab pos="0" algn="l"/>
              </a:tabLst>
            </a:pPr>
            <a:r>
              <a:rPr lang="en-IN" sz="2000" b="1" dirty="0">
                <a:latin typeface="Calibri" panose="020F0502020204030204" pitchFamily="34" charset="0"/>
                <a:ea typeface="Calibri" panose="020F0502020204030204" pitchFamily="34" charset="0"/>
                <a:cs typeface="Calibri" panose="020F0502020204030204" pitchFamily="34" charset="0"/>
              </a:rPr>
              <a:t>Automation and Efficiency</a:t>
            </a:r>
            <a:r>
              <a:rPr lang="en-US" sz="2000" b="1" strike="noStrike" spc="-1" dirty="0">
                <a:solidFill>
                  <a:srgbClr val="000000"/>
                </a:solidFill>
                <a:latin typeface="Calibri"/>
                <a:ea typeface="Calibri"/>
              </a:rPr>
              <a:t>: </a:t>
            </a:r>
            <a:r>
              <a:rPr lang="en-US" dirty="0"/>
              <a:t>Automate monitoring processes to reduce human effort and improve the speed and reliability of object recognition</a:t>
            </a:r>
            <a:r>
              <a:rPr lang="en-US" sz="2000" dirty="0"/>
              <a:t>.</a:t>
            </a:r>
            <a:endParaRPr lang="en-US" sz="2000" b="1" strike="noStrike" spc="-1" dirty="0">
              <a:solidFill>
                <a:srgbClr val="000000"/>
              </a:solidFill>
              <a:latin typeface="Calibri"/>
              <a:ea typeface="Calibri"/>
            </a:endParaRPr>
          </a:p>
          <a:p>
            <a:pPr marL="457200" indent="-336600" algn="just">
              <a:lnSpc>
                <a:spcPct val="90000"/>
              </a:lnSpc>
              <a:spcBef>
                <a:spcPts val="1001"/>
              </a:spcBef>
              <a:buClr>
                <a:srgbClr val="000000"/>
              </a:buClr>
              <a:buFont typeface="Arial"/>
              <a:buAutoNum type="arabicPeriod"/>
              <a:tabLst>
                <a:tab pos="0" algn="l"/>
              </a:tabLst>
            </a:pPr>
            <a:r>
              <a:rPr lang="en-IN" sz="2000" b="1" dirty="0">
                <a:latin typeface="Calibri" panose="020F0502020204030204" pitchFamily="34" charset="0"/>
                <a:ea typeface="Calibri" panose="020F0502020204030204" pitchFamily="34" charset="0"/>
                <a:cs typeface="Calibri" panose="020F0502020204030204" pitchFamily="34" charset="0"/>
              </a:rPr>
              <a:t>Practical Application</a:t>
            </a:r>
            <a:r>
              <a:rPr lang="en-IN" sz="2000" dirty="0"/>
              <a:t>:</a:t>
            </a:r>
            <a:r>
              <a:rPr lang="en-US" sz="2000" b="1" strike="noStrike" spc="-1" dirty="0">
                <a:solidFill>
                  <a:srgbClr val="000000"/>
                </a:solidFill>
                <a:latin typeface="Calibri"/>
                <a:ea typeface="Calibri"/>
              </a:rPr>
              <a:t> </a:t>
            </a:r>
            <a:r>
              <a:rPr lang="en-US" dirty="0"/>
              <a:t>Enable practical applications such as traffic management, surveillance, and safety enhancement through efficient AI-based detection.</a:t>
            </a:r>
          </a:p>
          <a:p>
            <a:pPr marL="457200" indent="-336600" algn="just">
              <a:lnSpc>
                <a:spcPct val="90000"/>
              </a:lnSpc>
              <a:spcBef>
                <a:spcPts val="1001"/>
              </a:spcBef>
              <a:buClr>
                <a:srgbClr val="000000"/>
              </a:buClr>
              <a:buFont typeface="Arial"/>
              <a:buAutoNum type="arabicPeriod"/>
              <a:tabLst>
                <a:tab pos="0" algn="l"/>
              </a:tabLst>
            </a:pPr>
            <a:r>
              <a:rPr lang="en-IN" sz="2000" b="1" dirty="0">
                <a:latin typeface="Calibri" panose="020F0502020204030204" pitchFamily="34" charset="0"/>
                <a:ea typeface="Calibri" panose="020F0502020204030204" pitchFamily="34" charset="0"/>
                <a:cs typeface="Calibri" panose="020F0502020204030204" pitchFamily="34" charset="0"/>
              </a:rPr>
              <a:t>Scalability and Adaptability</a:t>
            </a:r>
            <a:r>
              <a:rPr lang="en-IN" dirty="0"/>
              <a:t>:</a:t>
            </a:r>
            <a:r>
              <a:rPr lang="en-US" dirty="0"/>
              <a:t>Design the system to be scalable and adaptable for integration with various cameras and environments, supporting different use cases and future enhancements.</a:t>
            </a:r>
            <a:endParaRPr lang="en-IN" b="0" strike="noStrike" spc="-1" dirty="0">
              <a:solidFill>
                <a:srgbClr val="000000"/>
              </a:solidFill>
              <a:latin typeface="Arial"/>
            </a:endParaRPr>
          </a:p>
        </p:txBody>
      </p:sp>
      <p:sp>
        <p:nvSpPr>
          <p:cNvPr id="124" name="TextBox 123"/>
          <p:cNvSpPr txBox="1"/>
          <p:nvPr/>
        </p:nvSpPr>
        <p:spPr>
          <a:xfrm>
            <a:off x="7740000" y="432000"/>
            <a:ext cx="4316760" cy="346680"/>
          </a:xfrm>
          <a:prstGeom prst="rect">
            <a:avLst/>
          </a:prstGeom>
          <a:noFill/>
          <a:ln w="0">
            <a:noFill/>
          </a:ln>
        </p:spPr>
        <p:txBody>
          <a:bodyPr lIns="90000" tIns="45000" rIns="90000" bIns="45000" anchor="t">
            <a:noAutofit/>
          </a:bodyPr>
          <a:lstStyle/>
          <a:p>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1C9D3E49-438F-45EA-BEDF-93BA1010C6A6}" type="slidenum">
              <a:rPr lang="en-US" sz="1200" b="0" strike="noStrike" spc="-1">
                <a:solidFill>
                  <a:srgbClr val="888888"/>
                </a:solidFill>
                <a:latin typeface="Arial"/>
                <a:ea typeface="Arial"/>
              </a:rPr>
              <a:t>7</a:t>
            </a:fld>
            <a:endParaRPr lang="en-IN" sz="1200" b="0" strike="noStrike" spc="-1">
              <a:solidFill>
                <a:srgbClr val="000000"/>
              </a:solidFill>
              <a:latin typeface="Arial"/>
            </a:endParaRPr>
          </a:p>
        </p:txBody>
      </p:sp>
      <p:sp>
        <p:nvSpPr>
          <p:cNvPr id="130" name="CustomShape 2"/>
          <p:cNvSpPr/>
          <p:nvPr/>
        </p:nvSpPr>
        <p:spPr>
          <a:xfrm>
            <a:off x="540000" y="1017000"/>
            <a:ext cx="111085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90000"/>
              </a:lnSpc>
              <a:tabLst>
                <a:tab pos="0" algn="l"/>
              </a:tabLst>
            </a:pPr>
            <a:r>
              <a:rPr lang="en-US" sz="3200" b="1" strike="noStrike" spc="-1" dirty="0">
                <a:solidFill>
                  <a:srgbClr val="000000"/>
                </a:solidFill>
                <a:latin typeface="Calibri"/>
                <a:ea typeface="Calibri"/>
              </a:rPr>
              <a:t>Literature Review</a:t>
            </a:r>
            <a:endParaRPr lang="en-IN" sz="3200" b="0" strike="noStrike" spc="-1" dirty="0">
              <a:solidFill>
                <a:srgbClr val="000000"/>
              </a:solidFill>
              <a:latin typeface="Arial"/>
            </a:endParaRPr>
          </a:p>
        </p:txBody>
      </p:sp>
      <p:sp>
        <p:nvSpPr>
          <p:cNvPr id="131" name="CustomShape 3"/>
          <p:cNvSpPr/>
          <p:nvPr/>
        </p:nvSpPr>
        <p:spPr>
          <a:xfrm>
            <a:off x="540000" y="6346360"/>
            <a:ext cx="10266840" cy="49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a typeface="DejaVu Sans"/>
            </a:endParaRPr>
          </a:p>
        </p:txBody>
      </p:sp>
      <p:sp>
        <p:nvSpPr>
          <p:cNvPr id="132" name="CustomShape 4"/>
          <p:cNvSpPr/>
          <p:nvPr/>
        </p:nvSpPr>
        <p:spPr>
          <a:xfrm>
            <a:off x="3240000" y="396000"/>
            <a:ext cx="882000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9" name="TextBox 8">
            <a:extLst>
              <a:ext uri="{FF2B5EF4-FFF2-40B4-BE49-F238E27FC236}">
                <a16:creationId xmlns:a16="http://schemas.microsoft.com/office/drawing/2014/main" id="{554F0D6D-702E-7104-CF56-61FB70321874}"/>
              </a:ext>
            </a:extLst>
          </p:cNvPr>
          <p:cNvSpPr txBox="1"/>
          <p:nvPr/>
        </p:nvSpPr>
        <p:spPr>
          <a:xfrm>
            <a:off x="540000" y="1582340"/>
            <a:ext cx="11108520" cy="4031873"/>
          </a:xfrm>
          <a:prstGeom prst="rect">
            <a:avLst/>
          </a:prstGeom>
          <a:noFill/>
        </p:spPr>
        <p:txBody>
          <a:bodyPr wrap="square">
            <a:spAutoFit/>
          </a:bodyPr>
          <a:lstStyle/>
          <a:p>
            <a:pPr algn="just"/>
            <a:r>
              <a:rPr lang="en-US" sz="1600" b="1" dirty="0"/>
              <a:t>Introduction:</a:t>
            </a:r>
          </a:p>
          <a:p>
            <a:pPr algn="just"/>
            <a:r>
              <a:rPr lang="en-US" sz="1600" dirty="0"/>
              <a:t>Object detection is a fundamental task in computer vision that involves identifying and localizing objects within images or video frames. It has numerous applications including surveillance, traffic monitoring, and industrial automation, making it a critical technology in many fields.</a:t>
            </a:r>
          </a:p>
          <a:p>
            <a:pPr algn="just"/>
            <a:r>
              <a:rPr lang="en-US" sz="1600" b="1" dirty="0"/>
              <a:t>Benefits of Object Detection:</a:t>
            </a:r>
          </a:p>
          <a:p>
            <a:pPr algn="just"/>
            <a:r>
              <a:rPr lang="en-US" sz="1600" dirty="0"/>
              <a:t>Object detection using machine learning offers numerous benefits, including enhanced accuracy and speed in identifying objects within images or videos. It automates monitoring tasks, reducing the need for manual intervention and minimizing human error. Real-time detection enables immediate responses in critical applications like traffic control and security. The technology also supports scalability, allowing integration with various devices and environments. Overall, it improves efficiency, safety, and decision-making across multiple industries.</a:t>
            </a:r>
          </a:p>
          <a:p>
            <a:pPr algn="just"/>
            <a:r>
              <a:rPr lang="en-IN" sz="1600" b="1" dirty="0"/>
              <a:t>Use Cases and Applications:</a:t>
            </a:r>
          </a:p>
          <a:p>
            <a:pPr algn="just"/>
            <a:r>
              <a:rPr lang="en-US" sz="1600" dirty="0"/>
              <a:t>Object detection technology is widely used across various fields. In traffic monitoring, it helps detect and classify vehicles and pedestrians to improve road safety and manage congestion. Surveillance systems use it for real-time threat detection and security monitoring. Industrial automation benefits from object detection by enabling quality control and robotic guidance. Additionally, it finds applications in retail for inventory management and customer behavior analysis. These diverse uses demonstrate the versatility and impact of object detection in real-world scenarios.</a:t>
            </a:r>
            <a:endParaRPr lang="en-IN" sz="1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1C9D3E49-438F-45EA-BEDF-93BA1010C6A6}" type="slidenum">
              <a:rPr lang="en-US" sz="1200" b="0" strike="noStrike" spc="-1">
                <a:solidFill>
                  <a:srgbClr val="888888"/>
                </a:solidFill>
                <a:latin typeface="Arial"/>
                <a:ea typeface="Arial"/>
              </a:rPr>
              <a:t>8</a:t>
            </a:fld>
            <a:endParaRPr lang="en-IN" sz="1200" b="0" strike="noStrike" spc="-1">
              <a:solidFill>
                <a:srgbClr val="000000"/>
              </a:solidFill>
              <a:latin typeface="Arial"/>
            </a:endParaRPr>
          </a:p>
        </p:txBody>
      </p:sp>
      <p:sp>
        <p:nvSpPr>
          <p:cNvPr id="131" name="CustomShape 3"/>
          <p:cNvSpPr/>
          <p:nvPr/>
        </p:nvSpPr>
        <p:spPr>
          <a:xfrm>
            <a:off x="540000" y="6346360"/>
            <a:ext cx="10266840" cy="49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IN" sz="1800" b="0" strike="noStrike" spc="-1">
              <a:solidFill>
                <a:srgbClr val="000000"/>
              </a:solidFill>
              <a:latin typeface="Arial"/>
              <a:ea typeface="DejaVu Sans"/>
            </a:endParaRPr>
          </a:p>
        </p:txBody>
      </p:sp>
      <p:sp>
        <p:nvSpPr>
          <p:cNvPr id="132" name="CustomShape 4"/>
          <p:cNvSpPr/>
          <p:nvPr/>
        </p:nvSpPr>
        <p:spPr>
          <a:xfrm>
            <a:off x="3240000" y="396000"/>
            <a:ext cx="882000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a:ea typeface="Arial"/>
              </a:rPr>
              <a:t>KIET Group of Institutions, Ghaziabad</a:t>
            </a:r>
            <a:endParaRPr lang="en-IN" sz="1800" b="0" strike="noStrike" spc="-1">
              <a:solidFill>
                <a:srgbClr val="000000"/>
              </a:solidFill>
              <a:latin typeface="Arial"/>
            </a:endParaRPr>
          </a:p>
        </p:txBody>
      </p:sp>
      <p:sp>
        <p:nvSpPr>
          <p:cNvPr id="3" name="TextBox 2">
            <a:extLst>
              <a:ext uri="{FF2B5EF4-FFF2-40B4-BE49-F238E27FC236}">
                <a16:creationId xmlns:a16="http://schemas.microsoft.com/office/drawing/2014/main" id="{B31463A1-5498-7162-A050-57DC6017F074}"/>
              </a:ext>
            </a:extLst>
          </p:cNvPr>
          <p:cNvSpPr txBox="1"/>
          <p:nvPr/>
        </p:nvSpPr>
        <p:spPr>
          <a:xfrm>
            <a:off x="208240" y="1687864"/>
            <a:ext cx="11775520" cy="4278094"/>
          </a:xfrm>
          <a:prstGeom prst="rect">
            <a:avLst/>
          </a:prstGeom>
          <a:noFill/>
        </p:spPr>
        <p:txBody>
          <a:bodyPr wrap="square">
            <a:spAutoFit/>
          </a:bodyPr>
          <a:lstStyle/>
          <a:p>
            <a:r>
              <a:rPr lang="en-US" sz="1600" b="1" dirty="0"/>
              <a:t>Challenges and Limitations:</a:t>
            </a:r>
          </a:p>
          <a:p>
            <a:r>
              <a:rPr lang="en-US" sz="1600" dirty="0"/>
              <a:t>Object detection faces challenges like occlusion and overlapping objects, which reduce accuracy. Real-time processing requires high computational power, limiting deployment on low-resource devices. Models depend heavily on the quality and diversity of training data for good generalization. Variations in lighting and camera angles can affect detection consistency. Detecting small or distant objects remains difficult, impacting overall reliability.</a:t>
            </a:r>
          </a:p>
          <a:p>
            <a:r>
              <a:rPr lang="en-US" sz="1600" b="1" dirty="0"/>
              <a:t>Current Trends and Future Directions:</a:t>
            </a:r>
          </a:p>
          <a:p>
            <a:r>
              <a:rPr lang="en-US" sz="1600" dirty="0"/>
              <a:t>Recent trends focus on lightweight and efficient models like YOLOv5 for real-time use on edge devices. Transformer-based architectures are improving detection in complex scenarios. Future work aims to better handle occlusion and small object detection. Integration with tracking and behavior analysis is growing for smarter applications. Advances in hardware and cloud-edge computing will boost deployment in areas like autonomous vehicles and smart cities.</a:t>
            </a:r>
          </a:p>
          <a:p>
            <a:r>
              <a:rPr lang="en-US" sz="1600" b="1" dirty="0"/>
              <a:t>Conclusion:</a:t>
            </a:r>
          </a:p>
          <a:p>
            <a:r>
              <a:rPr lang="en-US" sz="1600" dirty="0"/>
              <a:t>Object detection using machine learning has transformed how we analyze images and videos by enabling accurate and real-time identification of objects. Deep learning models like YOLOv3 offer a good balance of speed and accuracy, making them suitable for practical applications. Despite challenges such as occlusion and computational demands, ongoing research continues to improve these systems. The integration of advanced techniques promises even greater robustness and efficiency in the future. This technology has significant potential to impact areas like traffic monitoring, security, and automation. Overall, object detection is a vital tool driving innovation in computer vision and AI.</a:t>
            </a:r>
            <a:endParaRPr lang="en-US" sz="1600" b="1" dirty="0"/>
          </a:p>
        </p:txBody>
      </p:sp>
    </p:spTree>
    <p:extLst>
      <p:ext uri="{BB962C8B-B14F-4D97-AF65-F5344CB8AC3E}">
        <p14:creationId xmlns:p14="http://schemas.microsoft.com/office/powerpoint/2010/main" val="401527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954B6-BC33-C000-B07A-A7E75C5CE4EF}"/>
              </a:ext>
            </a:extLst>
          </p:cNvPr>
          <p:cNvSpPr>
            <a:spLocks noGrp="1"/>
          </p:cNvSpPr>
          <p:nvPr>
            <p:ph type="title"/>
          </p:nvPr>
        </p:nvSpPr>
        <p:spPr/>
        <p:txBody>
          <a:bodyPr/>
          <a:lstStyle/>
          <a:p>
            <a:r>
              <a:rPr lang="en-US" sz="3600" dirty="0"/>
              <a:t>Course Outcomes (COs) Alignment</a:t>
            </a:r>
          </a:p>
        </p:txBody>
      </p:sp>
      <p:graphicFrame>
        <p:nvGraphicFramePr>
          <p:cNvPr id="3" name="Table 2">
            <a:extLst>
              <a:ext uri="{FF2B5EF4-FFF2-40B4-BE49-F238E27FC236}">
                <a16:creationId xmlns:a16="http://schemas.microsoft.com/office/drawing/2014/main" id="{D27B92CB-E241-315D-E79C-34EC32B1A85C}"/>
              </a:ext>
            </a:extLst>
          </p:cNvPr>
          <p:cNvGraphicFramePr>
            <a:graphicFrameLocks noGrp="1"/>
          </p:cNvGraphicFramePr>
          <p:nvPr>
            <p:extLst>
              <p:ext uri="{D42A27DB-BD31-4B8C-83A1-F6EECF244321}">
                <p14:modId xmlns:p14="http://schemas.microsoft.com/office/powerpoint/2010/main" val="833364509"/>
              </p:ext>
            </p:extLst>
          </p:nvPr>
        </p:nvGraphicFramePr>
        <p:xfrm>
          <a:off x="429768" y="1249680"/>
          <a:ext cx="11193273" cy="5079997"/>
        </p:xfrm>
        <a:graphic>
          <a:graphicData uri="http://schemas.openxmlformats.org/drawingml/2006/table">
            <a:tbl>
              <a:tblPr/>
              <a:tblGrid>
                <a:gridCol w="1073912">
                  <a:extLst>
                    <a:ext uri="{9D8B030D-6E8A-4147-A177-3AD203B41FA5}">
                      <a16:colId xmlns:a16="http://schemas.microsoft.com/office/drawing/2014/main" val="2823063617"/>
                    </a:ext>
                  </a:extLst>
                </a:gridCol>
                <a:gridCol w="4185920">
                  <a:extLst>
                    <a:ext uri="{9D8B030D-6E8A-4147-A177-3AD203B41FA5}">
                      <a16:colId xmlns:a16="http://schemas.microsoft.com/office/drawing/2014/main" val="4265329059"/>
                    </a:ext>
                  </a:extLst>
                </a:gridCol>
                <a:gridCol w="5933441">
                  <a:extLst>
                    <a:ext uri="{9D8B030D-6E8A-4147-A177-3AD203B41FA5}">
                      <a16:colId xmlns:a16="http://schemas.microsoft.com/office/drawing/2014/main" val="4096644087"/>
                    </a:ext>
                  </a:extLst>
                </a:gridCol>
              </a:tblGrid>
              <a:tr h="398431">
                <a:tc>
                  <a:txBody>
                    <a:bodyPr/>
                    <a:lstStyle/>
                    <a:p>
                      <a:pPr algn="just"/>
                      <a:r>
                        <a:rPr lang="en-US" sz="1500" b="1" dirty="0"/>
                        <a:t>CO No.</a:t>
                      </a:r>
                      <a:endParaRPr lang="en-US" sz="1500" dirty="0"/>
                    </a:p>
                  </a:txBody>
                  <a:tcPr marL="77974" marR="77974" marT="38987" marB="38987" anchor="ctr">
                    <a:lnL>
                      <a:noFill/>
                    </a:lnL>
                    <a:lnR>
                      <a:noFill/>
                    </a:lnR>
                    <a:lnT>
                      <a:noFill/>
                    </a:lnT>
                    <a:lnB>
                      <a:noFill/>
                    </a:lnB>
                    <a:noFill/>
                  </a:tcPr>
                </a:tc>
                <a:tc>
                  <a:txBody>
                    <a:bodyPr/>
                    <a:lstStyle/>
                    <a:p>
                      <a:pPr algn="just"/>
                      <a:r>
                        <a:rPr lang="en-US" sz="1500" b="1"/>
                        <a:t>CO Description</a:t>
                      </a:r>
                      <a:endParaRPr lang="en-US" sz="1500"/>
                    </a:p>
                  </a:txBody>
                  <a:tcPr marL="77974" marR="77974" marT="38987" marB="38987" anchor="ctr">
                    <a:lnL>
                      <a:noFill/>
                    </a:lnL>
                    <a:lnR>
                      <a:noFill/>
                    </a:lnR>
                    <a:lnT>
                      <a:noFill/>
                    </a:lnT>
                    <a:lnB>
                      <a:noFill/>
                    </a:lnB>
                    <a:noFill/>
                  </a:tcPr>
                </a:tc>
                <a:tc>
                  <a:txBody>
                    <a:bodyPr/>
                    <a:lstStyle/>
                    <a:p>
                      <a:pPr algn="just"/>
                      <a:r>
                        <a:rPr lang="en-US" sz="1500" b="1" dirty="0"/>
                        <a:t>Project Alignment</a:t>
                      </a:r>
                      <a:endParaRPr lang="en-US" sz="1500" dirty="0"/>
                    </a:p>
                  </a:txBody>
                  <a:tcPr marL="77974" marR="77974" marT="38987" marB="38987" anchor="ctr">
                    <a:lnL>
                      <a:noFill/>
                    </a:lnL>
                    <a:lnR>
                      <a:noFill/>
                    </a:lnR>
                    <a:lnT>
                      <a:noFill/>
                    </a:lnT>
                    <a:lnB>
                      <a:noFill/>
                    </a:lnB>
                    <a:noFill/>
                  </a:tcPr>
                </a:tc>
                <a:extLst>
                  <a:ext uri="{0D108BD9-81ED-4DB2-BD59-A6C34878D82A}">
                    <a16:rowId xmlns:a16="http://schemas.microsoft.com/office/drawing/2014/main" val="513186889"/>
                  </a:ext>
                </a:extLst>
              </a:tr>
              <a:tr h="996078">
                <a:tc>
                  <a:txBody>
                    <a:bodyPr/>
                    <a:lstStyle/>
                    <a:p>
                      <a:pPr algn="just"/>
                      <a:r>
                        <a:rPr lang="en-US" sz="1500" dirty="0"/>
                        <a:t>CO1</a:t>
                      </a:r>
                    </a:p>
                  </a:txBody>
                  <a:tcPr marL="77974" marR="77974" marT="38987" marB="38987" anchor="ctr">
                    <a:lnL>
                      <a:noFill/>
                    </a:lnL>
                    <a:lnR>
                      <a:noFill/>
                    </a:lnR>
                    <a:lnT>
                      <a:noFill/>
                    </a:lnT>
                    <a:lnB>
                      <a:noFill/>
                    </a:lnB>
                    <a:noFill/>
                  </a:tcPr>
                </a:tc>
                <a:tc>
                  <a:txBody>
                    <a:bodyPr/>
                    <a:lstStyle/>
                    <a:p>
                      <a:pPr algn="just"/>
                      <a:r>
                        <a:rPr lang="en-US" sz="1500"/>
                        <a:t>Analyze and describe the problem domain</a:t>
                      </a:r>
                    </a:p>
                  </a:txBody>
                  <a:tcPr marL="77974" marR="77974" marT="38987" marB="38987" anchor="ctr">
                    <a:lnL>
                      <a:noFill/>
                    </a:lnL>
                    <a:lnR>
                      <a:noFill/>
                    </a:lnR>
                    <a:lnT>
                      <a:noFill/>
                    </a:lnT>
                    <a:lnB>
                      <a:noFill/>
                    </a:lnB>
                    <a:noFill/>
                  </a:tcPr>
                </a:tc>
                <a:tc>
                  <a:txBody>
                    <a:bodyPr/>
                    <a:lstStyle/>
                    <a:p>
                      <a:pPr algn="just"/>
                      <a:r>
                        <a:rPr lang="en-US" sz="1600" dirty="0"/>
                        <a:t>Identified the need for real-time object detection using machine learning in areas like surveillance, automation, and safety.</a:t>
                      </a:r>
                      <a:endParaRPr lang="en-US" sz="1500" dirty="0"/>
                    </a:p>
                  </a:txBody>
                  <a:tcPr marL="77974" marR="77974" marT="38987" marB="38987" anchor="ctr">
                    <a:lnL>
                      <a:noFill/>
                    </a:lnL>
                    <a:lnR>
                      <a:noFill/>
                    </a:lnR>
                    <a:lnT>
                      <a:noFill/>
                    </a:lnT>
                    <a:lnB>
                      <a:noFill/>
                    </a:lnB>
                    <a:noFill/>
                  </a:tcPr>
                </a:tc>
                <a:extLst>
                  <a:ext uri="{0D108BD9-81ED-4DB2-BD59-A6C34878D82A}">
                    <a16:rowId xmlns:a16="http://schemas.microsoft.com/office/drawing/2014/main" val="3301656397"/>
                  </a:ext>
                </a:extLst>
              </a:tr>
              <a:tr h="996078">
                <a:tc>
                  <a:txBody>
                    <a:bodyPr/>
                    <a:lstStyle/>
                    <a:p>
                      <a:pPr algn="just"/>
                      <a:r>
                        <a:rPr lang="en-US" sz="1500" dirty="0"/>
                        <a:t>CO2</a:t>
                      </a:r>
                    </a:p>
                  </a:txBody>
                  <a:tcPr marL="77974" marR="77974" marT="38987" marB="38987" anchor="ctr">
                    <a:lnL>
                      <a:noFill/>
                    </a:lnL>
                    <a:lnR>
                      <a:noFill/>
                    </a:lnR>
                    <a:lnT>
                      <a:noFill/>
                    </a:lnT>
                    <a:lnB>
                      <a:noFill/>
                    </a:lnB>
                    <a:noFill/>
                  </a:tcPr>
                </a:tc>
                <a:tc>
                  <a:txBody>
                    <a:bodyPr/>
                    <a:lstStyle/>
                    <a:p>
                      <a:pPr algn="just"/>
                      <a:r>
                        <a:rPr lang="en-US" sz="1500" dirty="0"/>
                        <a:t>Formulate clear work plan and procedure</a:t>
                      </a:r>
                    </a:p>
                  </a:txBody>
                  <a:tcPr marL="77974" marR="77974" marT="38987" marB="38987" anchor="ctr">
                    <a:lnL>
                      <a:noFill/>
                    </a:lnL>
                    <a:lnR>
                      <a:noFill/>
                    </a:lnR>
                    <a:lnT>
                      <a:noFill/>
                    </a:lnT>
                    <a:lnB>
                      <a:noFill/>
                    </a:lnB>
                    <a:noFill/>
                  </a:tcPr>
                </a:tc>
                <a:tc>
                  <a:txBody>
                    <a:bodyPr/>
                    <a:lstStyle/>
                    <a:p>
                      <a:pPr algn="just"/>
                      <a:r>
                        <a:rPr lang="en-IN" sz="1600" dirty="0"/>
                        <a:t>Followed a systematic approach: problem definition → data/model selection (YOLOv3) → implementation (OpenCV, </a:t>
                      </a:r>
                      <a:r>
                        <a:rPr lang="en-IN" sz="1600" dirty="0" err="1"/>
                        <a:t>gTTS</a:t>
                      </a:r>
                      <a:r>
                        <a:rPr lang="en-IN" sz="1600" dirty="0"/>
                        <a:t>, </a:t>
                      </a:r>
                      <a:r>
                        <a:rPr lang="en-IN" sz="1600" dirty="0" err="1"/>
                        <a:t>Pyglet</a:t>
                      </a:r>
                      <a:r>
                        <a:rPr lang="en-IN" sz="1600" dirty="0"/>
                        <a:t>) → testing with webcam input.</a:t>
                      </a:r>
                      <a:endParaRPr lang="en-US" sz="1500" dirty="0"/>
                    </a:p>
                  </a:txBody>
                  <a:tcPr marL="77974" marR="77974" marT="38987" marB="38987" anchor="ctr">
                    <a:lnL>
                      <a:noFill/>
                    </a:lnL>
                    <a:lnR>
                      <a:noFill/>
                    </a:lnR>
                    <a:lnT>
                      <a:noFill/>
                    </a:lnT>
                    <a:lnB>
                      <a:noFill/>
                    </a:lnB>
                    <a:noFill/>
                  </a:tcPr>
                </a:tc>
                <a:extLst>
                  <a:ext uri="{0D108BD9-81ED-4DB2-BD59-A6C34878D82A}">
                    <a16:rowId xmlns:a16="http://schemas.microsoft.com/office/drawing/2014/main" val="1157971312"/>
                  </a:ext>
                </a:extLst>
              </a:tr>
              <a:tr h="996078">
                <a:tc>
                  <a:txBody>
                    <a:bodyPr/>
                    <a:lstStyle/>
                    <a:p>
                      <a:pPr algn="just"/>
                      <a:r>
                        <a:rPr lang="en-US" sz="1500"/>
                        <a:t>CO3</a:t>
                      </a:r>
                    </a:p>
                  </a:txBody>
                  <a:tcPr marL="77974" marR="77974" marT="38987" marB="38987" anchor="ctr">
                    <a:lnL>
                      <a:noFill/>
                    </a:lnL>
                    <a:lnR>
                      <a:noFill/>
                    </a:lnR>
                    <a:lnT>
                      <a:noFill/>
                    </a:lnT>
                    <a:lnB>
                      <a:noFill/>
                    </a:lnB>
                    <a:noFill/>
                  </a:tcPr>
                </a:tc>
                <a:tc>
                  <a:txBody>
                    <a:bodyPr/>
                    <a:lstStyle/>
                    <a:p>
                      <a:pPr algn="just"/>
                      <a:r>
                        <a:rPr lang="en-US" sz="1500" dirty="0"/>
                        <a:t>Describe and evaluate both generic and specific skills</a:t>
                      </a:r>
                    </a:p>
                  </a:txBody>
                  <a:tcPr marL="77974" marR="77974" marT="38987" marB="38987" anchor="ctr">
                    <a:lnL>
                      <a:noFill/>
                    </a:lnL>
                    <a:lnR>
                      <a:noFill/>
                    </a:lnR>
                    <a:lnT>
                      <a:noFill/>
                    </a:lnT>
                    <a:lnB>
                      <a:noFill/>
                    </a:lnB>
                    <a:noFill/>
                  </a:tcPr>
                </a:tc>
                <a:tc>
                  <a:txBody>
                    <a:bodyPr/>
                    <a:lstStyle/>
                    <a:p>
                      <a:pPr algn="just"/>
                      <a:r>
                        <a:rPr lang="en-US" sz="1600" dirty="0"/>
                        <a:t>Applied domain-specific tools (YOLOv3, OpenCV, NumPy) and also used general programming practices (Python, modular functions, real-time loops).</a:t>
                      </a:r>
                      <a:endParaRPr lang="en-US" sz="1500" dirty="0"/>
                    </a:p>
                  </a:txBody>
                  <a:tcPr marL="77974" marR="77974" marT="38987" marB="38987" anchor="ctr">
                    <a:lnL>
                      <a:noFill/>
                    </a:lnL>
                    <a:lnR>
                      <a:noFill/>
                    </a:lnR>
                    <a:lnT>
                      <a:noFill/>
                    </a:lnT>
                    <a:lnB>
                      <a:noFill/>
                    </a:lnB>
                    <a:noFill/>
                  </a:tcPr>
                </a:tc>
                <a:extLst>
                  <a:ext uri="{0D108BD9-81ED-4DB2-BD59-A6C34878D82A}">
                    <a16:rowId xmlns:a16="http://schemas.microsoft.com/office/drawing/2014/main" val="3284797226"/>
                  </a:ext>
                </a:extLst>
              </a:tr>
              <a:tr h="996078">
                <a:tc>
                  <a:txBody>
                    <a:bodyPr/>
                    <a:lstStyle/>
                    <a:p>
                      <a:pPr algn="just"/>
                      <a:r>
                        <a:rPr lang="en-US" sz="1500"/>
                        <a:t>CO4</a:t>
                      </a:r>
                    </a:p>
                  </a:txBody>
                  <a:tcPr marL="77974" marR="77974" marT="38987" marB="38987" anchor="ctr">
                    <a:lnL>
                      <a:noFill/>
                    </a:lnL>
                    <a:lnR>
                      <a:noFill/>
                    </a:lnR>
                    <a:lnT>
                      <a:noFill/>
                    </a:lnT>
                    <a:lnB>
                      <a:noFill/>
                    </a:lnB>
                    <a:noFill/>
                  </a:tcPr>
                </a:tc>
                <a:tc>
                  <a:txBody>
                    <a:bodyPr/>
                    <a:lstStyle/>
                    <a:p>
                      <a:pPr algn="just"/>
                      <a:r>
                        <a:rPr lang="en-US" sz="1500" dirty="0"/>
                        <a:t>Design and apply modern tools for designing and drafting</a:t>
                      </a:r>
                    </a:p>
                  </a:txBody>
                  <a:tcPr marL="77974" marR="77974" marT="38987" marB="38987" anchor="ctr">
                    <a:lnL>
                      <a:noFill/>
                    </a:lnL>
                    <a:lnR>
                      <a:noFill/>
                    </a:lnR>
                    <a:lnT>
                      <a:noFill/>
                    </a:lnT>
                    <a:lnB>
                      <a:noFill/>
                    </a:lnB>
                    <a:noFill/>
                  </a:tcPr>
                </a:tc>
                <a:tc>
                  <a:txBody>
                    <a:bodyPr/>
                    <a:lstStyle/>
                    <a:p>
                      <a:pPr algn="just"/>
                      <a:r>
                        <a:rPr lang="en-US" sz="1600" dirty="0"/>
                        <a:t>Used modern ML and CV frameworks like YOLOv3, OpenCV, and integrated real-time streaming and audio feedback (</a:t>
                      </a:r>
                      <a:r>
                        <a:rPr lang="en-US" sz="1600" dirty="0" err="1"/>
                        <a:t>gTTS</a:t>
                      </a:r>
                      <a:r>
                        <a:rPr lang="en-US" sz="1600" dirty="0"/>
                        <a:t> + </a:t>
                      </a:r>
                      <a:r>
                        <a:rPr lang="en-US" sz="1600" dirty="0" err="1"/>
                        <a:t>Pyglet</a:t>
                      </a:r>
                      <a:r>
                        <a:rPr lang="en-US" sz="1600" dirty="0"/>
                        <a:t>).</a:t>
                      </a:r>
                      <a:endParaRPr lang="en-US" sz="1500" dirty="0"/>
                    </a:p>
                  </a:txBody>
                  <a:tcPr marL="77974" marR="77974" marT="38987" marB="38987" anchor="ctr">
                    <a:lnL>
                      <a:noFill/>
                    </a:lnL>
                    <a:lnR>
                      <a:noFill/>
                    </a:lnR>
                    <a:lnT>
                      <a:noFill/>
                    </a:lnT>
                    <a:lnB>
                      <a:noFill/>
                    </a:lnB>
                    <a:noFill/>
                  </a:tcPr>
                </a:tc>
                <a:extLst>
                  <a:ext uri="{0D108BD9-81ED-4DB2-BD59-A6C34878D82A}">
                    <a16:rowId xmlns:a16="http://schemas.microsoft.com/office/drawing/2014/main" val="4237682956"/>
                  </a:ext>
                </a:extLst>
              </a:tr>
              <a:tr h="697254">
                <a:tc>
                  <a:txBody>
                    <a:bodyPr/>
                    <a:lstStyle/>
                    <a:p>
                      <a:pPr algn="just"/>
                      <a:r>
                        <a:rPr lang="en-US" sz="1500"/>
                        <a:t>CO5</a:t>
                      </a:r>
                    </a:p>
                  </a:txBody>
                  <a:tcPr marL="77974" marR="77974" marT="38987" marB="38987" anchor="ctr">
                    <a:lnL>
                      <a:noFill/>
                    </a:lnL>
                    <a:lnR>
                      <a:noFill/>
                    </a:lnR>
                    <a:lnT>
                      <a:noFill/>
                    </a:lnT>
                    <a:lnB>
                      <a:noFill/>
                    </a:lnB>
                    <a:noFill/>
                  </a:tcPr>
                </a:tc>
                <a:tc>
                  <a:txBody>
                    <a:bodyPr/>
                    <a:lstStyle/>
                    <a:p>
                      <a:pPr algn="just"/>
                      <a:r>
                        <a:rPr lang="en-US" sz="1500" dirty="0"/>
                        <a:t>Design report and presentation</a:t>
                      </a:r>
                    </a:p>
                  </a:txBody>
                  <a:tcPr marL="77974" marR="77974" marT="38987" marB="38987" anchor="ctr">
                    <a:lnL>
                      <a:noFill/>
                    </a:lnL>
                    <a:lnR>
                      <a:noFill/>
                    </a:lnR>
                    <a:lnT>
                      <a:noFill/>
                    </a:lnT>
                    <a:lnB>
                      <a:noFill/>
                    </a:lnB>
                    <a:noFill/>
                  </a:tcPr>
                </a:tc>
                <a:tc>
                  <a:txBody>
                    <a:bodyPr/>
                    <a:lstStyle/>
                    <a:p>
                      <a:pPr algn="just"/>
                      <a:r>
                        <a:rPr lang="en-US" sz="1500" dirty="0"/>
                        <a:t>Prepared detailed documentation and presentation of the project</a:t>
                      </a:r>
                    </a:p>
                  </a:txBody>
                  <a:tcPr marL="77974" marR="77974" marT="38987" marB="38987" anchor="ctr">
                    <a:lnL>
                      <a:noFill/>
                    </a:lnL>
                    <a:lnR>
                      <a:noFill/>
                    </a:lnR>
                    <a:lnT>
                      <a:noFill/>
                    </a:lnT>
                    <a:lnB>
                      <a:noFill/>
                    </a:lnB>
                    <a:noFill/>
                  </a:tcPr>
                </a:tc>
                <a:extLst>
                  <a:ext uri="{0D108BD9-81ED-4DB2-BD59-A6C34878D82A}">
                    <a16:rowId xmlns:a16="http://schemas.microsoft.com/office/drawing/2014/main" val="42892566"/>
                  </a:ext>
                </a:extLst>
              </a:tr>
            </a:tbl>
          </a:graphicData>
        </a:graphic>
      </p:graphicFrame>
    </p:spTree>
    <p:extLst>
      <p:ext uri="{BB962C8B-B14F-4D97-AF65-F5344CB8AC3E}">
        <p14:creationId xmlns:p14="http://schemas.microsoft.com/office/powerpoint/2010/main" val="40513992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TotalTime>
  <Words>1690</Words>
  <Application>Microsoft Office PowerPoint</Application>
  <PresentationFormat>Widescreen</PresentationFormat>
  <Paragraphs>134</Paragraphs>
  <Slides>12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Calibri</vt:lpstr>
      <vt:lpstr>Oswald-Bold</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Outcomes (COs) Alignment</vt:lpstr>
      <vt:lpstr>Program Outcomes (POs) Alignment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Jalaj Pateria</dc:creator>
  <dc:description/>
  <cp:lastModifiedBy>Satyam Aditya</cp:lastModifiedBy>
  <cp:revision>8</cp:revision>
  <dcterms:created xsi:type="dcterms:W3CDTF">2020-11-28T07:11:42Z</dcterms:created>
  <dcterms:modified xsi:type="dcterms:W3CDTF">2025-05-26T18:46:11Z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0</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13</vt:i4>
  </property>
</Properties>
</file>