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559675" cy="1069181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859" cy="5364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2066" y="0"/>
            <a:ext cx="3275859" cy="53643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2389" y="1336437"/>
            <a:ext cx="6414897" cy="360838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968" y="5145282"/>
            <a:ext cx="6047740" cy="420977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065"/>
            <a:ext cx="3275859" cy="536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2066" y="10155065"/>
            <a:ext cx="3275859" cy="53643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727560" y="36802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35004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43772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14788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72756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43772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14788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727560" y="160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600000" y="180000"/>
            <a:ext cx="839052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727560" y="160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35004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727560" y="36802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635004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43772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14788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72756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443772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814788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727560" y="160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3600000" y="180000"/>
            <a:ext cx="839052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635004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727560" y="36802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635004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43772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8147880" y="16027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72756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443772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8147880" y="36802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600000" y="180000"/>
            <a:ext cx="839052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350040" y="36802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72756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350040" y="16027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727560" y="36802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5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240000" y="158400"/>
            <a:ext cx="89521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</a:p>
        </p:txBody>
      </p:sp>
      <p:pic>
        <p:nvPicPr>
          <p:cNvPr id="3" name="Picture 2"/>
          <p:cNvPicPr/>
          <p:nvPr/>
        </p:nvPicPr>
        <p:blipFill>
          <a:blip r:embed="rId14"/>
          <a:stretch>
            <a:fillRect/>
          </a:stretch>
        </p:blipFill>
        <p:spPr>
          <a:xfrm>
            <a:off x="180000" y="180000"/>
            <a:ext cx="2914200" cy="83556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600000" y="180000"/>
            <a:ext cx="83905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727560" y="160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</a:p>
        </p:txBody>
      </p:sp>
      <p:pic>
        <p:nvPicPr>
          <p:cNvPr id="41" name="Picture 40"/>
          <p:cNvPicPr/>
          <p:nvPr/>
        </p:nvPicPr>
        <p:blipFill>
          <a:blip r:embed="rId14"/>
          <a:stretch>
            <a:fillRect/>
          </a:stretch>
        </p:blipFill>
        <p:spPr>
          <a:xfrm>
            <a:off x="180360" y="180360"/>
            <a:ext cx="2914200" cy="83556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564000" y="115200"/>
            <a:ext cx="859212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47560" y="162000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</a:p>
        </p:txBody>
      </p:sp>
      <p:pic>
        <p:nvPicPr>
          <p:cNvPr id="80" name="Picture 79"/>
          <p:cNvPicPr/>
          <p:nvPr/>
        </p:nvPicPr>
        <p:blipFill>
          <a:blip r:embed="rId14"/>
          <a:stretch>
            <a:fillRect/>
          </a:stretch>
        </p:blipFill>
        <p:spPr>
          <a:xfrm>
            <a:off x="180360" y="180360"/>
            <a:ext cx="2914200" cy="83556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914400" y="1052640"/>
            <a:ext cx="10350720" cy="711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2800" b="1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Title of the Project</a:t>
            </a:r>
            <a:endParaRPr lang="en-IN" sz="2800" b="1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3178440" y="396000"/>
            <a:ext cx="8881560" cy="474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1C4587"/>
                </a:solidFill>
                <a:latin typeface="Arial" panose="020B0604020202020204"/>
                <a:ea typeface="Arial" panose="020B0604020202020204"/>
              </a:rPr>
              <a:t>KIET Group of Institutions, Ghaziabad</a:t>
            </a:r>
            <a:endParaRPr lang="en-IN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360000" y="2547000"/>
            <a:ext cx="11160000" cy="3382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Group ID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:	</a:t>
            </a:r>
            <a:r>
              <a:rPr lang="en-IN" altLang="en-US" sz="18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 </a:t>
            </a:r>
            <a:r>
              <a:rPr lang="en-US" sz="1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PCSE25-</a:t>
            </a:r>
            <a:r>
              <a:rPr lang="en-IN" altLang="en-US" sz="1800" b="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41</a:t>
            </a:r>
            <a:endParaRPr lang="en-IN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Team Leader:</a:t>
            </a:r>
            <a:r>
              <a:rPr lang="en-IN" altLang="en-US" sz="18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 </a:t>
            </a:r>
            <a:r>
              <a:rPr lang="en-IN" altLang="en-US" sz="180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Navya Rajvanshi</a:t>
            </a: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	</a:t>
            </a: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Semester	:</a:t>
            </a:r>
            <a:r>
              <a:rPr lang="en-IN" altLang="en-US" sz="1800" b="1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 </a:t>
            </a:r>
            <a:r>
              <a:rPr lang="en-IN" altLang="en-US" sz="180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8th</a:t>
            </a: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		Department:</a:t>
            </a:r>
            <a:r>
              <a:rPr lang="en-IN" altLang="en-US" sz="1800" b="1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 </a:t>
            </a:r>
            <a:r>
              <a:rPr lang="en-IN" altLang="en-US" sz="180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CSE</a:t>
            </a:r>
            <a:endParaRPr lang="en-IN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Group Member:</a:t>
            </a:r>
            <a:r>
              <a:rPr lang="en-IN" altLang="en-US" sz="18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 </a:t>
            </a:r>
            <a:r>
              <a:rPr lang="en-IN" altLang="en-US" sz="180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Mudita Shakya</a:t>
            </a: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	</a:t>
            </a: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Semester	:</a:t>
            </a:r>
            <a:r>
              <a:rPr lang="en-IN" altLang="en-US" sz="1800" b="1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 </a:t>
            </a:r>
            <a:r>
              <a:rPr lang="en-IN" altLang="en-US" sz="180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8th</a:t>
            </a: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		Department:</a:t>
            </a:r>
            <a:r>
              <a:rPr lang="en-IN" altLang="en-US" sz="1800" b="1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 </a:t>
            </a:r>
            <a:r>
              <a:rPr lang="en-IN" altLang="en-US" sz="180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CSE</a:t>
            </a:r>
            <a:endParaRPr lang="en-IN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Group Member:</a:t>
            </a:r>
            <a:r>
              <a:rPr lang="en-IN" altLang="en-US" sz="18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 </a:t>
            </a:r>
            <a:r>
              <a:rPr lang="en-IN" altLang="en-US" sz="180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Abhishree Bisht</a:t>
            </a: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	</a:t>
            </a: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Semester	:</a:t>
            </a:r>
            <a:r>
              <a:rPr lang="en-IN" altLang="en-US" sz="1800" b="1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 </a:t>
            </a:r>
            <a:r>
              <a:rPr lang="en-IN" altLang="en-US" sz="180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8th</a:t>
            </a: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		Department:</a:t>
            </a:r>
            <a:r>
              <a:rPr lang="en-IN" altLang="en-US" sz="1800" b="1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 </a:t>
            </a:r>
            <a:r>
              <a:rPr lang="en-IN" altLang="en-US" sz="180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IT</a:t>
            </a:r>
            <a:endParaRPr lang="en-IN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Group Member:</a:t>
            </a:r>
            <a:r>
              <a:rPr lang="en-IN" altLang="en-US" sz="18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 </a:t>
            </a:r>
            <a:r>
              <a:rPr lang="en-IN" altLang="en-US" sz="1800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Akanksha Tiwari</a:t>
            </a: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  <a:ea typeface="DejaVu Sans"/>
              </a:rPr>
              <a:t>	</a:t>
            </a: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Semester	:</a:t>
            </a:r>
            <a:r>
              <a:rPr lang="en-US" sz="180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 </a:t>
            </a:r>
            <a:r>
              <a:rPr lang="en-IN" altLang="en-US" sz="180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8th</a:t>
            </a: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		Department:</a:t>
            </a:r>
            <a:r>
              <a:rPr lang="en-US" sz="180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 </a:t>
            </a:r>
            <a:r>
              <a:rPr lang="en-IN" altLang="en-US" sz="180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IT</a:t>
            </a:r>
            <a:endParaRPr lang="en-IN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endParaRPr lang="en-IN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Name of Guide:</a:t>
            </a:r>
            <a:r>
              <a:rPr lang="en-IN" altLang="en-US" sz="1800" b="1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 </a:t>
            </a:r>
            <a:r>
              <a:rPr lang="en-IN" altLang="en-US" sz="180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Mr. Himan Kalita</a:t>
            </a:r>
            <a:endParaRPr lang="en-IN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 </a:t>
            </a:r>
            <a:endParaRPr lang="en-IN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pos="0" algn="l"/>
              </a:tabLst>
            </a:pPr>
            <a:r>
              <a:rPr lang="en-US" sz="1800" b="1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Date of Presentation:</a:t>
            </a:r>
            <a:r>
              <a:rPr lang="en-IN" altLang="en-US" sz="1800" b="1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 </a:t>
            </a:r>
            <a:r>
              <a:rPr lang="en-IN" altLang="en-US" sz="180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27/05/25</a:t>
            </a:r>
          </a:p>
        </p:txBody>
      </p:sp>
      <p:sp>
        <p:nvSpPr>
          <p:cNvPr id="120" name="CustomShape 4"/>
          <p:cNvSpPr/>
          <p:nvPr/>
        </p:nvSpPr>
        <p:spPr>
          <a:xfrm>
            <a:off x="216000" y="6550560"/>
            <a:ext cx="2514240" cy="319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1" name="CustomShape 5"/>
          <p:cNvSpPr/>
          <p:nvPr/>
        </p:nvSpPr>
        <p:spPr>
          <a:xfrm>
            <a:off x="10994040" y="6356520"/>
            <a:ext cx="347040" cy="3524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51D2646A-3058-4677-AD42-FB53A28AC298}" type="slidenum">
              <a:rPr lang="en-US" sz="1200" b="0" strike="noStrike" spc="-1">
                <a:solidFill>
                  <a:srgbClr val="888888"/>
                </a:solidFill>
                <a:latin typeface="Arial" panose="020B0604020202020204"/>
                <a:ea typeface="Arial" panose="020B0604020202020204"/>
              </a:rPr>
              <a:t>1</a:t>
            </a:fld>
            <a:endParaRPr lang="en-IN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s 121"/>
          <p:cNvSpPr/>
          <p:nvPr/>
        </p:nvSpPr>
        <p:spPr>
          <a:xfrm>
            <a:off x="4363200" y="976680"/>
            <a:ext cx="5350680" cy="490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Project Objectives</a:t>
            </a: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3" name="CustomShape 1_1"/>
          <p:cNvSpPr/>
          <p:nvPr/>
        </p:nvSpPr>
        <p:spPr>
          <a:xfrm>
            <a:off x="838080" y="2163960"/>
            <a:ext cx="10503000" cy="3328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Our 4 Major Objectives of our project are:-</a:t>
            </a:r>
          </a:p>
          <a:p>
            <a:pPr>
              <a:lnSpc>
                <a:spcPct val="90000"/>
              </a:lnSpc>
              <a:spcBef>
                <a:spcPts val="1000"/>
              </a:spcBef>
              <a:tabLst>
                <a:tab pos="0" algn="l"/>
              </a:tabLst>
            </a:pPr>
            <a:endParaRPr lang="en-IN" sz="27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457200" indent="-3365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AutoNum type="arabicPeriod"/>
              <a:tabLst>
                <a:tab pos="0" algn="l"/>
              </a:tabLst>
            </a:pPr>
            <a:r>
              <a:rPr lang="en-US" sz="27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 </a:t>
            </a:r>
            <a:r>
              <a:rPr lang="en-US" altLang="en-US" sz="2700" b="0" strike="noStrike" spc="-1">
                <a:solidFill>
                  <a:srgbClr val="000000"/>
                </a:solidFill>
                <a:latin typeface="Arial" panose="020B0604020202020204"/>
              </a:rPr>
              <a:t>Accurate Plant Disease Detection</a:t>
            </a:r>
          </a:p>
          <a:p>
            <a:pPr marL="457200" indent="-3365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AutoNum type="arabicPeriod"/>
              <a:tabLst>
                <a:tab pos="0" algn="l"/>
              </a:tabLst>
            </a:pPr>
            <a:r>
              <a:rPr lang="en-US" sz="27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 </a:t>
            </a:r>
            <a:r>
              <a:rPr lang="en-US" altLang="en-US" sz="2700" b="0" strike="noStrike" spc="-1">
                <a:solidFill>
                  <a:srgbClr val="000000"/>
                </a:solidFill>
                <a:latin typeface="Arial" panose="020B0604020202020204"/>
              </a:rPr>
              <a:t>Smart Crop Recommendation</a:t>
            </a:r>
          </a:p>
          <a:p>
            <a:pPr marL="457200" indent="-3365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AutoNum type="arabicPeriod"/>
              <a:tabLst>
                <a:tab pos="0" algn="l"/>
              </a:tabLst>
            </a:pPr>
            <a:r>
              <a:rPr lang="en-US" sz="27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 </a:t>
            </a:r>
            <a:r>
              <a:rPr lang="en-US" altLang="en-US" sz="2700" b="0" strike="noStrike" spc="-1">
                <a:solidFill>
                  <a:srgbClr val="000000"/>
                </a:solidFill>
                <a:latin typeface="Arial" panose="020B0604020202020204"/>
              </a:rPr>
              <a:t>Optimized Fertilizer Usage</a:t>
            </a:r>
          </a:p>
          <a:p>
            <a:pPr marL="457200" indent="-33655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Font typeface="Arial" panose="020B0604020202020204"/>
              <a:buAutoNum type="arabicPeriod"/>
              <a:tabLst>
                <a:tab pos="0" algn="l"/>
              </a:tabLst>
            </a:pPr>
            <a:r>
              <a:rPr lang="en-US" sz="2700" b="0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 </a:t>
            </a:r>
            <a:r>
              <a:rPr lang="en-US" altLang="en-US" sz="2700" b="0" strike="noStrike" spc="-1">
                <a:solidFill>
                  <a:srgbClr val="000000"/>
                </a:solidFill>
                <a:latin typeface="Arial" panose="020B0604020202020204"/>
              </a:rPr>
              <a:t>Scalable, Data-Driven Farming Solutions</a:t>
            </a:r>
          </a:p>
        </p:txBody>
      </p:sp>
      <p:sp>
        <p:nvSpPr>
          <p:cNvPr id="124" name="Text Box 123"/>
          <p:cNvSpPr txBox="1"/>
          <p:nvPr/>
        </p:nvSpPr>
        <p:spPr>
          <a:xfrm>
            <a:off x="7740000" y="432000"/>
            <a:ext cx="4316760" cy="346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800" b="1" strike="noStrike" spc="-1">
                <a:solidFill>
                  <a:srgbClr val="1C4587"/>
                </a:solidFill>
                <a:latin typeface="Arial" panose="020B0604020202020204"/>
                <a:ea typeface="Arial" panose="020B0604020202020204"/>
              </a:rPr>
              <a:t>KIET Group of Institutions, Ghaziabad</a:t>
            </a:r>
            <a:endParaRPr lang="en-IN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2"/>
          <p:cNvSpPr/>
          <p:nvPr/>
        </p:nvSpPr>
        <p:spPr>
          <a:xfrm>
            <a:off x="10994040" y="6356520"/>
            <a:ext cx="347040" cy="3524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7EF4E1DC-6A05-428B-99DC-6488848DD465}" type="slidenum">
              <a:rPr lang="en-US" sz="1200" b="0" strike="noStrike" spc="-1">
                <a:solidFill>
                  <a:srgbClr val="888888"/>
                </a:solidFill>
                <a:latin typeface="Arial" panose="020B0604020202020204"/>
                <a:ea typeface="Arial" panose="020B0604020202020204"/>
              </a:rPr>
              <a:t>3</a:t>
            </a:fld>
            <a:endParaRPr lang="en-IN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914400" y="1052640"/>
            <a:ext cx="10350720" cy="711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3200" b="1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Timeline</a:t>
            </a: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478440" y="6309360"/>
            <a:ext cx="10266840" cy="499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6022440" y="376560"/>
            <a:ext cx="6048720" cy="474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1C4587"/>
                </a:solidFill>
                <a:latin typeface="Arial" panose="020B0604020202020204"/>
                <a:ea typeface="Arial" panose="020B0604020202020204"/>
              </a:rPr>
              <a:t>KIET Group of Institutions, Ghaziabad</a:t>
            </a:r>
            <a:endParaRPr lang="en-IN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8647327"/>
              </p:ext>
            </p:extLst>
          </p:nvPr>
        </p:nvGraphicFramePr>
        <p:xfrm>
          <a:off x="1877060" y="1931670"/>
          <a:ext cx="8532495" cy="3702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b="0">
                          <a:solidFill>
                            <a:schemeClr val="tx1"/>
                          </a:solidFill>
                        </a:rPr>
                        <a:t>Phase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Timeframe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Activities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r>
                        <a:rPr lang="en-IN" altLang="en-US" sz="1100"/>
                        <a:t>    </a:t>
                      </a:r>
                      <a:r>
                        <a:rPr lang="en-US" altLang="zh-CN" sz="1100"/>
                        <a:t>Problem Research</a:t>
                      </a:r>
                      <a:endParaRPr lang="en-IN" altLang="en-US" sz="1100"/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June 2023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100"/>
                        <a:t>Identified problems in agriculture, studied scope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200"/>
                        <a:t> </a:t>
                      </a:r>
                      <a:r>
                        <a:rPr lang="en-US" altLang="en-US" sz="1200"/>
                        <a:t>Literature Review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July 2023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100"/>
                        <a:t>Studied 10+ papers, understood existing solutions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r>
                        <a:rPr lang="en-IN" altLang="en-US" sz="1100"/>
                        <a:t>   </a:t>
                      </a:r>
                      <a:r>
                        <a:rPr lang="en-US" altLang="zh-CN" sz="1100"/>
                        <a:t>Data Collection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August 2023-November 2023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100"/>
                        <a:t>Collected crop, soil, and disease datasets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205">
                <a:tc>
                  <a:txBody>
                    <a:bodyPr/>
                    <a:lstStyle/>
                    <a:p>
                      <a:r>
                        <a:rPr lang="en-IN" altLang="en-US" sz="1100"/>
                        <a:t>   </a:t>
                      </a:r>
                      <a:r>
                        <a:rPr lang="en-US" altLang="zh-CN" sz="1100"/>
                        <a:t>Model Building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December 2023-April 2024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100"/>
                        <a:t>Implemented ML models (DT, RF, XGBoost, CNN etc.)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r>
                        <a:rPr lang="en-IN" altLang="en-US" sz="1100"/>
                        <a:t>   </a:t>
                      </a:r>
                      <a:r>
                        <a:rPr lang="en-US" altLang="zh-CN" sz="1100"/>
                        <a:t>Model Testing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May 2024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100"/>
                        <a:t>Evaluated accuracy, fine-tuned models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215">
                <a:tc>
                  <a:txBody>
                    <a:bodyPr/>
                    <a:lstStyle/>
                    <a:p>
                      <a:r>
                        <a:rPr lang="en-IN" altLang="en-US" sz="1100"/>
                        <a:t>   </a:t>
                      </a:r>
                      <a:r>
                        <a:rPr lang="en-US" altLang="zh-CN" sz="1100"/>
                        <a:t>Integration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September 2024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100"/>
                        <a:t>Combined all models into one working system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r>
                        <a:rPr lang="en-IN" altLang="en-US" sz="1100"/>
                        <a:t>   </a:t>
                      </a:r>
                      <a:r>
                        <a:rPr lang="en-US" altLang="zh-CN" sz="1100"/>
                        <a:t>Report &amp; PPT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March 2025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en-US" sz="1100" dirty="0"/>
                        <a:t>Prepared final report and presentation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10994040" y="6356520"/>
            <a:ext cx="347040" cy="3524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1C9D3E49-438F-45EA-BEDF-93BA1010C6A6}" type="slidenum">
              <a:rPr lang="en-US" sz="1200" b="0" strike="noStrike" spc="-1">
                <a:solidFill>
                  <a:srgbClr val="888888"/>
                </a:solidFill>
                <a:latin typeface="Arial" panose="020B0604020202020204"/>
                <a:ea typeface="Arial" panose="020B0604020202020204"/>
              </a:rPr>
              <a:t>4</a:t>
            </a:fld>
            <a:endParaRPr lang="en-IN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40000" y="1017000"/>
            <a:ext cx="11108520" cy="711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90000"/>
              </a:lnSpc>
              <a:tabLst>
                <a:tab pos="0" algn="l"/>
              </a:tabLst>
            </a:pPr>
            <a:r>
              <a:rPr lang="en-US" sz="3200" b="1" strike="noStrike" spc="-1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Literature Review</a:t>
            </a:r>
            <a:endParaRPr lang="en-IN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478440" y="6309360"/>
            <a:ext cx="10266840" cy="4996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Arial" panose="020B0604020202020204"/>
              <a:ea typeface="DejaVu Sans"/>
            </a:endParaRPr>
          </a:p>
        </p:txBody>
      </p:sp>
      <p:sp>
        <p:nvSpPr>
          <p:cNvPr id="132" name="CustomShape 4"/>
          <p:cNvSpPr/>
          <p:nvPr/>
        </p:nvSpPr>
        <p:spPr>
          <a:xfrm>
            <a:off x="3240000" y="396000"/>
            <a:ext cx="8820000" cy="474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1C4587"/>
                </a:solidFill>
                <a:latin typeface="Arial" panose="020B0604020202020204"/>
                <a:ea typeface="Arial" panose="020B0604020202020204"/>
              </a:rPr>
              <a:t>KIET Group of Institutions, Ghaziabad</a:t>
            </a:r>
            <a:endParaRPr lang="en-IN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67715" y="17538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199515" y="1768793"/>
            <a:ext cx="5080000" cy="3371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Times New Roman" panose="02020603050405020304"/>
                <a:ea typeface="Times New Roman" panose="02020603050405020304"/>
              </a:rPr>
              <a:t>Table-1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: </a:t>
            </a:r>
            <a:r>
              <a:rPr lang="en-US" altLang="zh-CN" sz="1200">
                <a:latin typeface="Times New Roman" panose="02020603050405020304"/>
                <a:ea typeface="Times New Roman" panose="02020603050405020304"/>
              </a:rPr>
              <a:t>Literature review</a:t>
            </a:r>
            <a:endParaRPr lang="en-US" altLang="zh-CN"/>
          </a:p>
        </p:txBody>
      </p:sp>
      <p:sp>
        <p:nvSpPr>
          <p:cNvPr id="9" name="Text Box 8"/>
          <p:cNvSpPr txBox="1"/>
          <p:nvPr/>
        </p:nvSpPr>
        <p:spPr>
          <a:xfrm>
            <a:off x="1290320" y="50145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graphicFrame>
        <p:nvGraphicFramePr>
          <p:cNvPr id="25" name="Table 24"/>
          <p:cNvGraphicFramePr/>
          <p:nvPr>
            <p:custDataLst>
              <p:tags r:id="rId1"/>
            </p:custDataLst>
          </p:nvPr>
        </p:nvGraphicFramePr>
        <p:xfrm>
          <a:off x="1282700" y="2336800"/>
          <a:ext cx="8331200" cy="4114800"/>
        </p:xfrm>
        <a:graphic>
          <a:graphicData uri="http://schemas.openxmlformats.org/drawingml/2006/table">
            <a:tbl>
              <a:tblPr/>
              <a:tblGrid>
                <a:gridCol w="561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1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8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7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25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6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3725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altLang="zh-CN" sz="800" i="1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Sr. No.</a:t>
                      </a:r>
                    </a:p>
                  </a:txBody>
                  <a:tcPr marL="25400" marR="25400" marT="6350" marB="635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altLang="zh-CN" sz="800" i="1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Journals</a:t>
                      </a:r>
                    </a:p>
                  </a:txBody>
                  <a:tcPr marL="25400" marR="25400" marT="6350" marB="635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altLang="zh-CN" sz="800" i="1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Year</a:t>
                      </a:r>
                    </a:p>
                  </a:txBody>
                  <a:tcPr marL="25400" marR="25400" marT="6350" marB="635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altLang="zh-CN" sz="800" i="1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Techniques</a:t>
                      </a:r>
                    </a:p>
                  </a:txBody>
                  <a:tcPr marL="25400" marR="25400" marT="6350" marB="635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altLang="zh-CN" sz="800" i="1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Findings</a:t>
                      </a:r>
                    </a:p>
                  </a:txBody>
                  <a:tcPr marL="25400" marR="25400" marT="6350" marB="635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altLang="zh-CN" sz="800" i="1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Shortcomings</a:t>
                      </a:r>
                    </a:p>
                  </a:txBody>
                  <a:tcPr marL="25400" marR="25400" marT="6350" marB="635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005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1.</a:t>
                      </a:r>
                    </a:p>
                  </a:txBody>
                  <a:tcPr marL="25400" marR="25400" marT="6350" marB="635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8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Domingues et al., Machine Learning for Detection and Prediction of Crop Diseases and Pests, Agriculture</a:t>
                      </a:r>
                    </a:p>
                  </a:txBody>
                  <a:tcPr marL="25400" marR="25400" marT="6350" marB="635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202</a:t>
                      </a:r>
                      <a:r>
                        <a:rPr lang="en-IN" altLang="en-US" sz="8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2</a:t>
                      </a:r>
                    </a:p>
                  </a:txBody>
                  <a:tcPr marL="25400" marR="25400" marT="6350" marB="635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8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ML, Deep Learning</a:t>
                      </a:r>
                    </a:p>
                  </a:txBody>
                  <a:tcPr marL="25400" marR="25400" marT="6350" marB="635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8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Comprehensive survey on crop disease and pest prediction using ML models</a:t>
                      </a:r>
                    </a:p>
                  </a:txBody>
                  <a:tcPr marL="25400" marR="25400" marT="6350" marB="635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8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Lack of real-time deployment and generalization</a:t>
                      </a:r>
                    </a:p>
                  </a:txBody>
                  <a:tcPr marL="25400" marR="25400" marT="6350" marB="635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9035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2.</a:t>
                      </a:r>
                    </a:p>
                  </a:txBody>
                  <a:tcPr marL="25400" marR="25400" marT="6350" marB="635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800" spc="60">
                          <a:solidFill>
                            <a:schemeClr val="tx1"/>
                          </a:solidFill>
                          <a:latin typeface="Microsoft YaHei" panose="020B0503020204020204" charset="-122"/>
                          <a:ea typeface="Microsoft YaHei" panose="020B0503020204020204" charset="-122"/>
                        </a:rPr>
                        <a:t>Chauhan et al., Performance Evaluation of ML Models, IEEE Xplore</a:t>
                      </a:r>
                    </a:p>
                  </a:txBody>
                  <a:tcPr marL="25400" marR="25400" marT="6350" marB="635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202</a:t>
                      </a:r>
                      <a:r>
                        <a:rPr lang="en-IN" altLang="en-US" sz="8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</a:t>
                      </a:r>
                    </a:p>
                  </a:txBody>
                  <a:tcPr marL="25400" marR="25400" marT="6350" marB="635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8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SVM, KNN, RF</a:t>
                      </a:r>
                    </a:p>
                  </a:txBody>
                  <a:tcPr marL="25400" marR="25400" marT="6350" marB="635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8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Evaluated different models for agri applications</a:t>
                      </a:r>
                    </a:p>
                  </a:txBody>
                  <a:tcPr marL="25400" marR="25400" marT="6350" marB="635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8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Focused only on accuracy, not scalability</a:t>
                      </a:r>
                    </a:p>
                  </a:txBody>
                  <a:tcPr marL="25400" marR="25400" marT="6350" marB="635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3035">
                <a:tc>
                  <a:txBody>
                    <a:bodyPr/>
                    <a:lstStyle/>
                    <a:p>
                      <a:pPr marL="85725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3.</a:t>
                      </a:r>
                    </a:p>
                  </a:txBody>
                  <a:tcPr marL="25400" marR="25400" marT="6350" marB="635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800" spc="60">
                          <a:solidFill>
                            <a:schemeClr val="tx1"/>
                          </a:solidFill>
                          <a:latin typeface="Microsoft YaHei" panose="020B0503020204020204" charset="-122"/>
                          <a:ea typeface="Microsoft YaHei" panose="020B0503020204020204" charset="-122"/>
                        </a:rPr>
                        <a:t>Delfani et al., IoT, ML and AI for Disease Forecasting, Precision Agriculture</a:t>
                      </a:r>
                    </a:p>
                  </a:txBody>
                  <a:tcPr marL="25400" marR="25400" marT="6350" marB="635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8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202</a:t>
                      </a:r>
                      <a:r>
                        <a:rPr lang="en-IN" altLang="en-US" sz="8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4</a:t>
                      </a:r>
                    </a:p>
                  </a:txBody>
                  <a:tcPr marL="25400" marR="25400" marT="6350" marB="635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altLang="en-US" sz="1100"/>
                        <a:t> </a:t>
                      </a:r>
                      <a:r>
                        <a:rPr lang="en-US" altLang="zh-CN" sz="1100"/>
                        <a:t>IoT, AI, ML</a:t>
                      </a:r>
                    </a:p>
                  </a:txBody>
                  <a:tcPr marL="0" marR="0" marT="0" marB="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8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Integrated tech for climate-resilient disease forecasting</a:t>
                      </a:r>
                    </a:p>
                  </a:txBody>
                  <a:tcPr marL="25400" marR="25400" marT="6350" marB="635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en-US" sz="800" spc="60">
                          <a:latin typeface="Microsoft YaHei" panose="020B0503020204020204" charset="-122"/>
                          <a:ea typeface="Microsoft YaHei" panose="020B0503020204020204" charset="-122"/>
                        </a:rPr>
                        <a:t>Limited to experimental settings</a:t>
                      </a:r>
                    </a:p>
                  </a:txBody>
                  <a:tcPr marL="25400" marR="25400" marT="6350" marB="6350" anchor="ctr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s 132"/>
          <p:cNvSpPr/>
          <p:nvPr/>
        </p:nvSpPr>
        <p:spPr>
          <a:xfrm>
            <a:off x="4500000" y="3008520"/>
            <a:ext cx="3232800" cy="764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Thank You</a:t>
            </a:r>
            <a:endParaRPr lang="en-IN" sz="4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4" name="CustomShape 6"/>
          <p:cNvSpPr/>
          <p:nvPr/>
        </p:nvSpPr>
        <p:spPr>
          <a:xfrm>
            <a:off x="3240000" y="396000"/>
            <a:ext cx="8820000" cy="474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r>
              <a:rPr lang="en-US" sz="1800" b="1" strike="noStrike" spc="-1">
                <a:solidFill>
                  <a:srgbClr val="1C4587"/>
                </a:solidFill>
                <a:latin typeface="Arial" panose="020B0604020202020204"/>
                <a:ea typeface="Arial" panose="020B0604020202020204"/>
              </a:rPr>
              <a:t>KIET Group of Institutions, Ghaziabad</a:t>
            </a:r>
            <a:endParaRPr lang="en-IN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71*298"/>
  <p:tag name="TABLE_ENDDRAG_RECT" val="147*152*671*29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56*312"/>
  <p:tag name="TABLE_ENDDRAG_RECT" val="101*184*656*312"/>
  <p:tag name="TABLE_AUTOADJUST_FLAG" val="1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370</Words>
  <Application>Microsoft Office PowerPoint</Application>
  <PresentationFormat>Widescreen</PresentationFormat>
  <Paragraphs>78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Microsoft YaHei</vt:lpstr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Jalaj Pateria</dc:creator>
  <cp:lastModifiedBy>Navya Rajvanshi</cp:lastModifiedBy>
  <cp:revision>224</cp:revision>
  <dcterms:created xsi:type="dcterms:W3CDTF">2020-11-28T07:11:00Z</dcterms:created>
  <dcterms:modified xsi:type="dcterms:W3CDTF">2025-05-25T17:47:28Z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0</vt:i4>
  </property>
  <property fmtid="{D5CDD505-2E9C-101B-9397-08002B2CF9AE}" pid="7" name="PresentationFormat">
    <vt:lpwstr>Widescreen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13</vt:i4>
  </property>
  <property fmtid="{D5CDD505-2E9C-101B-9397-08002B2CF9AE}" pid="11" name="ICV">
    <vt:lpwstr>A9CDB2E991D84911A41E78A6C953072F_13</vt:lpwstr>
  </property>
  <property fmtid="{D5CDD505-2E9C-101B-9397-08002B2CF9AE}" pid="12" name="KSOProductBuildVer">
    <vt:lpwstr>1033-12.2.0.21179</vt:lpwstr>
  </property>
</Properties>
</file>