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62" r:id="rId5"/>
    <p:sldId id="264" r:id="rId6"/>
    <p:sldId id="265"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1C9590-19CE-468B-B397-3336F0EDB584}" type="datetimeFigureOut">
              <a:rPr lang="en-US" smtClean="0"/>
              <a:t>11/3/2023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6DBBEE-9A43-4DAA-A2F9-9E7D2135A2A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B225A-03EF-49FC-84F1-869CDE356FAA}"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A5F45C-E130-4965-A313-0D6C4EF20900}"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1A06AC-35D4-43FC-B38E-628E7D0B2FF9}"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2E4EB-1A38-4162-AF8E-0DC19925EA22}" type="datetime3">
              <a:rPr lang="en-US" smtClean="0"/>
              <a:t>3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75D701A-AB5A-4D52-B695-785561D97E9A}" type="datetime3">
              <a:rPr lang="en-US" smtClean="0"/>
              <a:t>3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27B183-9D03-42AC-9121-484F8EA3CF4A}" type="datetime3">
              <a:rPr lang="en-US" smtClean="0"/>
              <a:t>3 November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12A92C6-D054-4590-BEC3-6295CFC7A55E}" type="datetime3">
              <a:rPr lang="en-US" smtClean="0"/>
              <a:t>3 November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341BA-F282-49AA-BB08-9032F85D5FAA}" type="datetime3">
              <a:rPr lang="en-US" smtClean="0"/>
              <a:t>3 November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476CFD-8059-483D-A731-496336636D66}" type="datetime3">
              <a:rPr lang="en-US" smtClean="0"/>
              <a:t>3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E8BED7-0B48-4EB5-9006-3B69D0E73399}" type="datetime3">
              <a:rPr lang="en-US" smtClean="0"/>
              <a:t>3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FED90-E126-42A0-A4BA-781E6FFF131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7D1E9-CDF4-4DC8-8D45-9079EA320236}" type="datetime3">
              <a:rPr lang="en-US" smtClean="0"/>
              <a:t>3 November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FED90-E126-42A0-A4BA-781E6FFF131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pmc/articles/PMC478628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bwMode="auto">
          <a:xfrm>
            <a:off x="381000" y="113835"/>
            <a:ext cx="8610600" cy="610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50000"/>
              </a:lnSpc>
              <a:spcBef>
                <a:spcPct val="0"/>
              </a:spcBef>
              <a:spcAft>
                <a:spcPct val="0"/>
              </a:spcAft>
              <a:buClrTx/>
              <a:buSzTx/>
              <a:buFontTx/>
              <a:buNone/>
            </a:pPr>
            <a:r>
              <a:rPr lang="en-US" altLang="en-US" sz="2800" dirty="0">
                <a:latin typeface="Times New Roman" panose="02020603050405020304" pitchFamily="18" charset="0"/>
                <a:cs typeface="Times New Roman" panose="02020603050405020304" pitchFamily="18" charset="0"/>
              </a:rPr>
              <a:t>     Detection Of Speech Level Disorder In Children</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(Group No. - 40)</a:t>
            </a:r>
          </a:p>
          <a:p>
            <a:pPr lvl="0" defTabSz="914400" eaLnBrk="0" fontAlgn="base" hangingPunct="0">
              <a:lnSpc>
                <a:spcPct val="150000"/>
              </a:lnSpc>
              <a:spcAft>
                <a:spcPct val="0"/>
              </a:spcAft>
            </a:pPr>
            <a:br>
              <a:rPr kumimoji="0" lang="en-US" altLang="en-US" sz="14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altLang="en-US" sz="1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alt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Team Member</a:t>
            </a:r>
            <a:r>
              <a:rPr lang="en-US" altLang="en-US" sz="1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br>
              <a:rPr lang="en-US" altLang="en-US" sz="1800" b="1" dirty="0">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Aft>
                <a:spcPct val="0"/>
              </a:spcAft>
            </a:pPr>
            <a:b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 </a:t>
            </a:r>
            <a:endParaRPr kumimoji="0" lang="en-US" altLang="en-US" sz="11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20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KIET GROUP OF INSTITUTIONS, GHAZIABAD, UTTAR PRADESH</a:t>
            </a:r>
            <a:endParaRPr kumimoji="0" lang="en-US" altLang="en-US" sz="11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en-US" sz="140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(AFFILIATED TO DR. A.P.J. ABDUL KALAM TECHNICAL UNIVERSITY, LUCKNOW, UTTAR PRADESH, INDIA)</a:t>
            </a:r>
            <a:endParaRPr kumimoji="0" lang="en-US" altLang="en-US" sz="11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descr="KIET logo"/>
          <p:cNvPicPr/>
          <p:nvPr/>
        </p:nvPicPr>
        <p:blipFill>
          <a:blip r:embed="rId2" cstate="print"/>
          <a:srcRect/>
          <a:stretch>
            <a:fillRect/>
          </a:stretch>
        </p:blipFill>
        <p:spPr bwMode="auto">
          <a:xfrm>
            <a:off x="228600" y="223587"/>
            <a:ext cx="1066799" cy="838199"/>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489FED90-E126-42A0-A4BA-781E6FFF131E}"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p:txBody>
          <a:bodyPr/>
          <a:lstStyle/>
          <a:p>
            <a:fld id="{87DC5623-930D-489C-9433-50A95F935032}" type="datetime3">
              <a:rPr lang="en-US" smtClean="0">
                <a:latin typeface="Times New Roman" panose="02020603050405020304" pitchFamily="18" charset="0"/>
                <a:cs typeface="Times New Roman" panose="02020603050405020304" pitchFamily="18" charset="0"/>
              </a:rPr>
              <a:t>3 November 2023</a:t>
            </a:fld>
            <a:endParaRPr lang="en-US">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04A217EC-BA6C-C541-0FDE-67F7C6141216}"/>
              </a:ext>
            </a:extLst>
          </p:cNvPr>
          <p:cNvGraphicFramePr>
            <a:graphicFrameLocks noGrp="1"/>
          </p:cNvGraphicFramePr>
          <p:nvPr>
            <p:extLst>
              <p:ext uri="{D42A27DB-BD31-4B8C-83A1-F6EECF244321}">
                <p14:modId xmlns:p14="http://schemas.microsoft.com/office/powerpoint/2010/main" val="1855034270"/>
              </p:ext>
            </p:extLst>
          </p:nvPr>
        </p:nvGraphicFramePr>
        <p:xfrm>
          <a:off x="2209800" y="2743200"/>
          <a:ext cx="6096000" cy="1849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54944624"/>
                    </a:ext>
                  </a:extLst>
                </a:gridCol>
                <a:gridCol w="2032000">
                  <a:extLst>
                    <a:ext uri="{9D8B030D-6E8A-4147-A177-3AD203B41FA5}">
                      <a16:colId xmlns:a16="http://schemas.microsoft.com/office/drawing/2014/main" val="522498782"/>
                    </a:ext>
                  </a:extLst>
                </a:gridCol>
                <a:gridCol w="2032000">
                  <a:extLst>
                    <a:ext uri="{9D8B030D-6E8A-4147-A177-3AD203B41FA5}">
                      <a16:colId xmlns:a16="http://schemas.microsoft.com/office/drawing/2014/main" val="97654074"/>
                    </a:ext>
                  </a:extLst>
                </a:gridCol>
              </a:tblGrid>
              <a:tr h="129540">
                <a:tc>
                  <a:txBody>
                    <a:bodyPr/>
                    <a:lstStyle/>
                    <a:p>
                      <a:pPr algn="ctr"/>
                      <a:r>
                        <a:rPr lang="en-US" dirty="0"/>
                        <a:t>Name</a:t>
                      </a:r>
                      <a:endParaRPr lang="en-IN" dirty="0"/>
                    </a:p>
                  </a:txBody>
                  <a:tcPr/>
                </a:tc>
                <a:tc>
                  <a:txBody>
                    <a:bodyPr/>
                    <a:lstStyle/>
                    <a:p>
                      <a:pPr algn="ctr"/>
                      <a:r>
                        <a:rPr lang="en-US" dirty="0"/>
                        <a:t>Roll No.</a:t>
                      </a:r>
                      <a:endParaRPr lang="en-IN" dirty="0"/>
                    </a:p>
                  </a:txBody>
                  <a:tcPr/>
                </a:tc>
                <a:tc>
                  <a:txBody>
                    <a:bodyPr/>
                    <a:lstStyle/>
                    <a:p>
                      <a:pPr algn="ctr"/>
                      <a:r>
                        <a:rPr lang="en-US" dirty="0"/>
                        <a:t>Branch</a:t>
                      </a:r>
                      <a:endParaRPr lang="en-IN" dirty="0"/>
                    </a:p>
                  </a:txBody>
                  <a:tcPr/>
                </a:tc>
                <a:extLst>
                  <a:ext uri="{0D108BD9-81ED-4DB2-BD59-A6C34878D82A}">
                    <a16:rowId xmlns:a16="http://schemas.microsoft.com/office/drawing/2014/main" val="68569178"/>
                  </a:ext>
                </a:extLst>
              </a:tr>
              <a:tr h="370840">
                <a:tc>
                  <a:txBody>
                    <a:bodyPr/>
                    <a:lstStyle/>
                    <a:p>
                      <a:r>
                        <a:rPr lang="en-IN" dirty="0"/>
                        <a:t>Abhishree Bisht</a:t>
                      </a:r>
                    </a:p>
                  </a:txBody>
                  <a:tcPr/>
                </a:tc>
                <a:tc>
                  <a:txBody>
                    <a:bodyPr/>
                    <a:lstStyle/>
                    <a:p>
                      <a:r>
                        <a:rPr lang="en-IN" dirty="0"/>
                        <a:t>2100290130008</a:t>
                      </a:r>
                    </a:p>
                  </a:txBody>
                  <a:tcPr/>
                </a:tc>
                <a:tc>
                  <a:txBody>
                    <a:bodyPr/>
                    <a:lstStyle/>
                    <a:p>
                      <a:r>
                        <a:rPr lang="en-IN" dirty="0"/>
                        <a:t>IT</a:t>
                      </a:r>
                    </a:p>
                  </a:txBody>
                  <a:tcPr/>
                </a:tc>
                <a:extLst>
                  <a:ext uri="{0D108BD9-81ED-4DB2-BD59-A6C34878D82A}">
                    <a16:rowId xmlns:a16="http://schemas.microsoft.com/office/drawing/2014/main" val="431421316"/>
                  </a:ext>
                </a:extLst>
              </a:tr>
              <a:tr h="370840">
                <a:tc>
                  <a:txBody>
                    <a:bodyPr/>
                    <a:lstStyle/>
                    <a:p>
                      <a:r>
                        <a:rPr lang="en-IN" dirty="0"/>
                        <a:t>Akanksha Tiwari</a:t>
                      </a:r>
                    </a:p>
                  </a:txBody>
                  <a:tcPr/>
                </a:tc>
                <a:tc>
                  <a:txBody>
                    <a:bodyPr/>
                    <a:lstStyle/>
                    <a:p>
                      <a:r>
                        <a:rPr lang="en-IN" dirty="0"/>
                        <a:t>2100290130015</a:t>
                      </a:r>
                    </a:p>
                  </a:txBody>
                  <a:tcPr/>
                </a:tc>
                <a:tc>
                  <a:txBody>
                    <a:bodyPr/>
                    <a:lstStyle/>
                    <a:p>
                      <a:r>
                        <a:rPr lang="en-IN" dirty="0"/>
                        <a:t>IT</a:t>
                      </a:r>
                    </a:p>
                  </a:txBody>
                  <a:tcPr/>
                </a:tc>
                <a:extLst>
                  <a:ext uri="{0D108BD9-81ED-4DB2-BD59-A6C34878D82A}">
                    <a16:rowId xmlns:a16="http://schemas.microsoft.com/office/drawing/2014/main" val="3505878616"/>
                  </a:ext>
                </a:extLst>
              </a:tr>
              <a:tr h="370840">
                <a:tc>
                  <a:txBody>
                    <a:bodyPr/>
                    <a:lstStyle/>
                    <a:p>
                      <a:r>
                        <a:rPr lang="en-IN" dirty="0"/>
                        <a:t>Navya Rajvanshi</a:t>
                      </a:r>
                    </a:p>
                  </a:txBody>
                  <a:tcPr/>
                </a:tc>
                <a:tc>
                  <a:txBody>
                    <a:bodyPr/>
                    <a:lstStyle/>
                    <a:p>
                      <a:r>
                        <a:rPr lang="en-IN" dirty="0"/>
                        <a:t>2100290100108</a:t>
                      </a:r>
                    </a:p>
                  </a:txBody>
                  <a:tcPr/>
                </a:tc>
                <a:tc>
                  <a:txBody>
                    <a:bodyPr/>
                    <a:lstStyle/>
                    <a:p>
                      <a:r>
                        <a:rPr lang="en-IN" dirty="0"/>
                        <a:t>CSE</a:t>
                      </a:r>
                    </a:p>
                  </a:txBody>
                  <a:tcPr/>
                </a:tc>
                <a:extLst>
                  <a:ext uri="{0D108BD9-81ED-4DB2-BD59-A6C34878D82A}">
                    <a16:rowId xmlns:a16="http://schemas.microsoft.com/office/drawing/2014/main" val="1964769817"/>
                  </a:ext>
                </a:extLst>
              </a:tr>
              <a:tr h="370840">
                <a:tc>
                  <a:txBody>
                    <a:bodyPr/>
                    <a:lstStyle/>
                    <a:p>
                      <a:r>
                        <a:rPr lang="en-IN" dirty="0"/>
                        <a:t>Mudita Shakya</a:t>
                      </a:r>
                    </a:p>
                  </a:txBody>
                  <a:tcPr/>
                </a:tc>
                <a:tc>
                  <a:txBody>
                    <a:bodyPr/>
                    <a:lstStyle/>
                    <a:p>
                      <a:r>
                        <a:rPr lang="en-IN" dirty="0"/>
                        <a:t>2100290100101</a:t>
                      </a:r>
                    </a:p>
                  </a:txBody>
                  <a:tcPr/>
                </a:tc>
                <a:tc>
                  <a:txBody>
                    <a:bodyPr/>
                    <a:lstStyle/>
                    <a:p>
                      <a:r>
                        <a:rPr lang="en-IN" dirty="0"/>
                        <a:t>CSE</a:t>
                      </a:r>
                    </a:p>
                  </a:txBody>
                  <a:tcPr/>
                </a:tc>
                <a:extLst>
                  <a:ext uri="{0D108BD9-81ED-4DB2-BD59-A6C34878D82A}">
                    <a16:rowId xmlns:a16="http://schemas.microsoft.com/office/drawing/2014/main" val="210351797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05D0-DFBD-AFED-64B4-3EDFD0478EC3}"/>
              </a:ext>
            </a:extLst>
          </p:cNvPr>
          <p:cNvSpPr>
            <a:spLocks noGrp="1"/>
          </p:cNvSpPr>
          <p:nvPr>
            <p:ph type="title"/>
          </p:nvPr>
        </p:nvSpPr>
        <p:spPr>
          <a:xfrm>
            <a:off x="432619" y="685800"/>
            <a:ext cx="8229600" cy="1143000"/>
          </a:xfrm>
        </p:spPr>
        <p:txBody>
          <a:bodyPr>
            <a:normAutofit fontScale="90000"/>
          </a:bodyPr>
          <a:lstStyle/>
          <a:p>
            <a:r>
              <a:rPr lang="en-US" dirty="0"/>
              <a:t>Internship Status</a:t>
            </a:r>
            <a:br>
              <a:rPr lang="en-US" dirty="0"/>
            </a:br>
            <a:r>
              <a:rPr lang="en-US" sz="2700" dirty="0"/>
              <a:t>(Abhishree Bisht)</a:t>
            </a:r>
            <a:br>
              <a:rPr lang="en-US" sz="2700" dirty="0"/>
            </a:br>
            <a:endParaRPr lang="en-IN" sz="2700" dirty="0"/>
          </a:p>
        </p:txBody>
      </p:sp>
      <p:graphicFrame>
        <p:nvGraphicFramePr>
          <p:cNvPr id="7" name="Content Placeholder 6">
            <a:extLst>
              <a:ext uri="{FF2B5EF4-FFF2-40B4-BE49-F238E27FC236}">
                <a16:creationId xmlns:a16="http://schemas.microsoft.com/office/drawing/2014/main" id="{DA6EEA11-1A9E-7222-F8C9-DB3F7A903EF8}"/>
              </a:ext>
            </a:extLst>
          </p:cNvPr>
          <p:cNvGraphicFramePr>
            <a:graphicFrameLocks noGrp="1"/>
          </p:cNvGraphicFramePr>
          <p:nvPr>
            <p:ph idx="1"/>
            <p:extLst>
              <p:ext uri="{D42A27DB-BD31-4B8C-83A1-F6EECF244321}">
                <p14:modId xmlns:p14="http://schemas.microsoft.com/office/powerpoint/2010/main" val="3035752832"/>
              </p:ext>
            </p:extLst>
          </p:nvPr>
        </p:nvGraphicFramePr>
        <p:xfrm>
          <a:off x="457200" y="2671929"/>
          <a:ext cx="8229600" cy="2387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512222405"/>
                    </a:ext>
                  </a:extLst>
                </a:gridCol>
                <a:gridCol w="4114800">
                  <a:extLst>
                    <a:ext uri="{9D8B030D-6E8A-4147-A177-3AD203B41FA5}">
                      <a16:colId xmlns:a16="http://schemas.microsoft.com/office/drawing/2014/main" val="827246105"/>
                    </a:ext>
                  </a:extLst>
                </a:gridCol>
              </a:tblGrid>
              <a:tr h="294640">
                <a:tc>
                  <a:txBody>
                    <a:bodyPr/>
                    <a:lstStyle/>
                    <a:p>
                      <a:r>
                        <a:rPr lang="en-US" dirty="0"/>
                        <a:t>Name :</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2924166730"/>
                  </a:ext>
                </a:extLst>
              </a:tr>
              <a:tr h="370840">
                <a:tc>
                  <a:txBody>
                    <a:bodyPr/>
                    <a:lstStyle/>
                    <a:p>
                      <a:r>
                        <a:rPr lang="en-US" dirty="0"/>
                        <a:t>Company Name</a:t>
                      </a:r>
                      <a:endParaRPr lang="en-IN" dirty="0"/>
                    </a:p>
                  </a:txBody>
                  <a:tcPr/>
                </a:tc>
                <a:tc>
                  <a:txBody>
                    <a:bodyPr/>
                    <a:lstStyle/>
                    <a:p>
                      <a:r>
                        <a:rPr lang="en-US" dirty="0" err="1"/>
                        <a:t>Technohacks</a:t>
                      </a:r>
                      <a:r>
                        <a:rPr lang="en-US" dirty="0"/>
                        <a:t> </a:t>
                      </a:r>
                      <a:r>
                        <a:rPr lang="en-US" dirty="0" err="1"/>
                        <a:t>EduTech</a:t>
                      </a:r>
                      <a:endParaRPr lang="en-IN" dirty="0"/>
                    </a:p>
                  </a:txBody>
                  <a:tcPr/>
                </a:tc>
                <a:extLst>
                  <a:ext uri="{0D108BD9-81ED-4DB2-BD59-A6C34878D82A}">
                    <a16:rowId xmlns:a16="http://schemas.microsoft.com/office/drawing/2014/main" val="3881094613"/>
                  </a:ext>
                </a:extLst>
              </a:tr>
              <a:tr h="370840">
                <a:tc>
                  <a:txBody>
                    <a:bodyPr/>
                    <a:lstStyle/>
                    <a:p>
                      <a:r>
                        <a:rPr lang="en-US" dirty="0"/>
                        <a:t>Internship Duration</a:t>
                      </a:r>
                      <a:endParaRPr lang="en-IN" dirty="0"/>
                    </a:p>
                  </a:txBody>
                  <a:tcPr/>
                </a:tc>
                <a:tc>
                  <a:txBody>
                    <a:bodyPr/>
                    <a:lstStyle/>
                    <a:p>
                      <a:r>
                        <a:rPr lang="en-US" dirty="0"/>
                        <a:t>01-07-2023 to 31-07-2023</a:t>
                      </a:r>
                      <a:endParaRPr lang="en-IN" dirty="0"/>
                    </a:p>
                  </a:txBody>
                  <a:tcPr/>
                </a:tc>
                <a:extLst>
                  <a:ext uri="{0D108BD9-81ED-4DB2-BD59-A6C34878D82A}">
                    <a16:rowId xmlns:a16="http://schemas.microsoft.com/office/drawing/2014/main" val="244852475"/>
                  </a:ext>
                </a:extLst>
              </a:tr>
              <a:tr h="370840">
                <a:tc>
                  <a:txBody>
                    <a:bodyPr/>
                    <a:lstStyle/>
                    <a:p>
                      <a:r>
                        <a:rPr lang="en-US" dirty="0"/>
                        <a:t>Submitted Certificate On IT-</a:t>
                      </a:r>
                      <a:r>
                        <a:rPr lang="en-US" dirty="0" err="1"/>
                        <a:t>Moodel</a:t>
                      </a:r>
                      <a:r>
                        <a:rPr lang="en-US" dirty="0"/>
                        <a:t> Server</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594158147"/>
                  </a:ext>
                </a:extLst>
              </a:tr>
              <a:tr h="370840">
                <a:tc>
                  <a:txBody>
                    <a:bodyPr/>
                    <a:lstStyle/>
                    <a:p>
                      <a:r>
                        <a:rPr lang="en-US" dirty="0"/>
                        <a:t>Submitted Internship Report On </a:t>
                      </a:r>
                    </a:p>
                    <a:p>
                      <a:r>
                        <a:rPr lang="en-US" dirty="0"/>
                        <a:t>IT-</a:t>
                      </a:r>
                      <a:r>
                        <a:rPr lang="en-US" dirty="0" err="1"/>
                        <a:t>Moodel</a:t>
                      </a:r>
                      <a:r>
                        <a:rPr lang="en-US" dirty="0"/>
                        <a:t> Server</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3609522349"/>
                  </a:ext>
                </a:extLst>
              </a:tr>
            </a:tbl>
          </a:graphicData>
        </a:graphic>
      </p:graphicFrame>
      <p:sp>
        <p:nvSpPr>
          <p:cNvPr id="4" name="Date Placeholder 3">
            <a:extLst>
              <a:ext uri="{FF2B5EF4-FFF2-40B4-BE49-F238E27FC236}">
                <a16:creationId xmlns:a16="http://schemas.microsoft.com/office/drawing/2014/main" id="{F1CF3E08-FA72-6A00-C5D6-6096C17F4659}"/>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6BC9DF28-9628-F96D-8209-D8F827D85A8D}"/>
              </a:ext>
            </a:extLst>
          </p:cNvPr>
          <p:cNvSpPr>
            <a:spLocks noGrp="1"/>
          </p:cNvSpPr>
          <p:nvPr>
            <p:ph type="sldNum" sz="quarter" idx="12"/>
          </p:nvPr>
        </p:nvSpPr>
        <p:spPr/>
        <p:txBody>
          <a:bodyPr/>
          <a:lstStyle/>
          <a:p>
            <a:fld id="{489FED90-E126-42A0-A4BA-781E6FFF131E}" type="slidenum">
              <a:rPr lang="en-US" smtClean="0"/>
              <a:t>2</a:t>
            </a:fld>
            <a:endParaRPr lang="en-US"/>
          </a:p>
        </p:txBody>
      </p:sp>
    </p:spTree>
    <p:extLst>
      <p:ext uri="{BB962C8B-B14F-4D97-AF65-F5344CB8AC3E}">
        <p14:creationId xmlns:p14="http://schemas.microsoft.com/office/powerpoint/2010/main" val="180033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305D0-DFBD-AFED-64B4-3EDFD0478EC3}"/>
              </a:ext>
            </a:extLst>
          </p:cNvPr>
          <p:cNvSpPr>
            <a:spLocks noGrp="1"/>
          </p:cNvSpPr>
          <p:nvPr>
            <p:ph type="title"/>
          </p:nvPr>
        </p:nvSpPr>
        <p:spPr>
          <a:xfrm>
            <a:off x="457200" y="685800"/>
            <a:ext cx="8229600" cy="1143000"/>
          </a:xfrm>
        </p:spPr>
        <p:txBody>
          <a:bodyPr>
            <a:normAutofit fontScale="90000"/>
          </a:bodyPr>
          <a:lstStyle/>
          <a:p>
            <a:r>
              <a:rPr lang="en-US" dirty="0"/>
              <a:t>Internship Status </a:t>
            </a:r>
            <a:br>
              <a:rPr lang="en-US" dirty="0"/>
            </a:br>
            <a:r>
              <a:rPr lang="en-US" sz="2700" dirty="0"/>
              <a:t>(Akanksha Tiwari )</a:t>
            </a:r>
            <a:br>
              <a:rPr lang="en-US" dirty="0"/>
            </a:br>
            <a:endParaRPr lang="en-IN" dirty="0"/>
          </a:p>
        </p:txBody>
      </p:sp>
      <p:graphicFrame>
        <p:nvGraphicFramePr>
          <p:cNvPr id="7" name="Content Placeholder 6">
            <a:extLst>
              <a:ext uri="{FF2B5EF4-FFF2-40B4-BE49-F238E27FC236}">
                <a16:creationId xmlns:a16="http://schemas.microsoft.com/office/drawing/2014/main" id="{DA6EEA11-1A9E-7222-F8C9-DB3F7A903EF8}"/>
              </a:ext>
            </a:extLst>
          </p:cNvPr>
          <p:cNvGraphicFramePr>
            <a:graphicFrameLocks noGrp="1"/>
          </p:cNvGraphicFramePr>
          <p:nvPr>
            <p:ph idx="1"/>
            <p:extLst>
              <p:ext uri="{D42A27DB-BD31-4B8C-83A1-F6EECF244321}">
                <p14:modId xmlns:p14="http://schemas.microsoft.com/office/powerpoint/2010/main" val="178144611"/>
              </p:ext>
            </p:extLst>
          </p:nvPr>
        </p:nvGraphicFramePr>
        <p:xfrm>
          <a:off x="457200" y="2362200"/>
          <a:ext cx="8229600" cy="23926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512222405"/>
                    </a:ext>
                  </a:extLst>
                </a:gridCol>
                <a:gridCol w="4114800">
                  <a:extLst>
                    <a:ext uri="{9D8B030D-6E8A-4147-A177-3AD203B41FA5}">
                      <a16:colId xmlns:a16="http://schemas.microsoft.com/office/drawing/2014/main" val="827246105"/>
                    </a:ext>
                  </a:extLst>
                </a:gridCol>
              </a:tblGrid>
              <a:tr h="370840">
                <a:tc>
                  <a:txBody>
                    <a:bodyPr/>
                    <a:lstStyle/>
                    <a:p>
                      <a:r>
                        <a:rPr lang="en-US" dirty="0"/>
                        <a:t>Name :</a:t>
                      </a:r>
                      <a:endParaRPr lang="en-IN" dirty="0"/>
                    </a:p>
                  </a:txBody>
                  <a:tcPr/>
                </a:tc>
                <a:tc>
                  <a:txBody>
                    <a:bodyPr/>
                    <a:lstStyle/>
                    <a:p>
                      <a:r>
                        <a:rPr lang="en-US" dirty="0"/>
                        <a:t>Roll No:</a:t>
                      </a:r>
                      <a:endParaRPr lang="en-IN" dirty="0"/>
                    </a:p>
                  </a:txBody>
                  <a:tcPr/>
                </a:tc>
                <a:extLst>
                  <a:ext uri="{0D108BD9-81ED-4DB2-BD59-A6C34878D82A}">
                    <a16:rowId xmlns:a16="http://schemas.microsoft.com/office/drawing/2014/main" val="2924166730"/>
                  </a:ext>
                </a:extLst>
              </a:tr>
              <a:tr h="370840">
                <a:tc>
                  <a:txBody>
                    <a:bodyPr/>
                    <a:lstStyle/>
                    <a:p>
                      <a:r>
                        <a:rPr lang="en-US" dirty="0"/>
                        <a:t>Company Name</a:t>
                      </a:r>
                      <a:endParaRPr lang="en-IN" dirty="0"/>
                    </a:p>
                  </a:txBody>
                  <a:tcPr/>
                </a:tc>
                <a:tc>
                  <a:txBody>
                    <a:bodyPr/>
                    <a:lstStyle/>
                    <a:p>
                      <a:r>
                        <a:rPr lang="en-US" dirty="0"/>
                        <a:t>YBI Foundation</a:t>
                      </a:r>
                      <a:endParaRPr lang="en-IN" dirty="0"/>
                    </a:p>
                  </a:txBody>
                  <a:tcPr/>
                </a:tc>
                <a:extLst>
                  <a:ext uri="{0D108BD9-81ED-4DB2-BD59-A6C34878D82A}">
                    <a16:rowId xmlns:a16="http://schemas.microsoft.com/office/drawing/2014/main" val="3881094613"/>
                  </a:ext>
                </a:extLst>
              </a:tr>
              <a:tr h="370840">
                <a:tc>
                  <a:txBody>
                    <a:bodyPr/>
                    <a:lstStyle/>
                    <a:p>
                      <a:r>
                        <a:rPr lang="en-US" dirty="0"/>
                        <a:t>Internship Duration</a:t>
                      </a:r>
                      <a:endParaRPr lang="en-IN" dirty="0"/>
                    </a:p>
                  </a:txBody>
                  <a:tcPr/>
                </a:tc>
                <a:tc>
                  <a:txBody>
                    <a:bodyPr/>
                    <a:lstStyle/>
                    <a:p>
                      <a:r>
                        <a:rPr lang="en-IN" dirty="0"/>
                        <a:t>29-08-2023 to 04-10-2023</a:t>
                      </a:r>
                    </a:p>
                  </a:txBody>
                  <a:tcPr/>
                </a:tc>
                <a:extLst>
                  <a:ext uri="{0D108BD9-81ED-4DB2-BD59-A6C34878D82A}">
                    <a16:rowId xmlns:a16="http://schemas.microsoft.com/office/drawing/2014/main" val="244852475"/>
                  </a:ext>
                </a:extLst>
              </a:tr>
              <a:tr h="370840">
                <a:tc>
                  <a:txBody>
                    <a:bodyPr/>
                    <a:lstStyle/>
                    <a:p>
                      <a:r>
                        <a:rPr lang="en-US" dirty="0"/>
                        <a:t>Submitted Certificate On IT-</a:t>
                      </a:r>
                      <a:r>
                        <a:rPr lang="en-US" dirty="0" err="1"/>
                        <a:t>Moodel</a:t>
                      </a:r>
                      <a:r>
                        <a:rPr lang="en-US" dirty="0"/>
                        <a:t> Server</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594158147"/>
                  </a:ext>
                </a:extLst>
              </a:tr>
              <a:tr h="370840">
                <a:tc>
                  <a:txBody>
                    <a:bodyPr/>
                    <a:lstStyle/>
                    <a:p>
                      <a:r>
                        <a:rPr lang="en-US" dirty="0"/>
                        <a:t>Submitted Internship Report On </a:t>
                      </a:r>
                    </a:p>
                    <a:p>
                      <a:r>
                        <a:rPr lang="en-US" dirty="0"/>
                        <a:t>IT-</a:t>
                      </a:r>
                      <a:r>
                        <a:rPr lang="en-US" dirty="0" err="1"/>
                        <a:t>Moodel</a:t>
                      </a:r>
                      <a:r>
                        <a:rPr lang="en-US" dirty="0"/>
                        <a:t> Server</a:t>
                      </a:r>
                      <a:endParaRPr lang="en-IN" dirty="0"/>
                    </a:p>
                  </a:txBody>
                  <a:tcPr/>
                </a:tc>
                <a:tc>
                  <a:txBody>
                    <a:bodyPr/>
                    <a:lstStyle/>
                    <a:p>
                      <a:r>
                        <a:rPr lang="en-US" dirty="0"/>
                        <a:t>Yes</a:t>
                      </a:r>
                      <a:endParaRPr lang="en-IN" dirty="0"/>
                    </a:p>
                  </a:txBody>
                  <a:tcPr/>
                </a:tc>
                <a:extLst>
                  <a:ext uri="{0D108BD9-81ED-4DB2-BD59-A6C34878D82A}">
                    <a16:rowId xmlns:a16="http://schemas.microsoft.com/office/drawing/2014/main" val="3609522349"/>
                  </a:ext>
                </a:extLst>
              </a:tr>
            </a:tbl>
          </a:graphicData>
        </a:graphic>
      </p:graphicFrame>
      <p:sp>
        <p:nvSpPr>
          <p:cNvPr id="4" name="Date Placeholder 3">
            <a:extLst>
              <a:ext uri="{FF2B5EF4-FFF2-40B4-BE49-F238E27FC236}">
                <a16:creationId xmlns:a16="http://schemas.microsoft.com/office/drawing/2014/main" id="{F1CF3E08-FA72-6A00-C5D6-6096C17F4659}"/>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6BC9DF28-9628-F96D-8209-D8F827D85A8D}"/>
              </a:ext>
            </a:extLst>
          </p:cNvPr>
          <p:cNvSpPr>
            <a:spLocks noGrp="1"/>
          </p:cNvSpPr>
          <p:nvPr>
            <p:ph type="sldNum" sz="quarter" idx="12"/>
          </p:nvPr>
        </p:nvSpPr>
        <p:spPr/>
        <p:txBody>
          <a:bodyPr/>
          <a:lstStyle/>
          <a:p>
            <a:fld id="{489FED90-E126-42A0-A4BA-781E6FFF131E}" type="slidenum">
              <a:rPr lang="en-US" smtClean="0"/>
              <a:t>3</a:t>
            </a:fld>
            <a:endParaRPr lang="en-US"/>
          </a:p>
        </p:txBody>
      </p:sp>
    </p:spTree>
    <p:extLst>
      <p:ext uri="{BB962C8B-B14F-4D97-AF65-F5344CB8AC3E}">
        <p14:creationId xmlns:p14="http://schemas.microsoft.com/office/powerpoint/2010/main" val="205861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4210-7211-A329-9325-BDBD62F0E5F5}"/>
              </a:ext>
            </a:extLst>
          </p:cNvPr>
          <p:cNvSpPr>
            <a:spLocks noGrp="1"/>
          </p:cNvSpPr>
          <p:nvPr>
            <p:ph type="title"/>
          </p:nvPr>
        </p:nvSpPr>
        <p:spPr>
          <a:xfrm>
            <a:off x="457200" y="-152400"/>
            <a:ext cx="8229600" cy="1143000"/>
          </a:xfrm>
        </p:spPr>
        <p:txBody>
          <a:bodyPr/>
          <a:lstStyle/>
          <a:p>
            <a:r>
              <a:rPr lang="en-US" u="sng" dirty="0"/>
              <a:t>Major Project Introduction</a:t>
            </a:r>
            <a:endParaRPr lang="en-IN" u="sng" dirty="0"/>
          </a:p>
        </p:txBody>
      </p:sp>
      <p:sp>
        <p:nvSpPr>
          <p:cNvPr id="3" name="Content Placeholder 2">
            <a:extLst>
              <a:ext uri="{FF2B5EF4-FFF2-40B4-BE49-F238E27FC236}">
                <a16:creationId xmlns:a16="http://schemas.microsoft.com/office/drawing/2014/main" id="{C79B3D6F-1AD8-9011-E8DC-0389B59758EA}"/>
              </a:ext>
            </a:extLst>
          </p:cNvPr>
          <p:cNvSpPr>
            <a:spLocks noGrp="1"/>
          </p:cNvSpPr>
          <p:nvPr>
            <p:ph idx="1"/>
          </p:nvPr>
        </p:nvSpPr>
        <p:spPr>
          <a:xfrm>
            <a:off x="457200" y="838200"/>
            <a:ext cx="8534400" cy="6172200"/>
          </a:xfrm>
        </p:spPr>
        <p:txBody>
          <a:bodyPr>
            <a:normAutofit/>
          </a:bodyPr>
          <a:lstStyle/>
          <a:p>
            <a:pPr marL="0" indent="0">
              <a:buNone/>
            </a:pPr>
            <a:r>
              <a:rPr lang="en-US" sz="2400" b="1" dirty="0">
                <a:latin typeface="Times New Roman" panose="02020603050405020304" pitchFamily="18" charset="0"/>
                <a:ea typeface="Times New Roman" panose="02020603050405020304" pitchFamily="18" charset="0"/>
              </a:rPr>
              <a:t>Introduction :-</a:t>
            </a:r>
            <a:endParaRPr lang="en-US" sz="1800" b="1"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objective is clear: to create a diagnostic system that can detect a wide spectrum of speech impairments in children. Armed with cutting-edge machine learning models, including Convolutional Neural Networks (CNN) and deep learning, and embracing a multimodal approach that combines speech data with facial expressions and physiological measurements, the project aims to provide precise and diverse assessments.</a:t>
            </a:r>
            <a:endParaRPr lang="en-US" sz="2400" dirty="0"/>
          </a:p>
          <a:p>
            <a:pPr marL="0" indent="0">
              <a:buNone/>
            </a:pPr>
            <a:r>
              <a:rPr lang="en-US" sz="2400" b="1" dirty="0"/>
              <a:t>Objective :-</a:t>
            </a:r>
          </a:p>
          <a:p>
            <a:pPr marL="457200" marR="1154430" indent="-228600" algn="just">
              <a:spcBef>
                <a:spcPts val="45"/>
              </a:spcBef>
              <a:spcAft>
                <a:spcPts val="0"/>
              </a:spcAft>
            </a:pPr>
            <a:r>
              <a:rPr lang="en-US" sz="1800" b="1" dirty="0">
                <a:effectLst/>
                <a:latin typeface="Times New Roman" panose="02020603050405020304" pitchFamily="18" charset="0"/>
                <a:ea typeface="Times New Roman" panose="02020603050405020304" pitchFamily="18" charset="0"/>
              </a:rPr>
              <a:t>Dataset Development: </a:t>
            </a:r>
            <a:r>
              <a:rPr lang="en-US" sz="1800" dirty="0">
                <a:effectLst/>
                <a:latin typeface="Times New Roman" panose="02020603050405020304" pitchFamily="18" charset="0"/>
                <a:ea typeface="Times New Roman" panose="02020603050405020304" pitchFamily="18" charset="0"/>
              </a:rPr>
              <a:t>Create a diverse and representative dataset of children's speech recordings, encompassing participants from various age groups and a wide spectrum of speech impairments. </a:t>
            </a:r>
          </a:p>
          <a:p>
            <a:pPr marL="457200" marR="1154430" indent="-228600" algn="just">
              <a:spcBef>
                <a:spcPts val="45"/>
              </a:spcBef>
              <a:spcAft>
                <a:spcPts val="0"/>
              </a:spcAft>
            </a:pPr>
            <a:r>
              <a:rPr lang="en-US" sz="1800" b="1" dirty="0">
                <a:effectLst/>
                <a:latin typeface="Times New Roman" panose="02020603050405020304" pitchFamily="18" charset="0"/>
                <a:ea typeface="Times New Roman" panose="02020603050405020304" pitchFamily="18" charset="0"/>
              </a:rPr>
              <a:t>Machine Learning Model Implementation</a:t>
            </a:r>
            <a:r>
              <a:rPr lang="en-US" sz="1800" dirty="0">
                <a:effectLst/>
                <a:latin typeface="Times New Roman" panose="02020603050405020304" pitchFamily="18" charset="0"/>
                <a:ea typeface="Times New Roman" panose="02020603050405020304" pitchFamily="18" charset="0"/>
              </a:rPr>
              <a:t>: Develop, train, and optimize advanced machine learning models, particularly Convolutional Neural Networks (CNN), to analyze speech data accurately.</a:t>
            </a:r>
          </a:p>
          <a:p>
            <a:pPr marL="457200" marR="1154430" indent="-228600" algn="just">
              <a:spcBef>
                <a:spcPts val="45"/>
              </a:spcBef>
              <a:spcAft>
                <a:spcPts val="0"/>
              </a:spcAft>
            </a:pPr>
            <a:r>
              <a:rPr lang="en-US" sz="1800" b="1" dirty="0">
                <a:effectLst/>
                <a:latin typeface="Times New Roman" panose="02020603050405020304" pitchFamily="18" charset="0"/>
                <a:ea typeface="Times New Roman" panose="02020603050405020304" pitchFamily="18" charset="0"/>
              </a:rPr>
              <a:t>Diagnostic Assessment</a:t>
            </a:r>
            <a:r>
              <a:rPr lang="en-US" sz="1800" dirty="0">
                <a:effectLst/>
                <a:latin typeface="Times New Roman" panose="02020603050405020304" pitchFamily="18" charset="0"/>
                <a:ea typeface="Times New Roman" panose="02020603050405020304" pitchFamily="18" charset="0"/>
              </a:rPr>
              <a:t>: Create an automated diagnostic system that can analyze speech recordings and provide comprehensive assessments, including identifying the type, severity, and progress of speech impairments.</a:t>
            </a:r>
            <a:endParaRPr lang="en-IN" sz="1800" dirty="0">
              <a:effectLst/>
              <a:latin typeface="Times New Roman" panose="02020603050405020304" pitchFamily="18" charset="0"/>
              <a:ea typeface="Times New Roman" panose="02020603050405020304" pitchFamily="18" charset="0"/>
            </a:endParaRPr>
          </a:p>
          <a:p>
            <a:pPr marL="228600" marR="1154430" indent="0" algn="just">
              <a:spcBef>
                <a:spcPts val="45"/>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2400" dirty="0"/>
          </a:p>
          <a:p>
            <a:pPr marL="0" indent="0">
              <a:buNone/>
            </a:pPr>
            <a:endParaRPr lang="en-IN" sz="2400" dirty="0"/>
          </a:p>
        </p:txBody>
      </p:sp>
      <p:sp>
        <p:nvSpPr>
          <p:cNvPr id="4" name="Date Placeholder 3">
            <a:extLst>
              <a:ext uri="{FF2B5EF4-FFF2-40B4-BE49-F238E27FC236}">
                <a16:creationId xmlns:a16="http://schemas.microsoft.com/office/drawing/2014/main" id="{B8CC5185-BF61-CCD8-B551-98F4CCA93F8B}"/>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EA0D17E9-CA16-F006-38E0-4F6CABA98A03}"/>
              </a:ext>
            </a:extLst>
          </p:cNvPr>
          <p:cNvSpPr>
            <a:spLocks noGrp="1"/>
          </p:cNvSpPr>
          <p:nvPr>
            <p:ph type="sldNum" sz="quarter" idx="12"/>
          </p:nvPr>
        </p:nvSpPr>
        <p:spPr/>
        <p:txBody>
          <a:bodyPr/>
          <a:lstStyle/>
          <a:p>
            <a:fld id="{489FED90-E126-42A0-A4BA-781E6FFF131E}" type="slidenum">
              <a:rPr lang="en-US" smtClean="0"/>
              <a:t>4</a:t>
            </a:fld>
            <a:endParaRPr lang="en-US"/>
          </a:p>
        </p:txBody>
      </p:sp>
    </p:spTree>
    <p:extLst>
      <p:ext uri="{BB962C8B-B14F-4D97-AF65-F5344CB8AC3E}">
        <p14:creationId xmlns:p14="http://schemas.microsoft.com/office/powerpoint/2010/main" val="273235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8F96D-3041-C81B-1AA6-CBA3547D9D76}"/>
              </a:ext>
            </a:extLst>
          </p:cNvPr>
          <p:cNvSpPr>
            <a:spLocks noGrp="1"/>
          </p:cNvSpPr>
          <p:nvPr>
            <p:ph idx="1"/>
          </p:nvPr>
        </p:nvSpPr>
        <p:spPr>
          <a:xfrm>
            <a:off x="457200" y="228600"/>
            <a:ext cx="8229600" cy="5897563"/>
          </a:xfrm>
        </p:spPr>
        <p:txBody>
          <a:bodyPr>
            <a:normAutofit/>
          </a:bodyPr>
          <a:lstStyle/>
          <a:p>
            <a:pPr marL="457200" marR="1154430" indent="-228600" algn="just">
              <a:spcBef>
                <a:spcPts val="45"/>
              </a:spcBef>
            </a:pPr>
            <a:r>
              <a:rPr lang="en-US" sz="1800" b="1" dirty="0">
                <a:effectLst/>
                <a:latin typeface="Times New Roman" panose="02020603050405020304" pitchFamily="18" charset="0"/>
                <a:ea typeface="Times New Roman" panose="02020603050405020304" pitchFamily="18" charset="0"/>
              </a:rPr>
              <a:t>Early Intervention Recommendations: </a:t>
            </a:r>
            <a:r>
              <a:rPr lang="en-US" sz="1800" dirty="0">
                <a:effectLst/>
                <a:latin typeface="Times New Roman" panose="02020603050405020304" pitchFamily="18" charset="0"/>
                <a:ea typeface="Times New Roman" panose="02020603050405020304" pitchFamily="18" charset="0"/>
              </a:rPr>
              <a:t>Develop a data-driven framework that generates tailored recommendations for early intervention and treatment plans based on the specific speech impairments detected in each child. Ensure that recommendations are continuously updated based on real-time monitoring.</a:t>
            </a:r>
            <a:endParaRPr lang="en-US" sz="1800" b="1" dirty="0">
              <a:effectLst/>
              <a:latin typeface="Times New Roman" panose="02020603050405020304" pitchFamily="18" charset="0"/>
              <a:ea typeface="Times New Roman" panose="02020603050405020304" pitchFamily="18" charset="0"/>
            </a:endParaRPr>
          </a:p>
          <a:p>
            <a:pPr marL="457200" marR="1154430" indent="-228600" algn="just">
              <a:spcBef>
                <a:spcPts val="45"/>
              </a:spcBef>
              <a:spcAft>
                <a:spcPts val="0"/>
              </a:spcAft>
            </a:pPr>
            <a:endParaRPr lang="en-US" sz="1800" b="1" dirty="0">
              <a:latin typeface="Times New Roman" panose="02020603050405020304" pitchFamily="18" charset="0"/>
              <a:ea typeface="Times New Roman" panose="02020603050405020304" pitchFamily="18" charset="0"/>
            </a:endParaRPr>
          </a:p>
          <a:p>
            <a:pPr marL="457200" marR="1154430" indent="-228600" algn="just">
              <a:spcBef>
                <a:spcPts val="45"/>
              </a:spcBef>
              <a:spcAft>
                <a:spcPts val="0"/>
              </a:spcAft>
            </a:pPr>
            <a:r>
              <a:rPr lang="en-US" sz="1800" b="1" dirty="0">
                <a:effectLst/>
                <a:latin typeface="Times New Roman" panose="02020603050405020304" pitchFamily="18" charset="0"/>
                <a:ea typeface="Times New Roman" panose="02020603050405020304" pitchFamily="18" charset="0"/>
              </a:rPr>
              <a:t>User-Friendly Interface</a:t>
            </a:r>
            <a:r>
              <a:rPr lang="en-US" sz="1800" dirty="0">
                <a:effectLst/>
                <a:latin typeface="Times New Roman" panose="02020603050405020304" pitchFamily="18" charset="0"/>
                <a:ea typeface="Times New Roman" panose="02020603050405020304" pitchFamily="18" charset="0"/>
              </a:rPr>
              <a:t>: Design an intuitive and user-friendly interface for healthcare providers, speech therapists, and educators to facilitate the use of the diagnostic system and interpretation of results. The interface should also include real-time monitoring dashboards.</a:t>
            </a:r>
          </a:p>
          <a:p>
            <a:pPr marL="228600" marR="1154430" indent="0" algn="just">
              <a:spcBef>
                <a:spcPts val="45"/>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457200" marR="1154430" indent="-228600" algn="just">
              <a:spcBef>
                <a:spcPts val="45"/>
              </a:spcBef>
            </a:pPr>
            <a:r>
              <a:rPr lang="en-US" sz="1800" b="1" dirty="0">
                <a:effectLst/>
                <a:latin typeface="Times New Roman" panose="02020603050405020304" pitchFamily="18" charset="0"/>
                <a:ea typeface="Times New Roman" panose="02020603050405020304" pitchFamily="18" charset="0"/>
              </a:rPr>
              <a:t>Clinical Validation: </a:t>
            </a:r>
            <a:r>
              <a:rPr lang="en-US" sz="1800" dirty="0">
                <a:effectLst/>
                <a:latin typeface="Times New Roman" panose="02020603050405020304" pitchFamily="18" charset="0"/>
                <a:ea typeface="Times New Roman" panose="02020603050405020304" pitchFamily="18" charset="0"/>
              </a:rPr>
              <a:t>Conduct extensive validation and testing of the diagnostic system's effectiveness and reliability in a clinical setting. Use a diverse cohort of children and assess the real-time monitoring capabilities for dynamic adjustments in intervention plans.</a:t>
            </a:r>
          </a:p>
          <a:p>
            <a:pPr marL="457200" marR="1154430" indent="-228600" algn="just">
              <a:spcBef>
                <a:spcPts val="45"/>
              </a:spcBef>
            </a:pPr>
            <a:endParaRPr lang="en-US" sz="1800" dirty="0">
              <a:latin typeface="Times New Roman" panose="02020603050405020304" pitchFamily="18" charset="0"/>
              <a:ea typeface="Times New Roman" panose="02020603050405020304" pitchFamily="18" charset="0"/>
            </a:endParaRPr>
          </a:p>
          <a:p>
            <a:pPr marL="457200" marR="1154430" indent="-228600" algn="just">
              <a:spcBef>
                <a:spcPts val="45"/>
              </a:spcBef>
            </a:pPr>
            <a:r>
              <a:rPr lang="en-US" sz="1800" b="1" dirty="0">
                <a:effectLst/>
                <a:latin typeface="Times New Roman" panose="02020603050405020304" pitchFamily="18" charset="0"/>
                <a:ea typeface="Times New Roman" panose="02020603050405020304" pitchFamily="18" charset="0"/>
              </a:rPr>
              <a:t>Expert Collaboration: </a:t>
            </a:r>
            <a:r>
              <a:rPr lang="en-US" sz="1800" dirty="0">
                <a:effectLst/>
                <a:latin typeface="Times New Roman" panose="02020603050405020304" pitchFamily="18" charset="0"/>
                <a:ea typeface="Times New Roman" panose="02020603050405020304" pitchFamily="18" charset="0"/>
              </a:rPr>
              <a:t>Collaborate with speech pathologists, pediatricians, and specialists in the field to ensure that the project aligns with best practices and standards in speech pathology. Gather expert feedback on real-time monitoring features.</a:t>
            </a:r>
          </a:p>
          <a:p>
            <a:pPr marL="457200" marR="1154430" indent="-228600" algn="just">
              <a:spcBef>
                <a:spcPts val="45"/>
              </a:spcBef>
            </a:pPr>
            <a:endParaRPr lang="en-US" sz="1800" dirty="0">
              <a:latin typeface="Times New Roman" panose="02020603050405020304" pitchFamily="18" charset="0"/>
              <a:ea typeface="Times New Roman" panose="02020603050405020304" pitchFamily="18" charset="0"/>
            </a:endParaRPr>
          </a:p>
          <a:p>
            <a:pPr marL="457200" marR="1154430" indent="-228600" algn="just">
              <a:spcBef>
                <a:spcPts val="45"/>
              </a:spcBef>
            </a:pPr>
            <a:endParaRPr lang="en-IN" sz="1800" dirty="0">
              <a:effectLst/>
              <a:latin typeface="Times New Roman" panose="02020603050405020304" pitchFamily="18" charset="0"/>
              <a:ea typeface="Times New Roman" panose="02020603050405020304" pitchFamily="18" charset="0"/>
            </a:endParaRPr>
          </a:p>
          <a:p>
            <a:pPr marL="228600" marR="1154430" indent="0" algn="just">
              <a:spcBef>
                <a:spcPts val="45"/>
              </a:spcBef>
              <a:buNone/>
            </a:pPr>
            <a:endParaRPr lang="en-IN" sz="1800" dirty="0">
              <a:effectLst/>
              <a:latin typeface="Times New Roman" panose="02020603050405020304" pitchFamily="18" charset="0"/>
              <a:ea typeface="Times New Roman" panose="02020603050405020304" pitchFamily="18" charset="0"/>
            </a:endParaRPr>
          </a:p>
          <a:p>
            <a:pPr marL="457200" marR="1154430" indent="-228600" algn="just">
              <a:spcBef>
                <a:spcPts val="45"/>
              </a:spcBef>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07DDB260-579A-C50F-C6F1-B721935DAFE6}"/>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7915084E-CA02-6548-7097-0F1755F8273E}"/>
              </a:ext>
            </a:extLst>
          </p:cNvPr>
          <p:cNvSpPr>
            <a:spLocks noGrp="1"/>
          </p:cNvSpPr>
          <p:nvPr>
            <p:ph type="sldNum" sz="quarter" idx="12"/>
          </p:nvPr>
        </p:nvSpPr>
        <p:spPr/>
        <p:txBody>
          <a:bodyPr/>
          <a:lstStyle/>
          <a:p>
            <a:fld id="{489FED90-E126-42A0-A4BA-781E6FFF131E}" type="slidenum">
              <a:rPr lang="en-US" smtClean="0"/>
              <a:t>5</a:t>
            </a:fld>
            <a:endParaRPr lang="en-US"/>
          </a:p>
        </p:txBody>
      </p:sp>
    </p:spTree>
    <p:extLst>
      <p:ext uri="{BB962C8B-B14F-4D97-AF65-F5344CB8AC3E}">
        <p14:creationId xmlns:p14="http://schemas.microsoft.com/office/powerpoint/2010/main" val="136376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42BA18-1A52-3CA7-D98F-0D564A95FEA9}"/>
              </a:ext>
            </a:extLst>
          </p:cNvPr>
          <p:cNvSpPr>
            <a:spLocks noGrp="1"/>
          </p:cNvSpPr>
          <p:nvPr>
            <p:ph idx="1"/>
          </p:nvPr>
        </p:nvSpPr>
        <p:spPr>
          <a:xfrm>
            <a:off x="381000" y="228600"/>
            <a:ext cx="8305800" cy="6127750"/>
          </a:xfrm>
        </p:spPr>
        <p:txBody>
          <a:bodyPr/>
          <a:lstStyle/>
          <a:p>
            <a:pPr marL="0" marR="1154430" indent="0" algn="just">
              <a:spcBef>
                <a:spcPts val="45"/>
              </a:spcBef>
              <a:spcAft>
                <a:spcPts val="0"/>
              </a:spcAft>
              <a:buNone/>
            </a:pPr>
            <a:r>
              <a:rPr lang="en-US" sz="2200" b="1" dirty="0">
                <a:effectLst/>
                <a:latin typeface="Times New Roman" panose="02020603050405020304" pitchFamily="18" charset="0"/>
                <a:ea typeface="Times New Roman" panose="02020603050405020304" pitchFamily="18" charset="0"/>
              </a:rPr>
              <a:t>Methodology :-</a:t>
            </a:r>
            <a:r>
              <a:rPr lang="en-US" sz="2200" dirty="0">
                <a:effectLst/>
                <a:latin typeface="Times New Roman" panose="02020603050405020304" pitchFamily="18" charset="0"/>
                <a:ea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The initial phase will focus on extensive literature review to gather insights into the state-of-the-art in speech impairment detection methods. </a:t>
            </a:r>
          </a:p>
          <a:p>
            <a:pPr marL="0" indent="0">
              <a:buNone/>
            </a:pPr>
            <a:r>
              <a:rPr lang="en-US" sz="1800" dirty="0">
                <a:effectLst/>
                <a:latin typeface="Times New Roman" panose="02020603050405020304" pitchFamily="18" charset="0"/>
                <a:ea typeface="Times New Roman" panose="02020603050405020304" pitchFamily="18" charset="0"/>
              </a:rPr>
              <a:t>Subsequently, data collection protocols will be established, encompassing the ethical acquisition and management of speech data from children. </a:t>
            </a:r>
          </a:p>
          <a:p>
            <a:pPr marL="0" indent="0">
              <a:buNone/>
            </a:pPr>
            <a:r>
              <a:rPr lang="en-US" sz="1800" dirty="0">
                <a:effectLst/>
                <a:latin typeface="Times New Roman" panose="02020603050405020304" pitchFamily="18" charset="0"/>
                <a:ea typeface="Times New Roman" panose="02020603050405020304" pitchFamily="18" charset="0"/>
              </a:rPr>
              <a:t>Machine learning models, including deep learning approaches such as convolutional neural networks (CNNs), will be developed to analyze speech patterns and identify impairments. </a:t>
            </a:r>
          </a:p>
          <a:p>
            <a:pPr marL="0" indent="0">
              <a:buNone/>
            </a:pPr>
            <a:r>
              <a:rPr lang="en-US" sz="1800" dirty="0">
                <a:effectLst/>
                <a:latin typeface="Times New Roman" panose="02020603050405020304" pitchFamily="18" charset="0"/>
                <a:ea typeface="Times New Roman" panose="02020603050405020304" pitchFamily="18" charset="0"/>
              </a:rPr>
              <a:t>Real-time monitoring capabilities will be integrated into the system to enable continuous assessment. </a:t>
            </a:r>
          </a:p>
          <a:p>
            <a:pPr marL="0" indent="0">
              <a:buNone/>
            </a:pPr>
            <a:r>
              <a:rPr lang="en-US" sz="1800" dirty="0">
                <a:effectLst/>
                <a:latin typeface="Times New Roman" panose="02020603050405020304" pitchFamily="18" charset="0"/>
                <a:ea typeface="Times New Roman" panose="02020603050405020304" pitchFamily="18" charset="0"/>
              </a:rPr>
              <a:t>Extensive testing and validation will be conducted to ensure the system's accuracy and robustness, with feedback loops for refinement. </a:t>
            </a:r>
          </a:p>
          <a:p>
            <a:pPr marL="0" indent="0">
              <a:buNone/>
            </a:pPr>
            <a:r>
              <a:rPr lang="en-US" sz="1800" dirty="0">
                <a:effectLst/>
                <a:latin typeface="Times New Roman" panose="02020603050405020304" pitchFamily="18" charset="0"/>
                <a:ea typeface="Times New Roman" panose="02020603050405020304" pitchFamily="18" charset="0"/>
              </a:rPr>
              <a:t>The project will involve collaboration with speech pathologists, educators, and healthcare professionals to ensure the system's practicality and relevance in clinical and educational settings. </a:t>
            </a:r>
          </a:p>
          <a:p>
            <a:pPr marL="0" indent="0">
              <a:buNone/>
            </a:pPr>
            <a:r>
              <a:rPr lang="en-US" sz="1800" dirty="0">
                <a:effectLst/>
                <a:latin typeface="Times New Roman" panose="02020603050405020304" pitchFamily="18" charset="0"/>
                <a:ea typeface="Times New Roman" panose="02020603050405020304" pitchFamily="18" charset="0"/>
              </a:rPr>
              <a:t>Ethical considerations and legal compliance, especially regarding data privacy, will be adhered to throughout the project.</a:t>
            </a:r>
            <a:endParaRPr lang="en-IN" dirty="0"/>
          </a:p>
        </p:txBody>
      </p:sp>
      <p:sp>
        <p:nvSpPr>
          <p:cNvPr id="4" name="Date Placeholder 3">
            <a:extLst>
              <a:ext uri="{FF2B5EF4-FFF2-40B4-BE49-F238E27FC236}">
                <a16:creationId xmlns:a16="http://schemas.microsoft.com/office/drawing/2014/main" id="{F414A248-3CCD-ADE3-0E3C-3D7CFF54EB15}"/>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235CA7DD-36F0-B4A3-71CC-FC39DD6B2D93}"/>
              </a:ext>
            </a:extLst>
          </p:cNvPr>
          <p:cNvSpPr>
            <a:spLocks noGrp="1"/>
          </p:cNvSpPr>
          <p:nvPr>
            <p:ph type="sldNum" sz="quarter" idx="12"/>
          </p:nvPr>
        </p:nvSpPr>
        <p:spPr/>
        <p:txBody>
          <a:bodyPr/>
          <a:lstStyle/>
          <a:p>
            <a:fld id="{489FED90-E126-42A0-A4BA-781E6FFF131E}" type="slidenum">
              <a:rPr lang="en-US" smtClean="0"/>
              <a:t>6</a:t>
            </a:fld>
            <a:endParaRPr lang="en-US"/>
          </a:p>
        </p:txBody>
      </p:sp>
    </p:spTree>
    <p:extLst>
      <p:ext uri="{BB962C8B-B14F-4D97-AF65-F5344CB8AC3E}">
        <p14:creationId xmlns:p14="http://schemas.microsoft.com/office/powerpoint/2010/main" val="1173726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4210-7211-A329-9325-BDBD62F0E5F5}"/>
              </a:ext>
            </a:extLst>
          </p:cNvPr>
          <p:cNvSpPr>
            <a:spLocks noGrp="1"/>
          </p:cNvSpPr>
          <p:nvPr>
            <p:ph type="title"/>
          </p:nvPr>
        </p:nvSpPr>
        <p:spPr/>
        <p:txBody>
          <a:bodyPr>
            <a:noAutofit/>
          </a:bodyPr>
          <a:lstStyle/>
          <a:p>
            <a:r>
              <a:rPr lang="en-US" sz="3600" u="sng" dirty="0"/>
              <a:t>Major References to Justify Title of Project</a:t>
            </a:r>
            <a:endParaRPr lang="en-IN" sz="3600" u="sng" dirty="0"/>
          </a:p>
        </p:txBody>
      </p:sp>
      <p:sp>
        <p:nvSpPr>
          <p:cNvPr id="3" name="Content Placeholder 2">
            <a:extLst>
              <a:ext uri="{FF2B5EF4-FFF2-40B4-BE49-F238E27FC236}">
                <a16:creationId xmlns:a16="http://schemas.microsoft.com/office/drawing/2014/main" id="{C79B3D6F-1AD8-9011-E8DC-0389B59758EA}"/>
              </a:ext>
            </a:extLst>
          </p:cNvPr>
          <p:cNvSpPr>
            <a:spLocks noGrp="1"/>
          </p:cNvSpPr>
          <p:nvPr>
            <p:ph idx="1"/>
          </p:nvPr>
        </p:nvSpPr>
        <p:spPr/>
        <p:txBody>
          <a:bodyPr/>
          <a:lstStyle/>
          <a:p>
            <a:endParaRPr lang="en-IN" sz="1800" dirty="0"/>
          </a:p>
          <a:p>
            <a:pPr marL="0" indent="0">
              <a:buNone/>
            </a:pPr>
            <a:r>
              <a:rPr lang="en-IN" sz="2200" b="1" dirty="0"/>
              <a:t>Some research papers used for reference are listed below :-</a:t>
            </a:r>
          </a:p>
          <a:p>
            <a:endParaRPr lang="en-IN" sz="1800" b="1" dirty="0"/>
          </a:p>
          <a:p>
            <a:r>
              <a:rPr lang="en-IN" sz="1800" dirty="0"/>
              <a:t>Speech databases of typical children and children with SLI.</a:t>
            </a:r>
          </a:p>
          <a:p>
            <a:pPr marL="0" indent="0">
              <a:buNone/>
            </a:pPr>
            <a:r>
              <a:rPr lang="en-IN" dirty="0"/>
              <a:t>	</a:t>
            </a:r>
            <a:r>
              <a:rPr lang="en-IN" sz="1800" dirty="0">
                <a:hlinkClick r:id="rId2"/>
              </a:rPr>
              <a:t>https://www.ncbi.nlm.nih.gov/pmc/articles/PMC4786280/</a:t>
            </a:r>
            <a:endParaRPr lang="en-IN" sz="1800" dirty="0"/>
          </a:p>
          <a:p>
            <a:r>
              <a:rPr lang="en-US" sz="1800" dirty="0">
                <a:effectLst/>
                <a:latin typeface="Times New Roman" panose="02020603050405020304" pitchFamily="18" charset="0"/>
                <a:ea typeface="Times New Roman" panose="02020603050405020304" pitchFamily="18" charset="0"/>
              </a:rPr>
              <a:t>Speech-Language Impairment: How to Identify the Most Common and Least Diagnosed Disability of Childhood.</a:t>
            </a:r>
          </a:p>
          <a:p>
            <a:r>
              <a:rPr lang="en-US" sz="1800" dirty="0">
                <a:effectLst/>
                <a:latin typeface="Times New Roman" panose="02020603050405020304" pitchFamily="18" charset="0"/>
                <a:ea typeface="Times New Roman" panose="02020603050405020304" pitchFamily="18" charset="0"/>
              </a:rPr>
              <a:t>Real-Time Monitoring of Speech Development in Children with Impairments.</a:t>
            </a:r>
          </a:p>
          <a:p>
            <a:r>
              <a:rPr lang="en-US" sz="1800" dirty="0">
                <a:effectLst/>
                <a:latin typeface="Times New Roman" panose="02020603050405020304" pitchFamily="18" charset="0"/>
                <a:ea typeface="Times New Roman" panose="02020603050405020304" pitchFamily="18" charset="0"/>
              </a:rPr>
              <a:t>Machine Learning Approaches for Speech Impairment Diagnosis in Children.</a:t>
            </a:r>
          </a:p>
          <a:p>
            <a:r>
              <a:rPr lang="en-US" sz="1800" dirty="0">
                <a:effectLst/>
                <a:latin typeface="Times New Roman" panose="02020603050405020304" pitchFamily="18" charset="0"/>
                <a:ea typeface="Times New Roman" panose="02020603050405020304" pitchFamily="18" charset="0"/>
              </a:rPr>
              <a:t>Early Diagnosis of Speech Sound Disorders in Children</a:t>
            </a:r>
            <a:r>
              <a:rPr lang="en-US" sz="1800" dirty="0">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B8CC5185-BF61-CCD8-B551-98F4CCA93F8B}"/>
              </a:ext>
            </a:extLst>
          </p:cNvPr>
          <p:cNvSpPr>
            <a:spLocks noGrp="1"/>
          </p:cNvSpPr>
          <p:nvPr>
            <p:ph type="dt" sz="half" idx="10"/>
          </p:nvPr>
        </p:nvSpPr>
        <p:spPr/>
        <p:txBody>
          <a:bodyPr/>
          <a:lstStyle/>
          <a:p>
            <a:fld id="{CC9E44D1-7CE8-40B1-9455-F328E6238B5B}" type="datetime3">
              <a:rPr lang="en-US" smtClean="0"/>
              <a:t>3 November 2023</a:t>
            </a:fld>
            <a:endParaRPr lang="en-US"/>
          </a:p>
        </p:txBody>
      </p:sp>
      <p:sp>
        <p:nvSpPr>
          <p:cNvPr id="5" name="Slide Number Placeholder 4">
            <a:extLst>
              <a:ext uri="{FF2B5EF4-FFF2-40B4-BE49-F238E27FC236}">
                <a16:creationId xmlns:a16="http://schemas.microsoft.com/office/drawing/2014/main" id="{EA0D17E9-CA16-F006-38E0-4F6CABA98A03}"/>
              </a:ext>
            </a:extLst>
          </p:cNvPr>
          <p:cNvSpPr>
            <a:spLocks noGrp="1"/>
          </p:cNvSpPr>
          <p:nvPr>
            <p:ph type="sldNum" sz="quarter" idx="12"/>
          </p:nvPr>
        </p:nvSpPr>
        <p:spPr/>
        <p:txBody>
          <a:bodyPr/>
          <a:lstStyle/>
          <a:p>
            <a:fld id="{489FED90-E126-42A0-A4BA-781E6FFF131E}" type="slidenum">
              <a:rPr lang="en-US" smtClean="0"/>
              <a:t>7</a:t>
            </a:fld>
            <a:endParaRPr lang="en-US"/>
          </a:p>
        </p:txBody>
      </p:sp>
    </p:spTree>
    <p:extLst>
      <p:ext uri="{BB962C8B-B14F-4D97-AF65-F5344CB8AC3E}">
        <p14:creationId xmlns:p14="http://schemas.microsoft.com/office/powerpoint/2010/main" val="35471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732</Words>
  <Application>Microsoft Office PowerPoint</Application>
  <PresentationFormat>On-screen Show (4:3)</PresentationFormat>
  <Paragraphs>93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     Detection Of Speech Level Disorder In Children (Group No. - 40)    Team Member        DEPARTMENT OF INFORMATION TECHNOLOGY,  KIET GROUP OF INSTITUTIONS, GHAZIABAD, UTTAR PRADESH (AFFILIATED TO DR. A.P.J. ABDUL KALAM TECHNICAL UNIVERSITY, LUCKNOW, UTTAR PRADESH, INDIA)</vt:lpstr>
      <vt:lpstr>Internship Status (Abhishree Bisht) </vt:lpstr>
      <vt:lpstr>Internship Status  (Akanksha Tiwari ) </vt:lpstr>
      <vt:lpstr>Major Project Introduction</vt:lpstr>
      <vt:lpstr>PowerPoint Presentation</vt:lpstr>
      <vt:lpstr>PowerPoint Presentation</vt:lpstr>
      <vt:lpstr>Major References to Justify Title of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ROUTING ALGORITHMS IN  WIRELESS SENSOR NETWORKS</dc:title>
  <dc:creator>hp</dc:creator>
  <cp:lastModifiedBy>ABHISHREE BISHT</cp:lastModifiedBy>
  <cp:revision>91</cp:revision>
  <dcterms:created xsi:type="dcterms:W3CDTF">2016-11-29T07:19:00Z</dcterms:created>
  <dcterms:modified xsi:type="dcterms:W3CDTF">2023-11-02T21:30:38Z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