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1" r:id="rId21"/>
    <p:sldId id="284" r:id="rId22"/>
    <p:sldId id="285" r:id="rId23"/>
    <p:sldId id="286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20" r:id="rId47"/>
    <p:sldId id="321" r:id="rId4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24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CB581-C09F-4284-B198-C8CE2BF4B5FB}" type="datetimeFigureOut">
              <a:rPr lang="en-US" smtClean="0"/>
              <a:pPr/>
              <a:t>07-Dec-21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8FE6-3F72-4492-938E-C9A917BA4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6112C-BA17-4527-9A8D-5FEFD187F5E4}" type="datetimeFigureOut">
              <a:rPr lang="en-US" smtClean="0"/>
              <a:pPr/>
              <a:t>07-Dec-21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D510-DA77-43D5-AA58-87C13C6FFB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6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0336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6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6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0336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6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6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0336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6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6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0336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6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36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rgbClr val="00336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6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270" y="0"/>
            <a:ext cx="9146540" cy="154940"/>
          </a:xfrm>
          <a:custGeom>
            <a:avLst/>
            <a:gdLst/>
            <a:ahLst/>
            <a:cxnLst/>
            <a:rect l="l" t="t" r="r" b="b"/>
            <a:pathLst>
              <a:path w="9146540" h="154940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0" y="154940"/>
                </a:lnTo>
                <a:lnTo>
                  <a:pt x="9146540" y="15494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70" y="153669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270" y="229870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-1270" y="30733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1270" y="384809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-1270" y="461010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-1270" y="53847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-1270" y="615949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-1270" y="69214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1270" y="769620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69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-1270" y="847090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69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-1270" y="924560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-1270" y="1000760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69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-1270" y="107822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69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-1270" y="1155699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-1270" y="123189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69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-1270" y="130936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69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-1270" y="1386840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-1270" y="1463040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69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-1270" y="1540510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69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-1270" y="161797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69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-1270" y="1695450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-1270" y="1771650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69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-1270" y="184911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69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-1270" y="1926590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-1270" y="200278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69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-1270" y="208025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69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-1270" y="2157729"/>
            <a:ext cx="9146540" cy="153670"/>
          </a:xfrm>
          <a:custGeom>
            <a:avLst/>
            <a:gdLst/>
            <a:ahLst/>
            <a:cxnLst/>
            <a:rect l="l" t="t" r="r" b="b"/>
            <a:pathLst>
              <a:path w="9146540" h="153669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0" y="153670"/>
                </a:lnTo>
                <a:lnTo>
                  <a:pt x="9146540" y="15367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-1270" y="2311399"/>
            <a:ext cx="9146540" cy="153670"/>
          </a:xfrm>
          <a:custGeom>
            <a:avLst/>
            <a:gdLst/>
            <a:ahLst/>
            <a:cxnLst/>
            <a:rect l="l" t="t" r="r" b="b"/>
            <a:pathLst>
              <a:path w="9146540" h="153669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0" y="153670"/>
                </a:lnTo>
                <a:lnTo>
                  <a:pt x="9146540" y="1536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-1270" y="246506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69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-1270" y="254253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69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-1270" y="2620009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-1270" y="269620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69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-1270" y="277367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69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-1270" y="2851150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-1270" y="2927350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69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-1270" y="300481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69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-1270" y="308228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69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-1270" y="3159759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-1270" y="323595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-1270" y="331342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-1270" y="3390900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-1270" y="3467100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-1270" y="354456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-1270" y="3622039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-1270" y="369823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-1270" y="3775710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-1270" y="385317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-1270" y="3930650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-1270" y="4006850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-1270" y="408431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-1270" y="4161789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-1270" y="423798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-1270" y="4315460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-1270" y="4392929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-1270" y="446912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-1270" y="4546600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-1270" y="4624069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199"/>
                </a:lnTo>
                <a:lnTo>
                  <a:pt x="9146540" y="76199"/>
                </a:lnTo>
                <a:lnTo>
                  <a:pt x="9146540" y="0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-1270" y="4700269"/>
            <a:ext cx="9146540" cy="154940"/>
          </a:xfrm>
          <a:custGeom>
            <a:avLst/>
            <a:gdLst/>
            <a:ahLst/>
            <a:cxnLst/>
            <a:rect l="l" t="t" r="r" b="b"/>
            <a:pathLst>
              <a:path w="9146540" h="154939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0" y="154940"/>
                </a:lnTo>
                <a:lnTo>
                  <a:pt x="9146540" y="15494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-1270" y="4855210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-1270" y="4931410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-1270" y="500887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-1270" y="5086350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-1270" y="5162550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-1270" y="524001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-1270" y="531748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-1270" y="5394960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199"/>
                </a:lnTo>
                <a:lnTo>
                  <a:pt x="9146540" y="76199"/>
                </a:lnTo>
                <a:lnTo>
                  <a:pt x="9146540" y="0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-1270" y="5471160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-1270" y="5548630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-1270" y="5626099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-1270" y="5702299"/>
            <a:ext cx="9146540" cy="154940"/>
          </a:xfrm>
          <a:custGeom>
            <a:avLst/>
            <a:gdLst/>
            <a:ahLst/>
            <a:cxnLst/>
            <a:rect l="l" t="t" r="r" b="b"/>
            <a:pathLst>
              <a:path w="9146540" h="154939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0" y="154940"/>
                </a:lnTo>
                <a:lnTo>
                  <a:pt x="9146540" y="15494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-1270" y="5857239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-1270" y="593343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-1270" y="6010910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-1270" y="6088380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-1270" y="6165849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-1270" y="624204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-1270" y="631951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69"/>
                </a:lnTo>
                <a:lnTo>
                  <a:pt x="9146540" y="77469"/>
                </a:lnTo>
                <a:lnTo>
                  <a:pt x="9146540" y="0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-1270" y="6396989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-1270" y="647318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-1270" y="6550660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-1270" y="6628130"/>
            <a:ext cx="9146540" cy="76200"/>
          </a:xfrm>
          <a:custGeom>
            <a:avLst/>
            <a:gdLst/>
            <a:ahLst/>
            <a:cxnLst/>
            <a:rect l="l" t="t" r="r" b="b"/>
            <a:pathLst>
              <a:path w="9146540" h="76200">
                <a:moveTo>
                  <a:pt x="9146540" y="0"/>
                </a:moveTo>
                <a:lnTo>
                  <a:pt x="0" y="0"/>
                </a:lnTo>
                <a:lnTo>
                  <a:pt x="0" y="76200"/>
                </a:lnTo>
                <a:lnTo>
                  <a:pt x="9146540" y="76200"/>
                </a:lnTo>
                <a:lnTo>
                  <a:pt x="9146540" y="0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-1270" y="6704330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-1270" y="6781799"/>
            <a:ext cx="9146540" cy="77470"/>
          </a:xfrm>
          <a:custGeom>
            <a:avLst/>
            <a:gdLst/>
            <a:ahLst/>
            <a:cxnLst/>
            <a:rect l="l" t="t" r="r" b="b"/>
            <a:pathLst>
              <a:path w="9146540" h="77470">
                <a:moveTo>
                  <a:pt x="9146540" y="0"/>
                </a:moveTo>
                <a:lnTo>
                  <a:pt x="0" y="0"/>
                </a:lnTo>
                <a:lnTo>
                  <a:pt x="0" y="77470"/>
                </a:lnTo>
                <a:lnTo>
                  <a:pt x="9146540" y="77470"/>
                </a:lnTo>
                <a:lnTo>
                  <a:pt x="914654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-1270" y="6859269"/>
            <a:ext cx="9146540" cy="0"/>
          </a:xfrm>
          <a:custGeom>
            <a:avLst/>
            <a:gdLst/>
            <a:ahLst/>
            <a:cxnLst/>
            <a:rect l="l" t="t" r="r" b="b"/>
            <a:pathLst>
              <a:path w="9146540">
                <a:moveTo>
                  <a:pt x="9146540" y="0"/>
                </a:moveTo>
                <a:lnTo>
                  <a:pt x="0" y="0"/>
                </a:lnTo>
                <a:lnTo>
                  <a:pt x="914654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700" y="237490"/>
            <a:ext cx="916940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69" y="1078229"/>
            <a:ext cx="8207375" cy="3796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33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87450" y="6580185"/>
            <a:ext cx="1971039" cy="241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36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91300" y="6585401"/>
            <a:ext cx="2471420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rgbClr val="00336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60670" y="6590362"/>
            <a:ext cx="373379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006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developer/technicalArticles/tools/JavaSpaces/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0"/>
            <a:ext cx="9146540" cy="308610"/>
            <a:chOff x="-1270" y="0"/>
            <a:chExt cx="9146540" cy="308610"/>
          </a:xfrm>
        </p:grpSpPr>
        <p:sp>
          <p:nvSpPr>
            <p:cNvPr id="3" name="object 3"/>
            <p:cNvSpPr/>
            <p:nvPr/>
          </p:nvSpPr>
          <p:spPr>
            <a:xfrm>
              <a:off x="-1270" y="0"/>
              <a:ext cx="9146540" cy="154940"/>
            </a:xfrm>
            <a:custGeom>
              <a:avLst/>
              <a:gdLst/>
              <a:ahLst/>
              <a:cxnLst/>
              <a:rect l="l" t="t" r="r" b="b"/>
              <a:pathLst>
                <a:path w="9146540" h="154940">
                  <a:moveTo>
                    <a:pt x="9146540" y="0"/>
                  </a:moveTo>
                  <a:lnTo>
                    <a:pt x="0" y="0"/>
                  </a:lnTo>
                  <a:lnTo>
                    <a:pt x="0" y="64770"/>
                  </a:lnTo>
                  <a:lnTo>
                    <a:pt x="0" y="77470"/>
                  </a:lnTo>
                  <a:lnTo>
                    <a:pt x="0" y="96520"/>
                  </a:lnTo>
                  <a:lnTo>
                    <a:pt x="0" y="128270"/>
                  </a:lnTo>
                  <a:lnTo>
                    <a:pt x="0" y="154940"/>
                  </a:lnTo>
                  <a:lnTo>
                    <a:pt x="9146540" y="154940"/>
                  </a:lnTo>
                  <a:lnTo>
                    <a:pt x="9146540" y="128270"/>
                  </a:lnTo>
                  <a:lnTo>
                    <a:pt x="9146540" y="96520"/>
                  </a:lnTo>
                  <a:lnTo>
                    <a:pt x="9146540" y="77470"/>
                  </a:lnTo>
                  <a:lnTo>
                    <a:pt x="9146540" y="647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1270" y="153669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508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-1270" y="229870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1270" y="307340"/>
            <a:ext cx="9146540" cy="384810"/>
            <a:chOff x="-1270" y="307340"/>
            <a:chExt cx="9146540" cy="384810"/>
          </a:xfrm>
        </p:grpSpPr>
        <p:sp>
          <p:nvSpPr>
            <p:cNvPr id="7" name="object 7"/>
            <p:cNvSpPr/>
            <p:nvPr/>
          </p:nvSpPr>
          <p:spPr>
            <a:xfrm>
              <a:off x="-1270" y="307352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72377"/>
                  </a:lnTo>
                  <a:lnTo>
                    <a:pt x="0" y="77457"/>
                  </a:lnTo>
                  <a:lnTo>
                    <a:pt x="9146540" y="77457"/>
                  </a:lnTo>
                  <a:lnTo>
                    <a:pt x="9146540" y="72377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-1270" y="384809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26670"/>
                  </a:lnTo>
                  <a:lnTo>
                    <a:pt x="0" y="5842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58420"/>
                  </a:lnTo>
                  <a:lnTo>
                    <a:pt x="9146540" y="266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-1270" y="46100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1270" y="538480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-1270" y="615950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-1270" y="692150"/>
            <a:ext cx="9146540" cy="308610"/>
            <a:chOff x="-1270" y="692150"/>
            <a:chExt cx="9146540" cy="308610"/>
          </a:xfrm>
        </p:grpSpPr>
        <p:sp>
          <p:nvSpPr>
            <p:cNvPr id="13" name="object 13"/>
            <p:cNvSpPr/>
            <p:nvPr/>
          </p:nvSpPr>
          <p:spPr>
            <a:xfrm>
              <a:off x="-1270" y="69214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6858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-1270" y="76961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69">
                  <a:moveTo>
                    <a:pt x="91465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5461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54610"/>
                  </a:lnTo>
                  <a:lnTo>
                    <a:pt x="9146540" y="2286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-1270" y="84708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69">
                  <a:moveTo>
                    <a:pt x="91465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889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-1270" y="924559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-1270" y="1000760"/>
            <a:ext cx="9146540" cy="386080"/>
            <a:chOff x="-1270" y="1000760"/>
            <a:chExt cx="9146540" cy="386080"/>
          </a:xfrm>
        </p:grpSpPr>
        <p:sp>
          <p:nvSpPr>
            <p:cNvPr id="18" name="object 18"/>
            <p:cNvSpPr/>
            <p:nvPr/>
          </p:nvSpPr>
          <p:spPr>
            <a:xfrm>
              <a:off x="-1270" y="100075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69">
                  <a:moveTo>
                    <a:pt x="914654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7620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-1270" y="107822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69">
                  <a:moveTo>
                    <a:pt x="9146540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0" y="6223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62230"/>
                  </a:lnTo>
                  <a:lnTo>
                    <a:pt x="9146540" y="3048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-1270" y="1155699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4826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48260"/>
                  </a:lnTo>
                  <a:lnTo>
                    <a:pt x="9146540" y="1651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-1270" y="123189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69">
                  <a:moveTo>
                    <a:pt x="914654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381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-1270" y="1309370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69">
                  <a:moveTo>
                    <a:pt x="9146540" y="0"/>
                  </a:moveTo>
                  <a:lnTo>
                    <a:pt x="0" y="0"/>
                  </a:lnTo>
                  <a:lnTo>
                    <a:pt x="0" y="77469"/>
                  </a:lnTo>
                  <a:lnTo>
                    <a:pt x="9146540" y="774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-1270" y="1386839"/>
            <a:ext cx="9146540" cy="384810"/>
            <a:chOff x="-1270" y="1386839"/>
            <a:chExt cx="9146540" cy="384810"/>
          </a:xfrm>
        </p:grpSpPr>
        <p:sp>
          <p:nvSpPr>
            <p:cNvPr id="24" name="object 24"/>
            <p:cNvSpPr/>
            <p:nvPr/>
          </p:nvSpPr>
          <p:spPr>
            <a:xfrm>
              <a:off x="-1270" y="1386839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6985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-1270" y="146303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69">
                  <a:moveTo>
                    <a:pt x="91465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0" y="5715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57150"/>
                  </a:lnTo>
                  <a:lnTo>
                    <a:pt x="9146540" y="2540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-1270" y="154050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69">
                  <a:moveTo>
                    <a:pt x="914654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1143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-1270" y="161797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69">
                  <a:moveTo>
                    <a:pt x="9146540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-1270" y="1695449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-1270" y="1771650"/>
            <a:ext cx="9146540" cy="308610"/>
            <a:chOff x="-1270" y="1771650"/>
            <a:chExt cx="9146540" cy="308610"/>
          </a:xfrm>
        </p:grpSpPr>
        <p:sp>
          <p:nvSpPr>
            <p:cNvPr id="30" name="object 30"/>
            <p:cNvSpPr/>
            <p:nvPr/>
          </p:nvSpPr>
          <p:spPr>
            <a:xfrm>
              <a:off x="-1270" y="177164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69">
                  <a:moveTo>
                    <a:pt x="9146540" y="0"/>
                  </a:moveTo>
                  <a:lnTo>
                    <a:pt x="0" y="0"/>
                  </a:lnTo>
                  <a:lnTo>
                    <a:pt x="0" y="6604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660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-1270" y="184911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69">
                  <a:moveTo>
                    <a:pt x="914654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0" y="5207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52070"/>
                  </a:lnTo>
                  <a:lnTo>
                    <a:pt x="9146540" y="203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-1270" y="1926589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635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-1270" y="2002790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69">
                  <a:moveTo>
                    <a:pt x="9146540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-1270" y="2080260"/>
            <a:ext cx="9146540" cy="384810"/>
            <a:chOff x="-1270" y="2080260"/>
            <a:chExt cx="9146540" cy="384810"/>
          </a:xfrm>
        </p:grpSpPr>
        <p:sp>
          <p:nvSpPr>
            <p:cNvPr id="35" name="object 35"/>
            <p:cNvSpPr/>
            <p:nvPr/>
          </p:nvSpPr>
          <p:spPr>
            <a:xfrm>
              <a:off x="-1270" y="208025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69">
                  <a:moveTo>
                    <a:pt x="9146540" y="0"/>
                  </a:moveTo>
                  <a:lnTo>
                    <a:pt x="0" y="0"/>
                  </a:lnTo>
                  <a:lnTo>
                    <a:pt x="0" y="7366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7366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-1270" y="2157729"/>
              <a:ext cx="9146540" cy="153670"/>
            </a:xfrm>
            <a:custGeom>
              <a:avLst/>
              <a:gdLst/>
              <a:ahLst/>
              <a:cxnLst/>
              <a:rect l="l" t="t" r="r" b="b"/>
              <a:pathLst>
                <a:path w="9146540" h="153669">
                  <a:moveTo>
                    <a:pt x="914654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0" y="59690"/>
                  </a:lnTo>
                  <a:lnTo>
                    <a:pt x="0" y="76200"/>
                  </a:lnTo>
                  <a:lnTo>
                    <a:pt x="0" y="91440"/>
                  </a:lnTo>
                  <a:lnTo>
                    <a:pt x="0" y="123190"/>
                  </a:lnTo>
                  <a:lnTo>
                    <a:pt x="0" y="153670"/>
                  </a:lnTo>
                  <a:lnTo>
                    <a:pt x="9146540" y="153670"/>
                  </a:lnTo>
                  <a:lnTo>
                    <a:pt x="9146540" y="279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-1270" y="2311399"/>
              <a:ext cx="9146540" cy="153670"/>
            </a:xfrm>
            <a:custGeom>
              <a:avLst/>
              <a:gdLst/>
              <a:ahLst/>
              <a:cxnLst/>
              <a:rect l="l" t="t" r="r" b="b"/>
              <a:pathLst>
                <a:path w="9146540" h="153669">
                  <a:moveTo>
                    <a:pt x="91465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77470"/>
                  </a:lnTo>
                  <a:lnTo>
                    <a:pt x="0" y="153670"/>
                  </a:lnTo>
                  <a:lnTo>
                    <a:pt x="9146540" y="153670"/>
                  </a:lnTo>
                  <a:lnTo>
                    <a:pt x="9146540" y="77470"/>
                  </a:lnTo>
                  <a:lnTo>
                    <a:pt x="9146540" y="12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-1270" y="2465070"/>
            <a:ext cx="9146540" cy="386080"/>
            <a:chOff x="-1270" y="2465070"/>
            <a:chExt cx="9146540" cy="386080"/>
          </a:xfrm>
        </p:grpSpPr>
        <p:sp>
          <p:nvSpPr>
            <p:cNvPr id="39" name="object 39"/>
            <p:cNvSpPr/>
            <p:nvPr/>
          </p:nvSpPr>
          <p:spPr>
            <a:xfrm>
              <a:off x="-1270" y="246506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69">
                  <a:moveTo>
                    <a:pt x="914654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6985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-1270" y="254253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69">
                  <a:moveTo>
                    <a:pt x="914654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0" y="5461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54610"/>
                  </a:lnTo>
                  <a:lnTo>
                    <a:pt x="9146540" y="2413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-1270" y="2620009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889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-1270" y="2696210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69">
                  <a:moveTo>
                    <a:pt x="9146540" y="0"/>
                  </a:moveTo>
                  <a:lnTo>
                    <a:pt x="0" y="0"/>
                  </a:lnTo>
                  <a:lnTo>
                    <a:pt x="0" y="77469"/>
                  </a:lnTo>
                  <a:lnTo>
                    <a:pt x="9146540" y="774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-1270" y="2773680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69">
                  <a:moveTo>
                    <a:pt x="9146540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-1270" y="2851150"/>
            <a:ext cx="9146540" cy="308610"/>
            <a:chOff x="-1270" y="2851150"/>
            <a:chExt cx="9146540" cy="308610"/>
          </a:xfrm>
        </p:grpSpPr>
        <p:sp>
          <p:nvSpPr>
            <p:cNvPr id="45" name="object 45"/>
            <p:cNvSpPr/>
            <p:nvPr/>
          </p:nvSpPr>
          <p:spPr>
            <a:xfrm>
              <a:off x="-1270" y="2851149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6350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-1270" y="292734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69">
                  <a:moveTo>
                    <a:pt x="91465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5080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50800"/>
                  </a:lnTo>
                  <a:lnTo>
                    <a:pt x="9146540" y="1905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-1270" y="300481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69">
                  <a:moveTo>
                    <a:pt x="9146540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508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-1270" y="3082290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69">
                  <a:moveTo>
                    <a:pt x="9146540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-1270" y="3159760"/>
            <a:ext cx="9146540" cy="384810"/>
            <a:chOff x="-1270" y="3159760"/>
            <a:chExt cx="9146540" cy="384810"/>
          </a:xfrm>
        </p:grpSpPr>
        <p:sp>
          <p:nvSpPr>
            <p:cNvPr id="50" name="object 50"/>
            <p:cNvSpPr/>
            <p:nvPr/>
          </p:nvSpPr>
          <p:spPr>
            <a:xfrm>
              <a:off x="-1270" y="3159759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7112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711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-1270" y="323595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26670"/>
                  </a:lnTo>
                  <a:lnTo>
                    <a:pt x="0" y="5842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58420"/>
                  </a:lnTo>
                  <a:lnTo>
                    <a:pt x="9146540" y="266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-1270" y="331342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1270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-1270" y="3390900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-1270" y="3467100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C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-1270" y="3544570"/>
            <a:ext cx="9146540" cy="308610"/>
            <a:chOff x="-1270" y="3544570"/>
            <a:chExt cx="9146540" cy="308610"/>
          </a:xfrm>
        </p:grpSpPr>
        <p:sp>
          <p:nvSpPr>
            <p:cNvPr id="56" name="object 56"/>
            <p:cNvSpPr/>
            <p:nvPr/>
          </p:nvSpPr>
          <p:spPr>
            <a:xfrm>
              <a:off x="-1270" y="3544582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67297"/>
                  </a:lnTo>
                  <a:lnTo>
                    <a:pt x="0" y="77457"/>
                  </a:lnTo>
                  <a:lnTo>
                    <a:pt x="9146540" y="77457"/>
                  </a:lnTo>
                  <a:lnTo>
                    <a:pt x="9146540" y="67297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-1270" y="3622039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0" y="5334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53340"/>
                  </a:lnTo>
                  <a:lnTo>
                    <a:pt x="9146540" y="2159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A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-1270" y="369823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889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-1270" y="3775710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77469"/>
                  </a:lnTo>
                  <a:lnTo>
                    <a:pt x="9146540" y="774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-1270" y="3853179"/>
            <a:ext cx="9146540" cy="384810"/>
            <a:chOff x="-1270" y="3853179"/>
            <a:chExt cx="9146540" cy="384810"/>
          </a:xfrm>
        </p:grpSpPr>
        <p:sp>
          <p:nvSpPr>
            <p:cNvPr id="61" name="object 61"/>
            <p:cNvSpPr/>
            <p:nvPr/>
          </p:nvSpPr>
          <p:spPr>
            <a:xfrm>
              <a:off x="-1270" y="385317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7493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7493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-1270" y="3930649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0" y="6096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60960"/>
                  </a:lnTo>
                  <a:lnTo>
                    <a:pt x="9146540" y="2921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-1270" y="400684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16510"/>
                  </a:lnTo>
                  <a:lnTo>
                    <a:pt x="0" y="4826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48260"/>
                  </a:lnTo>
                  <a:lnTo>
                    <a:pt x="9146540" y="1651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-1270" y="408431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25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-1270" y="4161789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-1270" y="4237990"/>
            <a:ext cx="9146540" cy="386080"/>
            <a:chOff x="-1270" y="4237990"/>
            <a:chExt cx="9146540" cy="386080"/>
          </a:xfrm>
        </p:grpSpPr>
        <p:sp>
          <p:nvSpPr>
            <p:cNvPr id="67" name="object 67"/>
            <p:cNvSpPr/>
            <p:nvPr/>
          </p:nvSpPr>
          <p:spPr>
            <a:xfrm>
              <a:off x="-1270" y="4237990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7112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711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-1270" y="4315460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24130"/>
                  </a:lnTo>
                  <a:lnTo>
                    <a:pt x="0" y="5588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55880"/>
                  </a:lnTo>
                  <a:lnTo>
                    <a:pt x="9146540" y="2413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-1270" y="4392930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1016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D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-1270" y="4469130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-1270" y="4546600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77469"/>
                  </a:lnTo>
                  <a:lnTo>
                    <a:pt x="9146540" y="774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-1270" y="4624070"/>
            <a:ext cx="9146540" cy="307340"/>
            <a:chOff x="-1270" y="4624070"/>
            <a:chExt cx="9146540" cy="307340"/>
          </a:xfrm>
        </p:grpSpPr>
        <p:sp>
          <p:nvSpPr>
            <p:cNvPr id="73" name="object 73"/>
            <p:cNvSpPr/>
            <p:nvPr/>
          </p:nvSpPr>
          <p:spPr>
            <a:xfrm>
              <a:off x="-1270" y="4624069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6477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647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-1270" y="4700269"/>
              <a:ext cx="9146540" cy="154940"/>
            </a:xfrm>
            <a:custGeom>
              <a:avLst/>
              <a:gdLst/>
              <a:ahLst/>
              <a:cxnLst/>
              <a:rect l="l" t="t" r="r" b="b"/>
              <a:pathLst>
                <a:path w="9146540" h="154939">
                  <a:moveTo>
                    <a:pt x="9146540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0" y="52070"/>
                  </a:lnTo>
                  <a:lnTo>
                    <a:pt x="0" y="77470"/>
                  </a:lnTo>
                  <a:lnTo>
                    <a:pt x="0" y="83820"/>
                  </a:lnTo>
                  <a:lnTo>
                    <a:pt x="0" y="154940"/>
                  </a:lnTo>
                  <a:lnTo>
                    <a:pt x="9146540" y="154940"/>
                  </a:lnTo>
                  <a:lnTo>
                    <a:pt x="9146540" y="83820"/>
                  </a:lnTo>
                  <a:lnTo>
                    <a:pt x="9146540" y="77470"/>
                  </a:lnTo>
                  <a:lnTo>
                    <a:pt x="9146540" y="52070"/>
                  </a:lnTo>
                  <a:lnTo>
                    <a:pt x="9146540" y="203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-1270" y="4855210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-1270" y="4931409"/>
            <a:ext cx="9146540" cy="386080"/>
            <a:chOff x="-1270" y="4931409"/>
            <a:chExt cx="9146540" cy="386080"/>
          </a:xfrm>
        </p:grpSpPr>
        <p:sp>
          <p:nvSpPr>
            <p:cNvPr id="77" name="object 77"/>
            <p:cNvSpPr/>
            <p:nvPr/>
          </p:nvSpPr>
          <p:spPr>
            <a:xfrm>
              <a:off x="-1270" y="493140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7366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7366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9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-1270" y="500887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0" y="5969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59690"/>
                  </a:lnTo>
                  <a:lnTo>
                    <a:pt x="9146540" y="2794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-1270" y="5086349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4572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45720"/>
                  </a:lnTo>
                  <a:lnTo>
                    <a:pt x="9146540" y="139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-1270" y="516254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12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-1270" y="524001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77469"/>
                  </a:lnTo>
                  <a:lnTo>
                    <a:pt x="9146540" y="774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2" name="object 82"/>
          <p:cNvGrpSpPr/>
          <p:nvPr/>
        </p:nvGrpSpPr>
        <p:grpSpPr>
          <a:xfrm>
            <a:off x="-1270" y="5317490"/>
            <a:ext cx="9146540" cy="384810"/>
            <a:chOff x="-1270" y="5317490"/>
            <a:chExt cx="9146540" cy="384810"/>
          </a:xfrm>
        </p:grpSpPr>
        <p:sp>
          <p:nvSpPr>
            <p:cNvPr id="83" name="object 83"/>
            <p:cNvSpPr/>
            <p:nvPr/>
          </p:nvSpPr>
          <p:spPr>
            <a:xfrm>
              <a:off x="-1270" y="5317490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6858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-1270" y="5394960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0" y="5461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54610"/>
                  </a:lnTo>
                  <a:lnTo>
                    <a:pt x="9146540" y="2286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-1270" y="5471160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889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2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-1270" y="5548630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-1270" y="5626100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-1270" y="5702300"/>
            <a:ext cx="9146540" cy="308610"/>
            <a:chOff x="-1270" y="5702300"/>
            <a:chExt cx="9146540" cy="308610"/>
          </a:xfrm>
        </p:grpSpPr>
        <p:sp>
          <p:nvSpPr>
            <p:cNvPr id="89" name="object 89"/>
            <p:cNvSpPr/>
            <p:nvPr/>
          </p:nvSpPr>
          <p:spPr>
            <a:xfrm>
              <a:off x="-1270" y="5702299"/>
              <a:ext cx="9146540" cy="154940"/>
            </a:xfrm>
            <a:custGeom>
              <a:avLst/>
              <a:gdLst/>
              <a:ahLst/>
              <a:cxnLst/>
              <a:rect l="l" t="t" r="r" b="b"/>
              <a:pathLst>
                <a:path w="9146540" h="154939">
                  <a:moveTo>
                    <a:pt x="9146540" y="0"/>
                  </a:moveTo>
                  <a:lnTo>
                    <a:pt x="0" y="0"/>
                  </a:lnTo>
                  <a:lnTo>
                    <a:pt x="0" y="63500"/>
                  </a:lnTo>
                  <a:lnTo>
                    <a:pt x="0" y="77470"/>
                  </a:lnTo>
                  <a:lnTo>
                    <a:pt x="0" y="95250"/>
                  </a:lnTo>
                  <a:lnTo>
                    <a:pt x="0" y="127000"/>
                  </a:lnTo>
                  <a:lnTo>
                    <a:pt x="0" y="154940"/>
                  </a:lnTo>
                  <a:lnTo>
                    <a:pt x="9146540" y="154940"/>
                  </a:lnTo>
                  <a:lnTo>
                    <a:pt x="9146540" y="127000"/>
                  </a:lnTo>
                  <a:lnTo>
                    <a:pt x="9146540" y="95250"/>
                  </a:lnTo>
                  <a:lnTo>
                    <a:pt x="9146540" y="77470"/>
                  </a:lnTo>
                  <a:lnTo>
                    <a:pt x="9146540" y="6350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-1270" y="5857239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381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-1270" y="5933440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-1270" y="6010909"/>
            <a:ext cx="9146540" cy="848360"/>
            <a:chOff x="-1270" y="6010909"/>
            <a:chExt cx="9146540" cy="848360"/>
          </a:xfrm>
        </p:grpSpPr>
        <p:sp>
          <p:nvSpPr>
            <p:cNvPr id="93" name="object 93"/>
            <p:cNvSpPr/>
            <p:nvPr/>
          </p:nvSpPr>
          <p:spPr>
            <a:xfrm>
              <a:off x="-1270" y="601090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7112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7112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C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-1270" y="608837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0" y="5715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57150"/>
                  </a:lnTo>
                  <a:lnTo>
                    <a:pt x="9146540" y="2540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-1270" y="6165849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1143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A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-1270" y="624204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-1270" y="631951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77469"/>
                  </a:lnTo>
                  <a:lnTo>
                    <a:pt x="9146540" y="77469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-1270" y="6396989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-1270" y="647318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6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-1270" y="655065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5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-1270" y="6628129"/>
              <a:ext cx="9146540" cy="76200"/>
            </a:xfrm>
            <a:custGeom>
              <a:avLst/>
              <a:gdLst/>
              <a:ahLst/>
              <a:cxnLst/>
              <a:rect l="l" t="t" r="r" b="b"/>
              <a:pathLst>
                <a:path w="9146540" h="76200">
                  <a:moveTo>
                    <a:pt x="914654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6540" y="7620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-1270" y="670432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-1270" y="6781799"/>
              <a:ext cx="9146540" cy="77470"/>
            </a:xfrm>
            <a:custGeom>
              <a:avLst/>
              <a:gdLst/>
              <a:ahLst/>
              <a:cxnLst/>
              <a:rect l="l" t="t" r="r" b="b"/>
              <a:pathLst>
                <a:path w="9146540" h="77470">
                  <a:moveTo>
                    <a:pt x="9146540" y="0"/>
                  </a:moveTo>
                  <a:lnTo>
                    <a:pt x="0" y="0"/>
                  </a:lnTo>
                  <a:lnTo>
                    <a:pt x="0" y="77470"/>
                  </a:lnTo>
                  <a:lnTo>
                    <a:pt x="9146540" y="7747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-1270" y="6859269"/>
              <a:ext cx="9146540" cy="0"/>
            </a:xfrm>
            <a:custGeom>
              <a:avLst/>
              <a:gdLst/>
              <a:ahLst/>
              <a:cxnLst/>
              <a:rect l="l" t="t" r="r" b="b"/>
              <a:pathLst>
                <a:path w="9146540">
                  <a:moveTo>
                    <a:pt x="9146540" y="0"/>
                  </a:moveTo>
                  <a:lnTo>
                    <a:pt x="0" y="0"/>
                  </a:lnTo>
                  <a:lnTo>
                    <a:pt x="914654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6" name="object 106"/>
          <p:cNvGrpSpPr/>
          <p:nvPr/>
        </p:nvGrpSpPr>
        <p:grpSpPr>
          <a:xfrm>
            <a:off x="0" y="3873500"/>
            <a:ext cx="8003540" cy="33020"/>
            <a:chOff x="0" y="3873500"/>
            <a:chExt cx="8003540" cy="33020"/>
          </a:xfrm>
        </p:grpSpPr>
        <p:sp>
          <p:nvSpPr>
            <p:cNvPr id="107" name="object 107"/>
            <p:cNvSpPr/>
            <p:nvPr/>
          </p:nvSpPr>
          <p:spPr>
            <a:xfrm>
              <a:off x="0" y="3873499"/>
              <a:ext cx="4455160" cy="33020"/>
            </a:xfrm>
            <a:custGeom>
              <a:avLst/>
              <a:gdLst/>
              <a:ahLst/>
              <a:cxnLst/>
              <a:rect l="l" t="t" r="r" b="b"/>
              <a:pathLst>
                <a:path w="4455160" h="33020">
                  <a:moveTo>
                    <a:pt x="2032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20320" y="31750"/>
                  </a:lnTo>
                  <a:lnTo>
                    <a:pt x="20320" y="0"/>
                  </a:lnTo>
                  <a:close/>
                </a:path>
                <a:path w="4455160" h="33020">
                  <a:moveTo>
                    <a:pt x="83820" y="0"/>
                  </a:moveTo>
                  <a:lnTo>
                    <a:pt x="52070" y="0"/>
                  </a:lnTo>
                  <a:lnTo>
                    <a:pt x="52070" y="31750"/>
                  </a:lnTo>
                  <a:lnTo>
                    <a:pt x="83820" y="31750"/>
                  </a:lnTo>
                  <a:lnTo>
                    <a:pt x="83820" y="0"/>
                  </a:lnTo>
                  <a:close/>
                </a:path>
                <a:path w="4455160" h="33020">
                  <a:moveTo>
                    <a:pt x="147320" y="0"/>
                  </a:moveTo>
                  <a:lnTo>
                    <a:pt x="115570" y="0"/>
                  </a:lnTo>
                  <a:lnTo>
                    <a:pt x="115570" y="31750"/>
                  </a:lnTo>
                  <a:lnTo>
                    <a:pt x="147320" y="31750"/>
                  </a:lnTo>
                  <a:lnTo>
                    <a:pt x="147320" y="0"/>
                  </a:lnTo>
                  <a:close/>
                </a:path>
                <a:path w="4455160" h="33020">
                  <a:moveTo>
                    <a:pt x="210820" y="0"/>
                  </a:moveTo>
                  <a:lnTo>
                    <a:pt x="179070" y="0"/>
                  </a:lnTo>
                  <a:lnTo>
                    <a:pt x="179070" y="31750"/>
                  </a:lnTo>
                  <a:lnTo>
                    <a:pt x="210820" y="31750"/>
                  </a:lnTo>
                  <a:lnTo>
                    <a:pt x="210820" y="0"/>
                  </a:lnTo>
                  <a:close/>
                </a:path>
                <a:path w="4455160" h="33020">
                  <a:moveTo>
                    <a:pt x="274320" y="0"/>
                  </a:moveTo>
                  <a:lnTo>
                    <a:pt x="242570" y="0"/>
                  </a:lnTo>
                  <a:lnTo>
                    <a:pt x="242570" y="31750"/>
                  </a:lnTo>
                  <a:lnTo>
                    <a:pt x="274320" y="31750"/>
                  </a:lnTo>
                  <a:lnTo>
                    <a:pt x="274320" y="0"/>
                  </a:lnTo>
                  <a:close/>
                </a:path>
                <a:path w="4455160" h="33020">
                  <a:moveTo>
                    <a:pt x="337820" y="0"/>
                  </a:moveTo>
                  <a:lnTo>
                    <a:pt x="306070" y="0"/>
                  </a:lnTo>
                  <a:lnTo>
                    <a:pt x="306070" y="31750"/>
                  </a:lnTo>
                  <a:lnTo>
                    <a:pt x="337820" y="31750"/>
                  </a:lnTo>
                  <a:lnTo>
                    <a:pt x="337820" y="0"/>
                  </a:lnTo>
                  <a:close/>
                </a:path>
                <a:path w="4455160" h="33020">
                  <a:moveTo>
                    <a:pt x="400050" y="0"/>
                  </a:moveTo>
                  <a:lnTo>
                    <a:pt x="369570" y="0"/>
                  </a:lnTo>
                  <a:lnTo>
                    <a:pt x="369570" y="31750"/>
                  </a:lnTo>
                  <a:lnTo>
                    <a:pt x="400050" y="31750"/>
                  </a:lnTo>
                  <a:lnTo>
                    <a:pt x="400050" y="0"/>
                  </a:lnTo>
                  <a:close/>
                </a:path>
                <a:path w="4455160" h="33020">
                  <a:moveTo>
                    <a:pt x="463550" y="0"/>
                  </a:moveTo>
                  <a:lnTo>
                    <a:pt x="431800" y="0"/>
                  </a:lnTo>
                  <a:lnTo>
                    <a:pt x="431800" y="31750"/>
                  </a:lnTo>
                  <a:lnTo>
                    <a:pt x="463550" y="31750"/>
                  </a:lnTo>
                  <a:lnTo>
                    <a:pt x="463550" y="0"/>
                  </a:lnTo>
                  <a:close/>
                </a:path>
                <a:path w="4455160" h="33020">
                  <a:moveTo>
                    <a:pt x="527050" y="0"/>
                  </a:moveTo>
                  <a:lnTo>
                    <a:pt x="495300" y="0"/>
                  </a:lnTo>
                  <a:lnTo>
                    <a:pt x="495300" y="31750"/>
                  </a:lnTo>
                  <a:lnTo>
                    <a:pt x="527050" y="31750"/>
                  </a:lnTo>
                  <a:lnTo>
                    <a:pt x="527050" y="0"/>
                  </a:lnTo>
                  <a:close/>
                </a:path>
                <a:path w="4455160" h="33020">
                  <a:moveTo>
                    <a:pt x="590550" y="0"/>
                  </a:moveTo>
                  <a:lnTo>
                    <a:pt x="558800" y="0"/>
                  </a:lnTo>
                  <a:lnTo>
                    <a:pt x="558800" y="31750"/>
                  </a:lnTo>
                  <a:lnTo>
                    <a:pt x="590550" y="31750"/>
                  </a:lnTo>
                  <a:lnTo>
                    <a:pt x="590550" y="0"/>
                  </a:lnTo>
                  <a:close/>
                </a:path>
                <a:path w="4455160" h="33020">
                  <a:moveTo>
                    <a:pt x="654050" y="0"/>
                  </a:moveTo>
                  <a:lnTo>
                    <a:pt x="622300" y="0"/>
                  </a:lnTo>
                  <a:lnTo>
                    <a:pt x="622300" y="31750"/>
                  </a:lnTo>
                  <a:lnTo>
                    <a:pt x="654050" y="31750"/>
                  </a:lnTo>
                  <a:lnTo>
                    <a:pt x="654050" y="0"/>
                  </a:lnTo>
                  <a:close/>
                </a:path>
                <a:path w="4455160" h="33020">
                  <a:moveTo>
                    <a:pt x="717550" y="0"/>
                  </a:moveTo>
                  <a:lnTo>
                    <a:pt x="685800" y="0"/>
                  </a:lnTo>
                  <a:lnTo>
                    <a:pt x="685800" y="31750"/>
                  </a:lnTo>
                  <a:lnTo>
                    <a:pt x="717550" y="31750"/>
                  </a:lnTo>
                  <a:lnTo>
                    <a:pt x="717550" y="0"/>
                  </a:lnTo>
                  <a:close/>
                </a:path>
                <a:path w="4455160" h="33020">
                  <a:moveTo>
                    <a:pt x="781050" y="0"/>
                  </a:moveTo>
                  <a:lnTo>
                    <a:pt x="749300" y="0"/>
                  </a:lnTo>
                  <a:lnTo>
                    <a:pt x="749300" y="31750"/>
                  </a:lnTo>
                  <a:lnTo>
                    <a:pt x="781050" y="31750"/>
                  </a:lnTo>
                  <a:lnTo>
                    <a:pt x="781050" y="0"/>
                  </a:lnTo>
                  <a:close/>
                </a:path>
                <a:path w="4455160" h="33020">
                  <a:moveTo>
                    <a:pt x="844550" y="0"/>
                  </a:moveTo>
                  <a:lnTo>
                    <a:pt x="812800" y="0"/>
                  </a:lnTo>
                  <a:lnTo>
                    <a:pt x="812800" y="31750"/>
                  </a:lnTo>
                  <a:lnTo>
                    <a:pt x="844550" y="31750"/>
                  </a:lnTo>
                  <a:lnTo>
                    <a:pt x="844550" y="0"/>
                  </a:lnTo>
                  <a:close/>
                </a:path>
                <a:path w="4455160" h="33020">
                  <a:moveTo>
                    <a:pt x="908050" y="0"/>
                  </a:moveTo>
                  <a:lnTo>
                    <a:pt x="876300" y="0"/>
                  </a:lnTo>
                  <a:lnTo>
                    <a:pt x="876300" y="31750"/>
                  </a:lnTo>
                  <a:lnTo>
                    <a:pt x="908050" y="31750"/>
                  </a:lnTo>
                  <a:lnTo>
                    <a:pt x="908050" y="0"/>
                  </a:lnTo>
                  <a:close/>
                </a:path>
                <a:path w="4455160" h="33020">
                  <a:moveTo>
                    <a:pt x="971550" y="0"/>
                  </a:moveTo>
                  <a:lnTo>
                    <a:pt x="939800" y="0"/>
                  </a:lnTo>
                  <a:lnTo>
                    <a:pt x="939800" y="31750"/>
                  </a:lnTo>
                  <a:lnTo>
                    <a:pt x="971550" y="31750"/>
                  </a:lnTo>
                  <a:lnTo>
                    <a:pt x="971550" y="0"/>
                  </a:lnTo>
                  <a:close/>
                </a:path>
                <a:path w="4455160" h="33020">
                  <a:moveTo>
                    <a:pt x="1033780" y="0"/>
                  </a:moveTo>
                  <a:lnTo>
                    <a:pt x="1002030" y="0"/>
                  </a:lnTo>
                  <a:lnTo>
                    <a:pt x="1002030" y="31750"/>
                  </a:lnTo>
                  <a:lnTo>
                    <a:pt x="1033780" y="31750"/>
                  </a:lnTo>
                  <a:lnTo>
                    <a:pt x="1033780" y="0"/>
                  </a:lnTo>
                  <a:close/>
                </a:path>
                <a:path w="4455160" h="33020">
                  <a:moveTo>
                    <a:pt x="1097280" y="0"/>
                  </a:moveTo>
                  <a:lnTo>
                    <a:pt x="1065530" y="0"/>
                  </a:lnTo>
                  <a:lnTo>
                    <a:pt x="1065530" y="31750"/>
                  </a:lnTo>
                  <a:lnTo>
                    <a:pt x="1097280" y="31750"/>
                  </a:lnTo>
                  <a:lnTo>
                    <a:pt x="1097280" y="0"/>
                  </a:lnTo>
                  <a:close/>
                </a:path>
                <a:path w="4455160" h="33020">
                  <a:moveTo>
                    <a:pt x="1160780" y="0"/>
                  </a:moveTo>
                  <a:lnTo>
                    <a:pt x="1129030" y="0"/>
                  </a:lnTo>
                  <a:lnTo>
                    <a:pt x="1129030" y="31750"/>
                  </a:lnTo>
                  <a:lnTo>
                    <a:pt x="1160780" y="31750"/>
                  </a:lnTo>
                  <a:lnTo>
                    <a:pt x="1160780" y="0"/>
                  </a:lnTo>
                  <a:close/>
                </a:path>
                <a:path w="4455160" h="33020">
                  <a:moveTo>
                    <a:pt x="1224280" y="0"/>
                  </a:moveTo>
                  <a:lnTo>
                    <a:pt x="1192530" y="0"/>
                  </a:lnTo>
                  <a:lnTo>
                    <a:pt x="1192530" y="31750"/>
                  </a:lnTo>
                  <a:lnTo>
                    <a:pt x="1224280" y="31750"/>
                  </a:lnTo>
                  <a:lnTo>
                    <a:pt x="1224280" y="0"/>
                  </a:lnTo>
                  <a:close/>
                </a:path>
                <a:path w="4455160" h="33020">
                  <a:moveTo>
                    <a:pt x="1287780" y="0"/>
                  </a:moveTo>
                  <a:lnTo>
                    <a:pt x="1256030" y="0"/>
                  </a:lnTo>
                  <a:lnTo>
                    <a:pt x="1256030" y="31750"/>
                  </a:lnTo>
                  <a:lnTo>
                    <a:pt x="1287780" y="31750"/>
                  </a:lnTo>
                  <a:lnTo>
                    <a:pt x="1287780" y="0"/>
                  </a:lnTo>
                  <a:close/>
                </a:path>
                <a:path w="4455160" h="33020">
                  <a:moveTo>
                    <a:pt x="1351280" y="0"/>
                  </a:moveTo>
                  <a:lnTo>
                    <a:pt x="1319530" y="0"/>
                  </a:lnTo>
                  <a:lnTo>
                    <a:pt x="1319530" y="31750"/>
                  </a:lnTo>
                  <a:lnTo>
                    <a:pt x="1351280" y="31750"/>
                  </a:lnTo>
                  <a:lnTo>
                    <a:pt x="1351280" y="0"/>
                  </a:lnTo>
                  <a:close/>
                </a:path>
                <a:path w="4455160" h="33020">
                  <a:moveTo>
                    <a:pt x="1414780" y="0"/>
                  </a:moveTo>
                  <a:lnTo>
                    <a:pt x="1383030" y="0"/>
                  </a:lnTo>
                  <a:lnTo>
                    <a:pt x="1383030" y="31750"/>
                  </a:lnTo>
                  <a:lnTo>
                    <a:pt x="1414780" y="31750"/>
                  </a:lnTo>
                  <a:lnTo>
                    <a:pt x="1414780" y="0"/>
                  </a:lnTo>
                  <a:close/>
                </a:path>
                <a:path w="4455160" h="33020">
                  <a:moveTo>
                    <a:pt x="1478280" y="0"/>
                  </a:moveTo>
                  <a:lnTo>
                    <a:pt x="1446530" y="0"/>
                  </a:lnTo>
                  <a:lnTo>
                    <a:pt x="1446530" y="31750"/>
                  </a:lnTo>
                  <a:lnTo>
                    <a:pt x="1478280" y="31750"/>
                  </a:lnTo>
                  <a:lnTo>
                    <a:pt x="1478280" y="0"/>
                  </a:lnTo>
                  <a:close/>
                </a:path>
                <a:path w="4455160" h="33020">
                  <a:moveTo>
                    <a:pt x="1541780" y="0"/>
                  </a:moveTo>
                  <a:lnTo>
                    <a:pt x="1510030" y="0"/>
                  </a:lnTo>
                  <a:lnTo>
                    <a:pt x="1510030" y="31750"/>
                  </a:lnTo>
                  <a:lnTo>
                    <a:pt x="1541780" y="31750"/>
                  </a:lnTo>
                  <a:lnTo>
                    <a:pt x="1541780" y="0"/>
                  </a:lnTo>
                  <a:close/>
                </a:path>
                <a:path w="4455160" h="33020">
                  <a:moveTo>
                    <a:pt x="1604010" y="0"/>
                  </a:moveTo>
                  <a:lnTo>
                    <a:pt x="1572260" y="0"/>
                  </a:lnTo>
                  <a:lnTo>
                    <a:pt x="1572260" y="31750"/>
                  </a:lnTo>
                  <a:lnTo>
                    <a:pt x="1604010" y="31750"/>
                  </a:lnTo>
                  <a:lnTo>
                    <a:pt x="1604010" y="0"/>
                  </a:lnTo>
                  <a:close/>
                </a:path>
                <a:path w="4455160" h="33020">
                  <a:moveTo>
                    <a:pt x="1667510" y="0"/>
                  </a:moveTo>
                  <a:lnTo>
                    <a:pt x="1635760" y="0"/>
                  </a:lnTo>
                  <a:lnTo>
                    <a:pt x="1635760" y="31750"/>
                  </a:lnTo>
                  <a:lnTo>
                    <a:pt x="1667510" y="31750"/>
                  </a:lnTo>
                  <a:lnTo>
                    <a:pt x="1667510" y="0"/>
                  </a:lnTo>
                  <a:close/>
                </a:path>
                <a:path w="4455160" h="33020">
                  <a:moveTo>
                    <a:pt x="1731010" y="0"/>
                  </a:moveTo>
                  <a:lnTo>
                    <a:pt x="1699260" y="0"/>
                  </a:lnTo>
                  <a:lnTo>
                    <a:pt x="1699260" y="31750"/>
                  </a:lnTo>
                  <a:lnTo>
                    <a:pt x="1731010" y="31750"/>
                  </a:lnTo>
                  <a:lnTo>
                    <a:pt x="1731010" y="0"/>
                  </a:lnTo>
                  <a:close/>
                </a:path>
                <a:path w="4455160" h="33020">
                  <a:moveTo>
                    <a:pt x="1794510" y="0"/>
                  </a:moveTo>
                  <a:lnTo>
                    <a:pt x="1762760" y="0"/>
                  </a:lnTo>
                  <a:lnTo>
                    <a:pt x="1762760" y="31750"/>
                  </a:lnTo>
                  <a:lnTo>
                    <a:pt x="1794510" y="31750"/>
                  </a:lnTo>
                  <a:lnTo>
                    <a:pt x="1794510" y="0"/>
                  </a:lnTo>
                  <a:close/>
                </a:path>
                <a:path w="4455160" h="33020">
                  <a:moveTo>
                    <a:pt x="1858010" y="0"/>
                  </a:moveTo>
                  <a:lnTo>
                    <a:pt x="1826260" y="0"/>
                  </a:lnTo>
                  <a:lnTo>
                    <a:pt x="1826260" y="31750"/>
                  </a:lnTo>
                  <a:lnTo>
                    <a:pt x="1858010" y="31750"/>
                  </a:lnTo>
                  <a:lnTo>
                    <a:pt x="1858010" y="0"/>
                  </a:lnTo>
                  <a:close/>
                </a:path>
                <a:path w="4455160" h="33020">
                  <a:moveTo>
                    <a:pt x="1921510" y="0"/>
                  </a:moveTo>
                  <a:lnTo>
                    <a:pt x="1889760" y="0"/>
                  </a:lnTo>
                  <a:lnTo>
                    <a:pt x="1889760" y="31750"/>
                  </a:lnTo>
                  <a:lnTo>
                    <a:pt x="1921510" y="31750"/>
                  </a:lnTo>
                  <a:lnTo>
                    <a:pt x="1921510" y="0"/>
                  </a:lnTo>
                  <a:close/>
                </a:path>
                <a:path w="4455160" h="33020">
                  <a:moveTo>
                    <a:pt x="1985010" y="0"/>
                  </a:moveTo>
                  <a:lnTo>
                    <a:pt x="1953260" y="0"/>
                  </a:lnTo>
                  <a:lnTo>
                    <a:pt x="1953260" y="31750"/>
                  </a:lnTo>
                  <a:lnTo>
                    <a:pt x="1985010" y="31750"/>
                  </a:lnTo>
                  <a:lnTo>
                    <a:pt x="1985010" y="0"/>
                  </a:lnTo>
                  <a:close/>
                </a:path>
                <a:path w="4455160" h="33020">
                  <a:moveTo>
                    <a:pt x="2048510" y="0"/>
                  </a:moveTo>
                  <a:lnTo>
                    <a:pt x="2016760" y="0"/>
                  </a:lnTo>
                  <a:lnTo>
                    <a:pt x="2016760" y="31750"/>
                  </a:lnTo>
                  <a:lnTo>
                    <a:pt x="2048510" y="31750"/>
                  </a:lnTo>
                  <a:lnTo>
                    <a:pt x="2048510" y="0"/>
                  </a:lnTo>
                  <a:close/>
                </a:path>
                <a:path w="4455160" h="33020">
                  <a:moveTo>
                    <a:pt x="2112010" y="0"/>
                  </a:moveTo>
                  <a:lnTo>
                    <a:pt x="2080260" y="0"/>
                  </a:lnTo>
                  <a:lnTo>
                    <a:pt x="2080260" y="31750"/>
                  </a:lnTo>
                  <a:lnTo>
                    <a:pt x="2112010" y="31750"/>
                  </a:lnTo>
                  <a:lnTo>
                    <a:pt x="2112010" y="0"/>
                  </a:lnTo>
                  <a:close/>
                </a:path>
                <a:path w="4455160" h="33020">
                  <a:moveTo>
                    <a:pt x="2174240" y="0"/>
                  </a:moveTo>
                  <a:lnTo>
                    <a:pt x="2142490" y="0"/>
                  </a:lnTo>
                  <a:lnTo>
                    <a:pt x="2142490" y="31750"/>
                  </a:lnTo>
                  <a:lnTo>
                    <a:pt x="2174240" y="31750"/>
                  </a:lnTo>
                  <a:lnTo>
                    <a:pt x="2174240" y="0"/>
                  </a:lnTo>
                  <a:close/>
                </a:path>
                <a:path w="4455160" h="33020">
                  <a:moveTo>
                    <a:pt x="2237740" y="0"/>
                  </a:moveTo>
                  <a:lnTo>
                    <a:pt x="2205990" y="0"/>
                  </a:lnTo>
                  <a:lnTo>
                    <a:pt x="2205990" y="31750"/>
                  </a:lnTo>
                  <a:lnTo>
                    <a:pt x="2237740" y="31750"/>
                  </a:lnTo>
                  <a:lnTo>
                    <a:pt x="2237740" y="0"/>
                  </a:lnTo>
                  <a:close/>
                </a:path>
                <a:path w="4455160" h="33020">
                  <a:moveTo>
                    <a:pt x="2301240" y="0"/>
                  </a:moveTo>
                  <a:lnTo>
                    <a:pt x="2269490" y="0"/>
                  </a:lnTo>
                  <a:lnTo>
                    <a:pt x="2269490" y="31750"/>
                  </a:lnTo>
                  <a:lnTo>
                    <a:pt x="2301240" y="31750"/>
                  </a:lnTo>
                  <a:lnTo>
                    <a:pt x="2301240" y="0"/>
                  </a:lnTo>
                  <a:close/>
                </a:path>
                <a:path w="4455160" h="33020">
                  <a:moveTo>
                    <a:pt x="2364740" y="0"/>
                  </a:moveTo>
                  <a:lnTo>
                    <a:pt x="2332990" y="0"/>
                  </a:lnTo>
                  <a:lnTo>
                    <a:pt x="2332990" y="31750"/>
                  </a:lnTo>
                  <a:lnTo>
                    <a:pt x="2364740" y="31750"/>
                  </a:lnTo>
                  <a:lnTo>
                    <a:pt x="2364740" y="0"/>
                  </a:lnTo>
                  <a:close/>
                </a:path>
                <a:path w="4455160" h="33020">
                  <a:moveTo>
                    <a:pt x="2428240" y="0"/>
                  </a:moveTo>
                  <a:lnTo>
                    <a:pt x="2396490" y="0"/>
                  </a:lnTo>
                  <a:lnTo>
                    <a:pt x="2396490" y="31750"/>
                  </a:lnTo>
                  <a:lnTo>
                    <a:pt x="2428240" y="31750"/>
                  </a:lnTo>
                  <a:lnTo>
                    <a:pt x="2428240" y="0"/>
                  </a:lnTo>
                  <a:close/>
                </a:path>
                <a:path w="4455160" h="33020">
                  <a:moveTo>
                    <a:pt x="2491740" y="0"/>
                  </a:moveTo>
                  <a:lnTo>
                    <a:pt x="2459990" y="0"/>
                  </a:lnTo>
                  <a:lnTo>
                    <a:pt x="2459990" y="31750"/>
                  </a:lnTo>
                  <a:lnTo>
                    <a:pt x="2491740" y="31750"/>
                  </a:lnTo>
                  <a:lnTo>
                    <a:pt x="2491740" y="0"/>
                  </a:lnTo>
                  <a:close/>
                </a:path>
                <a:path w="4455160" h="33020">
                  <a:moveTo>
                    <a:pt x="2555240" y="0"/>
                  </a:moveTo>
                  <a:lnTo>
                    <a:pt x="2523490" y="0"/>
                  </a:lnTo>
                  <a:lnTo>
                    <a:pt x="2523490" y="31750"/>
                  </a:lnTo>
                  <a:lnTo>
                    <a:pt x="2555240" y="31750"/>
                  </a:lnTo>
                  <a:lnTo>
                    <a:pt x="2555240" y="0"/>
                  </a:lnTo>
                  <a:close/>
                </a:path>
                <a:path w="4455160" h="33020">
                  <a:moveTo>
                    <a:pt x="2618740" y="0"/>
                  </a:moveTo>
                  <a:lnTo>
                    <a:pt x="2586990" y="0"/>
                  </a:lnTo>
                  <a:lnTo>
                    <a:pt x="2586990" y="31750"/>
                  </a:lnTo>
                  <a:lnTo>
                    <a:pt x="2618740" y="31750"/>
                  </a:lnTo>
                  <a:lnTo>
                    <a:pt x="2618740" y="0"/>
                  </a:lnTo>
                  <a:close/>
                </a:path>
                <a:path w="4455160" h="33020">
                  <a:moveTo>
                    <a:pt x="2682240" y="0"/>
                  </a:moveTo>
                  <a:lnTo>
                    <a:pt x="2650490" y="0"/>
                  </a:lnTo>
                  <a:lnTo>
                    <a:pt x="2650490" y="31750"/>
                  </a:lnTo>
                  <a:lnTo>
                    <a:pt x="2682240" y="31750"/>
                  </a:lnTo>
                  <a:lnTo>
                    <a:pt x="2682240" y="0"/>
                  </a:lnTo>
                  <a:close/>
                </a:path>
                <a:path w="4455160" h="33020">
                  <a:moveTo>
                    <a:pt x="2744470" y="0"/>
                  </a:moveTo>
                  <a:lnTo>
                    <a:pt x="2712720" y="0"/>
                  </a:lnTo>
                  <a:lnTo>
                    <a:pt x="2712720" y="31750"/>
                  </a:lnTo>
                  <a:lnTo>
                    <a:pt x="2744470" y="31750"/>
                  </a:lnTo>
                  <a:lnTo>
                    <a:pt x="2744470" y="0"/>
                  </a:lnTo>
                  <a:close/>
                </a:path>
                <a:path w="4455160" h="33020">
                  <a:moveTo>
                    <a:pt x="2807970" y="0"/>
                  </a:moveTo>
                  <a:lnTo>
                    <a:pt x="2776220" y="0"/>
                  </a:lnTo>
                  <a:lnTo>
                    <a:pt x="2776220" y="31750"/>
                  </a:lnTo>
                  <a:lnTo>
                    <a:pt x="2807970" y="31750"/>
                  </a:lnTo>
                  <a:lnTo>
                    <a:pt x="2807970" y="0"/>
                  </a:lnTo>
                  <a:close/>
                </a:path>
                <a:path w="4455160" h="33020">
                  <a:moveTo>
                    <a:pt x="2871470" y="0"/>
                  </a:moveTo>
                  <a:lnTo>
                    <a:pt x="2839720" y="0"/>
                  </a:lnTo>
                  <a:lnTo>
                    <a:pt x="2839720" y="31750"/>
                  </a:lnTo>
                  <a:lnTo>
                    <a:pt x="2871470" y="31750"/>
                  </a:lnTo>
                  <a:lnTo>
                    <a:pt x="2871470" y="0"/>
                  </a:lnTo>
                  <a:close/>
                </a:path>
                <a:path w="4455160" h="33020">
                  <a:moveTo>
                    <a:pt x="2934970" y="0"/>
                  </a:moveTo>
                  <a:lnTo>
                    <a:pt x="2903220" y="0"/>
                  </a:lnTo>
                  <a:lnTo>
                    <a:pt x="2903220" y="31750"/>
                  </a:lnTo>
                  <a:lnTo>
                    <a:pt x="2934970" y="31750"/>
                  </a:lnTo>
                  <a:lnTo>
                    <a:pt x="2934970" y="0"/>
                  </a:lnTo>
                  <a:close/>
                </a:path>
                <a:path w="4455160" h="33020">
                  <a:moveTo>
                    <a:pt x="2998470" y="0"/>
                  </a:moveTo>
                  <a:lnTo>
                    <a:pt x="2966720" y="0"/>
                  </a:lnTo>
                  <a:lnTo>
                    <a:pt x="2966720" y="31750"/>
                  </a:lnTo>
                  <a:lnTo>
                    <a:pt x="2998470" y="31750"/>
                  </a:lnTo>
                  <a:lnTo>
                    <a:pt x="2998470" y="0"/>
                  </a:lnTo>
                  <a:close/>
                </a:path>
                <a:path w="4455160" h="33020">
                  <a:moveTo>
                    <a:pt x="3061970" y="1270"/>
                  </a:moveTo>
                  <a:lnTo>
                    <a:pt x="3030220" y="1270"/>
                  </a:lnTo>
                  <a:lnTo>
                    <a:pt x="3030220" y="33020"/>
                  </a:lnTo>
                  <a:lnTo>
                    <a:pt x="3061970" y="33020"/>
                  </a:lnTo>
                  <a:lnTo>
                    <a:pt x="3061970" y="1270"/>
                  </a:lnTo>
                  <a:close/>
                </a:path>
                <a:path w="4455160" h="33020">
                  <a:moveTo>
                    <a:pt x="3125470" y="1270"/>
                  </a:moveTo>
                  <a:lnTo>
                    <a:pt x="3093720" y="1270"/>
                  </a:lnTo>
                  <a:lnTo>
                    <a:pt x="3093720" y="33020"/>
                  </a:lnTo>
                  <a:lnTo>
                    <a:pt x="3125470" y="33020"/>
                  </a:lnTo>
                  <a:lnTo>
                    <a:pt x="3125470" y="1270"/>
                  </a:lnTo>
                  <a:close/>
                </a:path>
                <a:path w="4455160" h="33020">
                  <a:moveTo>
                    <a:pt x="3188970" y="1270"/>
                  </a:moveTo>
                  <a:lnTo>
                    <a:pt x="3157220" y="1270"/>
                  </a:lnTo>
                  <a:lnTo>
                    <a:pt x="3157220" y="33020"/>
                  </a:lnTo>
                  <a:lnTo>
                    <a:pt x="3188970" y="33020"/>
                  </a:lnTo>
                  <a:lnTo>
                    <a:pt x="3188970" y="1270"/>
                  </a:lnTo>
                  <a:close/>
                </a:path>
                <a:path w="4455160" h="33020">
                  <a:moveTo>
                    <a:pt x="3252470" y="1270"/>
                  </a:moveTo>
                  <a:lnTo>
                    <a:pt x="3220720" y="1270"/>
                  </a:lnTo>
                  <a:lnTo>
                    <a:pt x="3220720" y="33020"/>
                  </a:lnTo>
                  <a:lnTo>
                    <a:pt x="3252470" y="33020"/>
                  </a:lnTo>
                  <a:lnTo>
                    <a:pt x="3252470" y="1270"/>
                  </a:lnTo>
                  <a:close/>
                </a:path>
                <a:path w="4455160" h="33020">
                  <a:moveTo>
                    <a:pt x="3314700" y="1270"/>
                  </a:moveTo>
                  <a:lnTo>
                    <a:pt x="3282950" y="1270"/>
                  </a:lnTo>
                  <a:lnTo>
                    <a:pt x="3282950" y="33020"/>
                  </a:lnTo>
                  <a:lnTo>
                    <a:pt x="3314700" y="33020"/>
                  </a:lnTo>
                  <a:lnTo>
                    <a:pt x="3314700" y="1270"/>
                  </a:lnTo>
                  <a:close/>
                </a:path>
                <a:path w="4455160" h="33020">
                  <a:moveTo>
                    <a:pt x="3378200" y="1270"/>
                  </a:moveTo>
                  <a:lnTo>
                    <a:pt x="3346450" y="1270"/>
                  </a:lnTo>
                  <a:lnTo>
                    <a:pt x="3346450" y="33020"/>
                  </a:lnTo>
                  <a:lnTo>
                    <a:pt x="3378200" y="33020"/>
                  </a:lnTo>
                  <a:lnTo>
                    <a:pt x="3378200" y="1270"/>
                  </a:lnTo>
                  <a:close/>
                </a:path>
                <a:path w="4455160" h="33020">
                  <a:moveTo>
                    <a:pt x="3441700" y="1270"/>
                  </a:moveTo>
                  <a:lnTo>
                    <a:pt x="3409950" y="1270"/>
                  </a:lnTo>
                  <a:lnTo>
                    <a:pt x="3409950" y="33020"/>
                  </a:lnTo>
                  <a:lnTo>
                    <a:pt x="3441700" y="33020"/>
                  </a:lnTo>
                  <a:lnTo>
                    <a:pt x="3441700" y="1270"/>
                  </a:lnTo>
                  <a:close/>
                </a:path>
                <a:path w="4455160" h="33020">
                  <a:moveTo>
                    <a:pt x="3505200" y="1270"/>
                  </a:moveTo>
                  <a:lnTo>
                    <a:pt x="3473450" y="1270"/>
                  </a:lnTo>
                  <a:lnTo>
                    <a:pt x="3473450" y="33020"/>
                  </a:lnTo>
                  <a:lnTo>
                    <a:pt x="3505200" y="33020"/>
                  </a:lnTo>
                  <a:lnTo>
                    <a:pt x="3505200" y="1270"/>
                  </a:lnTo>
                  <a:close/>
                </a:path>
                <a:path w="4455160" h="33020">
                  <a:moveTo>
                    <a:pt x="3568700" y="1270"/>
                  </a:moveTo>
                  <a:lnTo>
                    <a:pt x="3536950" y="1270"/>
                  </a:lnTo>
                  <a:lnTo>
                    <a:pt x="3536950" y="33020"/>
                  </a:lnTo>
                  <a:lnTo>
                    <a:pt x="3568700" y="33020"/>
                  </a:lnTo>
                  <a:lnTo>
                    <a:pt x="3568700" y="1270"/>
                  </a:lnTo>
                  <a:close/>
                </a:path>
                <a:path w="4455160" h="33020">
                  <a:moveTo>
                    <a:pt x="3632200" y="1270"/>
                  </a:moveTo>
                  <a:lnTo>
                    <a:pt x="3600450" y="1270"/>
                  </a:lnTo>
                  <a:lnTo>
                    <a:pt x="3600450" y="33020"/>
                  </a:lnTo>
                  <a:lnTo>
                    <a:pt x="3632200" y="33020"/>
                  </a:lnTo>
                  <a:lnTo>
                    <a:pt x="3632200" y="1270"/>
                  </a:lnTo>
                  <a:close/>
                </a:path>
                <a:path w="4455160" h="33020">
                  <a:moveTo>
                    <a:pt x="3695700" y="1270"/>
                  </a:moveTo>
                  <a:lnTo>
                    <a:pt x="3663950" y="1270"/>
                  </a:lnTo>
                  <a:lnTo>
                    <a:pt x="3663950" y="33020"/>
                  </a:lnTo>
                  <a:lnTo>
                    <a:pt x="3695700" y="33020"/>
                  </a:lnTo>
                  <a:lnTo>
                    <a:pt x="3695700" y="1270"/>
                  </a:lnTo>
                  <a:close/>
                </a:path>
                <a:path w="4455160" h="33020">
                  <a:moveTo>
                    <a:pt x="3759200" y="1270"/>
                  </a:moveTo>
                  <a:lnTo>
                    <a:pt x="3727450" y="1270"/>
                  </a:lnTo>
                  <a:lnTo>
                    <a:pt x="3727450" y="33020"/>
                  </a:lnTo>
                  <a:lnTo>
                    <a:pt x="3759200" y="33020"/>
                  </a:lnTo>
                  <a:lnTo>
                    <a:pt x="3759200" y="1270"/>
                  </a:lnTo>
                  <a:close/>
                </a:path>
                <a:path w="4455160" h="33020">
                  <a:moveTo>
                    <a:pt x="3822700" y="1270"/>
                  </a:moveTo>
                  <a:lnTo>
                    <a:pt x="3790950" y="1270"/>
                  </a:lnTo>
                  <a:lnTo>
                    <a:pt x="3790950" y="33020"/>
                  </a:lnTo>
                  <a:lnTo>
                    <a:pt x="3822700" y="33020"/>
                  </a:lnTo>
                  <a:lnTo>
                    <a:pt x="3822700" y="1270"/>
                  </a:lnTo>
                  <a:close/>
                </a:path>
                <a:path w="4455160" h="33020">
                  <a:moveTo>
                    <a:pt x="3884930" y="1270"/>
                  </a:moveTo>
                  <a:lnTo>
                    <a:pt x="3853180" y="1270"/>
                  </a:lnTo>
                  <a:lnTo>
                    <a:pt x="3853180" y="33020"/>
                  </a:lnTo>
                  <a:lnTo>
                    <a:pt x="3884930" y="33020"/>
                  </a:lnTo>
                  <a:lnTo>
                    <a:pt x="3884930" y="1270"/>
                  </a:lnTo>
                  <a:close/>
                </a:path>
                <a:path w="4455160" h="33020">
                  <a:moveTo>
                    <a:pt x="3948430" y="1270"/>
                  </a:moveTo>
                  <a:lnTo>
                    <a:pt x="3916680" y="1270"/>
                  </a:lnTo>
                  <a:lnTo>
                    <a:pt x="3916680" y="33020"/>
                  </a:lnTo>
                  <a:lnTo>
                    <a:pt x="3948430" y="33020"/>
                  </a:lnTo>
                  <a:lnTo>
                    <a:pt x="3948430" y="1270"/>
                  </a:lnTo>
                  <a:close/>
                </a:path>
                <a:path w="4455160" h="33020">
                  <a:moveTo>
                    <a:pt x="4011930" y="1270"/>
                  </a:moveTo>
                  <a:lnTo>
                    <a:pt x="3980180" y="1270"/>
                  </a:lnTo>
                  <a:lnTo>
                    <a:pt x="3980180" y="33020"/>
                  </a:lnTo>
                  <a:lnTo>
                    <a:pt x="4011930" y="33020"/>
                  </a:lnTo>
                  <a:lnTo>
                    <a:pt x="4011930" y="1270"/>
                  </a:lnTo>
                  <a:close/>
                </a:path>
                <a:path w="4455160" h="33020">
                  <a:moveTo>
                    <a:pt x="4075430" y="1270"/>
                  </a:moveTo>
                  <a:lnTo>
                    <a:pt x="4043680" y="1270"/>
                  </a:lnTo>
                  <a:lnTo>
                    <a:pt x="4043680" y="33020"/>
                  </a:lnTo>
                  <a:lnTo>
                    <a:pt x="4075430" y="33020"/>
                  </a:lnTo>
                  <a:lnTo>
                    <a:pt x="4075430" y="1270"/>
                  </a:lnTo>
                  <a:close/>
                </a:path>
                <a:path w="4455160" h="33020">
                  <a:moveTo>
                    <a:pt x="4138930" y="1270"/>
                  </a:moveTo>
                  <a:lnTo>
                    <a:pt x="4107180" y="1270"/>
                  </a:lnTo>
                  <a:lnTo>
                    <a:pt x="4107180" y="33020"/>
                  </a:lnTo>
                  <a:lnTo>
                    <a:pt x="4138930" y="33020"/>
                  </a:lnTo>
                  <a:lnTo>
                    <a:pt x="4138930" y="1270"/>
                  </a:lnTo>
                  <a:close/>
                </a:path>
                <a:path w="4455160" h="33020">
                  <a:moveTo>
                    <a:pt x="4202430" y="1270"/>
                  </a:moveTo>
                  <a:lnTo>
                    <a:pt x="4170680" y="1270"/>
                  </a:lnTo>
                  <a:lnTo>
                    <a:pt x="4170680" y="33020"/>
                  </a:lnTo>
                  <a:lnTo>
                    <a:pt x="4202430" y="33020"/>
                  </a:lnTo>
                  <a:lnTo>
                    <a:pt x="4202430" y="1270"/>
                  </a:lnTo>
                  <a:close/>
                </a:path>
                <a:path w="4455160" h="33020">
                  <a:moveTo>
                    <a:pt x="4265930" y="1270"/>
                  </a:moveTo>
                  <a:lnTo>
                    <a:pt x="4234180" y="1270"/>
                  </a:lnTo>
                  <a:lnTo>
                    <a:pt x="4234180" y="33020"/>
                  </a:lnTo>
                  <a:lnTo>
                    <a:pt x="4265930" y="33020"/>
                  </a:lnTo>
                  <a:lnTo>
                    <a:pt x="4265930" y="1270"/>
                  </a:lnTo>
                  <a:close/>
                </a:path>
                <a:path w="4455160" h="33020">
                  <a:moveTo>
                    <a:pt x="4329430" y="1270"/>
                  </a:moveTo>
                  <a:lnTo>
                    <a:pt x="4297680" y="1270"/>
                  </a:lnTo>
                  <a:lnTo>
                    <a:pt x="4297680" y="33020"/>
                  </a:lnTo>
                  <a:lnTo>
                    <a:pt x="4329430" y="33020"/>
                  </a:lnTo>
                  <a:lnTo>
                    <a:pt x="4329430" y="1270"/>
                  </a:lnTo>
                  <a:close/>
                </a:path>
                <a:path w="4455160" h="33020">
                  <a:moveTo>
                    <a:pt x="4392930" y="1270"/>
                  </a:moveTo>
                  <a:lnTo>
                    <a:pt x="4361180" y="1270"/>
                  </a:lnTo>
                  <a:lnTo>
                    <a:pt x="4361180" y="33020"/>
                  </a:lnTo>
                  <a:lnTo>
                    <a:pt x="4392930" y="33020"/>
                  </a:lnTo>
                  <a:lnTo>
                    <a:pt x="4392930" y="1270"/>
                  </a:lnTo>
                  <a:close/>
                </a:path>
                <a:path w="4455160" h="33020">
                  <a:moveTo>
                    <a:pt x="4455160" y="1270"/>
                  </a:moveTo>
                  <a:lnTo>
                    <a:pt x="4423410" y="1270"/>
                  </a:lnTo>
                  <a:lnTo>
                    <a:pt x="4423410" y="33020"/>
                  </a:lnTo>
                  <a:lnTo>
                    <a:pt x="4455160" y="33020"/>
                  </a:lnTo>
                  <a:lnTo>
                    <a:pt x="4455160" y="12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423410" y="3874769"/>
              <a:ext cx="3580129" cy="31750"/>
            </a:xfrm>
            <a:custGeom>
              <a:avLst/>
              <a:gdLst/>
              <a:ahLst/>
              <a:cxnLst/>
              <a:rect l="l" t="t" r="r" b="b"/>
              <a:pathLst>
                <a:path w="3580129" h="31750">
                  <a:moveTo>
                    <a:pt x="3175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31750" y="31750"/>
                  </a:lnTo>
                  <a:lnTo>
                    <a:pt x="31750" y="0"/>
                  </a:lnTo>
                  <a:close/>
                </a:path>
                <a:path w="3580129" h="31750">
                  <a:moveTo>
                    <a:pt x="95250" y="0"/>
                  </a:moveTo>
                  <a:lnTo>
                    <a:pt x="63500" y="0"/>
                  </a:lnTo>
                  <a:lnTo>
                    <a:pt x="63500" y="31750"/>
                  </a:lnTo>
                  <a:lnTo>
                    <a:pt x="95250" y="31750"/>
                  </a:lnTo>
                  <a:lnTo>
                    <a:pt x="95250" y="0"/>
                  </a:lnTo>
                  <a:close/>
                </a:path>
                <a:path w="3580129" h="31750">
                  <a:moveTo>
                    <a:pt x="158750" y="0"/>
                  </a:moveTo>
                  <a:lnTo>
                    <a:pt x="127000" y="0"/>
                  </a:lnTo>
                  <a:lnTo>
                    <a:pt x="127000" y="31750"/>
                  </a:lnTo>
                  <a:lnTo>
                    <a:pt x="158750" y="31750"/>
                  </a:lnTo>
                  <a:lnTo>
                    <a:pt x="158750" y="0"/>
                  </a:lnTo>
                  <a:close/>
                </a:path>
                <a:path w="3580129" h="31750">
                  <a:moveTo>
                    <a:pt x="222250" y="0"/>
                  </a:moveTo>
                  <a:lnTo>
                    <a:pt x="190500" y="0"/>
                  </a:lnTo>
                  <a:lnTo>
                    <a:pt x="190500" y="31750"/>
                  </a:lnTo>
                  <a:lnTo>
                    <a:pt x="222250" y="31750"/>
                  </a:lnTo>
                  <a:lnTo>
                    <a:pt x="222250" y="0"/>
                  </a:lnTo>
                  <a:close/>
                </a:path>
                <a:path w="3580129" h="31750">
                  <a:moveTo>
                    <a:pt x="285750" y="0"/>
                  </a:moveTo>
                  <a:lnTo>
                    <a:pt x="254000" y="0"/>
                  </a:lnTo>
                  <a:lnTo>
                    <a:pt x="254000" y="31750"/>
                  </a:lnTo>
                  <a:lnTo>
                    <a:pt x="285750" y="31750"/>
                  </a:lnTo>
                  <a:lnTo>
                    <a:pt x="285750" y="0"/>
                  </a:lnTo>
                  <a:close/>
                </a:path>
                <a:path w="3580129" h="31750">
                  <a:moveTo>
                    <a:pt x="349250" y="0"/>
                  </a:moveTo>
                  <a:lnTo>
                    <a:pt x="317500" y="0"/>
                  </a:lnTo>
                  <a:lnTo>
                    <a:pt x="317500" y="31750"/>
                  </a:lnTo>
                  <a:lnTo>
                    <a:pt x="349250" y="31750"/>
                  </a:lnTo>
                  <a:lnTo>
                    <a:pt x="349250" y="0"/>
                  </a:lnTo>
                  <a:close/>
                </a:path>
                <a:path w="3580129" h="31750">
                  <a:moveTo>
                    <a:pt x="412750" y="0"/>
                  </a:moveTo>
                  <a:lnTo>
                    <a:pt x="381000" y="0"/>
                  </a:lnTo>
                  <a:lnTo>
                    <a:pt x="381000" y="31750"/>
                  </a:lnTo>
                  <a:lnTo>
                    <a:pt x="412750" y="31750"/>
                  </a:lnTo>
                  <a:lnTo>
                    <a:pt x="412750" y="0"/>
                  </a:lnTo>
                  <a:close/>
                </a:path>
                <a:path w="3580129" h="31750">
                  <a:moveTo>
                    <a:pt x="476250" y="0"/>
                  </a:moveTo>
                  <a:lnTo>
                    <a:pt x="444500" y="0"/>
                  </a:lnTo>
                  <a:lnTo>
                    <a:pt x="444500" y="31750"/>
                  </a:lnTo>
                  <a:lnTo>
                    <a:pt x="476250" y="31750"/>
                  </a:lnTo>
                  <a:lnTo>
                    <a:pt x="476250" y="0"/>
                  </a:lnTo>
                  <a:close/>
                </a:path>
                <a:path w="3580129" h="31750">
                  <a:moveTo>
                    <a:pt x="539750" y="0"/>
                  </a:moveTo>
                  <a:lnTo>
                    <a:pt x="508000" y="0"/>
                  </a:lnTo>
                  <a:lnTo>
                    <a:pt x="508000" y="31750"/>
                  </a:lnTo>
                  <a:lnTo>
                    <a:pt x="539750" y="31750"/>
                  </a:lnTo>
                  <a:lnTo>
                    <a:pt x="539750" y="0"/>
                  </a:lnTo>
                  <a:close/>
                </a:path>
                <a:path w="3580129" h="31750">
                  <a:moveTo>
                    <a:pt x="601980" y="0"/>
                  </a:moveTo>
                  <a:lnTo>
                    <a:pt x="571500" y="0"/>
                  </a:lnTo>
                  <a:lnTo>
                    <a:pt x="571500" y="31750"/>
                  </a:lnTo>
                  <a:lnTo>
                    <a:pt x="601980" y="31750"/>
                  </a:lnTo>
                  <a:lnTo>
                    <a:pt x="601980" y="0"/>
                  </a:lnTo>
                  <a:close/>
                </a:path>
                <a:path w="3580129" h="31750">
                  <a:moveTo>
                    <a:pt x="665480" y="0"/>
                  </a:moveTo>
                  <a:lnTo>
                    <a:pt x="633730" y="0"/>
                  </a:lnTo>
                  <a:lnTo>
                    <a:pt x="633730" y="31750"/>
                  </a:lnTo>
                  <a:lnTo>
                    <a:pt x="665480" y="31750"/>
                  </a:lnTo>
                  <a:lnTo>
                    <a:pt x="665480" y="0"/>
                  </a:lnTo>
                  <a:close/>
                </a:path>
                <a:path w="3580129" h="31750">
                  <a:moveTo>
                    <a:pt x="728980" y="0"/>
                  </a:moveTo>
                  <a:lnTo>
                    <a:pt x="697230" y="0"/>
                  </a:lnTo>
                  <a:lnTo>
                    <a:pt x="697230" y="31750"/>
                  </a:lnTo>
                  <a:lnTo>
                    <a:pt x="728980" y="31750"/>
                  </a:lnTo>
                  <a:lnTo>
                    <a:pt x="728980" y="0"/>
                  </a:lnTo>
                  <a:close/>
                </a:path>
                <a:path w="3580129" h="31750">
                  <a:moveTo>
                    <a:pt x="792480" y="0"/>
                  </a:moveTo>
                  <a:lnTo>
                    <a:pt x="760730" y="0"/>
                  </a:lnTo>
                  <a:lnTo>
                    <a:pt x="760730" y="31750"/>
                  </a:lnTo>
                  <a:lnTo>
                    <a:pt x="792480" y="31750"/>
                  </a:lnTo>
                  <a:lnTo>
                    <a:pt x="792480" y="0"/>
                  </a:lnTo>
                  <a:close/>
                </a:path>
                <a:path w="3580129" h="31750">
                  <a:moveTo>
                    <a:pt x="855980" y="0"/>
                  </a:moveTo>
                  <a:lnTo>
                    <a:pt x="824230" y="0"/>
                  </a:lnTo>
                  <a:lnTo>
                    <a:pt x="824230" y="31750"/>
                  </a:lnTo>
                  <a:lnTo>
                    <a:pt x="855980" y="31750"/>
                  </a:lnTo>
                  <a:lnTo>
                    <a:pt x="855980" y="0"/>
                  </a:lnTo>
                  <a:close/>
                </a:path>
                <a:path w="3580129" h="31750">
                  <a:moveTo>
                    <a:pt x="919480" y="0"/>
                  </a:moveTo>
                  <a:lnTo>
                    <a:pt x="887730" y="0"/>
                  </a:lnTo>
                  <a:lnTo>
                    <a:pt x="887730" y="31750"/>
                  </a:lnTo>
                  <a:lnTo>
                    <a:pt x="919480" y="31750"/>
                  </a:lnTo>
                  <a:lnTo>
                    <a:pt x="919480" y="0"/>
                  </a:lnTo>
                  <a:close/>
                </a:path>
                <a:path w="3580129" h="31750">
                  <a:moveTo>
                    <a:pt x="982980" y="0"/>
                  </a:moveTo>
                  <a:lnTo>
                    <a:pt x="951230" y="0"/>
                  </a:lnTo>
                  <a:lnTo>
                    <a:pt x="951230" y="31750"/>
                  </a:lnTo>
                  <a:lnTo>
                    <a:pt x="982980" y="31750"/>
                  </a:lnTo>
                  <a:lnTo>
                    <a:pt x="982980" y="0"/>
                  </a:lnTo>
                  <a:close/>
                </a:path>
                <a:path w="3580129" h="31750">
                  <a:moveTo>
                    <a:pt x="1046480" y="0"/>
                  </a:moveTo>
                  <a:lnTo>
                    <a:pt x="1014730" y="0"/>
                  </a:lnTo>
                  <a:lnTo>
                    <a:pt x="1014730" y="31750"/>
                  </a:lnTo>
                  <a:lnTo>
                    <a:pt x="1046480" y="31750"/>
                  </a:lnTo>
                  <a:lnTo>
                    <a:pt x="1046480" y="0"/>
                  </a:lnTo>
                  <a:close/>
                </a:path>
                <a:path w="3580129" h="31750">
                  <a:moveTo>
                    <a:pt x="1109980" y="0"/>
                  </a:moveTo>
                  <a:lnTo>
                    <a:pt x="1078230" y="0"/>
                  </a:lnTo>
                  <a:lnTo>
                    <a:pt x="1078230" y="31750"/>
                  </a:lnTo>
                  <a:lnTo>
                    <a:pt x="1109980" y="31750"/>
                  </a:lnTo>
                  <a:lnTo>
                    <a:pt x="1109980" y="0"/>
                  </a:lnTo>
                  <a:close/>
                </a:path>
                <a:path w="3580129" h="31750">
                  <a:moveTo>
                    <a:pt x="1172210" y="0"/>
                  </a:moveTo>
                  <a:lnTo>
                    <a:pt x="1141730" y="0"/>
                  </a:lnTo>
                  <a:lnTo>
                    <a:pt x="1141730" y="31750"/>
                  </a:lnTo>
                  <a:lnTo>
                    <a:pt x="1172210" y="31750"/>
                  </a:lnTo>
                  <a:lnTo>
                    <a:pt x="1172210" y="0"/>
                  </a:lnTo>
                  <a:close/>
                </a:path>
                <a:path w="3580129" h="31750">
                  <a:moveTo>
                    <a:pt x="1235710" y="0"/>
                  </a:moveTo>
                  <a:lnTo>
                    <a:pt x="1203960" y="0"/>
                  </a:lnTo>
                  <a:lnTo>
                    <a:pt x="1203960" y="31750"/>
                  </a:lnTo>
                  <a:lnTo>
                    <a:pt x="1235710" y="31750"/>
                  </a:lnTo>
                  <a:lnTo>
                    <a:pt x="1235710" y="0"/>
                  </a:lnTo>
                  <a:close/>
                </a:path>
                <a:path w="3580129" h="31750">
                  <a:moveTo>
                    <a:pt x="1299210" y="0"/>
                  </a:moveTo>
                  <a:lnTo>
                    <a:pt x="1267460" y="0"/>
                  </a:lnTo>
                  <a:lnTo>
                    <a:pt x="1267460" y="31750"/>
                  </a:lnTo>
                  <a:lnTo>
                    <a:pt x="1299210" y="31750"/>
                  </a:lnTo>
                  <a:lnTo>
                    <a:pt x="1299210" y="0"/>
                  </a:lnTo>
                  <a:close/>
                </a:path>
                <a:path w="3580129" h="31750">
                  <a:moveTo>
                    <a:pt x="1362710" y="0"/>
                  </a:moveTo>
                  <a:lnTo>
                    <a:pt x="1330960" y="0"/>
                  </a:lnTo>
                  <a:lnTo>
                    <a:pt x="1330960" y="31750"/>
                  </a:lnTo>
                  <a:lnTo>
                    <a:pt x="1362710" y="31750"/>
                  </a:lnTo>
                  <a:lnTo>
                    <a:pt x="1362710" y="0"/>
                  </a:lnTo>
                  <a:close/>
                </a:path>
                <a:path w="3580129" h="31750">
                  <a:moveTo>
                    <a:pt x="1426210" y="0"/>
                  </a:moveTo>
                  <a:lnTo>
                    <a:pt x="1394460" y="0"/>
                  </a:lnTo>
                  <a:lnTo>
                    <a:pt x="1394460" y="31750"/>
                  </a:lnTo>
                  <a:lnTo>
                    <a:pt x="1426210" y="31750"/>
                  </a:lnTo>
                  <a:lnTo>
                    <a:pt x="1426210" y="0"/>
                  </a:lnTo>
                  <a:close/>
                </a:path>
                <a:path w="3580129" h="31750">
                  <a:moveTo>
                    <a:pt x="1489710" y="0"/>
                  </a:moveTo>
                  <a:lnTo>
                    <a:pt x="1457960" y="0"/>
                  </a:lnTo>
                  <a:lnTo>
                    <a:pt x="1457960" y="31750"/>
                  </a:lnTo>
                  <a:lnTo>
                    <a:pt x="1489710" y="31750"/>
                  </a:lnTo>
                  <a:lnTo>
                    <a:pt x="1489710" y="0"/>
                  </a:lnTo>
                  <a:close/>
                </a:path>
                <a:path w="3580129" h="31750">
                  <a:moveTo>
                    <a:pt x="1553210" y="0"/>
                  </a:moveTo>
                  <a:lnTo>
                    <a:pt x="1521460" y="0"/>
                  </a:lnTo>
                  <a:lnTo>
                    <a:pt x="1521460" y="31750"/>
                  </a:lnTo>
                  <a:lnTo>
                    <a:pt x="1553210" y="31750"/>
                  </a:lnTo>
                  <a:lnTo>
                    <a:pt x="1553210" y="0"/>
                  </a:lnTo>
                  <a:close/>
                </a:path>
                <a:path w="3580129" h="31750">
                  <a:moveTo>
                    <a:pt x="1616710" y="0"/>
                  </a:moveTo>
                  <a:lnTo>
                    <a:pt x="1584960" y="0"/>
                  </a:lnTo>
                  <a:lnTo>
                    <a:pt x="1584960" y="31750"/>
                  </a:lnTo>
                  <a:lnTo>
                    <a:pt x="1616710" y="31750"/>
                  </a:lnTo>
                  <a:lnTo>
                    <a:pt x="1616710" y="0"/>
                  </a:lnTo>
                  <a:close/>
                </a:path>
                <a:path w="3580129" h="31750">
                  <a:moveTo>
                    <a:pt x="1680210" y="0"/>
                  </a:moveTo>
                  <a:lnTo>
                    <a:pt x="1648460" y="0"/>
                  </a:lnTo>
                  <a:lnTo>
                    <a:pt x="1648460" y="31750"/>
                  </a:lnTo>
                  <a:lnTo>
                    <a:pt x="1680210" y="31750"/>
                  </a:lnTo>
                  <a:lnTo>
                    <a:pt x="1680210" y="0"/>
                  </a:lnTo>
                  <a:close/>
                </a:path>
                <a:path w="3580129" h="31750">
                  <a:moveTo>
                    <a:pt x="1742440" y="0"/>
                  </a:moveTo>
                  <a:lnTo>
                    <a:pt x="1711960" y="0"/>
                  </a:lnTo>
                  <a:lnTo>
                    <a:pt x="1711960" y="31750"/>
                  </a:lnTo>
                  <a:lnTo>
                    <a:pt x="1742440" y="31750"/>
                  </a:lnTo>
                  <a:lnTo>
                    <a:pt x="1742440" y="0"/>
                  </a:lnTo>
                  <a:close/>
                </a:path>
                <a:path w="3580129" h="31750">
                  <a:moveTo>
                    <a:pt x="1805940" y="0"/>
                  </a:moveTo>
                  <a:lnTo>
                    <a:pt x="1774190" y="0"/>
                  </a:lnTo>
                  <a:lnTo>
                    <a:pt x="1774190" y="31750"/>
                  </a:lnTo>
                  <a:lnTo>
                    <a:pt x="1805940" y="31750"/>
                  </a:lnTo>
                  <a:lnTo>
                    <a:pt x="1805940" y="0"/>
                  </a:lnTo>
                  <a:close/>
                </a:path>
                <a:path w="3580129" h="31750">
                  <a:moveTo>
                    <a:pt x="1869440" y="0"/>
                  </a:moveTo>
                  <a:lnTo>
                    <a:pt x="1837690" y="0"/>
                  </a:lnTo>
                  <a:lnTo>
                    <a:pt x="1837690" y="31750"/>
                  </a:lnTo>
                  <a:lnTo>
                    <a:pt x="1869440" y="31750"/>
                  </a:lnTo>
                  <a:lnTo>
                    <a:pt x="1869440" y="0"/>
                  </a:lnTo>
                  <a:close/>
                </a:path>
                <a:path w="3580129" h="31750">
                  <a:moveTo>
                    <a:pt x="1932940" y="0"/>
                  </a:moveTo>
                  <a:lnTo>
                    <a:pt x="1901190" y="0"/>
                  </a:lnTo>
                  <a:lnTo>
                    <a:pt x="1901190" y="31750"/>
                  </a:lnTo>
                  <a:lnTo>
                    <a:pt x="1932940" y="31750"/>
                  </a:lnTo>
                  <a:lnTo>
                    <a:pt x="1932940" y="0"/>
                  </a:lnTo>
                  <a:close/>
                </a:path>
                <a:path w="3580129" h="31750">
                  <a:moveTo>
                    <a:pt x="1996440" y="0"/>
                  </a:moveTo>
                  <a:lnTo>
                    <a:pt x="1964690" y="0"/>
                  </a:lnTo>
                  <a:lnTo>
                    <a:pt x="1964690" y="31750"/>
                  </a:lnTo>
                  <a:lnTo>
                    <a:pt x="1996440" y="31750"/>
                  </a:lnTo>
                  <a:lnTo>
                    <a:pt x="1996440" y="0"/>
                  </a:lnTo>
                  <a:close/>
                </a:path>
                <a:path w="3580129" h="31750">
                  <a:moveTo>
                    <a:pt x="2059940" y="0"/>
                  </a:moveTo>
                  <a:lnTo>
                    <a:pt x="2028190" y="0"/>
                  </a:lnTo>
                  <a:lnTo>
                    <a:pt x="2028190" y="31750"/>
                  </a:lnTo>
                  <a:lnTo>
                    <a:pt x="2059940" y="31750"/>
                  </a:lnTo>
                  <a:lnTo>
                    <a:pt x="2059940" y="0"/>
                  </a:lnTo>
                  <a:close/>
                </a:path>
                <a:path w="3580129" h="31750">
                  <a:moveTo>
                    <a:pt x="2123440" y="0"/>
                  </a:moveTo>
                  <a:lnTo>
                    <a:pt x="2091690" y="0"/>
                  </a:lnTo>
                  <a:lnTo>
                    <a:pt x="2091690" y="31750"/>
                  </a:lnTo>
                  <a:lnTo>
                    <a:pt x="2123440" y="31750"/>
                  </a:lnTo>
                  <a:lnTo>
                    <a:pt x="2123440" y="0"/>
                  </a:lnTo>
                  <a:close/>
                </a:path>
                <a:path w="3580129" h="31750">
                  <a:moveTo>
                    <a:pt x="2186940" y="0"/>
                  </a:moveTo>
                  <a:lnTo>
                    <a:pt x="2155190" y="0"/>
                  </a:lnTo>
                  <a:lnTo>
                    <a:pt x="2155190" y="31750"/>
                  </a:lnTo>
                  <a:lnTo>
                    <a:pt x="2186940" y="31750"/>
                  </a:lnTo>
                  <a:lnTo>
                    <a:pt x="2186940" y="0"/>
                  </a:lnTo>
                  <a:close/>
                </a:path>
                <a:path w="3580129" h="31750">
                  <a:moveTo>
                    <a:pt x="2250440" y="0"/>
                  </a:moveTo>
                  <a:lnTo>
                    <a:pt x="2218690" y="0"/>
                  </a:lnTo>
                  <a:lnTo>
                    <a:pt x="2218690" y="31750"/>
                  </a:lnTo>
                  <a:lnTo>
                    <a:pt x="2250440" y="31750"/>
                  </a:lnTo>
                  <a:lnTo>
                    <a:pt x="2250440" y="0"/>
                  </a:lnTo>
                  <a:close/>
                </a:path>
                <a:path w="3580129" h="31750">
                  <a:moveTo>
                    <a:pt x="2312670" y="0"/>
                  </a:moveTo>
                  <a:lnTo>
                    <a:pt x="2282190" y="0"/>
                  </a:lnTo>
                  <a:lnTo>
                    <a:pt x="2282190" y="31750"/>
                  </a:lnTo>
                  <a:lnTo>
                    <a:pt x="2312670" y="31750"/>
                  </a:lnTo>
                  <a:lnTo>
                    <a:pt x="2312670" y="0"/>
                  </a:lnTo>
                  <a:close/>
                </a:path>
                <a:path w="3580129" h="31750">
                  <a:moveTo>
                    <a:pt x="2376170" y="0"/>
                  </a:moveTo>
                  <a:lnTo>
                    <a:pt x="2344420" y="0"/>
                  </a:lnTo>
                  <a:lnTo>
                    <a:pt x="2344420" y="31750"/>
                  </a:lnTo>
                  <a:lnTo>
                    <a:pt x="2376170" y="31750"/>
                  </a:lnTo>
                  <a:lnTo>
                    <a:pt x="2376170" y="0"/>
                  </a:lnTo>
                  <a:close/>
                </a:path>
                <a:path w="3580129" h="31750">
                  <a:moveTo>
                    <a:pt x="2439670" y="0"/>
                  </a:moveTo>
                  <a:lnTo>
                    <a:pt x="2407920" y="0"/>
                  </a:lnTo>
                  <a:lnTo>
                    <a:pt x="2407920" y="31750"/>
                  </a:lnTo>
                  <a:lnTo>
                    <a:pt x="2439670" y="31750"/>
                  </a:lnTo>
                  <a:lnTo>
                    <a:pt x="2439670" y="0"/>
                  </a:lnTo>
                  <a:close/>
                </a:path>
                <a:path w="3580129" h="31750">
                  <a:moveTo>
                    <a:pt x="2503170" y="0"/>
                  </a:moveTo>
                  <a:lnTo>
                    <a:pt x="2471420" y="0"/>
                  </a:lnTo>
                  <a:lnTo>
                    <a:pt x="2471420" y="31750"/>
                  </a:lnTo>
                  <a:lnTo>
                    <a:pt x="2503170" y="31750"/>
                  </a:lnTo>
                  <a:lnTo>
                    <a:pt x="2503170" y="0"/>
                  </a:lnTo>
                  <a:close/>
                </a:path>
                <a:path w="3580129" h="31750">
                  <a:moveTo>
                    <a:pt x="2566670" y="0"/>
                  </a:moveTo>
                  <a:lnTo>
                    <a:pt x="2534920" y="0"/>
                  </a:lnTo>
                  <a:lnTo>
                    <a:pt x="2534920" y="31750"/>
                  </a:lnTo>
                  <a:lnTo>
                    <a:pt x="2566670" y="31750"/>
                  </a:lnTo>
                  <a:lnTo>
                    <a:pt x="2566670" y="0"/>
                  </a:lnTo>
                  <a:close/>
                </a:path>
                <a:path w="3580129" h="31750">
                  <a:moveTo>
                    <a:pt x="2630170" y="0"/>
                  </a:moveTo>
                  <a:lnTo>
                    <a:pt x="2598420" y="0"/>
                  </a:lnTo>
                  <a:lnTo>
                    <a:pt x="2598420" y="31750"/>
                  </a:lnTo>
                  <a:lnTo>
                    <a:pt x="2630170" y="31750"/>
                  </a:lnTo>
                  <a:lnTo>
                    <a:pt x="2630170" y="0"/>
                  </a:lnTo>
                  <a:close/>
                </a:path>
                <a:path w="3580129" h="31750">
                  <a:moveTo>
                    <a:pt x="2693670" y="0"/>
                  </a:moveTo>
                  <a:lnTo>
                    <a:pt x="2661920" y="0"/>
                  </a:lnTo>
                  <a:lnTo>
                    <a:pt x="2661920" y="31750"/>
                  </a:lnTo>
                  <a:lnTo>
                    <a:pt x="2693670" y="31750"/>
                  </a:lnTo>
                  <a:lnTo>
                    <a:pt x="2693670" y="0"/>
                  </a:lnTo>
                  <a:close/>
                </a:path>
                <a:path w="3580129" h="31750">
                  <a:moveTo>
                    <a:pt x="2757170" y="0"/>
                  </a:moveTo>
                  <a:lnTo>
                    <a:pt x="2725420" y="0"/>
                  </a:lnTo>
                  <a:lnTo>
                    <a:pt x="2725420" y="31750"/>
                  </a:lnTo>
                  <a:lnTo>
                    <a:pt x="2757170" y="31750"/>
                  </a:lnTo>
                  <a:lnTo>
                    <a:pt x="2757170" y="0"/>
                  </a:lnTo>
                  <a:close/>
                </a:path>
                <a:path w="3580129" h="31750">
                  <a:moveTo>
                    <a:pt x="2820670" y="0"/>
                  </a:moveTo>
                  <a:lnTo>
                    <a:pt x="2788920" y="0"/>
                  </a:lnTo>
                  <a:lnTo>
                    <a:pt x="2788920" y="31750"/>
                  </a:lnTo>
                  <a:lnTo>
                    <a:pt x="2820670" y="31750"/>
                  </a:lnTo>
                  <a:lnTo>
                    <a:pt x="2820670" y="0"/>
                  </a:lnTo>
                  <a:close/>
                </a:path>
                <a:path w="3580129" h="31750">
                  <a:moveTo>
                    <a:pt x="2882900" y="0"/>
                  </a:moveTo>
                  <a:lnTo>
                    <a:pt x="2852420" y="0"/>
                  </a:lnTo>
                  <a:lnTo>
                    <a:pt x="2852420" y="31750"/>
                  </a:lnTo>
                  <a:lnTo>
                    <a:pt x="2882900" y="31750"/>
                  </a:lnTo>
                  <a:lnTo>
                    <a:pt x="2882900" y="0"/>
                  </a:lnTo>
                  <a:close/>
                </a:path>
                <a:path w="3580129" h="31750">
                  <a:moveTo>
                    <a:pt x="2946400" y="0"/>
                  </a:moveTo>
                  <a:lnTo>
                    <a:pt x="2914650" y="0"/>
                  </a:lnTo>
                  <a:lnTo>
                    <a:pt x="2914650" y="31750"/>
                  </a:lnTo>
                  <a:lnTo>
                    <a:pt x="2946400" y="31750"/>
                  </a:lnTo>
                  <a:lnTo>
                    <a:pt x="2946400" y="0"/>
                  </a:lnTo>
                  <a:close/>
                </a:path>
                <a:path w="3580129" h="31750">
                  <a:moveTo>
                    <a:pt x="3009900" y="0"/>
                  </a:moveTo>
                  <a:lnTo>
                    <a:pt x="2978150" y="0"/>
                  </a:lnTo>
                  <a:lnTo>
                    <a:pt x="2978150" y="31750"/>
                  </a:lnTo>
                  <a:lnTo>
                    <a:pt x="3009900" y="31750"/>
                  </a:lnTo>
                  <a:lnTo>
                    <a:pt x="3009900" y="0"/>
                  </a:lnTo>
                  <a:close/>
                </a:path>
                <a:path w="3580129" h="31750">
                  <a:moveTo>
                    <a:pt x="3073400" y="0"/>
                  </a:moveTo>
                  <a:lnTo>
                    <a:pt x="3041650" y="0"/>
                  </a:lnTo>
                  <a:lnTo>
                    <a:pt x="3041650" y="31750"/>
                  </a:lnTo>
                  <a:lnTo>
                    <a:pt x="3073400" y="31750"/>
                  </a:lnTo>
                  <a:lnTo>
                    <a:pt x="3073400" y="0"/>
                  </a:lnTo>
                  <a:close/>
                </a:path>
                <a:path w="3580129" h="31750">
                  <a:moveTo>
                    <a:pt x="3136900" y="0"/>
                  </a:moveTo>
                  <a:lnTo>
                    <a:pt x="3105150" y="0"/>
                  </a:lnTo>
                  <a:lnTo>
                    <a:pt x="3105150" y="31750"/>
                  </a:lnTo>
                  <a:lnTo>
                    <a:pt x="3136900" y="31750"/>
                  </a:lnTo>
                  <a:lnTo>
                    <a:pt x="3136900" y="0"/>
                  </a:lnTo>
                  <a:close/>
                </a:path>
                <a:path w="3580129" h="31750">
                  <a:moveTo>
                    <a:pt x="3200400" y="0"/>
                  </a:moveTo>
                  <a:lnTo>
                    <a:pt x="3168650" y="0"/>
                  </a:lnTo>
                  <a:lnTo>
                    <a:pt x="3168650" y="31750"/>
                  </a:lnTo>
                  <a:lnTo>
                    <a:pt x="3200400" y="31750"/>
                  </a:lnTo>
                  <a:lnTo>
                    <a:pt x="3200400" y="0"/>
                  </a:lnTo>
                  <a:close/>
                </a:path>
                <a:path w="3580129" h="31750">
                  <a:moveTo>
                    <a:pt x="3263900" y="0"/>
                  </a:moveTo>
                  <a:lnTo>
                    <a:pt x="3232150" y="0"/>
                  </a:lnTo>
                  <a:lnTo>
                    <a:pt x="3232150" y="31750"/>
                  </a:lnTo>
                  <a:lnTo>
                    <a:pt x="3263900" y="31750"/>
                  </a:lnTo>
                  <a:lnTo>
                    <a:pt x="3263900" y="0"/>
                  </a:lnTo>
                  <a:close/>
                </a:path>
                <a:path w="3580129" h="31750">
                  <a:moveTo>
                    <a:pt x="3327400" y="0"/>
                  </a:moveTo>
                  <a:lnTo>
                    <a:pt x="3295650" y="0"/>
                  </a:lnTo>
                  <a:lnTo>
                    <a:pt x="3295650" y="31750"/>
                  </a:lnTo>
                  <a:lnTo>
                    <a:pt x="3327400" y="31750"/>
                  </a:lnTo>
                  <a:lnTo>
                    <a:pt x="3327400" y="0"/>
                  </a:lnTo>
                  <a:close/>
                </a:path>
                <a:path w="3580129" h="31750">
                  <a:moveTo>
                    <a:pt x="3390900" y="0"/>
                  </a:moveTo>
                  <a:lnTo>
                    <a:pt x="3359150" y="0"/>
                  </a:lnTo>
                  <a:lnTo>
                    <a:pt x="3359150" y="31750"/>
                  </a:lnTo>
                  <a:lnTo>
                    <a:pt x="3390900" y="31750"/>
                  </a:lnTo>
                  <a:lnTo>
                    <a:pt x="3390900" y="0"/>
                  </a:lnTo>
                  <a:close/>
                </a:path>
                <a:path w="3580129" h="31750">
                  <a:moveTo>
                    <a:pt x="3453130" y="0"/>
                  </a:moveTo>
                  <a:lnTo>
                    <a:pt x="3422650" y="0"/>
                  </a:lnTo>
                  <a:lnTo>
                    <a:pt x="3422650" y="31750"/>
                  </a:lnTo>
                  <a:lnTo>
                    <a:pt x="3453130" y="31750"/>
                  </a:lnTo>
                  <a:lnTo>
                    <a:pt x="3453130" y="0"/>
                  </a:lnTo>
                  <a:close/>
                </a:path>
                <a:path w="3580129" h="31750">
                  <a:moveTo>
                    <a:pt x="3516630" y="0"/>
                  </a:moveTo>
                  <a:lnTo>
                    <a:pt x="3484880" y="0"/>
                  </a:lnTo>
                  <a:lnTo>
                    <a:pt x="3484880" y="31750"/>
                  </a:lnTo>
                  <a:lnTo>
                    <a:pt x="3516630" y="31750"/>
                  </a:lnTo>
                  <a:lnTo>
                    <a:pt x="3516630" y="0"/>
                  </a:lnTo>
                  <a:close/>
                </a:path>
                <a:path w="3580129" h="31750">
                  <a:moveTo>
                    <a:pt x="3580130" y="0"/>
                  </a:moveTo>
                  <a:lnTo>
                    <a:pt x="3548380" y="0"/>
                  </a:lnTo>
                  <a:lnTo>
                    <a:pt x="3548380" y="31750"/>
                  </a:lnTo>
                  <a:lnTo>
                    <a:pt x="3580130" y="31750"/>
                  </a:lnTo>
                  <a:lnTo>
                    <a:pt x="35801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" name="object 109"/>
          <p:cNvGrpSpPr/>
          <p:nvPr/>
        </p:nvGrpSpPr>
        <p:grpSpPr>
          <a:xfrm>
            <a:off x="8747759" y="0"/>
            <a:ext cx="33020" cy="6304280"/>
            <a:chOff x="8747759" y="0"/>
            <a:chExt cx="33020" cy="6304280"/>
          </a:xfrm>
        </p:grpSpPr>
        <p:sp>
          <p:nvSpPr>
            <p:cNvPr id="110" name="object 110"/>
            <p:cNvSpPr/>
            <p:nvPr/>
          </p:nvSpPr>
          <p:spPr>
            <a:xfrm>
              <a:off x="8747760" y="0"/>
              <a:ext cx="31750" cy="4466590"/>
            </a:xfrm>
            <a:custGeom>
              <a:avLst/>
              <a:gdLst/>
              <a:ahLst/>
              <a:cxnLst/>
              <a:rect l="l" t="t" r="r" b="b"/>
              <a:pathLst>
                <a:path w="31750" h="4466590">
                  <a:moveTo>
                    <a:pt x="31750" y="4434840"/>
                  </a:moveTo>
                  <a:lnTo>
                    <a:pt x="0" y="4434840"/>
                  </a:lnTo>
                  <a:lnTo>
                    <a:pt x="0" y="4466590"/>
                  </a:lnTo>
                  <a:lnTo>
                    <a:pt x="31750" y="4466590"/>
                  </a:lnTo>
                  <a:lnTo>
                    <a:pt x="31750" y="4434840"/>
                  </a:lnTo>
                  <a:close/>
                </a:path>
                <a:path w="31750" h="4466590">
                  <a:moveTo>
                    <a:pt x="31750" y="4371340"/>
                  </a:moveTo>
                  <a:lnTo>
                    <a:pt x="0" y="4371340"/>
                  </a:lnTo>
                  <a:lnTo>
                    <a:pt x="0" y="4403090"/>
                  </a:lnTo>
                  <a:lnTo>
                    <a:pt x="31750" y="4403090"/>
                  </a:lnTo>
                  <a:lnTo>
                    <a:pt x="31750" y="4371340"/>
                  </a:lnTo>
                  <a:close/>
                </a:path>
                <a:path w="31750" h="4466590">
                  <a:moveTo>
                    <a:pt x="31750" y="4309110"/>
                  </a:moveTo>
                  <a:lnTo>
                    <a:pt x="0" y="4309110"/>
                  </a:lnTo>
                  <a:lnTo>
                    <a:pt x="0" y="4339590"/>
                  </a:lnTo>
                  <a:lnTo>
                    <a:pt x="31750" y="4339590"/>
                  </a:lnTo>
                  <a:lnTo>
                    <a:pt x="31750" y="4309110"/>
                  </a:lnTo>
                  <a:close/>
                </a:path>
                <a:path w="31750" h="4466590">
                  <a:moveTo>
                    <a:pt x="31750" y="4245610"/>
                  </a:moveTo>
                  <a:lnTo>
                    <a:pt x="0" y="4245610"/>
                  </a:lnTo>
                  <a:lnTo>
                    <a:pt x="0" y="4277360"/>
                  </a:lnTo>
                  <a:lnTo>
                    <a:pt x="31750" y="4277360"/>
                  </a:lnTo>
                  <a:lnTo>
                    <a:pt x="31750" y="4245610"/>
                  </a:lnTo>
                  <a:close/>
                </a:path>
                <a:path w="31750" h="4466590">
                  <a:moveTo>
                    <a:pt x="31750" y="4182110"/>
                  </a:moveTo>
                  <a:lnTo>
                    <a:pt x="0" y="4182110"/>
                  </a:lnTo>
                  <a:lnTo>
                    <a:pt x="0" y="4213860"/>
                  </a:lnTo>
                  <a:lnTo>
                    <a:pt x="31750" y="4213860"/>
                  </a:lnTo>
                  <a:lnTo>
                    <a:pt x="31750" y="4182110"/>
                  </a:lnTo>
                  <a:close/>
                </a:path>
                <a:path w="31750" h="4466590">
                  <a:moveTo>
                    <a:pt x="31750" y="4118610"/>
                  </a:moveTo>
                  <a:lnTo>
                    <a:pt x="0" y="4118610"/>
                  </a:lnTo>
                  <a:lnTo>
                    <a:pt x="0" y="4150360"/>
                  </a:lnTo>
                  <a:lnTo>
                    <a:pt x="31750" y="4150360"/>
                  </a:lnTo>
                  <a:lnTo>
                    <a:pt x="31750" y="4118610"/>
                  </a:lnTo>
                  <a:close/>
                </a:path>
                <a:path w="31750" h="4466590">
                  <a:moveTo>
                    <a:pt x="31750" y="4055110"/>
                  </a:moveTo>
                  <a:lnTo>
                    <a:pt x="0" y="4055110"/>
                  </a:lnTo>
                  <a:lnTo>
                    <a:pt x="0" y="4086860"/>
                  </a:lnTo>
                  <a:lnTo>
                    <a:pt x="31750" y="4086860"/>
                  </a:lnTo>
                  <a:lnTo>
                    <a:pt x="31750" y="4055110"/>
                  </a:lnTo>
                  <a:close/>
                </a:path>
                <a:path w="31750" h="4466590">
                  <a:moveTo>
                    <a:pt x="31750" y="3991610"/>
                  </a:moveTo>
                  <a:lnTo>
                    <a:pt x="0" y="3991610"/>
                  </a:lnTo>
                  <a:lnTo>
                    <a:pt x="0" y="4023360"/>
                  </a:lnTo>
                  <a:lnTo>
                    <a:pt x="31750" y="4023360"/>
                  </a:lnTo>
                  <a:lnTo>
                    <a:pt x="31750" y="3991610"/>
                  </a:lnTo>
                  <a:close/>
                </a:path>
                <a:path w="31750" h="4466590">
                  <a:moveTo>
                    <a:pt x="31750" y="3928110"/>
                  </a:moveTo>
                  <a:lnTo>
                    <a:pt x="0" y="3928110"/>
                  </a:lnTo>
                  <a:lnTo>
                    <a:pt x="0" y="3959860"/>
                  </a:lnTo>
                  <a:lnTo>
                    <a:pt x="31750" y="3959860"/>
                  </a:lnTo>
                  <a:lnTo>
                    <a:pt x="31750" y="3928110"/>
                  </a:lnTo>
                  <a:close/>
                </a:path>
                <a:path w="31750" h="4466590">
                  <a:moveTo>
                    <a:pt x="31750" y="3864610"/>
                  </a:moveTo>
                  <a:lnTo>
                    <a:pt x="0" y="3864610"/>
                  </a:lnTo>
                  <a:lnTo>
                    <a:pt x="0" y="3896360"/>
                  </a:lnTo>
                  <a:lnTo>
                    <a:pt x="31750" y="3896360"/>
                  </a:lnTo>
                  <a:lnTo>
                    <a:pt x="31750" y="3864610"/>
                  </a:lnTo>
                  <a:close/>
                </a:path>
                <a:path w="31750" h="4466590">
                  <a:moveTo>
                    <a:pt x="31750" y="3801110"/>
                  </a:moveTo>
                  <a:lnTo>
                    <a:pt x="0" y="3801110"/>
                  </a:lnTo>
                  <a:lnTo>
                    <a:pt x="0" y="3832860"/>
                  </a:lnTo>
                  <a:lnTo>
                    <a:pt x="31750" y="3832860"/>
                  </a:lnTo>
                  <a:lnTo>
                    <a:pt x="31750" y="3801110"/>
                  </a:lnTo>
                  <a:close/>
                </a:path>
                <a:path w="31750" h="4466590">
                  <a:moveTo>
                    <a:pt x="31750" y="3737610"/>
                  </a:moveTo>
                  <a:lnTo>
                    <a:pt x="0" y="3737610"/>
                  </a:lnTo>
                  <a:lnTo>
                    <a:pt x="0" y="3769360"/>
                  </a:lnTo>
                  <a:lnTo>
                    <a:pt x="31750" y="3769360"/>
                  </a:lnTo>
                  <a:lnTo>
                    <a:pt x="31750" y="3737610"/>
                  </a:lnTo>
                  <a:close/>
                </a:path>
                <a:path w="31750" h="4466590">
                  <a:moveTo>
                    <a:pt x="31750" y="3675380"/>
                  </a:moveTo>
                  <a:lnTo>
                    <a:pt x="0" y="3675380"/>
                  </a:lnTo>
                  <a:lnTo>
                    <a:pt x="0" y="3707130"/>
                  </a:lnTo>
                  <a:lnTo>
                    <a:pt x="31750" y="3707130"/>
                  </a:lnTo>
                  <a:lnTo>
                    <a:pt x="31750" y="3675380"/>
                  </a:lnTo>
                  <a:close/>
                </a:path>
                <a:path w="31750" h="4466590">
                  <a:moveTo>
                    <a:pt x="31750" y="3611880"/>
                  </a:moveTo>
                  <a:lnTo>
                    <a:pt x="0" y="3611880"/>
                  </a:lnTo>
                  <a:lnTo>
                    <a:pt x="0" y="3643630"/>
                  </a:lnTo>
                  <a:lnTo>
                    <a:pt x="31750" y="3643630"/>
                  </a:lnTo>
                  <a:lnTo>
                    <a:pt x="31750" y="3611880"/>
                  </a:lnTo>
                  <a:close/>
                </a:path>
                <a:path w="31750" h="4466590">
                  <a:moveTo>
                    <a:pt x="31750" y="3548380"/>
                  </a:moveTo>
                  <a:lnTo>
                    <a:pt x="0" y="3548380"/>
                  </a:lnTo>
                  <a:lnTo>
                    <a:pt x="0" y="3580130"/>
                  </a:lnTo>
                  <a:lnTo>
                    <a:pt x="31750" y="3580130"/>
                  </a:lnTo>
                  <a:lnTo>
                    <a:pt x="31750" y="3548380"/>
                  </a:lnTo>
                  <a:close/>
                </a:path>
                <a:path w="31750" h="4466590">
                  <a:moveTo>
                    <a:pt x="31750" y="3484880"/>
                  </a:moveTo>
                  <a:lnTo>
                    <a:pt x="0" y="3484880"/>
                  </a:lnTo>
                  <a:lnTo>
                    <a:pt x="0" y="3516630"/>
                  </a:lnTo>
                  <a:lnTo>
                    <a:pt x="31750" y="3516630"/>
                  </a:lnTo>
                  <a:lnTo>
                    <a:pt x="31750" y="3484880"/>
                  </a:lnTo>
                  <a:close/>
                </a:path>
                <a:path w="31750" h="4466590">
                  <a:moveTo>
                    <a:pt x="31750" y="3421380"/>
                  </a:moveTo>
                  <a:lnTo>
                    <a:pt x="0" y="3421380"/>
                  </a:lnTo>
                  <a:lnTo>
                    <a:pt x="0" y="3453130"/>
                  </a:lnTo>
                  <a:lnTo>
                    <a:pt x="31750" y="3453130"/>
                  </a:lnTo>
                  <a:lnTo>
                    <a:pt x="31750" y="3421380"/>
                  </a:lnTo>
                  <a:close/>
                </a:path>
                <a:path w="31750" h="4466590">
                  <a:moveTo>
                    <a:pt x="31750" y="3357880"/>
                  </a:moveTo>
                  <a:lnTo>
                    <a:pt x="0" y="3357880"/>
                  </a:lnTo>
                  <a:lnTo>
                    <a:pt x="0" y="3389630"/>
                  </a:lnTo>
                  <a:lnTo>
                    <a:pt x="31750" y="3389630"/>
                  </a:lnTo>
                  <a:lnTo>
                    <a:pt x="31750" y="3357880"/>
                  </a:lnTo>
                  <a:close/>
                </a:path>
                <a:path w="31750" h="4466590">
                  <a:moveTo>
                    <a:pt x="31750" y="3294380"/>
                  </a:moveTo>
                  <a:lnTo>
                    <a:pt x="0" y="3294380"/>
                  </a:lnTo>
                  <a:lnTo>
                    <a:pt x="0" y="3326130"/>
                  </a:lnTo>
                  <a:lnTo>
                    <a:pt x="31750" y="3326130"/>
                  </a:lnTo>
                  <a:lnTo>
                    <a:pt x="31750" y="3294380"/>
                  </a:lnTo>
                  <a:close/>
                </a:path>
                <a:path w="31750" h="4466590">
                  <a:moveTo>
                    <a:pt x="31750" y="3230880"/>
                  </a:moveTo>
                  <a:lnTo>
                    <a:pt x="0" y="3230880"/>
                  </a:lnTo>
                  <a:lnTo>
                    <a:pt x="0" y="3262630"/>
                  </a:lnTo>
                  <a:lnTo>
                    <a:pt x="31750" y="3262630"/>
                  </a:lnTo>
                  <a:lnTo>
                    <a:pt x="31750" y="3230880"/>
                  </a:lnTo>
                  <a:close/>
                </a:path>
                <a:path w="31750" h="4466590">
                  <a:moveTo>
                    <a:pt x="31750" y="3167380"/>
                  </a:moveTo>
                  <a:lnTo>
                    <a:pt x="0" y="3167380"/>
                  </a:lnTo>
                  <a:lnTo>
                    <a:pt x="0" y="3199130"/>
                  </a:lnTo>
                  <a:lnTo>
                    <a:pt x="31750" y="3199130"/>
                  </a:lnTo>
                  <a:lnTo>
                    <a:pt x="31750" y="3167380"/>
                  </a:lnTo>
                  <a:close/>
                </a:path>
                <a:path w="31750" h="4466590">
                  <a:moveTo>
                    <a:pt x="31750" y="3105150"/>
                  </a:moveTo>
                  <a:lnTo>
                    <a:pt x="0" y="3105150"/>
                  </a:lnTo>
                  <a:lnTo>
                    <a:pt x="0" y="3136900"/>
                  </a:lnTo>
                  <a:lnTo>
                    <a:pt x="31750" y="3136900"/>
                  </a:lnTo>
                  <a:lnTo>
                    <a:pt x="31750" y="3105150"/>
                  </a:lnTo>
                  <a:close/>
                </a:path>
                <a:path w="31750" h="4466590">
                  <a:moveTo>
                    <a:pt x="31750" y="3041650"/>
                  </a:moveTo>
                  <a:lnTo>
                    <a:pt x="0" y="3041650"/>
                  </a:lnTo>
                  <a:lnTo>
                    <a:pt x="0" y="3073400"/>
                  </a:lnTo>
                  <a:lnTo>
                    <a:pt x="31750" y="3073400"/>
                  </a:lnTo>
                  <a:lnTo>
                    <a:pt x="31750" y="3041650"/>
                  </a:lnTo>
                  <a:close/>
                </a:path>
                <a:path w="31750" h="4466590">
                  <a:moveTo>
                    <a:pt x="31750" y="2978150"/>
                  </a:moveTo>
                  <a:lnTo>
                    <a:pt x="0" y="2978150"/>
                  </a:lnTo>
                  <a:lnTo>
                    <a:pt x="0" y="3009900"/>
                  </a:lnTo>
                  <a:lnTo>
                    <a:pt x="31750" y="3009900"/>
                  </a:lnTo>
                  <a:lnTo>
                    <a:pt x="31750" y="2978150"/>
                  </a:lnTo>
                  <a:close/>
                </a:path>
                <a:path w="31750" h="4466590">
                  <a:moveTo>
                    <a:pt x="31750" y="2914650"/>
                  </a:moveTo>
                  <a:lnTo>
                    <a:pt x="0" y="2914650"/>
                  </a:lnTo>
                  <a:lnTo>
                    <a:pt x="0" y="2946400"/>
                  </a:lnTo>
                  <a:lnTo>
                    <a:pt x="31750" y="2946400"/>
                  </a:lnTo>
                  <a:lnTo>
                    <a:pt x="31750" y="2914650"/>
                  </a:lnTo>
                  <a:close/>
                </a:path>
                <a:path w="31750" h="4466590">
                  <a:moveTo>
                    <a:pt x="31750" y="2851150"/>
                  </a:moveTo>
                  <a:lnTo>
                    <a:pt x="0" y="2851150"/>
                  </a:lnTo>
                  <a:lnTo>
                    <a:pt x="0" y="2882900"/>
                  </a:lnTo>
                  <a:lnTo>
                    <a:pt x="31750" y="2882900"/>
                  </a:lnTo>
                  <a:lnTo>
                    <a:pt x="31750" y="2851150"/>
                  </a:lnTo>
                  <a:close/>
                </a:path>
                <a:path w="31750" h="4466590">
                  <a:moveTo>
                    <a:pt x="31750" y="2787650"/>
                  </a:moveTo>
                  <a:lnTo>
                    <a:pt x="0" y="2787650"/>
                  </a:lnTo>
                  <a:lnTo>
                    <a:pt x="0" y="2819400"/>
                  </a:lnTo>
                  <a:lnTo>
                    <a:pt x="31750" y="2819400"/>
                  </a:lnTo>
                  <a:lnTo>
                    <a:pt x="31750" y="2787650"/>
                  </a:lnTo>
                  <a:close/>
                </a:path>
                <a:path w="31750" h="4466590">
                  <a:moveTo>
                    <a:pt x="31750" y="2724150"/>
                  </a:moveTo>
                  <a:lnTo>
                    <a:pt x="0" y="2724150"/>
                  </a:lnTo>
                  <a:lnTo>
                    <a:pt x="0" y="2755900"/>
                  </a:lnTo>
                  <a:lnTo>
                    <a:pt x="31750" y="2755900"/>
                  </a:lnTo>
                  <a:lnTo>
                    <a:pt x="31750" y="2724150"/>
                  </a:lnTo>
                  <a:close/>
                </a:path>
                <a:path w="31750" h="4466590">
                  <a:moveTo>
                    <a:pt x="31750" y="2660650"/>
                  </a:moveTo>
                  <a:lnTo>
                    <a:pt x="0" y="2660650"/>
                  </a:lnTo>
                  <a:lnTo>
                    <a:pt x="0" y="2692400"/>
                  </a:lnTo>
                  <a:lnTo>
                    <a:pt x="31750" y="2692400"/>
                  </a:lnTo>
                  <a:lnTo>
                    <a:pt x="31750" y="2660650"/>
                  </a:lnTo>
                  <a:close/>
                </a:path>
                <a:path w="31750" h="4466590">
                  <a:moveTo>
                    <a:pt x="31750" y="2597150"/>
                  </a:moveTo>
                  <a:lnTo>
                    <a:pt x="0" y="2597150"/>
                  </a:lnTo>
                  <a:lnTo>
                    <a:pt x="0" y="2628900"/>
                  </a:lnTo>
                  <a:lnTo>
                    <a:pt x="31750" y="2628900"/>
                  </a:lnTo>
                  <a:lnTo>
                    <a:pt x="31750" y="2597150"/>
                  </a:lnTo>
                  <a:close/>
                </a:path>
                <a:path w="31750" h="4466590">
                  <a:moveTo>
                    <a:pt x="31750" y="2534920"/>
                  </a:moveTo>
                  <a:lnTo>
                    <a:pt x="0" y="2534920"/>
                  </a:lnTo>
                  <a:lnTo>
                    <a:pt x="0" y="2566670"/>
                  </a:lnTo>
                  <a:lnTo>
                    <a:pt x="31750" y="2566670"/>
                  </a:lnTo>
                  <a:lnTo>
                    <a:pt x="31750" y="2534920"/>
                  </a:lnTo>
                  <a:close/>
                </a:path>
                <a:path w="31750" h="4466590">
                  <a:moveTo>
                    <a:pt x="31750" y="2471420"/>
                  </a:moveTo>
                  <a:lnTo>
                    <a:pt x="0" y="2471420"/>
                  </a:lnTo>
                  <a:lnTo>
                    <a:pt x="0" y="2503170"/>
                  </a:lnTo>
                  <a:lnTo>
                    <a:pt x="31750" y="2503170"/>
                  </a:lnTo>
                  <a:lnTo>
                    <a:pt x="31750" y="2471420"/>
                  </a:lnTo>
                  <a:close/>
                </a:path>
                <a:path w="31750" h="4466590">
                  <a:moveTo>
                    <a:pt x="31750" y="2407920"/>
                  </a:moveTo>
                  <a:lnTo>
                    <a:pt x="0" y="2407920"/>
                  </a:lnTo>
                  <a:lnTo>
                    <a:pt x="0" y="2439670"/>
                  </a:lnTo>
                  <a:lnTo>
                    <a:pt x="31750" y="2439670"/>
                  </a:lnTo>
                  <a:lnTo>
                    <a:pt x="31750" y="2407920"/>
                  </a:lnTo>
                  <a:close/>
                </a:path>
                <a:path w="31750" h="4466590">
                  <a:moveTo>
                    <a:pt x="31750" y="2344420"/>
                  </a:moveTo>
                  <a:lnTo>
                    <a:pt x="0" y="2344420"/>
                  </a:lnTo>
                  <a:lnTo>
                    <a:pt x="0" y="2376170"/>
                  </a:lnTo>
                  <a:lnTo>
                    <a:pt x="31750" y="2376170"/>
                  </a:lnTo>
                  <a:lnTo>
                    <a:pt x="31750" y="2344420"/>
                  </a:lnTo>
                  <a:close/>
                </a:path>
                <a:path w="31750" h="4466590">
                  <a:moveTo>
                    <a:pt x="31750" y="2280920"/>
                  </a:moveTo>
                  <a:lnTo>
                    <a:pt x="0" y="2280920"/>
                  </a:lnTo>
                  <a:lnTo>
                    <a:pt x="0" y="2312670"/>
                  </a:lnTo>
                  <a:lnTo>
                    <a:pt x="31750" y="2312670"/>
                  </a:lnTo>
                  <a:lnTo>
                    <a:pt x="31750" y="2280920"/>
                  </a:lnTo>
                  <a:close/>
                </a:path>
                <a:path w="31750" h="4466590">
                  <a:moveTo>
                    <a:pt x="31750" y="2217420"/>
                  </a:moveTo>
                  <a:lnTo>
                    <a:pt x="0" y="2217420"/>
                  </a:lnTo>
                  <a:lnTo>
                    <a:pt x="0" y="2249170"/>
                  </a:lnTo>
                  <a:lnTo>
                    <a:pt x="31750" y="2249170"/>
                  </a:lnTo>
                  <a:lnTo>
                    <a:pt x="31750" y="2217420"/>
                  </a:lnTo>
                  <a:close/>
                </a:path>
                <a:path w="31750" h="4466590">
                  <a:moveTo>
                    <a:pt x="31750" y="2153920"/>
                  </a:moveTo>
                  <a:lnTo>
                    <a:pt x="0" y="2153920"/>
                  </a:lnTo>
                  <a:lnTo>
                    <a:pt x="0" y="2185670"/>
                  </a:lnTo>
                  <a:lnTo>
                    <a:pt x="31750" y="2185670"/>
                  </a:lnTo>
                  <a:lnTo>
                    <a:pt x="31750" y="2153920"/>
                  </a:lnTo>
                  <a:close/>
                </a:path>
                <a:path w="31750" h="4466590">
                  <a:moveTo>
                    <a:pt x="31750" y="2090420"/>
                  </a:moveTo>
                  <a:lnTo>
                    <a:pt x="0" y="2090420"/>
                  </a:lnTo>
                  <a:lnTo>
                    <a:pt x="0" y="2122170"/>
                  </a:lnTo>
                  <a:lnTo>
                    <a:pt x="31750" y="2122170"/>
                  </a:lnTo>
                  <a:lnTo>
                    <a:pt x="31750" y="2090420"/>
                  </a:lnTo>
                  <a:close/>
                </a:path>
                <a:path w="31750" h="4466590">
                  <a:moveTo>
                    <a:pt x="31750" y="2026920"/>
                  </a:moveTo>
                  <a:lnTo>
                    <a:pt x="0" y="2026920"/>
                  </a:lnTo>
                  <a:lnTo>
                    <a:pt x="0" y="2058670"/>
                  </a:lnTo>
                  <a:lnTo>
                    <a:pt x="31750" y="2058670"/>
                  </a:lnTo>
                  <a:lnTo>
                    <a:pt x="31750" y="2026920"/>
                  </a:lnTo>
                  <a:close/>
                </a:path>
                <a:path w="31750" h="4466590">
                  <a:moveTo>
                    <a:pt x="31750" y="1964690"/>
                  </a:moveTo>
                  <a:lnTo>
                    <a:pt x="0" y="1964690"/>
                  </a:lnTo>
                  <a:lnTo>
                    <a:pt x="0" y="1996440"/>
                  </a:lnTo>
                  <a:lnTo>
                    <a:pt x="31750" y="1996440"/>
                  </a:lnTo>
                  <a:lnTo>
                    <a:pt x="31750" y="1964690"/>
                  </a:lnTo>
                  <a:close/>
                </a:path>
                <a:path w="31750" h="4466590">
                  <a:moveTo>
                    <a:pt x="31750" y="1901190"/>
                  </a:moveTo>
                  <a:lnTo>
                    <a:pt x="0" y="1901190"/>
                  </a:lnTo>
                  <a:lnTo>
                    <a:pt x="0" y="1932940"/>
                  </a:lnTo>
                  <a:lnTo>
                    <a:pt x="31750" y="1932940"/>
                  </a:lnTo>
                  <a:lnTo>
                    <a:pt x="31750" y="1901190"/>
                  </a:lnTo>
                  <a:close/>
                </a:path>
                <a:path w="31750" h="4466590">
                  <a:moveTo>
                    <a:pt x="31750" y="1837690"/>
                  </a:moveTo>
                  <a:lnTo>
                    <a:pt x="0" y="1837690"/>
                  </a:lnTo>
                  <a:lnTo>
                    <a:pt x="0" y="1869440"/>
                  </a:lnTo>
                  <a:lnTo>
                    <a:pt x="31750" y="1869440"/>
                  </a:lnTo>
                  <a:lnTo>
                    <a:pt x="31750" y="1837690"/>
                  </a:lnTo>
                  <a:close/>
                </a:path>
                <a:path w="31750" h="4466590">
                  <a:moveTo>
                    <a:pt x="31750" y="1774190"/>
                  </a:moveTo>
                  <a:lnTo>
                    <a:pt x="0" y="1774190"/>
                  </a:lnTo>
                  <a:lnTo>
                    <a:pt x="0" y="1805940"/>
                  </a:lnTo>
                  <a:lnTo>
                    <a:pt x="31750" y="1805940"/>
                  </a:lnTo>
                  <a:lnTo>
                    <a:pt x="31750" y="1774190"/>
                  </a:lnTo>
                  <a:close/>
                </a:path>
                <a:path w="31750" h="4466590">
                  <a:moveTo>
                    <a:pt x="31750" y="1710690"/>
                  </a:moveTo>
                  <a:lnTo>
                    <a:pt x="0" y="1710690"/>
                  </a:lnTo>
                  <a:lnTo>
                    <a:pt x="0" y="1742440"/>
                  </a:lnTo>
                  <a:lnTo>
                    <a:pt x="31750" y="1742440"/>
                  </a:lnTo>
                  <a:lnTo>
                    <a:pt x="31750" y="1710690"/>
                  </a:lnTo>
                  <a:close/>
                </a:path>
                <a:path w="31750" h="4466590">
                  <a:moveTo>
                    <a:pt x="31750" y="1647190"/>
                  </a:moveTo>
                  <a:lnTo>
                    <a:pt x="0" y="1647190"/>
                  </a:lnTo>
                  <a:lnTo>
                    <a:pt x="0" y="1678940"/>
                  </a:lnTo>
                  <a:lnTo>
                    <a:pt x="31750" y="1678940"/>
                  </a:lnTo>
                  <a:lnTo>
                    <a:pt x="31750" y="1647190"/>
                  </a:lnTo>
                  <a:close/>
                </a:path>
                <a:path w="31750" h="4466590">
                  <a:moveTo>
                    <a:pt x="31750" y="1583690"/>
                  </a:moveTo>
                  <a:lnTo>
                    <a:pt x="0" y="1583690"/>
                  </a:lnTo>
                  <a:lnTo>
                    <a:pt x="0" y="1615440"/>
                  </a:lnTo>
                  <a:lnTo>
                    <a:pt x="31750" y="1615440"/>
                  </a:lnTo>
                  <a:lnTo>
                    <a:pt x="31750" y="1583690"/>
                  </a:lnTo>
                  <a:close/>
                </a:path>
                <a:path w="31750" h="4466590">
                  <a:moveTo>
                    <a:pt x="31750" y="1520190"/>
                  </a:moveTo>
                  <a:lnTo>
                    <a:pt x="0" y="1520190"/>
                  </a:lnTo>
                  <a:lnTo>
                    <a:pt x="0" y="1551940"/>
                  </a:lnTo>
                  <a:lnTo>
                    <a:pt x="31750" y="1551940"/>
                  </a:lnTo>
                  <a:lnTo>
                    <a:pt x="31750" y="1520190"/>
                  </a:lnTo>
                  <a:close/>
                </a:path>
                <a:path w="31750" h="4466590">
                  <a:moveTo>
                    <a:pt x="31750" y="1456690"/>
                  </a:moveTo>
                  <a:lnTo>
                    <a:pt x="0" y="1456690"/>
                  </a:lnTo>
                  <a:lnTo>
                    <a:pt x="0" y="1488440"/>
                  </a:lnTo>
                  <a:lnTo>
                    <a:pt x="31750" y="1488440"/>
                  </a:lnTo>
                  <a:lnTo>
                    <a:pt x="31750" y="1456690"/>
                  </a:lnTo>
                  <a:close/>
                </a:path>
                <a:path w="31750" h="4466590">
                  <a:moveTo>
                    <a:pt x="31750" y="1394460"/>
                  </a:moveTo>
                  <a:lnTo>
                    <a:pt x="0" y="1394460"/>
                  </a:lnTo>
                  <a:lnTo>
                    <a:pt x="0" y="1426210"/>
                  </a:lnTo>
                  <a:lnTo>
                    <a:pt x="31750" y="1426210"/>
                  </a:lnTo>
                  <a:lnTo>
                    <a:pt x="31750" y="1394460"/>
                  </a:lnTo>
                  <a:close/>
                </a:path>
                <a:path w="31750" h="4466590">
                  <a:moveTo>
                    <a:pt x="31750" y="1330960"/>
                  </a:moveTo>
                  <a:lnTo>
                    <a:pt x="0" y="1330960"/>
                  </a:lnTo>
                  <a:lnTo>
                    <a:pt x="0" y="1362710"/>
                  </a:lnTo>
                  <a:lnTo>
                    <a:pt x="31750" y="1362710"/>
                  </a:lnTo>
                  <a:lnTo>
                    <a:pt x="31750" y="1330960"/>
                  </a:lnTo>
                  <a:close/>
                </a:path>
                <a:path w="31750" h="4466590">
                  <a:moveTo>
                    <a:pt x="31750" y="1267460"/>
                  </a:moveTo>
                  <a:lnTo>
                    <a:pt x="0" y="1267460"/>
                  </a:lnTo>
                  <a:lnTo>
                    <a:pt x="0" y="1299210"/>
                  </a:lnTo>
                  <a:lnTo>
                    <a:pt x="31750" y="1299210"/>
                  </a:lnTo>
                  <a:lnTo>
                    <a:pt x="31750" y="1267460"/>
                  </a:lnTo>
                  <a:close/>
                </a:path>
                <a:path w="31750" h="4466590">
                  <a:moveTo>
                    <a:pt x="31750" y="1203960"/>
                  </a:moveTo>
                  <a:lnTo>
                    <a:pt x="0" y="1203960"/>
                  </a:lnTo>
                  <a:lnTo>
                    <a:pt x="0" y="1235710"/>
                  </a:lnTo>
                  <a:lnTo>
                    <a:pt x="31750" y="1235710"/>
                  </a:lnTo>
                  <a:lnTo>
                    <a:pt x="31750" y="1203960"/>
                  </a:lnTo>
                  <a:close/>
                </a:path>
                <a:path w="31750" h="4466590">
                  <a:moveTo>
                    <a:pt x="31750" y="1140460"/>
                  </a:moveTo>
                  <a:lnTo>
                    <a:pt x="0" y="1140460"/>
                  </a:lnTo>
                  <a:lnTo>
                    <a:pt x="0" y="1172210"/>
                  </a:lnTo>
                  <a:lnTo>
                    <a:pt x="31750" y="1172210"/>
                  </a:lnTo>
                  <a:lnTo>
                    <a:pt x="31750" y="1140460"/>
                  </a:lnTo>
                  <a:close/>
                </a:path>
                <a:path w="31750" h="4466590">
                  <a:moveTo>
                    <a:pt x="31750" y="1076960"/>
                  </a:moveTo>
                  <a:lnTo>
                    <a:pt x="0" y="1076960"/>
                  </a:lnTo>
                  <a:lnTo>
                    <a:pt x="0" y="1108710"/>
                  </a:lnTo>
                  <a:lnTo>
                    <a:pt x="31750" y="1108710"/>
                  </a:lnTo>
                  <a:lnTo>
                    <a:pt x="31750" y="1076960"/>
                  </a:lnTo>
                  <a:close/>
                </a:path>
                <a:path w="31750" h="4466590">
                  <a:moveTo>
                    <a:pt x="31750" y="1013460"/>
                  </a:moveTo>
                  <a:lnTo>
                    <a:pt x="0" y="1013460"/>
                  </a:lnTo>
                  <a:lnTo>
                    <a:pt x="0" y="1045210"/>
                  </a:lnTo>
                  <a:lnTo>
                    <a:pt x="31750" y="1045210"/>
                  </a:lnTo>
                  <a:lnTo>
                    <a:pt x="31750" y="1013460"/>
                  </a:lnTo>
                  <a:close/>
                </a:path>
                <a:path w="31750" h="4466590">
                  <a:moveTo>
                    <a:pt x="31750" y="949960"/>
                  </a:moveTo>
                  <a:lnTo>
                    <a:pt x="0" y="949960"/>
                  </a:lnTo>
                  <a:lnTo>
                    <a:pt x="0" y="981710"/>
                  </a:lnTo>
                  <a:lnTo>
                    <a:pt x="31750" y="981710"/>
                  </a:lnTo>
                  <a:lnTo>
                    <a:pt x="31750" y="949960"/>
                  </a:lnTo>
                  <a:close/>
                </a:path>
                <a:path w="31750" h="4466590">
                  <a:moveTo>
                    <a:pt x="31750" y="886460"/>
                  </a:moveTo>
                  <a:lnTo>
                    <a:pt x="0" y="886460"/>
                  </a:lnTo>
                  <a:lnTo>
                    <a:pt x="0" y="918210"/>
                  </a:lnTo>
                  <a:lnTo>
                    <a:pt x="31750" y="918210"/>
                  </a:lnTo>
                  <a:lnTo>
                    <a:pt x="31750" y="886460"/>
                  </a:lnTo>
                  <a:close/>
                </a:path>
                <a:path w="31750" h="4466590">
                  <a:moveTo>
                    <a:pt x="31750" y="824230"/>
                  </a:moveTo>
                  <a:lnTo>
                    <a:pt x="0" y="824230"/>
                  </a:lnTo>
                  <a:lnTo>
                    <a:pt x="0" y="855980"/>
                  </a:lnTo>
                  <a:lnTo>
                    <a:pt x="31750" y="855980"/>
                  </a:lnTo>
                  <a:lnTo>
                    <a:pt x="31750" y="824230"/>
                  </a:lnTo>
                  <a:close/>
                </a:path>
                <a:path w="31750" h="4466590">
                  <a:moveTo>
                    <a:pt x="31750" y="760730"/>
                  </a:moveTo>
                  <a:lnTo>
                    <a:pt x="0" y="760730"/>
                  </a:lnTo>
                  <a:lnTo>
                    <a:pt x="0" y="792480"/>
                  </a:lnTo>
                  <a:lnTo>
                    <a:pt x="31750" y="792480"/>
                  </a:lnTo>
                  <a:lnTo>
                    <a:pt x="31750" y="760730"/>
                  </a:lnTo>
                  <a:close/>
                </a:path>
                <a:path w="31750" h="4466590">
                  <a:moveTo>
                    <a:pt x="31750" y="697230"/>
                  </a:moveTo>
                  <a:lnTo>
                    <a:pt x="0" y="697230"/>
                  </a:lnTo>
                  <a:lnTo>
                    <a:pt x="0" y="728980"/>
                  </a:lnTo>
                  <a:lnTo>
                    <a:pt x="31750" y="728980"/>
                  </a:lnTo>
                  <a:lnTo>
                    <a:pt x="31750" y="697230"/>
                  </a:lnTo>
                  <a:close/>
                </a:path>
                <a:path w="31750" h="4466590">
                  <a:moveTo>
                    <a:pt x="31750" y="633730"/>
                  </a:moveTo>
                  <a:lnTo>
                    <a:pt x="0" y="633730"/>
                  </a:lnTo>
                  <a:lnTo>
                    <a:pt x="0" y="665480"/>
                  </a:lnTo>
                  <a:lnTo>
                    <a:pt x="31750" y="665480"/>
                  </a:lnTo>
                  <a:lnTo>
                    <a:pt x="31750" y="633730"/>
                  </a:lnTo>
                  <a:close/>
                </a:path>
                <a:path w="31750" h="4466590">
                  <a:moveTo>
                    <a:pt x="31750" y="570230"/>
                  </a:moveTo>
                  <a:lnTo>
                    <a:pt x="0" y="570230"/>
                  </a:lnTo>
                  <a:lnTo>
                    <a:pt x="0" y="601980"/>
                  </a:lnTo>
                  <a:lnTo>
                    <a:pt x="31750" y="601980"/>
                  </a:lnTo>
                  <a:lnTo>
                    <a:pt x="31750" y="570230"/>
                  </a:lnTo>
                  <a:close/>
                </a:path>
                <a:path w="31750" h="4466590">
                  <a:moveTo>
                    <a:pt x="31750" y="506730"/>
                  </a:moveTo>
                  <a:lnTo>
                    <a:pt x="0" y="506730"/>
                  </a:lnTo>
                  <a:lnTo>
                    <a:pt x="0" y="538480"/>
                  </a:lnTo>
                  <a:lnTo>
                    <a:pt x="31750" y="538480"/>
                  </a:lnTo>
                  <a:lnTo>
                    <a:pt x="31750" y="506730"/>
                  </a:lnTo>
                  <a:close/>
                </a:path>
                <a:path w="31750" h="4466590">
                  <a:moveTo>
                    <a:pt x="31750" y="443230"/>
                  </a:moveTo>
                  <a:lnTo>
                    <a:pt x="0" y="443230"/>
                  </a:lnTo>
                  <a:lnTo>
                    <a:pt x="0" y="474980"/>
                  </a:lnTo>
                  <a:lnTo>
                    <a:pt x="31750" y="474980"/>
                  </a:lnTo>
                  <a:lnTo>
                    <a:pt x="31750" y="443230"/>
                  </a:lnTo>
                  <a:close/>
                </a:path>
                <a:path w="31750" h="4466590">
                  <a:moveTo>
                    <a:pt x="31750" y="379730"/>
                  </a:moveTo>
                  <a:lnTo>
                    <a:pt x="0" y="379730"/>
                  </a:lnTo>
                  <a:lnTo>
                    <a:pt x="0" y="411480"/>
                  </a:lnTo>
                  <a:lnTo>
                    <a:pt x="31750" y="411480"/>
                  </a:lnTo>
                  <a:lnTo>
                    <a:pt x="31750" y="379730"/>
                  </a:lnTo>
                  <a:close/>
                </a:path>
                <a:path w="31750" h="4466590">
                  <a:moveTo>
                    <a:pt x="31750" y="316230"/>
                  </a:moveTo>
                  <a:lnTo>
                    <a:pt x="0" y="316230"/>
                  </a:lnTo>
                  <a:lnTo>
                    <a:pt x="0" y="347980"/>
                  </a:lnTo>
                  <a:lnTo>
                    <a:pt x="31750" y="347980"/>
                  </a:lnTo>
                  <a:lnTo>
                    <a:pt x="31750" y="316230"/>
                  </a:lnTo>
                  <a:close/>
                </a:path>
                <a:path w="31750" h="4466590">
                  <a:moveTo>
                    <a:pt x="31750" y="254000"/>
                  </a:moveTo>
                  <a:lnTo>
                    <a:pt x="0" y="254000"/>
                  </a:lnTo>
                  <a:lnTo>
                    <a:pt x="0" y="285750"/>
                  </a:lnTo>
                  <a:lnTo>
                    <a:pt x="31750" y="285750"/>
                  </a:lnTo>
                  <a:lnTo>
                    <a:pt x="31750" y="254000"/>
                  </a:lnTo>
                  <a:close/>
                </a:path>
                <a:path w="31750" h="4466590">
                  <a:moveTo>
                    <a:pt x="31750" y="190500"/>
                  </a:moveTo>
                  <a:lnTo>
                    <a:pt x="0" y="190500"/>
                  </a:lnTo>
                  <a:lnTo>
                    <a:pt x="0" y="222250"/>
                  </a:lnTo>
                  <a:lnTo>
                    <a:pt x="31750" y="222250"/>
                  </a:lnTo>
                  <a:lnTo>
                    <a:pt x="31750" y="190500"/>
                  </a:lnTo>
                  <a:close/>
                </a:path>
                <a:path w="31750" h="4466590">
                  <a:moveTo>
                    <a:pt x="31750" y="127000"/>
                  </a:moveTo>
                  <a:lnTo>
                    <a:pt x="0" y="127000"/>
                  </a:lnTo>
                  <a:lnTo>
                    <a:pt x="0" y="158750"/>
                  </a:lnTo>
                  <a:lnTo>
                    <a:pt x="31750" y="158750"/>
                  </a:lnTo>
                  <a:lnTo>
                    <a:pt x="31750" y="127000"/>
                  </a:lnTo>
                  <a:close/>
                </a:path>
                <a:path w="31750" h="4466590">
                  <a:moveTo>
                    <a:pt x="31750" y="63500"/>
                  </a:moveTo>
                  <a:lnTo>
                    <a:pt x="0" y="63500"/>
                  </a:lnTo>
                  <a:lnTo>
                    <a:pt x="0" y="95250"/>
                  </a:lnTo>
                  <a:lnTo>
                    <a:pt x="31750" y="95250"/>
                  </a:lnTo>
                  <a:lnTo>
                    <a:pt x="31750" y="63500"/>
                  </a:lnTo>
                  <a:close/>
                </a:path>
                <a:path w="31750" h="4466590">
                  <a:moveTo>
                    <a:pt x="3175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31750" y="3175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747760" y="4434839"/>
              <a:ext cx="33020" cy="1869439"/>
            </a:xfrm>
            <a:custGeom>
              <a:avLst/>
              <a:gdLst/>
              <a:ahLst/>
              <a:cxnLst/>
              <a:rect l="l" t="t" r="r" b="b"/>
              <a:pathLst>
                <a:path w="33020" h="1869439">
                  <a:moveTo>
                    <a:pt x="31750" y="1014730"/>
                  </a:moveTo>
                  <a:lnTo>
                    <a:pt x="0" y="1014730"/>
                  </a:lnTo>
                  <a:lnTo>
                    <a:pt x="0" y="1045210"/>
                  </a:lnTo>
                  <a:lnTo>
                    <a:pt x="31750" y="1045210"/>
                  </a:lnTo>
                  <a:lnTo>
                    <a:pt x="31750" y="1014730"/>
                  </a:lnTo>
                  <a:close/>
                </a:path>
                <a:path w="33020" h="1869439">
                  <a:moveTo>
                    <a:pt x="31750" y="951230"/>
                  </a:moveTo>
                  <a:lnTo>
                    <a:pt x="0" y="951230"/>
                  </a:lnTo>
                  <a:lnTo>
                    <a:pt x="0" y="982980"/>
                  </a:lnTo>
                  <a:lnTo>
                    <a:pt x="31750" y="982980"/>
                  </a:lnTo>
                  <a:lnTo>
                    <a:pt x="31750" y="951230"/>
                  </a:lnTo>
                  <a:close/>
                </a:path>
                <a:path w="33020" h="1869439">
                  <a:moveTo>
                    <a:pt x="31750" y="887730"/>
                  </a:moveTo>
                  <a:lnTo>
                    <a:pt x="0" y="887730"/>
                  </a:lnTo>
                  <a:lnTo>
                    <a:pt x="0" y="919480"/>
                  </a:lnTo>
                  <a:lnTo>
                    <a:pt x="31750" y="919480"/>
                  </a:lnTo>
                  <a:lnTo>
                    <a:pt x="31750" y="887730"/>
                  </a:lnTo>
                  <a:close/>
                </a:path>
                <a:path w="33020" h="1869439">
                  <a:moveTo>
                    <a:pt x="31750" y="824230"/>
                  </a:moveTo>
                  <a:lnTo>
                    <a:pt x="0" y="824230"/>
                  </a:lnTo>
                  <a:lnTo>
                    <a:pt x="0" y="855980"/>
                  </a:lnTo>
                  <a:lnTo>
                    <a:pt x="31750" y="855980"/>
                  </a:lnTo>
                  <a:lnTo>
                    <a:pt x="31750" y="824230"/>
                  </a:lnTo>
                  <a:close/>
                </a:path>
                <a:path w="33020" h="1869439">
                  <a:moveTo>
                    <a:pt x="31750" y="760730"/>
                  </a:moveTo>
                  <a:lnTo>
                    <a:pt x="0" y="760730"/>
                  </a:lnTo>
                  <a:lnTo>
                    <a:pt x="0" y="792480"/>
                  </a:lnTo>
                  <a:lnTo>
                    <a:pt x="31750" y="792480"/>
                  </a:lnTo>
                  <a:lnTo>
                    <a:pt x="31750" y="760730"/>
                  </a:lnTo>
                  <a:close/>
                </a:path>
                <a:path w="33020" h="1869439">
                  <a:moveTo>
                    <a:pt x="31750" y="697230"/>
                  </a:moveTo>
                  <a:lnTo>
                    <a:pt x="0" y="697230"/>
                  </a:lnTo>
                  <a:lnTo>
                    <a:pt x="0" y="728980"/>
                  </a:lnTo>
                  <a:lnTo>
                    <a:pt x="31750" y="728980"/>
                  </a:lnTo>
                  <a:lnTo>
                    <a:pt x="31750" y="697230"/>
                  </a:lnTo>
                  <a:close/>
                </a:path>
                <a:path w="33020" h="1869439">
                  <a:moveTo>
                    <a:pt x="31750" y="633730"/>
                  </a:moveTo>
                  <a:lnTo>
                    <a:pt x="0" y="633730"/>
                  </a:lnTo>
                  <a:lnTo>
                    <a:pt x="0" y="665480"/>
                  </a:lnTo>
                  <a:lnTo>
                    <a:pt x="31750" y="665480"/>
                  </a:lnTo>
                  <a:lnTo>
                    <a:pt x="31750" y="633730"/>
                  </a:lnTo>
                  <a:close/>
                </a:path>
                <a:path w="33020" h="1869439">
                  <a:moveTo>
                    <a:pt x="31750" y="570230"/>
                  </a:moveTo>
                  <a:lnTo>
                    <a:pt x="0" y="570230"/>
                  </a:lnTo>
                  <a:lnTo>
                    <a:pt x="0" y="601980"/>
                  </a:lnTo>
                  <a:lnTo>
                    <a:pt x="31750" y="601980"/>
                  </a:lnTo>
                  <a:lnTo>
                    <a:pt x="31750" y="570230"/>
                  </a:lnTo>
                  <a:close/>
                </a:path>
                <a:path w="33020" h="1869439">
                  <a:moveTo>
                    <a:pt x="31750" y="506730"/>
                  </a:moveTo>
                  <a:lnTo>
                    <a:pt x="0" y="506730"/>
                  </a:lnTo>
                  <a:lnTo>
                    <a:pt x="0" y="538480"/>
                  </a:lnTo>
                  <a:lnTo>
                    <a:pt x="31750" y="538480"/>
                  </a:lnTo>
                  <a:lnTo>
                    <a:pt x="31750" y="506730"/>
                  </a:lnTo>
                  <a:close/>
                </a:path>
                <a:path w="33020" h="1869439">
                  <a:moveTo>
                    <a:pt x="31750" y="444500"/>
                  </a:moveTo>
                  <a:lnTo>
                    <a:pt x="0" y="444500"/>
                  </a:lnTo>
                  <a:lnTo>
                    <a:pt x="0" y="474980"/>
                  </a:lnTo>
                  <a:lnTo>
                    <a:pt x="31750" y="474980"/>
                  </a:lnTo>
                  <a:lnTo>
                    <a:pt x="31750" y="444500"/>
                  </a:lnTo>
                  <a:close/>
                </a:path>
                <a:path w="33020" h="1869439">
                  <a:moveTo>
                    <a:pt x="31750" y="381000"/>
                  </a:moveTo>
                  <a:lnTo>
                    <a:pt x="0" y="381000"/>
                  </a:lnTo>
                  <a:lnTo>
                    <a:pt x="0" y="412750"/>
                  </a:lnTo>
                  <a:lnTo>
                    <a:pt x="31750" y="412750"/>
                  </a:lnTo>
                  <a:lnTo>
                    <a:pt x="31750" y="381000"/>
                  </a:lnTo>
                  <a:close/>
                </a:path>
                <a:path w="33020" h="1869439">
                  <a:moveTo>
                    <a:pt x="31750" y="317500"/>
                  </a:moveTo>
                  <a:lnTo>
                    <a:pt x="0" y="317500"/>
                  </a:lnTo>
                  <a:lnTo>
                    <a:pt x="0" y="349250"/>
                  </a:lnTo>
                  <a:lnTo>
                    <a:pt x="31750" y="349250"/>
                  </a:lnTo>
                  <a:lnTo>
                    <a:pt x="31750" y="317500"/>
                  </a:lnTo>
                  <a:close/>
                </a:path>
                <a:path w="33020" h="1869439">
                  <a:moveTo>
                    <a:pt x="31750" y="254000"/>
                  </a:moveTo>
                  <a:lnTo>
                    <a:pt x="0" y="254000"/>
                  </a:lnTo>
                  <a:lnTo>
                    <a:pt x="0" y="285750"/>
                  </a:lnTo>
                  <a:lnTo>
                    <a:pt x="31750" y="285750"/>
                  </a:lnTo>
                  <a:lnTo>
                    <a:pt x="31750" y="254000"/>
                  </a:lnTo>
                  <a:close/>
                </a:path>
                <a:path w="33020" h="1869439">
                  <a:moveTo>
                    <a:pt x="31750" y="190500"/>
                  </a:moveTo>
                  <a:lnTo>
                    <a:pt x="0" y="190500"/>
                  </a:lnTo>
                  <a:lnTo>
                    <a:pt x="0" y="222250"/>
                  </a:lnTo>
                  <a:lnTo>
                    <a:pt x="31750" y="222250"/>
                  </a:lnTo>
                  <a:lnTo>
                    <a:pt x="31750" y="190500"/>
                  </a:lnTo>
                  <a:close/>
                </a:path>
                <a:path w="33020" h="1869439">
                  <a:moveTo>
                    <a:pt x="31750" y="127000"/>
                  </a:moveTo>
                  <a:lnTo>
                    <a:pt x="0" y="127000"/>
                  </a:lnTo>
                  <a:lnTo>
                    <a:pt x="0" y="158750"/>
                  </a:lnTo>
                  <a:lnTo>
                    <a:pt x="31750" y="158750"/>
                  </a:lnTo>
                  <a:lnTo>
                    <a:pt x="31750" y="127000"/>
                  </a:lnTo>
                  <a:close/>
                </a:path>
                <a:path w="33020" h="1869439">
                  <a:moveTo>
                    <a:pt x="31750" y="63500"/>
                  </a:moveTo>
                  <a:lnTo>
                    <a:pt x="0" y="63500"/>
                  </a:lnTo>
                  <a:lnTo>
                    <a:pt x="0" y="95250"/>
                  </a:lnTo>
                  <a:lnTo>
                    <a:pt x="31750" y="95250"/>
                  </a:lnTo>
                  <a:lnTo>
                    <a:pt x="31750" y="63500"/>
                  </a:lnTo>
                  <a:close/>
                </a:path>
                <a:path w="33020" h="1869439">
                  <a:moveTo>
                    <a:pt x="3175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31750" y="31750"/>
                  </a:lnTo>
                  <a:lnTo>
                    <a:pt x="31750" y="0"/>
                  </a:lnTo>
                  <a:close/>
                </a:path>
                <a:path w="33020" h="1869439">
                  <a:moveTo>
                    <a:pt x="33020" y="1837690"/>
                  </a:moveTo>
                  <a:lnTo>
                    <a:pt x="1270" y="1837690"/>
                  </a:lnTo>
                  <a:lnTo>
                    <a:pt x="1270" y="1869440"/>
                  </a:lnTo>
                  <a:lnTo>
                    <a:pt x="33020" y="1869440"/>
                  </a:lnTo>
                  <a:lnTo>
                    <a:pt x="33020" y="1837690"/>
                  </a:lnTo>
                  <a:close/>
                </a:path>
                <a:path w="33020" h="1869439">
                  <a:moveTo>
                    <a:pt x="33020" y="1774190"/>
                  </a:moveTo>
                  <a:lnTo>
                    <a:pt x="1270" y="1774190"/>
                  </a:lnTo>
                  <a:lnTo>
                    <a:pt x="1270" y="1805940"/>
                  </a:lnTo>
                  <a:lnTo>
                    <a:pt x="33020" y="1805940"/>
                  </a:lnTo>
                  <a:lnTo>
                    <a:pt x="33020" y="1774190"/>
                  </a:lnTo>
                  <a:close/>
                </a:path>
                <a:path w="33020" h="1869439">
                  <a:moveTo>
                    <a:pt x="33020" y="1710690"/>
                  </a:moveTo>
                  <a:lnTo>
                    <a:pt x="1270" y="1710690"/>
                  </a:lnTo>
                  <a:lnTo>
                    <a:pt x="1270" y="1742440"/>
                  </a:lnTo>
                  <a:lnTo>
                    <a:pt x="33020" y="1742440"/>
                  </a:lnTo>
                  <a:lnTo>
                    <a:pt x="33020" y="1710690"/>
                  </a:lnTo>
                  <a:close/>
                </a:path>
                <a:path w="33020" h="1869439">
                  <a:moveTo>
                    <a:pt x="33020" y="1647190"/>
                  </a:moveTo>
                  <a:lnTo>
                    <a:pt x="1270" y="1647190"/>
                  </a:lnTo>
                  <a:lnTo>
                    <a:pt x="1270" y="1678940"/>
                  </a:lnTo>
                  <a:lnTo>
                    <a:pt x="33020" y="1678940"/>
                  </a:lnTo>
                  <a:lnTo>
                    <a:pt x="33020" y="1647190"/>
                  </a:lnTo>
                  <a:close/>
                </a:path>
                <a:path w="33020" h="1869439">
                  <a:moveTo>
                    <a:pt x="33020" y="1584960"/>
                  </a:moveTo>
                  <a:lnTo>
                    <a:pt x="1270" y="1584960"/>
                  </a:lnTo>
                  <a:lnTo>
                    <a:pt x="1270" y="1615440"/>
                  </a:lnTo>
                  <a:lnTo>
                    <a:pt x="33020" y="1615440"/>
                  </a:lnTo>
                  <a:lnTo>
                    <a:pt x="33020" y="1584960"/>
                  </a:lnTo>
                  <a:close/>
                </a:path>
                <a:path w="33020" h="1869439">
                  <a:moveTo>
                    <a:pt x="33020" y="1521460"/>
                  </a:moveTo>
                  <a:lnTo>
                    <a:pt x="1270" y="1521460"/>
                  </a:lnTo>
                  <a:lnTo>
                    <a:pt x="1270" y="1553210"/>
                  </a:lnTo>
                  <a:lnTo>
                    <a:pt x="33020" y="1553210"/>
                  </a:lnTo>
                  <a:lnTo>
                    <a:pt x="33020" y="1521460"/>
                  </a:lnTo>
                  <a:close/>
                </a:path>
                <a:path w="33020" h="1869439">
                  <a:moveTo>
                    <a:pt x="33020" y="1457960"/>
                  </a:moveTo>
                  <a:lnTo>
                    <a:pt x="1270" y="1457960"/>
                  </a:lnTo>
                  <a:lnTo>
                    <a:pt x="1270" y="1489710"/>
                  </a:lnTo>
                  <a:lnTo>
                    <a:pt x="33020" y="1489710"/>
                  </a:lnTo>
                  <a:lnTo>
                    <a:pt x="33020" y="1457960"/>
                  </a:lnTo>
                  <a:close/>
                </a:path>
                <a:path w="33020" h="1869439">
                  <a:moveTo>
                    <a:pt x="33020" y="1394460"/>
                  </a:moveTo>
                  <a:lnTo>
                    <a:pt x="1270" y="1394460"/>
                  </a:lnTo>
                  <a:lnTo>
                    <a:pt x="1270" y="1426210"/>
                  </a:lnTo>
                  <a:lnTo>
                    <a:pt x="33020" y="1426210"/>
                  </a:lnTo>
                  <a:lnTo>
                    <a:pt x="33020" y="1394460"/>
                  </a:lnTo>
                  <a:close/>
                </a:path>
                <a:path w="33020" h="1869439">
                  <a:moveTo>
                    <a:pt x="33020" y="1330960"/>
                  </a:moveTo>
                  <a:lnTo>
                    <a:pt x="1270" y="1330960"/>
                  </a:lnTo>
                  <a:lnTo>
                    <a:pt x="1270" y="1362710"/>
                  </a:lnTo>
                  <a:lnTo>
                    <a:pt x="33020" y="1362710"/>
                  </a:lnTo>
                  <a:lnTo>
                    <a:pt x="33020" y="1330960"/>
                  </a:lnTo>
                  <a:close/>
                </a:path>
                <a:path w="33020" h="1869439">
                  <a:moveTo>
                    <a:pt x="33020" y="1267460"/>
                  </a:moveTo>
                  <a:lnTo>
                    <a:pt x="1270" y="1267460"/>
                  </a:lnTo>
                  <a:lnTo>
                    <a:pt x="1270" y="1299210"/>
                  </a:lnTo>
                  <a:lnTo>
                    <a:pt x="33020" y="1299210"/>
                  </a:lnTo>
                  <a:lnTo>
                    <a:pt x="33020" y="1267460"/>
                  </a:lnTo>
                  <a:close/>
                </a:path>
                <a:path w="33020" h="1869439">
                  <a:moveTo>
                    <a:pt x="33020" y="1203960"/>
                  </a:moveTo>
                  <a:lnTo>
                    <a:pt x="1270" y="1203960"/>
                  </a:lnTo>
                  <a:lnTo>
                    <a:pt x="1270" y="1235710"/>
                  </a:lnTo>
                  <a:lnTo>
                    <a:pt x="33020" y="1235710"/>
                  </a:lnTo>
                  <a:lnTo>
                    <a:pt x="33020" y="1203960"/>
                  </a:lnTo>
                  <a:close/>
                </a:path>
                <a:path w="33020" h="1869439">
                  <a:moveTo>
                    <a:pt x="33020" y="1140460"/>
                  </a:moveTo>
                  <a:lnTo>
                    <a:pt x="1270" y="1140460"/>
                  </a:lnTo>
                  <a:lnTo>
                    <a:pt x="1270" y="1172210"/>
                  </a:lnTo>
                  <a:lnTo>
                    <a:pt x="33020" y="1172210"/>
                  </a:lnTo>
                  <a:lnTo>
                    <a:pt x="33020" y="1140460"/>
                  </a:lnTo>
                  <a:close/>
                </a:path>
                <a:path w="33020" h="1869439">
                  <a:moveTo>
                    <a:pt x="33020" y="1108710"/>
                  </a:moveTo>
                  <a:lnTo>
                    <a:pt x="31750" y="1076960"/>
                  </a:lnTo>
                  <a:lnTo>
                    <a:pt x="0" y="1076960"/>
                  </a:lnTo>
                  <a:lnTo>
                    <a:pt x="1270" y="1108710"/>
                  </a:lnTo>
                  <a:lnTo>
                    <a:pt x="33020" y="11087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xfrm>
            <a:off x="558800" y="1168400"/>
            <a:ext cx="50692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Agent</a:t>
            </a:r>
            <a:r>
              <a:rPr u="none" spc="-80" dirty="0"/>
              <a:t> </a:t>
            </a:r>
            <a:r>
              <a:rPr u="none" dirty="0"/>
              <a:t>Communication</a:t>
            </a:r>
          </a:p>
        </p:txBody>
      </p:sp>
      <p:sp>
        <p:nvSpPr>
          <p:cNvPr id="116" name="Date Placeholder 11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00" y="6586219"/>
            <a:ext cx="2471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solidFill>
                  <a:srgbClr val="003366"/>
                </a:solidFill>
                <a:latin typeface="Verdana"/>
                <a:cs typeface="Verdana"/>
              </a:rPr>
              <a:t>Philippe </a:t>
            </a:r>
            <a:r>
              <a:rPr sz="1200" i="1" spc="-5" dirty="0">
                <a:solidFill>
                  <a:srgbClr val="003366"/>
                </a:solidFill>
                <a:latin typeface="Verdana"/>
                <a:cs typeface="Verdana"/>
              </a:rPr>
              <a:t>Pasquier, January</a:t>
            </a:r>
            <a:r>
              <a:rPr sz="1200" i="1" spc="-2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003366"/>
                </a:solidFill>
                <a:latin typeface="Verdana"/>
                <a:cs typeface="Verdana"/>
              </a:rPr>
              <a:t>2010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4" name="object 4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6544309"/>
            <a:ext cx="9138920" cy="19685"/>
            <a:chOff x="0" y="6544309"/>
            <a:chExt cx="9138920" cy="19685"/>
          </a:xfrm>
        </p:grpSpPr>
        <p:sp>
          <p:nvSpPr>
            <p:cNvPr id="9" name="object 9"/>
            <p:cNvSpPr/>
            <p:nvPr/>
          </p:nvSpPr>
          <p:spPr>
            <a:xfrm>
              <a:off x="0" y="65538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6553834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6690" y="6553834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-12700" y="236220"/>
            <a:ext cx="6435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200" dirty="0">
                <a:latin typeface="Times New Roman"/>
                <a:cs typeface="Times New Roman"/>
              </a:rPr>
              <a:t> </a:t>
            </a:r>
            <a:r>
              <a:rPr spc="-5" dirty="0"/>
              <a:t>Outline of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p</a:t>
            </a:r>
            <a:r>
              <a:rPr u="none" dirty="0"/>
              <a:t>resentation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44500" y="1087120"/>
            <a:ext cx="7773034" cy="535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Introduction: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What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is</a:t>
            </a:r>
            <a:r>
              <a:rPr sz="2400" b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cooperation?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Cooperative </a:t>
            </a:r>
            <a:r>
              <a:rPr sz="2400" b="1" i="1" spc="-5" dirty="0">
                <a:solidFill>
                  <a:srgbClr val="003366"/>
                </a:solidFill>
                <a:latin typeface="Arial"/>
                <a:cs typeface="Arial"/>
              </a:rPr>
              <a:t>versus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non-cooperative</a:t>
            </a:r>
            <a:r>
              <a:rPr sz="24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encounters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Early</a:t>
            </a:r>
            <a:r>
              <a:rPr sz="2800" b="1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systems: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Methode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invocation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The blackboard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20"/>
              </a:spcBef>
              <a:buClr>
                <a:srgbClr val="003366"/>
              </a:buClr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B74600"/>
                </a:solidFill>
                <a:latin typeface="Arial"/>
                <a:cs typeface="Arial"/>
              </a:rPr>
              <a:t>Agent Communication Languages</a:t>
            </a:r>
            <a:r>
              <a:rPr sz="2800" b="1" spc="-25" dirty="0">
                <a:solidFill>
                  <a:srgbClr val="B746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B74600"/>
                </a:solidFill>
                <a:latin typeface="Arial"/>
                <a:cs typeface="Arial"/>
              </a:rPr>
              <a:t>(ACL):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KQML &amp;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KIF;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FIPA ACL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Protocols and agent</a:t>
            </a:r>
            <a:r>
              <a:rPr sz="28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conversations: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The contract net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Argumentation</a:t>
            </a:r>
            <a:endParaRPr sz="2400">
              <a:latin typeface="Arial"/>
              <a:cs typeface="Arial"/>
            </a:endParaRPr>
          </a:p>
          <a:p>
            <a:pPr marL="749935" marR="271780" lvl="1" indent="-280670">
              <a:lnSpc>
                <a:spcPct val="77100"/>
              </a:lnSpc>
              <a:spcBef>
                <a:spcPts val="69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Negotiation protocols: Bargaining and Interest 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based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negotiation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(IBN)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700" y="6581140"/>
            <a:ext cx="480822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  <a:tabLst>
                <a:tab pos="4596765" algn="l"/>
              </a:tabLst>
            </a:pPr>
            <a:r>
              <a:rPr sz="3600" baseline="-4629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r>
              <a:rPr sz="3600" spc="367" baseline="-4629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3366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003366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003366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003366"/>
                </a:solidFill>
                <a:latin typeface="Verdana"/>
                <a:cs typeface="Verdana"/>
              </a:rPr>
              <a:t>-8</a:t>
            </a:r>
            <a:r>
              <a:rPr sz="1400" spc="-10" dirty="0">
                <a:solidFill>
                  <a:srgbClr val="003366"/>
                </a:solidFill>
                <a:latin typeface="Verdana"/>
                <a:cs typeface="Verdana"/>
              </a:rPr>
              <a:t>8</a:t>
            </a:r>
            <a:r>
              <a:rPr sz="1400" dirty="0">
                <a:solidFill>
                  <a:srgbClr val="003366"/>
                </a:solidFill>
                <a:latin typeface="Verdana"/>
                <a:cs typeface="Verdana"/>
              </a:rPr>
              <a:t>8</a:t>
            </a:r>
            <a:r>
              <a:rPr sz="1400" spc="-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3366"/>
                </a:solidFill>
                <a:latin typeface="Verdana"/>
                <a:cs typeface="Verdana"/>
              </a:rPr>
              <a:t>M</a:t>
            </a:r>
            <a:r>
              <a:rPr sz="1400" spc="5" dirty="0">
                <a:solidFill>
                  <a:srgbClr val="003366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003366"/>
                </a:solidFill>
                <a:latin typeface="Verdana"/>
                <a:cs typeface="Verdana"/>
              </a:rPr>
              <a:t>ta</a:t>
            </a:r>
            <a:r>
              <a:rPr sz="1400" dirty="0">
                <a:solidFill>
                  <a:srgbClr val="003366"/>
                </a:solidFill>
                <a:latin typeface="Verdana"/>
                <a:cs typeface="Verdana"/>
              </a:rPr>
              <a:t>cr</a:t>
            </a:r>
            <a:r>
              <a:rPr sz="1400" spc="5" dirty="0">
                <a:solidFill>
                  <a:srgbClr val="003366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003366"/>
                </a:solidFill>
                <a:latin typeface="Verdana"/>
                <a:cs typeface="Verdana"/>
              </a:rPr>
              <a:t>at</a:t>
            </a:r>
            <a:r>
              <a:rPr sz="1400" spc="15" dirty="0">
                <a:solidFill>
                  <a:srgbClr val="003366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003366"/>
                </a:solidFill>
                <a:latin typeface="Verdana"/>
                <a:cs typeface="Verdana"/>
              </a:rPr>
              <a:t>on	</a:t>
            </a:r>
            <a:r>
              <a:rPr sz="2100" b="1" baseline="1984" dirty="0">
                <a:solidFill>
                  <a:srgbClr val="000066"/>
                </a:solidFill>
                <a:latin typeface="Arial"/>
                <a:cs typeface="Arial"/>
              </a:rPr>
              <a:t>88</a:t>
            </a:r>
            <a:endParaRPr sz="2100" baseline="1984">
              <a:latin typeface="Arial"/>
              <a:cs typeface="Arial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3" name="object 3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6544309"/>
            <a:ext cx="9138920" cy="19685"/>
            <a:chOff x="0" y="6544309"/>
            <a:chExt cx="9138920" cy="19685"/>
          </a:xfrm>
        </p:grpSpPr>
        <p:sp>
          <p:nvSpPr>
            <p:cNvPr id="8" name="object 8"/>
            <p:cNvSpPr/>
            <p:nvPr/>
          </p:nvSpPr>
          <p:spPr>
            <a:xfrm>
              <a:off x="0" y="65538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36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173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3110" y="6553834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6690" y="6553834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236220"/>
            <a:ext cx="88290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200" dirty="0">
                <a:latin typeface="Times New Roman"/>
                <a:cs typeface="Times New Roman"/>
              </a:rPr>
              <a:t> </a:t>
            </a:r>
            <a:r>
              <a:rPr dirty="0"/>
              <a:t>Introduction to</a:t>
            </a:r>
            <a:r>
              <a:rPr u="none" dirty="0"/>
              <a:t> </a:t>
            </a:r>
            <a:r>
              <a:rPr u="none" spc="-5" dirty="0"/>
              <a:t>agent</a:t>
            </a:r>
            <a:r>
              <a:rPr u="none" spc="-65" dirty="0"/>
              <a:t> </a:t>
            </a:r>
            <a:r>
              <a:rPr u="none" dirty="0"/>
              <a:t>communication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60670" y="6590362"/>
            <a:ext cx="374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b="1" dirty="0">
                <a:solidFill>
                  <a:srgbClr val="000066"/>
                </a:solidFill>
                <a:latin typeface="Arial"/>
                <a:cs typeface="Arial"/>
              </a:rPr>
              <a:t>89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44500" y="1107440"/>
            <a:ext cx="8383905" cy="1976823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0520" marR="20320" indent="-337820">
              <a:lnSpc>
                <a:spcPct val="77200"/>
              </a:lnSpc>
              <a:spcBef>
                <a:spcPts val="805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600" b="1" smtClean="0">
                <a:solidFill>
                  <a:srgbClr val="003366"/>
                </a:solidFill>
                <a:latin typeface="Arial"/>
                <a:cs typeface="Arial"/>
              </a:rPr>
              <a:t>This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usefull since agents and </a:t>
            </a:r>
            <a:r>
              <a:rPr sz="2600" b="1" spc="5" dirty="0">
                <a:solidFill>
                  <a:srgbClr val="003366"/>
                </a:solidFill>
                <a:latin typeface="Arial"/>
                <a:cs typeface="Arial"/>
              </a:rPr>
              <a:t>humans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are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meant  to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communicate:</a:t>
            </a:r>
            <a:endParaRPr sz="2600">
              <a:latin typeface="Arial"/>
              <a:cs typeface="Arial"/>
            </a:endParaRPr>
          </a:p>
          <a:p>
            <a:pPr marL="750570" lvl="1" indent="-280670">
              <a:lnSpc>
                <a:spcPts val="3240"/>
              </a:lnSpc>
              <a:buFont typeface="Arial"/>
              <a:buChar char="–"/>
              <a:tabLst>
                <a:tab pos="750570" algn="l"/>
              </a:tabLst>
            </a:pP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Human-human</a:t>
            </a:r>
            <a:r>
              <a:rPr sz="28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communication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ts val="3279"/>
              </a:lnSpc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Human-machine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communication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ts val="3320"/>
              </a:lnSpc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Machine-machine</a:t>
            </a:r>
            <a:r>
              <a:rPr sz="2800"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communication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265429"/>
            <a:ext cx="7040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</a:tabLst>
            </a:pPr>
            <a:r>
              <a:rPr b="0" dirty="0">
                <a:solidFill>
                  <a:srgbClr val="CC3300"/>
                </a:solidFill>
                <a:latin typeface="Times New Roman"/>
                <a:cs typeface="Times New Roman"/>
              </a:rPr>
              <a:t> 	</a:t>
            </a:r>
            <a:r>
              <a:rPr spc="-5" dirty="0">
                <a:solidFill>
                  <a:srgbClr val="CC3300"/>
                </a:solidFill>
              </a:rPr>
              <a:t>Based on </a:t>
            </a:r>
            <a:r>
              <a:rPr dirty="0">
                <a:solidFill>
                  <a:srgbClr val="CC3300"/>
                </a:solidFill>
              </a:rPr>
              <a:t>Spee</a:t>
            </a:r>
            <a:r>
              <a:rPr u="none" dirty="0">
                <a:solidFill>
                  <a:srgbClr val="CC3300"/>
                </a:solidFill>
              </a:rPr>
              <a:t>ch Act</a:t>
            </a:r>
            <a:r>
              <a:rPr u="none" spc="-35" dirty="0">
                <a:solidFill>
                  <a:srgbClr val="CC3300"/>
                </a:solidFill>
              </a:rPr>
              <a:t> </a:t>
            </a:r>
            <a:r>
              <a:rPr u="none" spc="-5" dirty="0">
                <a:solidFill>
                  <a:srgbClr val="CC3300"/>
                </a:solidFill>
              </a:rPr>
              <a:t>Theory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60670" y="6590362"/>
            <a:ext cx="374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b="1" dirty="0">
                <a:solidFill>
                  <a:srgbClr val="000066"/>
                </a:solidFill>
                <a:latin typeface="Arial"/>
                <a:cs typeface="Arial"/>
              </a:rPr>
              <a:t>90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82270" y="1150620"/>
            <a:ext cx="8354695" cy="497332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0520" marR="15240" indent="-337820">
              <a:lnSpc>
                <a:spcPts val="2870"/>
              </a:lnSpc>
              <a:spcBef>
                <a:spcPts val="605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Most treatments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communication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cognitive  (multi)agent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systems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borrow their inspiration  from the </a:t>
            </a:r>
            <a:r>
              <a:rPr sz="2800" b="1" i="1" spc="-5" dirty="0">
                <a:solidFill>
                  <a:srgbClr val="B74600"/>
                </a:solidFill>
                <a:latin typeface="Arial"/>
                <a:cs typeface="Arial"/>
              </a:rPr>
              <a:t>speech act</a:t>
            </a:r>
            <a:r>
              <a:rPr sz="2800" b="1" i="1" spc="15" dirty="0">
                <a:solidFill>
                  <a:srgbClr val="B746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B74600"/>
                </a:solidFill>
                <a:latin typeface="Arial"/>
                <a:cs typeface="Arial"/>
              </a:rPr>
              <a:t>theory</a:t>
            </a:r>
            <a:endParaRPr sz="2800">
              <a:latin typeface="Arial"/>
              <a:cs typeface="Arial"/>
            </a:endParaRPr>
          </a:p>
          <a:p>
            <a:pPr marL="350520" marR="92075" indent="-337820">
              <a:lnSpc>
                <a:spcPct val="85300"/>
              </a:lnSpc>
              <a:spcBef>
                <a:spcPts val="735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Utterances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are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treated like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‘physical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actions’  that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aim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(goal, intention) to </a:t>
            </a:r>
            <a:r>
              <a:rPr sz="2800" b="1" i="1" spc="-5" dirty="0">
                <a:solidFill>
                  <a:srgbClr val="333366"/>
                </a:solidFill>
                <a:latin typeface="Arial"/>
                <a:cs typeface="Arial"/>
              </a:rPr>
              <a:t>change the </a:t>
            </a:r>
            <a:r>
              <a:rPr sz="2800" b="1" i="1" dirty="0">
                <a:solidFill>
                  <a:srgbClr val="333366"/>
                </a:solidFill>
                <a:latin typeface="Arial"/>
                <a:cs typeface="Arial"/>
              </a:rPr>
              <a:t>state of  </a:t>
            </a:r>
            <a:r>
              <a:rPr sz="2800" b="1" i="1" spc="-5" dirty="0">
                <a:solidFill>
                  <a:srgbClr val="333366"/>
                </a:solidFill>
                <a:latin typeface="Arial"/>
                <a:cs typeface="Arial"/>
              </a:rPr>
              <a:t>the</a:t>
            </a:r>
            <a:r>
              <a:rPr sz="2800" b="1" i="1" dirty="0">
                <a:solidFill>
                  <a:srgbClr val="333366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33366"/>
                </a:solidFill>
                <a:latin typeface="Arial"/>
                <a:cs typeface="Arial"/>
              </a:rPr>
              <a:t>world</a:t>
            </a:r>
            <a:endParaRPr sz="2800">
              <a:latin typeface="Arial"/>
              <a:cs typeface="Arial"/>
            </a:endParaRPr>
          </a:p>
          <a:p>
            <a:pPr marL="350520" marR="996950" indent="-337820">
              <a:lnSpc>
                <a:spcPts val="2880"/>
              </a:lnSpc>
              <a:spcBef>
                <a:spcPts val="760"/>
              </a:spcBef>
              <a:buClr>
                <a:srgbClr val="003366"/>
              </a:buClr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333366"/>
                </a:solidFill>
                <a:latin typeface="Arial"/>
                <a:cs typeface="Arial"/>
              </a:rPr>
              <a:t>The speech </a:t>
            </a:r>
            <a:r>
              <a:rPr sz="2800" b="1" dirty="0">
                <a:solidFill>
                  <a:srgbClr val="333366"/>
                </a:solidFill>
                <a:latin typeface="Arial"/>
                <a:cs typeface="Arial"/>
              </a:rPr>
              <a:t>act </a:t>
            </a:r>
            <a:r>
              <a:rPr sz="2800" b="1" spc="-5" dirty="0">
                <a:solidFill>
                  <a:srgbClr val="333366"/>
                </a:solidFill>
                <a:latin typeface="Arial"/>
                <a:cs typeface="Arial"/>
              </a:rPr>
              <a:t>theory </a:t>
            </a:r>
            <a:r>
              <a:rPr sz="2800" b="1" dirty="0">
                <a:solidFill>
                  <a:srgbClr val="333366"/>
                </a:solidFill>
                <a:latin typeface="Arial"/>
                <a:cs typeface="Arial"/>
              </a:rPr>
              <a:t>is a </a:t>
            </a:r>
            <a:r>
              <a:rPr sz="2800" b="1" spc="-5" dirty="0">
                <a:solidFill>
                  <a:srgbClr val="333366"/>
                </a:solidFill>
                <a:latin typeface="Arial"/>
                <a:cs typeface="Arial"/>
              </a:rPr>
              <a:t>theory </a:t>
            </a:r>
            <a:r>
              <a:rPr sz="2800" b="1" dirty="0">
                <a:solidFill>
                  <a:srgbClr val="333366"/>
                </a:solidFill>
                <a:latin typeface="Arial"/>
                <a:cs typeface="Arial"/>
              </a:rPr>
              <a:t>of </a:t>
            </a:r>
            <a:r>
              <a:rPr sz="2800" b="1" spc="-5" dirty="0">
                <a:solidFill>
                  <a:srgbClr val="333366"/>
                </a:solidFill>
                <a:latin typeface="Arial"/>
                <a:cs typeface="Arial"/>
              </a:rPr>
              <a:t>how  utterances are used </a:t>
            </a:r>
            <a:r>
              <a:rPr sz="2800" b="1" dirty="0">
                <a:solidFill>
                  <a:srgbClr val="333366"/>
                </a:solidFill>
                <a:latin typeface="Arial"/>
                <a:cs typeface="Arial"/>
              </a:rPr>
              <a:t>to achieve</a:t>
            </a:r>
            <a:r>
              <a:rPr sz="2800" b="1" spc="-25" dirty="0">
                <a:solidFill>
                  <a:srgbClr val="33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B74600"/>
                </a:solidFill>
                <a:latin typeface="Arial"/>
                <a:cs typeface="Arial"/>
              </a:rPr>
              <a:t>intentions</a:t>
            </a:r>
            <a:endParaRPr sz="2800">
              <a:latin typeface="Arial"/>
              <a:cs typeface="Arial"/>
            </a:endParaRPr>
          </a:p>
          <a:p>
            <a:pPr marL="350520" marR="5080" indent="-337820">
              <a:lnSpc>
                <a:spcPct val="76800"/>
              </a:lnSpc>
              <a:spcBef>
                <a:spcPts val="780"/>
              </a:spcBef>
              <a:buClr>
                <a:srgbClr val="003366"/>
              </a:buClr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333366"/>
                </a:solidFill>
                <a:latin typeface="Arial"/>
                <a:cs typeface="Arial"/>
              </a:rPr>
              <a:t>Agent communication languages only consider  two direction </a:t>
            </a:r>
            <a:r>
              <a:rPr sz="2800" b="1" dirty="0">
                <a:solidFill>
                  <a:srgbClr val="333366"/>
                </a:solidFill>
                <a:latin typeface="Arial"/>
                <a:cs typeface="Arial"/>
              </a:rPr>
              <a:t>of</a:t>
            </a:r>
            <a:r>
              <a:rPr sz="2800" b="1" spc="-15" dirty="0">
                <a:solidFill>
                  <a:srgbClr val="3333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66"/>
                </a:solidFill>
                <a:latin typeface="Arial"/>
                <a:cs typeface="Arial"/>
              </a:rPr>
              <a:t>fit:</a:t>
            </a:r>
            <a:endParaRPr sz="2800">
              <a:latin typeface="Arial"/>
              <a:cs typeface="Arial"/>
            </a:endParaRPr>
          </a:p>
          <a:p>
            <a:pPr marL="750570" marR="1570355" lvl="1" indent="-280670">
              <a:lnSpc>
                <a:spcPct val="77100"/>
              </a:lnSpc>
              <a:spcBef>
                <a:spcPts val="700"/>
              </a:spcBef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333366"/>
                </a:solidFill>
                <a:latin typeface="Arial"/>
                <a:cs typeface="Arial"/>
              </a:rPr>
              <a:t>The direction </a:t>
            </a:r>
            <a:r>
              <a:rPr sz="2400" b="1" dirty="0">
                <a:solidFill>
                  <a:srgbClr val="333366"/>
                </a:solidFill>
                <a:latin typeface="Arial"/>
                <a:cs typeface="Arial"/>
              </a:rPr>
              <a:t>from </a:t>
            </a:r>
            <a:r>
              <a:rPr sz="2400" b="1" spc="-5" dirty="0">
                <a:solidFill>
                  <a:srgbClr val="333366"/>
                </a:solidFill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333366"/>
                </a:solidFill>
                <a:latin typeface="Arial"/>
                <a:cs typeface="Arial"/>
              </a:rPr>
              <a:t>words </a:t>
            </a:r>
            <a:r>
              <a:rPr sz="2400" b="1" spc="5" dirty="0">
                <a:solidFill>
                  <a:srgbClr val="333366"/>
                </a:solidFill>
                <a:latin typeface="Arial"/>
                <a:cs typeface="Arial"/>
              </a:rPr>
              <a:t>to </a:t>
            </a:r>
            <a:r>
              <a:rPr sz="2400" b="1" dirty="0">
                <a:solidFill>
                  <a:srgbClr val="333366"/>
                </a:solidFill>
                <a:latin typeface="Arial"/>
                <a:cs typeface="Arial"/>
              </a:rPr>
              <a:t>the </a:t>
            </a:r>
            <a:r>
              <a:rPr sz="2400" b="1" spc="5" dirty="0">
                <a:solidFill>
                  <a:srgbClr val="333366"/>
                </a:solidFill>
                <a:latin typeface="Arial"/>
                <a:cs typeface="Arial"/>
              </a:rPr>
              <a:t>world  </a:t>
            </a:r>
            <a:r>
              <a:rPr sz="2400" b="1" spc="-5" dirty="0">
                <a:solidFill>
                  <a:srgbClr val="333366"/>
                </a:solidFill>
                <a:latin typeface="Arial"/>
                <a:cs typeface="Arial"/>
              </a:rPr>
              <a:t>(assertive)</a:t>
            </a:r>
            <a:endParaRPr sz="2400">
              <a:latin typeface="Arial"/>
              <a:cs typeface="Arial"/>
            </a:endParaRPr>
          </a:p>
          <a:p>
            <a:pPr marL="750570" lvl="1" indent="-281305">
              <a:lnSpc>
                <a:spcPct val="100000"/>
              </a:lnSpc>
              <a:spcBef>
                <a:spcPts val="30"/>
              </a:spcBef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333366"/>
                </a:solidFill>
                <a:latin typeface="Arial"/>
                <a:cs typeface="Arial"/>
              </a:rPr>
              <a:t>The direction </a:t>
            </a:r>
            <a:r>
              <a:rPr sz="2400" b="1" dirty="0">
                <a:solidFill>
                  <a:srgbClr val="333366"/>
                </a:solidFill>
                <a:latin typeface="Arial"/>
                <a:cs typeface="Arial"/>
              </a:rPr>
              <a:t>from </a:t>
            </a:r>
            <a:r>
              <a:rPr sz="2400" b="1" spc="5" dirty="0">
                <a:solidFill>
                  <a:srgbClr val="333366"/>
                </a:solidFill>
                <a:latin typeface="Arial"/>
                <a:cs typeface="Arial"/>
              </a:rPr>
              <a:t>world to </a:t>
            </a:r>
            <a:r>
              <a:rPr sz="2400" b="1" dirty="0">
                <a:solidFill>
                  <a:srgbClr val="333366"/>
                </a:solidFill>
                <a:latin typeface="Arial"/>
                <a:cs typeface="Arial"/>
              </a:rPr>
              <a:t>the words</a:t>
            </a:r>
            <a:r>
              <a:rPr sz="2400" b="1" spc="-5" dirty="0">
                <a:solidFill>
                  <a:srgbClr val="333366"/>
                </a:solidFill>
                <a:latin typeface="Arial"/>
                <a:cs typeface="Arial"/>
              </a:rPr>
              <a:t> (directive)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753109"/>
            <a:ext cx="3644900" cy="19685"/>
            <a:chOff x="0" y="753109"/>
            <a:chExt cx="3644900" cy="19685"/>
          </a:xfrm>
        </p:grpSpPr>
        <p:sp>
          <p:nvSpPr>
            <p:cNvPr id="14" name="object 14"/>
            <p:cNvSpPr/>
            <p:nvPr/>
          </p:nvSpPr>
          <p:spPr>
            <a:xfrm>
              <a:off x="0" y="7626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0369" y="7626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21739" y="7626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23110" y="7632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34669" y="265429"/>
            <a:ext cx="2790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Speech</a:t>
            </a:r>
            <a:r>
              <a:rPr u="none" spc="-85" dirty="0"/>
              <a:t> </a:t>
            </a:r>
            <a:r>
              <a:rPr u="none" dirty="0"/>
              <a:t>Acts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60670" y="6590362"/>
            <a:ext cx="374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b="1" dirty="0">
                <a:solidFill>
                  <a:srgbClr val="000066"/>
                </a:solidFill>
                <a:latin typeface="Arial"/>
                <a:cs typeface="Arial"/>
              </a:rPr>
              <a:t>91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34669" y="922020"/>
            <a:ext cx="7858125" cy="52501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0520" marR="5080" indent="-337820">
              <a:lnSpc>
                <a:spcPct val="76800"/>
              </a:lnSpc>
              <a:spcBef>
                <a:spcPts val="88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general,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a speech act can be seen to</a:t>
            </a:r>
            <a:r>
              <a:rPr sz="2800" b="1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have  two</a:t>
            </a:r>
            <a:r>
              <a:rPr sz="28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components:</a:t>
            </a:r>
            <a:endParaRPr sz="2800">
              <a:latin typeface="Arial"/>
              <a:cs typeface="Arial"/>
            </a:endParaRPr>
          </a:p>
          <a:p>
            <a:pPr marL="750570" marR="891540" lvl="1" indent="-280670">
              <a:lnSpc>
                <a:spcPct val="76800"/>
              </a:lnSpc>
              <a:spcBef>
                <a:spcPts val="660"/>
              </a:spcBef>
              <a:buFont typeface="Arial"/>
              <a:buChar char="–"/>
              <a:tabLst>
                <a:tab pos="750570" algn="l"/>
              </a:tabLst>
            </a:pP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2800" b="1" i="1" spc="-5" dirty="0">
                <a:solidFill>
                  <a:srgbClr val="B74600"/>
                </a:solidFill>
                <a:latin typeface="Arial"/>
                <a:cs typeface="Arial"/>
              </a:rPr>
              <a:t>performative verb</a:t>
            </a:r>
            <a:r>
              <a:rPr sz="2800" b="1" i="1" spc="-5" dirty="0">
                <a:solidFill>
                  <a:srgbClr val="003399"/>
                </a:solidFill>
                <a:latin typeface="Arial"/>
                <a:cs typeface="Arial"/>
              </a:rPr>
              <a:t>: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request,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inform, 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inquire,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 ...</a:t>
            </a:r>
            <a:endParaRPr sz="2800">
              <a:latin typeface="Arial"/>
              <a:cs typeface="Arial"/>
            </a:endParaRPr>
          </a:p>
          <a:p>
            <a:pPr marL="750570" marR="302260" lvl="1" indent="-280670">
              <a:lnSpc>
                <a:spcPct val="76800"/>
              </a:lnSpc>
              <a:spcBef>
                <a:spcPts val="655"/>
              </a:spcBef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800" b="1" i="1" spc="-5" dirty="0">
                <a:solidFill>
                  <a:srgbClr val="B74600"/>
                </a:solidFill>
                <a:latin typeface="Arial"/>
                <a:cs typeface="Arial"/>
              </a:rPr>
              <a:t>propositional content</a:t>
            </a:r>
            <a:r>
              <a:rPr sz="2800" b="1" i="1" spc="-5" dirty="0">
                <a:solidFill>
                  <a:srgbClr val="003399"/>
                </a:solidFill>
                <a:latin typeface="Arial"/>
                <a:cs typeface="Arial"/>
              </a:rPr>
              <a:t>: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e.g., “the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video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is 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played”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ts val="334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Examples:</a:t>
            </a:r>
            <a:endParaRPr sz="2800">
              <a:latin typeface="Arial"/>
              <a:cs typeface="Arial"/>
            </a:endParaRPr>
          </a:p>
          <a:p>
            <a:pPr marL="750570" marR="3101340" lvl="1" indent="-280670">
              <a:lnSpc>
                <a:spcPct val="76900"/>
              </a:lnSpc>
              <a:spcBef>
                <a:spcPts val="660"/>
              </a:spcBef>
              <a:buFont typeface="Arial"/>
              <a:buChar char="–"/>
              <a:tabLst>
                <a:tab pos="750570" algn="l"/>
              </a:tabLst>
            </a:pP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performative </a:t>
            </a:r>
            <a:r>
              <a:rPr sz="2200" b="1" dirty="0">
                <a:solidFill>
                  <a:srgbClr val="003366"/>
                </a:solidFill>
                <a:latin typeface="Arial"/>
                <a:cs typeface="Arial"/>
              </a:rPr>
              <a:t>=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request  content </a:t>
            </a:r>
            <a:r>
              <a:rPr sz="2200" b="1" dirty="0">
                <a:solidFill>
                  <a:srgbClr val="003366"/>
                </a:solidFill>
                <a:latin typeface="Arial"/>
                <a:cs typeface="Arial"/>
              </a:rPr>
              <a:t>= “the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door </a:t>
            </a:r>
            <a:r>
              <a:rPr sz="2200" b="1" dirty="0">
                <a:solidFill>
                  <a:srgbClr val="003366"/>
                </a:solidFill>
                <a:latin typeface="Arial"/>
                <a:cs typeface="Arial"/>
              </a:rPr>
              <a:t>is</a:t>
            </a:r>
            <a:r>
              <a:rPr sz="2200" b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closed”</a:t>
            </a:r>
            <a:endParaRPr sz="2200">
              <a:latin typeface="Arial"/>
              <a:cs typeface="Arial"/>
            </a:endParaRPr>
          </a:p>
          <a:p>
            <a:pPr marL="750570">
              <a:lnSpc>
                <a:spcPts val="2030"/>
              </a:lnSpc>
            </a:pP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speech </a:t>
            </a:r>
            <a:r>
              <a:rPr sz="2200" b="1" dirty="0">
                <a:solidFill>
                  <a:srgbClr val="003366"/>
                </a:solidFill>
                <a:latin typeface="Arial"/>
                <a:cs typeface="Arial"/>
              </a:rPr>
              <a:t>act = “please close the</a:t>
            </a:r>
            <a:r>
              <a:rPr sz="2200" b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door”</a:t>
            </a:r>
            <a:endParaRPr sz="2200">
              <a:latin typeface="Arial"/>
              <a:cs typeface="Arial"/>
            </a:endParaRPr>
          </a:p>
          <a:p>
            <a:pPr marL="750570" lvl="1" indent="-281305">
              <a:lnSpc>
                <a:spcPts val="2335"/>
              </a:lnSpc>
              <a:spcBef>
                <a:spcPts val="40"/>
              </a:spcBef>
              <a:buFont typeface="Arial"/>
              <a:buChar char="–"/>
              <a:tabLst>
                <a:tab pos="750570" algn="l"/>
              </a:tabLst>
            </a:pP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performative </a:t>
            </a:r>
            <a:r>
              <a:rPr sz="2200" b="1" dirty="0">
                <a:solidFill>
                  <a:srgbClr val="003366"/>
                </a:solidFill>
                <a:latin typeface="Arial"/>
                <a:cs typeface="Arial"/>
              </a:rPr>
              <a:t>=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 inform</a:t>
            </a:r>
            <a:endParaRPr sz="2200">
              <a:latin typeface="Arial"/>
              <a:cs typeface="Arial"/>
            </a:endParaRPr>
          </a:p>
          <a:p>
            <a:pPr marL="750570" marR="2572385">
              <a:lnSpc>
                <a:spcPct val="76900"/>
              </a:lnSpc>
              <a:spcBef>
                <a:spcPts val="305"/>
              </a:spcBef>
            </a:pP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content </a:t>
            </a:r>
            <a:r>
              <a:rPr sz="2200" b="1" dirty="0">
                <a:solidFill>
                  <a:srgbClr val="003366"/>
                </a:solidFill>
                <a:latin typeface="Arial"/>
                <a:cs typeface="Arial"/>
              </a:rPr>
              <a:t>= “the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door </a:t>
            </a:r>
            <a:r>
              <a:rPr sz="2200" b="1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closed”  speech </a:t>
            </a:r>
            <a:r>
              <a:rPr sz="2200" b="1" dirty="0">
                <a:solidFill>
                  <a:srgbClr val="003366"/>
                </a:solidFill>
                <a:latin typeface="Arial"/>
                <a:cs typeface="Arial"/>
              </a:rPr>
              <a:t>act = “the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door </a:t>
            </a:r>
            <a:r>
              <a:rPr sz="2200" b="1" dirty="0">
                <a:solidFill>
                  <a:srgbClr val="003366"/>
                </a:solidFill>
                <a:latin typeface="Arial"/>
                <a:cs typeface="Arial"/>
              </a:rPr>
              <a:t>is</a:t>
            </a:r>
            <a:r>
              <a:rPr sz="2200" b="1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closed!”</a:t>
            </a:r>
            <a:endParaRPr sz="2200">
              <a:latin typeface="Arial"/>
              <a:cs typeface="Arial"/>
            </a:endParaRPr>
          </a:p>
          <a:p>
            <a:pPr marL="750570" marR="3101340" lvl="1" indent="-280670">
              <a:lnSpc>
                <a:spcPct val="76500"/>
              </a:lnSpc>
              <a:spcBef>
                <a:spcPts val="660"/>
              </a:spcBef>
              <a:buFont typeface="Arial"/>
              <a:buChar char="–"/>
              <a:tabLst>
                <a:tab pos="750570" algn="l"/>
              </a:tabLst>
            </a:pP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performative </a:t>
            </a:r>
            <a:r>
              <a:rPr sz="2200" b="1" dirty="0">
                <a:solidFill>
                  <a:srgbClr val="003366"/>
                </a:solidFill>
                <a:latin typeface="Arial"/>
                <a:cs typeface="Arial"/>
              </a:rPr>
              <a:t>=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inquire  content </a:t>
            </a:r>
            <a:r>
              <a:rPr sz="2200" b="1" dirty="0">
                <a:solidFill>
                  <a:srgbClr val="003366"/>
                </a:solidFill>
                <a:latin typeface="Arial"/>
                <a:cs typeface="Arial"/>
              </a:rPr>
              <a:t>= “the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door </a:t>
            </a:r>
            <a:r>
              <a:rPr sz="2200" b="1" dirty="0">
                <a:solidFill>
                  <a:srgbClr val="003366"/>
                </a:solidFill>
                <a:latin typeface="Arial"/>
                <a:cs typeface="Arial"/>
              </a:rPr>
              <a:t>is</a:t>
            </a:r>
            <a:r>
              <a:rPr sz="2200" b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closed”</a:t>
            </a:r>
            <a:endParaRPr sz="2200">
              <a:latin typeface="Arial"/>
              <a:cs typeface="Arial"/>
            </a:endParaRPr>
          </a:p>
          <a:p>
            <a:pPr marL="750570">
              <a:lnSpc>
                <a:spcPts val="2030"/>
              </a:lnSpc>
            </a:pP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speech </a:t>
            </a:r>
            <a:r>
              <a:rPr sz="2200" b="1" dirty="0">
                <a:solidFill>
                  <a:srgbClr val="003366"/>
                </a:solidFill>
                <a:latin typeface="Arial"/>
                <a:cs typeface="Arial"/>
              </a:rPr>
              <a:t>act = “is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the door</a:t>
            </a:r>
            <a:r>
              <a:rPr sz="22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Arial"/>
                <a:cs typeface="Arial"/>
              </a:rPr>
              <a:t>closed?”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3" name="object 3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753109"/>
            <a:ext cx="3644900" cy="19685"/>
            <a:chOff x="0" y="753109"/>
            <a:chExt cx="3644900" cy="19685"/>
          </a:xfrm>
        </p:grpSpPr>
        <p:sp>
          <p:nvSpPr>
            <p:cNvPr id="8" name="object 8"/>
            <p:cNvSpPr/>
            <p:nvPr/>
          </p:nvSpPr>
          <p:spPr>
            <a:xfrm>
              <a:off x="0" y="7626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369" y="7626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1739" y="7626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3110" y="7632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0" y="6544309"/>
            <a:ext cx="9138920" cy="19685"/>
            <a:chOff x="0" y="6544309"/>
            <a:chExt cx="9138920" cy="19685"/>
          </a:xfrm>
        </p:grpSpPr>
        <p:sp>
          <p:nvSpPr>
            <p:cNvPr id="13" name="object 13"/>
            <p:cNvSpPr/>
            <p:nvPr/>
          </p:nvSpPr>
          <p:spPr>
            <a:xfrm>
              <a:off x="0" y="65538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036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2173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23110" y="6553834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66690" y="6553834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34669" y="261620"/>
            <a:ext cx="7940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u="none" spc="-5" dirty="0"/>
              <a:t>ACLs: Agent Communication</a:t>
            </a:r>
            <a:r>
              <a:rPr sz="2800" u="none" spc="-20" dirty="0"/>
              <a:t> </a:t>
            </a:r>
            <a:r>
              <a:rPr sz="2800" u="none" spc="-5" dirty="0"/>
              <a:t>Languages</a:t>
            </a:r>
            <a:endParaRPr sz="2800"/>
          </a:p>
        </p:txBody>
      </p:sp>
      <p:sp>
        <p:nvSpPr>
          <p:cNvPr id="19" name="object 19"/>
          <p:cNvSpPr txBox="1"/>
          <p:nvPr/>
        </p:nvSpPr>
        <p:spPr>
          <a:xfrm>
            <a:off x="534669" y="1215390"/>
            <a:ext cx="4337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The e-mail</a:t>
            </a:r>
            <a:r>
              <a:rPr sz="3200" b="1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metaphor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85800" y="1828800"/>
            <a:ext cx="5943600" cy="4343400"/>
            <a:chOff x="685800" y="1828800"/>
            <a:chExt cx="5943600" cy="4343400"/>
          </a:xfrm>
        </p:grpSpPr>
        <p:sp>
          <p:nvSpPr>
            <p:cNvPr id="21" name="object 21"/>
            <p:cNvSpPr/>
            <p:nvPr/>
          </p:nvSpPr>
          <p:spPr>
            <a:xfrm>
              <a:off x="685800" y="1828800"/>
              <a:ext cx="5257800" cy="4343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58840" y="1987550"/>
              <a:ext cx="224790" cy="184150"/>
            </a:xfrm>
            <a:custGeom>
              <a:avLst/>
              <a:gdLst/>
              <a:ahLst/>
              <a:cxnLst/>
              <a:rect l="l" t="t" r="r" b="b"/>
              <a:pathLst>
                <a:path w="224789" h="184150">
                  <a:moveTo>
                    <a:pt x="0" y="184150"/>
                  </a:moveTo>
                  <a:lnTo>
                    <a:pt x="2247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25209" y="1905000"/>
              <a:ext cx="158750" cy="144780"/>
            </a:xfrm>
            <a:custGeom>
              <a:avLst/>
              <a:gdLst/>
              <a:ahLst/>
              <a:cxnLst/>
              <a:rect l="l" t="t" r="r" b="b"/>
              <a:pathLst>
                <a:path w="158750" h="144780">
                  <a:moveTo>
                    <a:pt x="158750" y="0"/>
                  </a:moveTo>
                  <a:lnTo>
                    <a:pt x="0" y="60960"/>
                  </a:lnTo>
                  <a:lnTo>
                    <a:pt x="68579" y="14477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43600" y="2514600"/>
              <a:ext cx="457200" cy="3657600"/>
            </a:xfrm>
            <a:custGeom>
              <a:avLst/>
              <a:gdLst/>
              <a:ahLst/>
              <a:cxnLst/>
              <a:rect l="l" t="t" r="r" b="b"/>
              <a:pathLst>
                <a:path w="457200" h="3657600">
                  <a:moveTo>
                    <a:pt x="0" y="0"/>
                  </a:moveTo>
                  <a:lnTo>
                    <a:pt x="37943" y="5435"/>
                  </a:lnTo>
                  <a:lnTo>
                    <a:pt x="74945" y="20905"/>
                  </a:lnTo>
                  <a:lnTo>
                    <a:pt x="110066" y="45155"/>
                  </a:lnTo>
                  <a:lnTo>
                    <a:pt x="142365" y="76931"/>
                  </a:lnTo>
                  <a:lnTo>
                    <a:pt x="170901" y="114979"/>
                  </a:lnTo>
                  <a:lnTo>
                    <a:pt x="194733" y="158044"/>
                  </a:lnTo>
                  <a:lnTo>
                    <a:pt x="212920" y="204872"/>
                  </a:lnTo>
                  <a:lnTo>
                    <a:pt x="224523" y="254209"/>
                  </a:lnTo>
                  <a:lnTo>
                    <a:pt x="228600" y="304800"/>
                  </a:lnTo>
                  <a:lnTo>
                    <a:pt x="228600" y="247650"/>
                  </a:lnTo>
                  <a:lnTo>
                    <a:pt x="232676" y="298240"/>
                  </a:lnTo>
                  <a:lnTo>
                    <a:pt x="244279" y="347577"/>
                  </a:lnTo>
                  <a:lnTo>
                    <a:pt x="262466" y="394405"/>
                  </a:lnTo>
                  <a:lnTo>
                    <a:pt x="286298" y="437470"/>
                  </a:lnTo>
                  <a:lnTo>
                    <a:pt x="314834" y="475518"/>
                  </a:lnTo>
                  <a:lnTo>
                    <a:pt x="347133" y="507294"/>
                  </a:lnTo>
                  <a:lnTo>
                    <a:pt x="382254" y="531544"/>
                  </a:lnTo>
                  <a:lnTo>
                    <a:pt x="419256" y="547014"/>
                  </a:lnTo>
                  <a:lnTo>
                    <a:pt x="457200" y="552450"/>
                  </a:lnTo>
                  <a:lnTo>
                    <a:pt x="419256" y="557885"/>
                  </a:lnTo>
                  <a:lnTo>
                    <a:pt x="382254" y="573355"/>
                  </a:lnTo>
                  <a:lnTo>
                    <a:pt x="347133" y="597605"/>
                  </a:lnTo>
                  <a:lnTo>
                    <a:pt x="314834" y="629381"/>
                  </a:lnTo>
                  <a:lnTo>
                    <a:pt x="286298" y="667429"/>
                  </a:lnTo>
                  <a:lnTo>
                    <a:pt x="262466" y="710494"/>
                  </a:lnTo>
                  <a:lnTo>
                    <a:pt x="244279" y="757322"/>
                  </a:lnTo>
                  <a:lnTo>
                    <a:pt x="232676" y="806659"/>
                  </a:lnTo>
                  <a:lnTo>
                    <a:pt x="228600" y="857250"/>
                  </a:lnTo>
                  <a:lnTo>
                    <a:pt x="228600" y="3352800"/>
                  </a:lnTo>
                  <a:lnTo>
                    <a:pt x="224523" y="3403390"/>
                  </a:lnTo>
                  <a:lnTo>
                    <a:pt x="212920" y="3452727"/>
                  </a:lnTo>
                  <a:lnTo>
                    <a:pt x="194733" y="3499555"/>
                  </a:lnTo>
                  <a:lnTo>
                    <a:pt x="170901" y="3542620"/>
                  </a:lnTo>
                  <a:lnTo>
                    <a:pt x="142365" y="3580668"/>
                  </a:lnTo>
                  <a:lnTo>
                    <a:pt x="110066" y="3612444"/>
                  </a:lnTo>
                  <a:lnTo>
                    <a:pt x="74945" y="3636694"/>
                  </a:lnTo>
                  <a:lnTo>
                    <a:pt x="37943" y="3652164"/>
                  </a:lnTo>
                  <a:lnTo>
                    <a:pt x="0" y="36576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58840" y="2857500"/>
              <a:ext cx="599440" cy="906780"/>
            </a:xfrm>
            <a:custGeom>
              <a:avLst/>
              <a:gdLst/>
              <a:ahLst/>
              <a:cxnLst/>
              <a:rect l="l" t="t" r="r" b="b"/>
              <a:pathLst>
                <a:path w="599440" h="906779">
                  <a:moveTo>
                    <a:pt x="0" y="0"/>
                  </a:moveTo>
                  <a:lnTo>
                    <a:pt x="599439" y="9067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94779" y="3707129"/>
              <a:ext cx="134620" cy="165100"/>
            </a:xfrm>
            <a:custGeom>
              <a:avLst/>
              <a:gdLst/>
              <a:ahLst/>
              <a:cxnLst/>
              <a:rect l="l" t="t" r="r" b="b"/>
              <a:pathLst>
                <a:path w="134620" h="165100">
                  <a:moveTo>
                    <a:pt x="90170" y="0"/>
                  </a:moveTo>
                  <a:lnTo>
                    <a:pt x="0" y="59690"/>
                  </a:lnTo>
                  <a:lnTo>
                    <a:pt x="134620" y="165100"/>
                  </a:lnTo>
                  <a:lnTo>
                    <a:pt x="901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383020" y="1371600"/>
            <a:ext cx="2140585" cy="975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675"/>
              </a:spcBef>
            </a:pP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Underlying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mmu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n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t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o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n 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Infrastructure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61150" y="2771140"/>
            <a:ext cx="1262380" cy="127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003366"/>
                </a:solidFill>
                <a:latin typeface="Arial"/>
                <a:cs typeface="Arial"/>
              </a:rPr>
              <a:t>M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ss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g</a:t>
            </a: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</a:pPr>
            <a:r>
              <a:rPr sz="2400" spc="-10" dirty="0">
                <a:solidFill>
                  <a:srgbClr val="003366"/>
                </a:solidFill>
                <a:latin typeface="Arial"/>
                <a:cs typeface="Arial"/>
              </a:rPr>
              <a:t>Header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72200" y="3200400"/>
            <a:ext cx="457200" cy="2971800"/>
          </a:xfrm>
          <a:custGeom>
            <a:avLst/>
            <a:gdLst/>
            <a:ahLst/>
            <a:cxnLst/>
            <a:rect l="l" t="t" r="r" b="b"/>
            <a:pathLst>
              <a:path w="457200" h="2971800">
                <a:moveTo>
                  <a:pt x="0" y="0"/>
                </a:moveTo>
                <a:lnTo>
                  <a:pt x="42639" y="5536"/>
                </a:lnTo>
                <a:lnTo>
                  <a:pt x="83939" y="21193"/>
                </a:lnTo>
                <a:lnTo>
                  <a:pt x="122559" y="45541"/>
                </a:lnTo>
                <a:lnTo>
                  <a:pt x="157162" y="77152"/>
                </a:lnTo>
                <a:lnTo>
                  <a:pt x="186407" y="114597"/>
                </a:lnTo>
                <a:lnTo>
                  <a:pt x="208954" y="156448"/>
                </a:lnTo>
                <a:lnTo>
                  <a:pt x="223465" y="201275"/>
                </a:lnTo>
                <a:lnTo>
                  <a:pt x="228600" y="247650"/>
                </a:lnTo>
                <a:lnTo>
                  <a:pt x="228600" y="1803400"/>
                </a:lnTo>
                <a:lnTo>
                  <a:pt x="233734" y="1849410"/>
                </a:lnTo>
                <a:lnTo>
                  <a:pt x="248245" y="1894066"/>
                </a:lnTo>
                <a:lnTo>
                  <a:pt x="270792" y="1935894"/>
                </a:lnTo>
                <a:lnTo>
                  <a:pt x="300037" y="1973421"/>
                </a:lnTo>
                <a:lnTo>
                  <a:pt x="334640" y="2005173"/>
                </a:lnTo>
                <a:lnTo>
                  <a:pt x="373260" y="2029678"/>
                </a:lnTo>
                <a:lnTo>
                  <a:pt x="414560" y="2045461"/>
                </a:lnTo>
                <a:lnTo>
                  <a:pt x="457200" y="2051050"/>
                </a:lnTo>
                <a:lnTo>
                  <a:pt x="414560" y="2056586"/>
                </a:lnTo>
                <a:lnTo>
                  <a:pt x="373260" y="2072243"/>
                </a:lnTo>
                <a:lnTo>
                  <a:pt x="334640" y="2096591"/>
                </a:lnTo>
                <a:lnTo>
                  <a:pt x="300037" y="2128202"/>
                </a:lnTo>
                <a:lnTo>
                  <a:pt x="270792" y="2165647"/>
                </a:lnTo>
                <a:lnTo>
                  <a:pt x="248245" y="2207498"/>
                </a:lnTo>
                <a:lnTo>
                  <a:pt x="233734" y="2252325"/>
                </a:lnTo>
                <a:lnTo>
                  <a:pt x="228600" y="2298700"/>
                </a:lnTo>
                <a:lnTo>
                  <a:pt x="228600" y="2724150"/>
                </a:lnTo>
                <a:lnTo>
                  <a:pt x="223465" y="2770160"/>
                </a:lnTo>
                <a:lnTo>
                  <a:pt x="208954" y="2814816"/>
                </a:lnTo>
                <a:lnTo>
                  <a:pt x="186407" y="2856644"/>
                </a:lnTo>
                <a:lnTo>
                  <a:pt x="157162" y="2894171"/>
                </a:lnTo>
                <a:lnTo>
                  <a:pt x="122559" y="2925923"/>
                </a:lnTo>
                <a:lnTo>
                  <a:pt x="83939" y="2950428"/>
                </a:lnTo>
                <a:lnTo>
                  <a:pt x="42639" y="2966211"/>
                </a:lnTo>
                <a:lnTo>
                  <a:pt x="0" y="29718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06869" y="5057140"/>
            <a:ext cx="2412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Message</a:t>
            </a:r>
            <a:r>
              <a:rPr sz="2400" spc="-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3366"/>
                </a:solidFill>
                <a:latin typeface="Arial"/>
                <a:cs typeface="Arial"/>
              </a:rPr>
              <a:t>Content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60670" y="6590362"/>
            <a:ext cx="374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b="1" dirty="0">
                <a:solidFill>
                  <a:srgbClr val="000066"/>
                </a:solidFill>
                <a:latin typeface="Arial"/>
                <a:cs typeface="Arial"/>
              </a:rPr>
              <a:t>92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313690"/>
            <a:ext cx="38030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  <a:tab pos="2002789" algn="l"/>
              </a:tabLst>
            </a:pPr>
            <a:r>
              <a:rPr b="0" dirty="0">
                <a:solidFill>
                  <a:srgbClr val="CC3300"/>
                </a:solidFill>
                <a:latin typeface="Times New Roman"/>
                <a:cs typeface="Times New Roman"/>
              </a:rPr>
              <a:t> 	</a:t>
            </a:r>
            <a:r>
              <a:rPr dirty="0">
                <a:solidFill>
                  <a:srgbClr val="CC3300"/>
                </a:solidFill>
              </a:rPr>
              <a:t>KQML	and</a:t>
            </a:r>
            <a:r>
              <a:rPr spc="-85" dirty="0">
                <a:solidFill>
                  <a:srgbClr val="CC3300"/>
                </a:solidFill>
              </a:rPr>
              <a:t> </a:t>
            </a:r>
            <a:r>
              <a:rPr dirty="0">
                <a:solidFill>
                  <a:srgbClr val="CC3300"/>
                </a:solidFill>
              </a:rPr>
              <a:t>KIF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60670" y="6590362"/>
            <a:ext cx="374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b="1" dirty="0">
                <a:solidFill>
                  <a:srgbClr val="000066"/>
                </a:solidFill>
                <a:latin typeface="Arial"/>
                <a:cs typeface="Arial"/>
              </a:rPr>
              <a:t>93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34669" y="1215390"/>
            <a:ext cx="8018780" cy="4345933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0520" marR="5080" indent="-337820">
              <a:lnSpc>
                <a:spcPct val="75700"/>
              </a:lnSpc>
              <a:spcBef>
                <a:spcPts val="103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lang="en-US" sz="3200" b="1" spc="-5" dirty="0" smtClean="0">
                <a:solidFill>
                  <a:srgbClr val="003366"/>
                </a:solidFill>
                <a:latin typeface="Arial"/>
                <a:cs typeface="Arial"/>
              </a:rPr>
              <a:t>C</a:t>
            </a:r>
            <a:r>
              <a:rPr sz="3200" b="1" spc="-5" smtClean="0">
                <a:solidFill>
                  <a:srgbClr val="003366"/>
                </a:solidFill>
                <a:latin typeface="Arial"/>
                <a:cs typeface="Arial"/>
              </a:rPr>
              <a:t>onsider </a:t>
            </a:r>
            <a:r>
              <a:rPr sz="3200" b="1" i="1" spc="-5" dirty="0">
                <a:solidFill>
                  <a:srgbClr val="B74600"/>
                </a:solidFill>
                <a:latin typeface="Arial"/>
                <a:cs typeface="Arial"/>
              </a:rPr>
              <a:t>agent communication  languages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(ACLs)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—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standard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formats 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for the exchange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messages</a:t>
            </a:r>
            <a:endParaRPr sz="3200">
              <a:latin typeface="Arial"/>
              <a:cs typeface="Arial"/>
            </a:endParaRPr>
          </a:p>
          <a:p>
            <a:pPr marL="350520" marR="861694" indent="-337820">
              <a:lnSpc>
                <a:spcPct val="75700"/>
              </a:lnSpc>
              <a:spcBef>
                <a:spcPts val="755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best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known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ACL is </a:t>
            </a:r>
            <a:r>
              <a:rPr sz="3200" b="1" dirty="0">
                <a:solidFill>
                  <a:srgbClr val="B74600"/>
                </a:solidFill>
                <a:latin typeface="Arial"/>
                <a:cs typeface="Arial"/>
              </a:rPr>
              <a:t>KQML,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developed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by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ARPA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knowledge  sharing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initiative</a:t>
            </a:r>
            <a:endParaRPr sz="3200">
              <a:latin typeface="Arial"/>
              <a:cs typeface="Arial"/>
            </a:endParaRPr>
          </a:p>
          <a:p>
            <a:pPr marL="350520">
              <a:lnSpc>
                <a:spcPts val="2840"/>
              </a:lnSpc>
            </a:pP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KQML is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comprised of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two</a:t>
            </a:r>
            <a:r>
              <a:rPr sz="32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parts:</a:t>
            </a:r>
            <a:endParaRPr sz="3200">
              <a:latin typeface="Arial"/>
              <a:cs typeface="Arial"/>
            </a:endParaRPr>
          </a:p>
          <a:p>
            <a:pPr marL="750570" marR="71755" lvl="1" indent="-280670">
              <a:lnSpc>
                <a:spcPct val="77100"/>
              </a:lnSpc>
              <a:spcBef>
                <a:spcPts val="710"/>
              </a:spcBef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B74600"/>
                </a:solidFill>
                <a:latin typeface="Arial"/>
                <a:cs typeface="Arial"/>
              </a:rPr>
              <a:t>Message format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: the knowledge query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and 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manipulation language</a:t>
            </a:r>
            <a:r>
              <a:rPr sz="28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(KQML)</a:t>
            </a:r>
            <a:endParaRPr sz="2800">
              <a:latin typeface="Arial"/>
              <a:cs typeface="Arial"/>
            </a:endParaRPr>
          </a:p>
          <a:p>
            <a:pPr marL="750570" marR="1118870" lvl="1" indent="-280670">
              <a:lnSpc>
                <a:spcPct val="76800"/>
              </a:lnSpc>
              <a:spcBef>
                <a:spcPts val="650"/>
              </a:spcBef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B74600"/>
                </a:solidFill>
                <a:latin typeface="Arial"/>
                <a:cs typeface="Arial"/>
              </a:rPr>
              <a:t>Content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: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knowledge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interchange  format (KIF)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313690"/>
            <a:ext cx="38030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  <a:tab pos="2002789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dirty="0"/>
              <a:t>KQML	and</a:t>
            </a:r>
            <a:r>
              <a:rPr spc="-85" dirty="0"/>
              <a:t> </a:t>
            </a:r>
            <a:r>
              <a:rPr dirty="0"/>
              <a:t>KIF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60670" y="6590362"/>
            <a:ext cx="374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b="1" dirty="0">
                <a:solidFill>
                  <a:srgbClr val="000066"/>
                </a:solidFill>
                <a:latin typeface="Arial"/>
                <a:cs typeface="Arial"/>
              </a:rPr>
              <a:t>94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82270" y="1140459"/>
            <a:ext cx="8468360" cy="493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ts val="3370"/>
              </a:lnSpc>
              <a:spcBef>
                <a:spcPts val="10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KQML is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an ‘outer’ language, that</a:t>
            </a:r>
            <a:r>
              <a:rPr sz="3200" b="1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defines</a:t>
            </a:r>
            <a:endParaRPr sz="3200">
              <a:latin typeface="Arial"/>
              <a:cs typeface="Arial"/>
            </a:endParaRPr>
          </a:p>
          <a:p>
            <a:pPr marL="350520">
              <a:lnSpc>
                <a:spcPts val="2900"/>
              </a:lnSpc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various acceptable</a:t>
            </a:r>
            <a:r>
              <a:rPr sz="32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‘communicative</a:t>
            </a:r>
            <a:endParaRPr sz="3200">
              <a:latin typeface="Arial"/>
              <a:cs typeface="Arial"/>
            </a:endParaRPr>
          </a:p>
          <a:p>
            <a:pPr marL="350520">
              <a:lnSpc>
                <a:spcPts val="2905"/>
              </a:lnSpc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verbs’, or</a:t>
            </a:r>
            <a:r>
              <a:rPr sz="3200" b="1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i="1" spc="-5" dirty="0">
                <a:solidFill>
                  <a:srgbClr val="B74600"/>
                </a:solidFill>
                <a:latin typeface="Arial"/>
                <a:cs typeface="Arial"/>
              </a:rPr>
              <a:t>performatives</a:t>
            </a:r>
            <a:endParaRPr sz="3200">
              <a:latin typeface="Arial"/>
              <a:cs typeface="Arial"/>
            </a:endParaRPr>
          </a:p>
          <a:p>
            <a:pPr marL="350520">
              <a:lnSpc>
                <a:spcPts val="3375"/>
              </a:lnSpc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Example</a:t>
            </a:r>
            <a:r>
              <a:rPr sz="3200" b="1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performatives:</a:t>
            </a:r>
            <a:endParaRPr sz="3200">
              <a:latin typeface="Arial"/>
              <a:cs typeface="Arial"/>
            </a:endParaRPr>
          </a:p>
          <a:p>
            <a:pPr marL="750570" indent="-281305">
              <a:lnSpc>
                <a:spcPct val="100000"/>
              </a:lnSpc>
              <a:spcBef>
                <a:spcPts val="570"/>
              </a:spcBef>
              <a:buFont typeface="Arial"/>
              <a:buChar char="–"/>
              <a:tabLst>
                <a:tab pos="750570" algn="l"/>
              </a:tabLst>
            </a:pPr>
            <a:r>
              <a:rPr sz="4200" b="1" spc="-7" baseline="1984" dirty="0">
                <a:solidFill>
                  <a:srgbClr val="003366"/>
                </a:solidFill>
                <a:latin typeface="Courier New"/>
                <a:cs typeface="Courier New"/>
              </a:rPr>
              <a:t>ask-if </a:t>
            </a:r>
            <a:r>
              <a:rPr sz="4200" b="1" baseline="1984" dirty="0">
                <a:solidFill>
                  <a:srgbClr val="003366"/>
                </a:solidFill>
                <a:latin typeface="Arial"/>
                <a:cs typeface="Arial"/>
              </a:rPr>
              <a:t>(‘is it true </a:t>
            </a:r>
            <a:r>
              <a:rPr sz="4200" b="1" spc="-7" baseline="1984" dirty="0">
                <a:solidFill>
                  <a:srgbClr val="003366"/>
                </a:solidFill>
                <a:latin typeface="Arial"/>
                <a:cs typeface="Arial"/>
              </a:rPr>
              <a:t>that. </a:t>
            </a:r>
            <a:r>
              <a:rPr sz="4200" b="1" baseline="1984" dirty="0">
                <a:solidFill>
                  <a:srgbClr val="003366"/>
                </a:solidFill>
                <a:latin typeface="Arial"/>
                <a:cs typeface="Arial"/>
              </a:rPr>
              <a:t>. .</a:t>
            </a:r>
            <a:r>
              <a:rPr sz="4200" b="1" spc="22" baseline="198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4200" b="1" baseline="1984" dirty="0">
                <a:solidFill>
                  <a:srgbClr val="003366"/>
                </a:solidFill>
                <a:latin typeface="Arial"/>
                <a:cs typeface="Arial"/>
              </a:rPr>
              <a:t>’)</a:t>
            </a:r>
            <a:endParaRPr sz="4200" baseline="1984">
              <a:latin typeface="Arial"/>
              <a:cs typeface="Arial"/>
            </a:endParaRPr>
          </a:p>
          <a:p>
            <a:pPr marL="750570" marR="944244" indent="-280670">
              <a:lnSpc>
                <a:spcPct val="100000"/>
              </a:lnSpc>
              <a:spcBef>
                <a:spcPts val="710"/>
              </a:spcBef>
              <a:buFont typeface="Arial"/>
              <a:buChar char="–"/>
              <a:tabLst>
                <a:tab pos="750570" algn="l"/>
              </a:tabLst>
            </a:pPr>
            <a:r>
              <a:rPr sz="4200" b="1" spc="-7" baseline="1984" dirty="0">
                <a:solidFill>
                  <a:srgbClr val="003366"/>
                </a:solidFill>
                <a:latin typeface="Courier New"/>
                <a:cs typeface="Courier New"/>
              </a:rPr>
              <a:t>perform </a:t>
            </a:r>
            <a:r>
              <a:rPr sz="4200" b="1" spc="-7" baseline="1984" dirty="0">
                <a:solidFill>
                  <a:srgbClr val="003366"/>
                </a:solidFill>
                <a:latin typeface="Arial"/>
                <a:cs typeface="Arial"/>
              </a:rPr>
              <a:t>(‘please perform the following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 action.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. .</a:t>
            </a:r>
            <a:r>
              <a:rPr sz="28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’)</a:t>
            </a:r>
            <a:endParaRPr sz="2800">
              <a:latin typeface="Arial"/>
              <a:cs typeface="Arial"/>
            </a:endParaRPr>
          </a:p>
          <a:p>
            <a:pPr marL="750570" indent="-281305">
              <a:lnSpc>
                <a:spcPct val="100000"/>
              </a:lnSpc>
              <a:spcBef>
                <a:spcPts val="560"/>
              </a:spcBef>
              <a:buFont typeface="Arial"/>
              <a:buChar char="–"/>
              <a:tabLst>
                <a:tab pos="750570" algn="l"/>
              </a:tabLst>
            </a:pPr>
            <a:r>
              <a:rPr sz="4200" b="1" spc="-7" baseline="1984" dirty="0">
                <a:solidFill>
                  <a:srgbClr val="003366"/>
                </a:solidFill>
                <a:latin typeface="Courier New"/>
                <a:cs typeface="Courier New"/>
              </a:rPr>
              <a:t>tell</a:t>
            </a:r>
            <a:r>
              <a:rPr sz="4200" b="1" spc="-1305" baseline="1984" dirty="0">
                <a:solidFill>
                  <a:srgbClr val="003366"/>
                </a:solidFill>
                <a:latin typeface="Courier New"/>
                <a:cs typeface="Courier New"/>
              </a:rPr>
              <a:t> </a:t>
            </a:r>
            <a:r>
              <a:rPr sz="4200" b="1" baseline="1984" dirty="0">
                <a:solidFill>
                  <a:srgbClr val="003366"/>
                </a:solidFill>
                <a:latin typeface="Arial"/>
                <a:cs typeface="Arial"/>
              </a:rPr>
              <a:t>(‘it is </a:t>
            </a:r>
            <a:r>
              <a:rPr sz="4200" b="1" spc="-7" baseline="1984" dirty="0">
                <a:solidFill>
                  <a:srgbClr val="003366"/>
                </a:solidFill>
                <a:latin typeface="Arial"/>
                <a:cs typeface="Arial"/>
              </a:rPr>
              <a:t>true that. </a:t>
            </a:r>
            <a:r>
              <a:rPr sz="4200" b="1" baseline="1984" dirty="0">
                <a:solidFill>
                  <a:srgbClr val="003366"/>
                </a:solidFill>
                <a:latin typeface="Arial"/>
                <a:cs typeface="Arial"/>
              </a:rPr>
              <a:t>. . ’)</a:t>
            </a:r>
            <a:endParaRPr sz="4200" baseline="1984">
              <a:latin typeface="Arial"/>
              <a:cs typeface="Arial"/>
            </a:endParaRPr>
          </a:p>
          <a:p>
            <a:pPr marL="750570" indent="-281305">
              <a:lnSpc>
                <a:spcPts val="3350"/>
              </a:lnSpc>
              <a:spcBef>
                <a:spcPts val="710"/>
              </a:spcBef>
              <a:buFont typeface="Arial"/>
              <a:buChar char="–"/>
              <a:tabLst>
                <a:tab pos="750570" algn="l"/>
              </a:tabLst>
            </a:pPr>
            <a:r>
              <a:rPr sz="4200" b="1" spc="-7" baseline="1984" dirty="0">
                <a:solidFill>
                  <a:srgbClr val="003366"/>
                </a:solidFill>
                <a:latin typeface="Courier New"/>
                <a:cs typeface="Courier New"/>
              </a:rPr>
              <a:t>reply</a:t>
            </a:r>
            <a:r>
              <a:rPr sz="4200" b="1" spc="-1350" baseline="1984" dirty="0">
                <a:solidFill>
                  <a:srgbClr val="003366"/>
                </a:solidFill>
                <a:latin typeface="Courier New"/>
                <a:cs typeface="Courier New"/>
              </a:rPr>
              <a:t> </a:t>
            </a:r>
            <a:r>
              <a:rPr sz="4200" b="1" baseline="1984" dirty="0">
                <a:solidFill>
                  <a:srgbClr val="003366"/>
                </a:solidFill>
                <a:latin typeface="Arial"/>
                <a:cs typeface="Arial"/>
              </a:rPr>
              <a:t>(‘the </a:t>
            </a:r>
            <a:r>
              <a:rPr sz="4200" b="1" spc="-7" baseline="1984" dirty="0">
                <a:solidFill>
                  <a:srgbClr val="003366"/>
                </a:solidFill>
                <a:latin typeface="Arial"/>
                <a:cs typeface="Arial"/>
              </a:rPr>
              <a:t>answer </a:t>
            </a:r>
            <a:r>
              <a:rPr sz="4200" b="1" baseline="1984" dirty="0">
                <a:solidFill>
                  <a:srgbClr val="003366"/>
                </a:solidFill>
                <a:latin typeface="Arial"/>
                <a:cs typeface="Arial"/>
              </a:rPr>
              <a:t>is . . . ’)</a:t>
            </a:r>
            <a:endParaRPr sz="4200" baseline="1984">
              <a:latin typeface="Arial"/>
              <a:cs typeface="Arial"/>
            </a:endParaRPr>
          </a:p>
          <a:p>
            <a:pPr marL="350520" indent="-337820">
              <a:lnSpc>
                <a:spcPts val="336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KIF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is a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language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for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expressing</a:t>
            </a:r>
            <a:r>
              <a:rPr sz="32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message</a:t>
            </a:r>
            <a:endParaRPr sz="3200">
              <a:latin typeface="Arial"/>
              <a:cs typeface="Arial"/>
            </a:endParaRPr>
          </a:p>
          <a:p>
            <a:pPr marL="350520">
              <a:lnSpc>
                <a:spcPts val="3370"/>
              </a:lnSpc>
            </a:pPr>
            <a:r>
              <a:rPr sz="3200" b="1" i="1" spc="-5" dirty="0">
                <a:solidFill>
                  <a:srgbClr val="B74600"/>
                </a:solidFill>
                <a:latin typeface="Arial"/>
                <a:cs typeface="Arial"/>
              </a:rPr>
              <a:t>content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3" name="object 3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6544309"/>
            <a:ext cx="9138920" cy="19685"/>
            <a:chOff x="0" y="6544309"/>
            <a:chExt cx="9138920" cy="19685"/>
          </a:xfrm>
        </p:grpSpPr>
        <p:sp>
          <p:nvSpPr>
            <p:cNvPr id="8" name="object 8"/>
            <p:cNvSpPr/>
            <p:nvPr/>
          </p:nvSpPr>
          <p:spPr>
            <a:xfrm>
              <a:off x="0" y="65538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36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173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3110" y="6553834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6690" y="6553834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-12700" y="265429"/>
            <a:ext cx="8971915" cy="448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835" algn="l"/>
              </a:tabLst>
            </a:pPr>
            <a:r>
              <a:rPr sz="32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b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KIF – </a:t>
            </a:r>
            <a:r>
              <a:rPr sz="32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Knowled</a:t>
            </a:r>
            <a:r>
              <a:rPr sz="3200" b="1" spc="-5" dirty="0">
                <a:solidFill>
                  <a:srgbClr val="CC0000"/>
                </a:solidFill>
                <a:latin typeface="Verdana"/>
                <a:cs typeface="Verdana"/>
              </a:rPr>
              <a:t>ge </a:t>
            </a:r>
            <a:r>
              <a:rPr sz="3200" b="1" dirty="0">
                <a:solidFill>
                  <a:srgbClr val="CC0000"/>
                </a:solidFill>
                <a:latin typeface="Verdana"/>
                <a:cs typeface="Verdana"/>
              </a:rPr>
              <a:t>Interchange</a:t>
            </a:r>
            <a:r>
              <a:rPr sz="3200" b="1" spc="-4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3200" b="1" dirty="0">
                <a:solidFill>
                  <a:srgbClr val="CC0000"/>
                </a:solidFill>
                <a:latin typeface="Verdana"/>
                <a:cs typeface="Verdana"/>
              </a:rPr>
              <a:t>Format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Verdana"/>
              <a:cs typeface="Verdana"/>
            </a:endParaRPr>
          </a:p>
          <a:p>
            <a:pPr marL="560070">
              <a:lnSpc>
                <a:spcPts val="3750"/>
              </a:lnSpc>
              <a:spcBef>
                <a:spcPts val="5"/>
              </a:spcBef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Used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state and</a:t>
            </a:r>
            <a:r>
              <a:rPr sz="32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represent:</a:t>
            </a:r>
            <a:endParaRPr sz="3200">
              <a:latin typeface="Arial"/>
              <a:cs typeface="Arial"/>
            </a:endParaRPr>
          </a:p>
          <a:p>
            <a:pPr marL="897890" marR="796925" indent="-337820">
              <a:lnSpc>
                <a:spcPct val="75500"/>
              </a:lnSpc>
              <a:spcBef>
                <a:spcPts val="850"/>
              </a:spcBef>
              <a:buFont typeface="Arial"/>
              <a:buChar char="•"/>
              <a:tabLst>
                <a:tab pos="897255" algn="l"/>
                <a:tab pos="89789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Properties of things in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domain (e.g., 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“Noam is</a:t>
            </a:r>
            <a:r>
              <a:rPr sz="32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chairman”)</a:t>
            </a:r>
            <a:endParaRPr sz="3200">
              <a:latin typeface="Arial"/>
              <a:cs typeface="Arial"/>
            </a:endParaRPr>
          </a:p>
          <a:p>
            <a:pPr marL="897890" marR="704850" indent="-337820">
              <a:lnSpc>
                <a:spcPct val="75500"/>
              </a:lnSpc>
              <a:spcBef>
                <a:spcPts val="760"/>
              </a:spcBef>
              <a:buFont typeface="Arial"/>
              <a:buChar char="•"/>
              <a:tabLst>
                <a:tab pos="897255" algn="l"/>
                <a:tab pos="89789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Relationships between things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in a 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domain (e.g.,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“Amnon is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Yael’s</a:t>
            </a:r>
            <a:r>
              <a:rPr sz="3200" b="1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boss”)</a:t>
            </a:r>
            <a:endParaRPr sz="3200">
              <a:latin typeface="Arial"/>
              <a:cs typeface="Arial"/>
            </a:endParaRPr>
          </a:p>
          <a:p>
            <a:pPr marL="897890" marR="569595" indent="-337820">
              <a:lnSpc>
                <a:spcPct val="75500"/>
              </a:lnSpc>
              <a:spcBef>
                <a:spcPts val="760"/>
              </a:spcBef>
              <a:buFont typeface="Arial"/>
              <a:buChar char="•"/>
              <a:tabLst>
                <a:tab pos="897255" algn="l"/>
                <a:tab pos="89789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General properties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of a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domain (e.g., 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“All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students are registered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for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at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least 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one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course”)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60670" y="6590362"/>
            <a:ext cx="374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b="1" dirty="0">
                <a:solidFill>
                  <a:srgbClr val="000066"/>
                </a:solidFill>
                <a:latin typeface="Arial"/>
                <a:cs typeface="Arial"/>
              </a:rPr>
              <a:t>95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4669" y="1215390"/>
            <a:ext cx="7972425" cy="3605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ts val="3404"/>
              </a:lnSpc>
              <a:spcBef>
                <a:spcPts val="10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“The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temperature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m1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83</a:t>
            </a:r>
            <a:r>
              <a:rPr sz="3200" b="1" spc="-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Celsius”:</a:t>
            </a:r>
            <a:endParaRPr sz="3200">
              <a:latin typeface="Arial"/>
              <a:cs typeface="Arial"/>
            </a:endParaRPr>
          </a:p>
          <a:p>
            <a:pPr marL="43180" algn="ctr">
              <a:lnSpc>
                <a:spcPts val="2375"/>
              </a:lnSpc>
            </a:pPr>
            <a:r>
              <a:rPr sz="2400" b="1" spc="-5" dirty="0">
                <a:solidFill>
                  <a:srgbClr val="003366"/>
                </a:solidFill>
                <a:latin typeface="Courier New"/>
                <a:cs typeface="Courier New"/>
              </a:rPr>
              <a:t>(= (temperature m1) (scalar 83</a:t>
            </a:r>
            <a:r>
              <a:rPr sz="2400" b="1" spc="-65" dirty="0">
                <a:solidFill>
                  <a:srgbClr val="003366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Courier New"/>
                <a:cs typeface="Courier New"/>
              </a:rPr>
              <a:t>Celsius))</a:t>
            </a:r>
            <a:endParaRPr sz="2400">
              <a:latin typeface="Courier New"/>
              <a:cs typeface="Courier New"/>
            </a:endParaRPr>
          </a:p>
          <a:p>
            <a:pPr marL="350520" marR="118110" indent="-337820">
              <a:lnSpc>
                <a:spcPct val="75500"/>
              </a:lnSpc>
              <a:spcBef>
                <a:spcPts val="869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“An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object is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bachelor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if the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object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is  a man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not</a:t>
            </a:r>
            <a:r>
              <a:rPr sz="3200" b="1" spc="-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married”:</a:t>
            </a:r>
            <a:endParaRPr sz="3200">
              <a:latin typeface="Arial"/>
              <a:cs typeface="Arial"/>
            </a:endParaRPr>
          </a:p>
          <a:p>
            <a:pPr marL="350520">
              <a:lnSpc>
                <a:spcPts val="1680"/>
              </a:lnSpc>
            </a:pPr>
            <a:r>
              <a:rPr sz="2400" b="1" spc="-5" dirty="0">
                <a:solidFill>
                  <a:srgbClr val="003366"/>
                </a:solidFill>
                <a:latin typeface="Courier New"/>
                <a:cs typeface="Courier New"/>
              </a:rPr>
              <a:t>(defrelation bachelor (?x)</a:t>
            </a:r>
            <a:r>
              <a:rPr sz="2400" b="1" spc="-25" dirty="0">
                <a:solidFill>
                  <a:srgbClr val="003366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Courier New"/>
                <a:cs typeface="Courier New"/>
              </a:rPr>
              <a:t>:=</a:t>
            </a:r>
            <a:endParaRPr sz="2400">
              <a:latin typeface="Courier New"/>
              <a:cs typeface="Courier New"/>
            </a:endParaRPr>
          </a:p>
          <a:p>
            <a:pPr marL="88900" algn="ctr">
              <a:lnSpc>
                <a:spcPts val="2470"/>
              </a:lnSpc>
            </a:pPr>
            <a:r>
              <a:rPr sz="2400" b="1" spc="-5" dirty="0">
                <a:solidFill>
                  <a:srgbClr val="003366"/>
                </a:solidFill>
                <a:latin typeface="Courier New"/>
                <a:cs typeface="Courier New"/>
              </a:rPr>
              <a:t>(and (man ?x) (not (married</a:t>
            </a:r>
            <a:r>
              <a:rPr sz="2400" b="1" spc="-45" dirty="0">
                <a:solidFill>
                  <a:srgbClr val="003366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Courier New"/>
                <a:cs typeface="Courier New"/>
              </a:rPr>
              <a:t>?x))))</a:t>
            </a:r>
            <a:endParaRPr sz="2400">
              <a:latin typeface="Courier New"/>
              <a:cs typeface="Courier New"/>
            </a:endParaRPr>
          </a:p>
          <a:p>
            <a:pPr marL="350520" marR="5080" indent="-337820">
              <a:lnSpc>
                <a:spcPct val="75700"/>
              </a:lnSpc>
              <a:spcBef>
                <a:spcPts val="86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“Any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individual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with the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property of  being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person also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has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the property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of 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being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32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mammal”:</a:t>
            </a:r>
            <a:endParaRPr sz="3200">
              <a:latin typeface="Arial"/>
              <a:cs typeface="Arial"/>
            </a:endParaRPr>
          </a:p>
          <a:p>
            <a:pPr marL="350520">
              <a:lnSpc>
                <a:spcPts val="2010"/>
              </a:lnSpc>
            </a:pPr>
            <a:r>
              <a:rPr sz="2400" b="1" spc="-5" dirty="0">
                <a:solidFill>
                  <a:srgbClr val="003366"/>
                </a:solidFill>
                <a:latin typeface="Courier New"/>
                <a:cs typeface="Courier New"/>
              </a:rPr>
              <a:t>(defrelation person (?x) :=&gt; (mammal</a:t>
            </a:r>
            <a:r>
              <a:rPr sz="2400" b="1" spc="-70" dirty="0">
                <a:solidFill>
                  <a:srgbClr val="003366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Courier New"/>
                <a:cs typeface="Courier New"/>
              </a:rPr>
              <a:t>?x))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0670" y="6590362"/>
            <a:ext cx="374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b="1" dirty="0">
                <a:solidFill>
                  <a:srgbClr val="000066"/>
                </a:solidFill>
                <a:latin typeface="Arial"/>
                <a:cs typeface="Arial"/>
              </a:rPr>
              <a:t>96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-12700" y="265429"/>
            <a:ext cx="89725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835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dirty="0"/>
              <a:t>KIF – </a:t>
            </a:r>
            <a:r>
              <a:rPr spc="-5" dirty="0"/>
              <a:t>Knowled</a:t>
            </a:r>
            <a:r>
              <a:rPr u="none" spc="-5" dirty="0"/>
              <a:t>ge </a:t>
            </a:r>
            <a:r>
              <a:rPr u="none" dirty="0"/>
              <a:t>Interchange</a:t>
            </a:r>
            <a:r>
              <a:rPr u="none" spc="-40" dirty="0"/>
              <a:t> </a:t>
            </a:r>
            <a:r>
              <a:rPr u="none" dirty="0"/>
              <a:t>Format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265429"/>
            <a:ext cx="38030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  <a:tab pos="2002789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dirty="0"/>
              <a:t>KQML	and</a:t>
            </a:r>
            <a:r>
              <a:rPr spc="-85" dirty="0"/>
              <a:t> </a:t>
            </a:r>
            <a:r>
              <a:rPr dirty="0"/>
              <a:t>KIF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60670" y="6590362"/>
            <a:ext cx="374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b="1" dirty="0">
                <a:solidFill>
                  <a:srgbClr val="000066"/>
                </a:solidFill>
                <a:latin typeface="Arial"/>
                <a:cs typeface="Arial"/>
              </a:rPr>
              <a:t>97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34669" y="2462529"/>
            <a:ext cx="1416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003366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669" y="3450590"/>
            <a:ext cx="1416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003366"/>
                </a:solidFill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0520" marR="215265" indent="-337820">
              <a:lnSpc>
                <a:spcPct val="77200"/>
              </a:lnSpc>
              <a:spcBef>
                <a:spcPts val="81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600" spc="-5" dirty="0"/>
              <a:t>In </a:t>
            </a:r>
            <a:r>
              <a:rPr sz="2600" dirty="0"/>
              <a:t>order to </a:t>
            </a:r>
            <a:r>
              <a:rPr sz="2600" spc="5" dirty="0"/>
              <a:t>be </a:t>
            </a:r>
            <a:r>
              <a:rPr sz="2600" dirty="0"/>
              <a:t>able to communicate, agents must  have agreed on a common set </a:t>
            </a:r>
            <a:r>
              <a:rPr sz="2600" spc="5" dirty="0"/>
              <a:t>of</a:t>
            </a:r>
            <a:r>
              <a:rPr sz="2600" spc="-15" dirty="0"/>
              <a:t> </a:t>
            </a:r>
            <a:r>
              <a:rPr sz="2600" spc="-5" dirty="0"/>
              <a:t>terms</a:t>
            </a:r>
            <a:endParaRPr sz="2600"/>
          </a:p>
          <a:p>
            <a:pPr marL="350520" marR="236220" indent="-337820">
              <a:lnSpc>
                <a:spcPct val="77200"/>
              </a:lnSpc>
              <a:spcBef>
                <a:spcPts val="65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600" dirty="0"/>
              <a:t>A formal </a:t>
            </a:r>
            <a:r>
              <a:rPr sz="2600" spc="-5" dirty="0"/>
              <a:t>specification </a:t>
            </a:r>
            <a:r>
              <a:rPr sz="2600" spc="5" dirty="0"/>
              <a:t>of </a:t>
            </a:r>
            <a:r>
              <a:rPr sz="2600" dirty="0"/>
              <a:t>a </a:t>
            </a:r>
            <a:r>
              <a:rPr sz="2600" spc="5" dirty="0"/>
              <a:t>set of </a:t>
            </a:r>
            <a:r>
              <a:rPr sz="2600" spc="-5" dirty="0"/>
              <a:t>terms is </a:t>
            </a:r>
            <a:r>
              <a:rPr sz="2600" spc="5" dirty="0"/>
              <a:t>known  </a:t>
            </a:r>
            <a:r>
              <a:rPr sz="2600" dirty="0"/>
              <a:t>as an </a:t>
            </a:r>
            <a:r>
              <a:rPr sz="2600" i="1" dirty="0">
                <a:solidFill>
                  <a:srgbClr val="B74600"/>
                </a:solidFill>
                <a:latin typeface="Arial"/>
                <a:cs typeface="Arial"/>
              </a:rPr>
              <a:t>ontology</a:t>
            </a:r>
            <a:endParaRPr sz="2600">
              <a:latin typeface="Arial"/>
              <a:cs typeface="Arial"/>
            </a:endParaRPr>
          </a:p>
          <a:p>
            <a:pPr marL="350520" marR="5080">
              <a:lnSpc>
                <a:spcPct val="77200"/>
              </a:lnSpc>
              <a:spcBef>
                <a:spcPts val="655"/>
              </a:spcBef>
            </a:pPr>
            <a:r>
              <a:rPr sz="2600" dirty="0"/>
              <a:t>The </a:t>
            </a:r>
            <a:r>
              <a:rPr sz="2600" spc="5" dirty="0"/>
              <a:t>knowledge </a:t>
            </a:r>
            <a:r>
              <a:rPr sz="2600" dirty="0"/>
              <a:t>sharing effort has associated </a:t>
            </a:r>
            <a:r>
              <a:rPr sz="2600" spc="5" dirty="0"/>
              <a:t>with  </a:t>
            </a:r>
            <a:r>
              <a:rPr sz="2600" spc="-5" dirty="0"/>
              <a:t>it </a:t>
            </a:r>
            <a:r>
              <a:rPr sz="2600" dirty="0"/>
              <a:t>a large effort at defining common ontologies —  software </a:t>
            </a:r>
            <a:r>
              <a:rPr sz="2600" spc="-5" dirty="0"/>
              <a:t>tools like </a:t>
            </a:r>
            <a:r>
              <a:rPr sz="2600" dirty="0"/>
              <a:t>Ontolingua for </a:t>
            </a:r>
            <a:r>
              <a:rPr sz="2600" spc="-5" dirty="0"/>
              <a:t>this</a:t>
            </a:r>
            <a:r>
              <a:rPr sz="2600" spc="20" dirty="0"/>
              <a:t> </a:t>
            </a:r>
            <a:r>
              <a:rPr sz="2600" dirty="0"/>
              <a:t>purpose</a:t>
            </a:r>
            <a:endParaRPr sz="2600"/>
          </a:p>
          <a:p>
            <a:pPr marL="350520">
              <a:lnSpc>
                <a:spcPts val="2550"/>
              </a:lnSpc>
            </a:pPr>
            <a:r>
              <a:rPr sz="2600" dirty="0"/>
              <a:t>Example KQML/KIF</a:t>
            </a:r>
            <a:r>
              <a:rPr sz="2600" spc="10" dirty="0"/>
              <a:t> </a:t>
            </a:r>
            <a:r>
              <a:rPr sz="2600" dirty="0"/>
              <a:t>dialogue…</a:t>
            </a:r>
            <a:endParaRPr sz="2600"/>
          </a:p>
          <a:p>
            <a:pPr marL="350520" marR="137795" lvl="1">
              <a:lnSpc>
                <a:spcPct val="76100"/>
              </a:lnSpc>
              <a:spcBef>
                <a:spcPts val="220"/>
              </a:spcBef>
              <a:buAutoNum type="alphaUcPeriod"/>
              <a:tabLst>
                <a:tab pos="685800" algn="l"/>
              </a:tabLst>
            </a:pPr>
            <a:r>
              <a:rPr sz="2200" b="1" spc="-5" dirty="0">
                <a:solidFill>
                  <a:srgbClr val="003366"/>
                </a:solidFill>
                <a:latin typeface="Courier New"/>
                <a:cs typeface="Courier New"/>
              </a:rPr>
              <a:t>to B: (ask-if (&gt; (size chip1) (size chip2)))  </a:t>
            </a:r>
            <a:r>
              <a:rPr sz="2200" b="1" dirty="0">
                <a:solidFill>
                  <a:srgbClr val="003366"/>
                </a:solidFill>
                <a:latin typeface="Courier New"/>
                <a:cs typeface="Courier New"/>
              </a:rPr>
              <a:t>B </a:t>
            </a:r>
            <a:r>
              <a:rPr sz="2200" b="1" spc="-5" dirty="0">
                <a:solidFill>
                  <a:srgbClr val="003366"/>
                </a:solidFill>
                <a:latin typeface="Courier New"/>
                <a:cs typeface="Courier New"/>
              </a:rPr>
              <a:t>to A: (reply</a:t>
            </a:r>
            <a:r>
              <a:rPr sz="2200" b="1" spc="-25" dirty="0">
                <a:solidFill>
                  <a:srgbClr val="003366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Courier New"/>
                <a:cs typeface="Courier New"/>
              </a:rPr>
              <a:t>true)</a:t>
            </a:r>
            <a:endParaRPr sz="2200">
              <a:latin typeface="Courier New"/>
              <a:cs typeface="Courier New"/>
            </a:endParaRPr>
          </a:p>
          <a:p>
            <a:pPr marL="350520" marR="1814195" lvl="1">
              <a:lnSpc>
                <a:spcPct val="76100"/>
              </a:lnSpc>
              <a:buAutoNum type="alphaUcPeriod"/>
              <a:tabLst>
                <a:tab pos="685800" algn="l"/>
              </a:tabLst>
            </a:pPr>
            <a:r>
              <a:rPr sz="2200" b="1" spc="-5" dirty="0">
                <a:solidFill>
                  <a:srgbClr val="003366"/>
                </a:solidFill>
                <a:latin typeface="Courier New"/>
                <a:cs typeface="Courier New"/>
              </a:rPr>
              <a:t>to A: (inform (= (size chip1) 20))  </a:t>
            </a:r>
            <a:r>
              <a:rPr sz="2200" b="1" dirty="0">
                <a:solidFill>
                  <a:srgbClr val="003366"/>
                </a:solidFill>
                <a:latin typeface="Courier New"/>
                <a:cs typeface="Courier New"/>
              </a:rPr>
              <a:t>B </a:t>
            </a:r>
            <a:r>
              <a:rPr sz="2200" b="1" spc="-5" dirty="0">
                <a:solidFill>
                  <a:srgbClr val="003366"/>
                </a:solidFill>
                <a:latin typeface="Courier New"/>
                <a:cs typeface="Courier New"/>
              </a:rPr>
              <a:t>to A: (inform (= (size chip2)</a:t>
            </a:r>
            <a:r>
              <a:rPr sz="2200" b="1" spc="-80" dirty="0">
                <a:solidFill>
                  <a:srgbClr val="003366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3366"/>
                </a:solidFill>
                <a:latin typeface="Courier New"/>
                <a:cs typeface="Courier New"/>
              </a:rPr>
              <a:t>18))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4" name="object 4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6544309"/>
            <a:ext cx="9138920" cy="19685"/>
            <a:chOff x="0" y="6544309"/>
            <a:chExt cx="9138920" cy="19685"/>
          </a:xfrm>
        </p:grpSpPr>
        <p:sp>
          <p:nvSpPr>
            <p:cNvPr id="9" name="object 9"/>
            <p:cNvSpPr/>
            <p:nvPr/>
          </p:nvSpPr>
          <p:spPr>
            <a:xfrm>
              <a:off x="0" y="65538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6553834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6690" y="6553834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-12700" y="237490"/>
            <a:ext cx="6435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200" dirty="0">
                <a:latin typeface="Times New Roman"/>
                <a:cs typeface="Times New Roman"/>
              </a:rPr>
              <a:t> </a:t>
            </a:r>
            <a:r>
              <a:rPr spc="-5" dirty="0"/>
              <a:t>Outline of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p</a:t>
            </a:r>
            <a:r>
              <a:rPr u="none" dirty="0"/>
              <a:t>resentation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44500" y="1103629"/>
            <a:ext cx="7773034" cy="534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Introduction: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What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is</a:t>
            </a:r>
            <a:r>
              <a:rPr sz="2400" b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cooperation?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Cooperative </a:t>
            </a:r>
            <a:r>
              <a:rPr sz="2400" b="1" i="1" spc="-5" dirty="0">
                <a:solidFill>
                  <a:srgbClr val="003366"/>
                </a:solidFill>
                <a:latin typeface="Arial"/>
                <a:cs typeface="Arial"/>
              </a:rPr>
              <a:t>versus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non-cooperative</a:t>
            </a:r>
            <a:r>
              <a:rPr sz="24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encounters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Early</a:t>
            </a:r>
            <a:r>
              <a:rPr sz="2800" b="1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systems: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Methode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invocation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The blackboard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i="1" spc="-5" dirty="0">
                <a:solidFill>
                  <a:srgbClr val="003366"/>
                </a:solidFill>
                <a:latin typeface="Arial"/>
                <a:cs typeface="Arial"/>
              </a:rPr>
              <a:t>Agent Communication Languages</a:t>
            </a:r>
            <a:r>
              <a:rPr sz="2800" b="1" i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003366"/>
                </a:solidFill>
                <a:latin typeface="Arial"/>
                <a:cs typeface="Arial"/>
              </a:rPr>
              <a:t>(ACL):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KQML &amp;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KIF;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FIPA ACL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Protocols and agent</a:t>
            </a:r>
            <a:r>
              <a:rPr sz="28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conversations: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The contract net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Argumentation</a:t>
            </a:r>
            <a:endParaRPr sz="2400">
              <a:latin typeface="Arial"/>
              <a:cs typeface="Arial"/>
            </a:endParaRPr>
          </a:p>
          <a:p>
            <a:pPr marL="749935" marR="271780" lvl="1" indent="-280670">
              <a:lnSpc>
                <a:spcPct val="76700"/>
              </a:lnSpc>
              <a:spcBef>
                <a:spcPts val="70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Negotiation protocols: Bargaining and Interest 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based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negotiation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(IBN)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753109"/>
            <a:ext cx="3644900" cy="19685"/>
            <a:chOff x="0" y="753109"/>
            <a:chExt cx="3644900" cy="19685"/>
          </a:xfrm>
        </p:grpSpPr>
        <p:sp>
          <p:nvSpPr>
            <p:cNvPr id="14" name="object 14"/>
            <p:cNvSpPr/>
            <p:nvPr/>
          </p:nvSpPr>
          <p:spPr>
            <a:xfrm>
              <a:off x="0" y="7626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0369" y="7626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21739" y="7626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23110" y="7632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34669" y="265429"/>
            <a:ext cx="21907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FIPA-ACL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60670" y="6590362"/>
            <a:ext cx="374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b="1" dirty="0">
                <a:solidFill>
                  <a:srgbClr val="000066"/>
                </a:solidFill>
                <a:latin typeface="Arial"/>
                <a:cs typeface="Arial"/>
              </a:rPr>
              <a:t>100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34669" y="988059"/>
            <a:ext cx="7902575" cy="466598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350520" marR="5080" indent="-337820">
              <a:lnSpc>
                <a:spcPct val="75600"/>
              </a:lnSpc>
              <a:spcBef>
                <a:spcPts val="1035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More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recently,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Foundation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for 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Intelligent Physical Agents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(FIPA) 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started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work on a program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of agent  standards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—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the centerpiece is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an</a:t>
            </a:r>
            <a:r>
              <a:rPr sz="3200" b="1" spc="-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ACL</a:t>
            </a:r>
            <a:endParaRPr sz="3200">
              <a:latin typeface="Arial"/>
              <a:cs typeface="Arial"/>
            </a:endParaRPr>
          </a:p>
          <a:p>
            <a:pPr marL="350520" marR="1132205" indent="-337820">
              <a:lnSpc>
                <a:spcPct val="75500"/>
              </a:lnSpc>
              <a:spcBef>
                <a:spcPts val="76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Basic structure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quite similar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to 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KQML:</a:t>
            </a:r>
            <a:endParaRPr sz="3200">
              <a:latin typeface="Arial"/>
              <a:cs typeface="Arial"/>
            </a:endParaRPr>
          </a:p>
          <a:p>
            <a:pPr marL="750570" lvl="1" indent="-281305">
              <a:lnSpc>
                <a:spcPts val="2840"/>
              </a:lnSpc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800" b="1" i="1" spc="-5" dirty="0">
                <a:solidFill>
                  <a:srgbClr val="B74600"/>
                </a:solidFill>
                <a:latin typeface="Arial"/>
                <a:cs typeface="Arial"/>
              </a:rPr>
              <a:t>performative</a:t>
            </a:r>
            <a:endParaRPr sz="2800">
              <a:latin typeface="Arial"/>
              <a:cs typeface="Arial"/>
            </a:endParaRPr>
          </a:p>
          <a:p>
            <a:pPr marL="750570">
              <a:lnSpc>
                <a:spcPts val="2900"/>
              </a:lnSpc>
            </a:pP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20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performatives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in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 FIPA-ACL</a:t>
            </a:r>
            <a:endParaRPr sz="2800">
              <a:latin typeface="Arial"/>
              <a:cs typeface="Arial"/>
            </a:endParaRPr>
          </a:p>
          <a:p>
            <a:pPr marL="750570" lvl="1" indent="-281305">
              <a:lnSpc>
                <a:spcPts val="2905"/>
              </a:lnSpc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800" b="1" i="1" spc="-5" dirty="0">
                <a:solidFill>
                  <a:srgbClr val="B74600"/>
                </a:solidFill>
                <a:latin typeface="Arial"/>
                <a:cs typeface="Arial"/>
              </a:rPr>
              <a:t>housekeeping</a:t>
            </a:r>
            <a:endParaRPr sz="2800">
              <a:latin typeface="Arial"/>
              <a:cs typeface="Arial"/>
            </a:endParaRPr>
          </a:p>
          <a:p>
            <a:pPr marL="750570">
              <a:lnSpc>
                <a:spcPts val="2905"/>
              </a:lnSpc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e.g., sender, content language,</a:t>
            </a:r>
            <a:r>
              <a:rPr sz="2800" b="1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ts val="2905"/>
              </a:lnSpc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r>
              <a:rPr sz="2800" spc="-1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B74600"/>
                </a:solidFill>
                <a:latin typeface="Arial"/>
                <a:cs typeface="Arial"/>
              </a:rPr>
              <a:t>content</a:t>
            </a:r>
            <a:endParaRPr sz="2800">
              <a:latin typeface="Arial"/>
              <a:cs typeface="Arial"/>
            </a:endParaRPr>
          </a:p>
          <a:p>
            <a:pPr marL="750570">
              <a:lnSpc>
                <a:spcPts val="2975"/>
              </a:lnSpc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the actual content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800" b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message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313690"/>
            <a:ext cx="6109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</a:tabLst>
            </a:pPr>
            <a:r>
              <a:rPr b="0" dirty="0">
                <a:solidFill>
                  <a:srgbClr val="CC3300"/>
                </a:solidFill>
                <a:latin typeface="Times New Roman"/>
                <a:cs typeface="Times New Roman"/>
              </a:rPr>
              <a:t> 	</a:t>
            </a:r>
            <a:r>
              <a:rPr dirty="0">
                <a:solidFill>
                  <a:srgbClr val="CC3300"/>
                </a:solidFill>
              </a:rPr>
              <a:t>“Inform” and</a:t>
            </a:r>
            <a:r>
              <a:rPr u="none" spc="-85" dirty="0">
                <a:solidFill>
                  <a:srgbClr val="CC3300"/>
                </a:solidFill>
              </a:rPr>
              <a:t> </a:t>
            </a:r>
            <a:r>
              <a:rPr u="none" dirty="0">
                <a:solidFill>
                  <a:srgbClr val="CC3300"/>
                </a:solidFill>
              </a:rPr>
              <a:t>“Request”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60670" y="6590362"/>
            <a:ext cx="374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b="1" dirty="0">
                <a:solidFill>
                  <a:srgbClr val="000066"/>
                </a:solidFill>
                <a:latin typeface="Arial"/>
                <a:cs typeface="Arial"/>
              </a:rPr>
              <a:t>103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34669" y="1139190"/>
            <a:ext cx="7835265" cy="458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ts val="3370"/>
              </a:lnSpc>
              <a:spcBef>
                <a:spcPts val="10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“Inform” and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“Request” are the</a:t>
            </a:r>
            <a:r>
              <a:rPr sz="32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two</a:t>
            </a:r>
            <a:endParaRPr sz="3200">
              <a:latin typeface="Arial"/>
              <a:cs typeface="Arial"/>
            </a:endParaRPr>
          </a:p>
          <a:p>
            <a:pPr marL="350520">
              <a:lnSpc>
                <a:spcPts val="2905"/>
              </a:lnSpc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basic performatives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FIPA. All</a:t>
            </a:r>
            <a:r>
              <a:rPr sz="32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others</a:t>
            </a:r>
            <a:endParaRPr sz="3200">
              <a:latin typeface="Arial"/>
              <a:cs typeface="Arial"/>
            </a:endParaRPr>
          </a:p>
          <a:p>
            <a:pPr marL="350520" marR="5080">
              <a:lnSpc>
                <a:spcPct val="75500"/>
              </a:lnSpc>
              <a:spcBef>
                <a:spcPts val="475"/>
              </a:spcBef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are </a:t>
            </a:r>
            <a:r>
              <a:rPr sz="3200" b="1" i="1" spc="-5" dirty="0">
                <a:solidFill>
                  <a:srgbClr val="B74600"/>
                </a:solidFill>
                <a:latin typeface="Arial"/>
                <a:cs typeface="Arial"/>
              </a:rPr>
              <a:t>macro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definitions, defined in terms 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32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these.</a:t>
            </a:r>
            <a:endParaRPr sz="3200">
              <a:latin typeface="Arial"/>
              <a:cs typeface="Arial"/>
            </a:endParaRPr>
          </a:p>
          <a:p>
            <a:pPr marL="350520" marR="230504" indent="-337820">
              <a:lnSpc>
                <a:spcPct val="75500"/>
              </a:lnSpc>
              <a:spcBef>
                <a:spcPts val="76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The meaning of inform and request is  defined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in two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parts:</a:t>
            </a:r>
            <a:endParaRPr sz="3200">
              <a:latin typeface="Arial"/>
              <a:cs typeface="Arial"/>
            </a:endParaRPr>
          </a:p>
          <a:p>
            <a:pPr marL="750570" lvl="1" indent="-281305">
              <a:lnSpc>
                <a:spcPts val="2855"/>
              </a:lnSpc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pre-condition</a:t>
            </a:r>
            <a:endParaRPr sz="2800">
              <a:latin typeface="Arial"/>
              <a:cs typeface="Arial"/>
            </a:endParaRPr>
          </a:p>
          <a:p>
            <a:pPr marL="750570" marR="81280">
              <a:lnSpc>
                <a:spcPct val="76800"/>
              </a:lnSpc>
              <a:spcBef>
                <a:spcPts val="395"/>
              </a:spcBef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what must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be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true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order for the speech 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act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to</a:t>
            </a:r>
            <a:r>
              <a:rPr sz="28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succeed</a:t>
            </a:r>
            <a:endParaRPr sz="2800">
              <a:latin typeface="Arial"/>
              <a:cs typeface="Arial"/>
            </a:endParaRPr>
          </a:p>
          <a:p>
            <a:pPr marL="750570" lvl="1" indent="-281305">
              <a:lnSpc>
                <a:spcPts val="2850"/>
              </a:lnSpc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“rational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 effect”</a:t>
            </a:r>
            <a:endParaRPr sz="2800">
              <a:latin typeface="Arial"/>
              <a:cs typeface="Arial"/>
            </a:endParaRPr>
          </a:p>
          <a:p>
            <a:pPr marL="750570" marR="101600">
              <a:lnSpc>
                <a:spcPct val="77100"/>
              </a:lnSpc>
              <a:spcBef>
                <a:spcPts val="380"/>
              </a:spcBef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what the sender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the message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hopes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to 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bring</a:t>
            </a:r>
            <a:r>
              <a:rPr sz="28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about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3" name="object 3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6544309"/>
            <a:ext cx="9138920" cy="19685"/>
            <a:chOff x="0" y="6544309"/>
            <a:chExt cx="9138920" cy="19685"/>
          </a:xfrm>
        </p:grpSpPr>
        <p:sp>
          <p:nvSpPr>
            <p:cNvPr id="8" name="object 8"/>
            <p:cNvSpPr/>
            <p:nvPr/>
          </p:nvSpPr>
          <p:spPr>
            <a:xfrm>
              <a:off x="0" y="65538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36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173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3110" y="6553834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6690" y="6553834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313690"/>
            <a:ext cx="6109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dirty="0"/>
              <a:t>“Inform” and</a:t>
            </a:r>
            <a:r>
              <a:rPr u="none" spc="-85" dirty="0"/>
              <a:t> </a:t>
            </a:r>
            <a:r>
              <a:rPr u="none" dirty="0"/>
              <a:t>“Request”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60670" y="6590362"/>
            <a:ext cx="374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b="1" dirty="0">
                <a:solidFill>
                  <a:srgbClr val="000066"/>
                </a:solidFill>
                <a:latin typeface="Arial"/>
                <a:cs typeface="Arial"/>
              </a:rPr>
              <a:t>104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34669" y="1597659"/>
            <a:ext cx="7856855" cy="346837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50520" marR="1353820" indent="-337820">
              <a:lnSpc>
                <a:spcPct val="75500"/>
              </a:lnSpc>
              <a:spcBef>
                <a:spcPts val="104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For the “inform” performative…  The content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is a</a:t>
            </a:r>
            <a:r>
              <a:rPr sz="32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i="1" spc="-5" dirty="0">
                <a:solidFill>
                  <a:srgbClr val="B74600"/>
                </a:solidFill>
                <a:latin typeface="Arial"/>
                <a:cs typeface="Arial"/>
              </a:rPr>
              <a:t>statement</a:t>
            </a:r>
            <a:r>
              <a:rPr sz="3200" b="1" spc="-5" dirty="0">
                <a:solidFill>
                  <a:srgbClr val="B74600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0520">
              <a:lnSpc>
                <a:spcPts val="2840"/>
              </a:lnSpc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Pre-condition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that</a:t>
            </a:r>
            <a:r>
              <a:rPr sz="32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sender:</a:t>
            </a:r>
            <a:endParaRPr sz="3200">
              <a:latin typeface="Arial"/>
              <a:cs typeface="Arial"/>
            </a:endParaRPr>
          </a:p>
          <a:p>
            <a:pPr marL="750570" lvl="1" indent="-281305">
              <a:lnSpc>
                <a:spcPts val="3240"/>
              </a:lnSpc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believe that the content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is</a:t>
            </a:r>
            <a:r>
              <a:rPr sz="2800" b="1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true</a:t>
            </a:r>
            <a:endParaRPr sz="2800">
              <a:latin typeface="Arial"/>
              <a:cs typeface="Arial"/>
            </a:endParaRPr>
          </a:p>
          <a:p>
            <a:pPr marL="750570" marR="930275" lvl="1" indent="-280670">
              <a:lnSpc>
                <a:spcPct val="76800"/>
              </a:lnSpc>
              <a:spcBef>
                <a:spcPts val="720"/>
              </a:spcBef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intends that the recipient believe the  content</a:t>
            </a:r>
            <a:endParaRPr sz="2800">
              <a:latin typeface="Arial"/>
              <a:cs typeface="Arial"/>
            </a:endParaRPr>
          </a:p>
          <a:p>
            <a:pPr marL="750570" marR="5080" lvl="1" indent="-280670">
              <a:lnSpc>
                <a:spcPct val="76900"/>
              </a:lnSpc>
              <a:spcBef>
                <a:spcPts val="655"/>
              </a:spcBef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does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not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already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believe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that the recipient 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aware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whether the content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true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or 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not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3" name="object 3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6544309"/>
            <a:ext cx="9138920" cy="19685"/>
            <a:chOff x="0" y="6544309"/>
            <a:chExt cx="9138920" cy="19685"/>
          </a:xfrm>
        </p:grpSpPr>
        <p:sp>
          <p:nvSpPr>
            <p:cNvPr id="8" name="object 8"/>
            <p:cNvSpPr/>
            <p:nvPr/>
          </p:nvSpPr>
          <p:spPr>
            <a:xfrm>
              <a:off x="0" y="65538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36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173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3110" y="6553834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6690" y="6553834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313690"/>
            <a:ext cx="61099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dirty="0"/>
              <a:t>“Inform” and</a:t>
            </a:r>
            <a:r>
              <a:rPr u="none" spc="-85" dirty="0"/>
              <a:t> </a:t>
            </a:r>
            <a:r>
              <a:rPr u="none" dirty="0"/>
              <a:t>“Request”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60670" y="6590362"/>
            <a:ext cx="374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b="1" dirty="0">
                <a:solidFill>
                  <a:srgbClr val="000066"/>
                </a:solidFill>
                <a:latin typeface="Arial"/>
                <a:cs typeface="Arial"/>
              </a:rPr>
              <a:t>105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34669" y="1445259"/>
            <a:ext cx="7979409" cy="313944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50520" marR="1273810" indent="-337820">
              <a:lnSpc>
                <a:spcPct val="75500"/>
              </a:lnSpc>
              <a:spcBef>
                <a:spcPts val="104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For the “request” performative…  The content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an</a:t>
            </a:r>
            <a:r>
              <a:rPr sz="32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i="1" spc="-5" dirty="0">
                <a:solidFill>
                  <a:srgbClr val="B74600"/>
                </a:solidFill>
                <a:latin typeface="Arial"/>
                <a:cs typeface="Arial"/>
              </a:rPr>
              <a:t>action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marL="350520">
              <a:lnSpc>
                <a:spcPts val="2840"/>
              </a:lnSpc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Pre-condition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that</a:t>
            </a:r>
            <a:r>
              <a:rPr sz="32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sender:</a:t>
            </a:r>
            <a:endParaRPr sz="3200">
              <a:latin typeface="Arial"/>
              <a:cs typeface="Arial"/>
            </a:endParaRPr>
          </a:p>
          <a:p>
            <a:pPr marL="750570" lvl="1" indent="-281305">
              <a:lnSpc>
                <a:spcPts val="3240"/>
              </a:lnSpc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intends action content to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be</a:t>
            </a:r>
            <a:r>
              <a:rPr sz="2800" b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performed</a:t>
            </a:r>
            <a:endParaRPr sz="2800">
              <a:latin typeface="Arial"/>
              <a:cs typeface="Arial"/>
            </a:endParaRPr>
          </a:p>
          <a:p>
            <a:pPr marL="750570" marR="5080" lvl="1" indent="-280670">
              <a:lnSpc>
                <a:spcPct val="76800"/>
              </a:lnSpc>
              <a:spcBef>
                <a:spcPts val="720"/>
              </a:spcBef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believes recipient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capable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performing  this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action</a:t>
            </a:r>
            <a:endParaRPr sz="2800">
              <a:latin typeface="Arial"/>
              <a:cs typeface="Arial"/>
            </a:endParaRPr>
          </a:p>
          <a:p>
            <a:pPr marL="750570" marR="871855" lvl="1" indent="-280670">
              <a:lnSpc>
                <a:spcPct val="76800"/>
              </a:lnSpc>
              <a:spcBef>
                <a:spcPts val="660"/>
              </a:spcBef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does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not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believe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that receiver already  intends to perform</a:t>
            </a:r>
            <a:r>
              <a:rPr sz="28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action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00" y="6586219"/>
            <a:ext cx="2471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solidFill>
                  <a:srgbClr val="003366"/>
                </a:solidFill>
                <a:latin typeface="Verdana"/>
                <a:cs typeface="Verdana"/>
              </a:rPr>
              <a:t>Philippe </a:t>
            </a:r>
            <a:r>
              <a:rPr sz="1200" i="1" spc="-5" dirty="0">
                <a:solidFill>
                  <a:srgbClr val="003366"/>
                </a:solidFill>
                <a:latin typeface="Verdana"/>
                <a:cs typeface="Verdana"/>
              </a:rPr>
              <a:t>Pasquier, January</a:t>
            </a:r>
            <a:r>
              <a:rPr sz="1200" i="1" spc="-2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003366"/>
                </a:solidFill>
                <a:latin typeface="Verdana"/>
                <a:cs typeface="Verdana"/>
              </a:rPr>
              <a:t>2010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4" name="object 4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6544309"/>
            <a:ext cx="9138920" cy="19685"/>
            <a:chOff x="0" y="6544309"/>
            <a:chExt cx="9138920" cy="19685"/>
          </a:xfrm>
        </p:grpSpPr>
        <p:sp>
          <p:nvSpPr>
            <p:cNvPr id="9" name="object 9"/>
            <p:cNvSpPr/>
            <p:nvPr/>
          </p:nvSpPr>
          <p:spPr>
            <a:xfrm>
              <a:off x="0" y="65538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6553834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6690" y="6553834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-12700" y="237490"/>
            <a:ext cx="6435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200" dirty="0">
                <a:latin typeface="Times New Roman"/>
                <a:cs typeface="Times New Roman"/>
              </a:rPr>
              <a:t> </a:t>
            </a:r>
            <a:r>
              <a:rPr spc="-5" dirty="0"/>
              <a:t>Outline of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p</a:t>
            </a:r>
            <a:r>
              <a:rPr u="none" dirty="0"/>
              <a:t>resentation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44500" y="1087120"/>
            <a:ext cx="7773034" cy="535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Introduction: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What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is</a:t>
            </a:r>
            <a:r>
              <a:rPr sz="2400" b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cooperation?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Cooperative </a:t>
            </a:r>
            <a:r>
              <a:rPr sz="2400" b="1" i="1" spc="-5" dirty="0">
                <a:solidFill>
                  <a:srgbClr val="003366"/>
                </a:solidFill>
                <a:latin typeface="Arial"/>
                <a:cs typeface="Arial"/>
              </a:rPr>
              <a:t>versus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non-cooperative</a:t>
            </a:r>
            <a:r>
              <a:rPr sz="24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encounters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Early</a:t>
            </a:r>
            <a:r>
              <a:rPr sz="2800" b="1" spc="-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systems: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Methode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invocation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The blackboard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Agent Communication Languages</a:t>
            </a:r>
            <a:r>
              <a:rPr sz="28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(ACL):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KQML &amp;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KIF;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FIPA ACL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20"/>
              </a:spcBef>
              <a:buClr>
                <a:srgbClr val="003366"/>
              </a:buClr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B74600"/>
                </a:solidFill>
                <a:latin typeface="Arial"/>
                <a:cs typeface="Arial"/>
              </a:rPr>
              <a:t>Protocols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agent</a:t>
            </a:r>
            <a:r>
              <a:rPr sz="28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conversations: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40"/>
              </a:spcBef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B74600"/>
                </a:solidFill>
                <a:latin typeface="Arial"/>
                <a:cs typeface="Arial"/>
              </a:rPr>
              <a:t>The contract net</a:t>
            </a:r>
            <a:r>
              <a:rPr sz="2400" b="1" dirty="0">
                <a:solidFill>
                  <a:srgbClr val="B74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74600"/>
                </a:solidFill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Argumentation</a:t>
            </a:r>
            <a:endParaRPr sz="2400">
              <a:latin typeface="Arial"/>
              <a:cs typeface="Arial"/>
            </a:endParaRPr>
          </a:p>
          <a:p>
            <a:pPr marL="749935" marR="271780" lvl="1" indent="-280670">
              <a:lnSpc>
                <a:spcPct val="77100"/>
              </a:lnSpc>
              <a:spcBef>
                <a:spcPts val="69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Negotiation protocols: Bargaining and Interest 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based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negotiation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(IBN)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700" y="6581140"/>
            <a:ext cx="480695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  <a:tabLst>
                <a:tab pos="4496435" algn="l"/>
              </a:tabLst>
            </a:pPr>
            <a:r>
              <a:rPr sz="3600" baseline="-4629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r>
              <a:rPr sz="3600" spc="367" baseline="-4629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3366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003366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003366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003366"/>
                </a:solidFill>
                <a:latin typeface="Verdana"/>
                <a:cs typeface="Verdana"/>
              </a:rPr>
              <a:t>-8</a:t>
            </a:r>
            <a:r>
              <a:rPr sz="1400" spc="-10" dirty="0">
                <a:solidFill>
                  <a:srgbClr val="003366"/>
                </a:solidFill>
                <a:latin typeface="Verdana"/>
                <a:cs typeface="Verdana"/>
              </a:rPr>
              <a:t>8</a:t>
            </a:r>
            <a:r>
              <a:rPr sz="1400" dirty="0">
                <a:solidFill>
                  <a:srgbClr val="003366"/>
                </a:solidFill>
                <a:latin typeface="Verdana"/>
                <a:cs typeface="Verdana"/>
              </a:rPr>
              <a:t>8</a:t>
            </a:r>
            <a:r>
              <a:rPr sz="1400" spc="-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3366"/>
                </a:solidFill>
                <a:latin typeface="Verdana"/>
                <a:cs typeface="Verdana"/>
              </a:rPr>
              <a:t>M</a:t>
            </a:r>
            <a:r>
              <a:rPr sz="1400" spc="5" dirty="0">
                <a:solidFill>
                  <a:srgbClr val="003366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003366"/>
                </a:solidFill>
                <a:latin typeface="Verdana"/>
                <a:cs typeface="Verdana"/>
              </a:rPr>
              <a:t>ta</a:t>
            </a:r>
            <a:r>
              <a:rPr sz="1400" dirty="0">
                <a:solidFill>
                  <a:srgbClr val="003366"/>
                </a:solidFill>
                <a:latin typeface="Verdana"/>
                <a:cs typeface="Verdana"/>
              </a:rPr>
              <a:t>cr</a:t>
            </a:r>
            <a:r>
              <a:rPr sz="1400" spc="5" dirty="0">
                <a:solidFill>
                  <a:srgbClr val="003366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003366"/>
                </a:solidFill>
                <a:latin typeface="Verdana"/>
                <a:cs typeface="Verdana"/>
              </a:rPr>
              <a:t>at</a:t>
            </a:r>
            <a:r>
              <a:rPr sz="1400" spc="15" dirty="0">
                <a:solidFill>
                  <a:srgbClr val="003366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003366"/>
                </a:solidFill>
                <a:latin typeface="Verdana"/>
                <a:cs typeface="Verdana"/>
              </a:rPr>
              <a:t>on	</a:t>
            </a:r>
            <a:r>
              <a:rPr sz="2100" b="1" baseline="1984" dirty="0">
                <a:solidFill>
                  <a:srgbClr val="000066"/>
                </a:solidFill>
                <a:latin typeface="Arial"/>
                <a:cs typeface="Arial"/>
              </a:rPr>
              <a:t>108</a:t>
            </a:r>
            <a:endParaRPr sz="2100" baseline="1984">
              <a:latin typeface="Arial"/>
              <a:cs typeface="Arial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3" name="object 3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6544309"/>
            <a:ext cx="9138920" cy="19685"/>
            <a:chOff x="0" y="6544309"/>
            <a:chExt cx="9138920" cy="19685"/>
          </a:xfrm>
        </p:grpSpPr>
        <p:sp>
          <p:nvSpPr>
            <p:cNvPr id="8" name="object 8"/>
            <p:cNvSpPr/>
            <p:nvPr/>
          </p:nvSpPr>
          <p:spPr>
            <a:xfrm>
              <a:off x="0" y="65538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36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173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3110" y="6553834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6690" y="6553834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-12700" y="237490"/>
            <a:ext cx="8903335" cy="583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200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Communication</a:t>
            </a:r>
            <a:r>
              <a:rPr sz="3200" b="1" spc="-1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3200" b="1" spc="-5" dirty="0">
                <a:solidFill>
                  <a:srgbClr val="CC0000"/>
                </a:solidFill>
                <a:latin typeface="Verdana"/>
                <a:cs typeface="Verdana"/>
              </a:rPr>
              <a:t>Protocols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Verdana"/>
              <a:cs typeface="Verdana"/>
            </a:endParaRPr>
          </a:p>
          <a:p>
            <a:pPr marL="807720" marR="228600" indent="-337820">
              <a:lnSpc>
                <a:spcPct val="75500"/>
              </a:lnSpc>
              <a:buClr>
                <a:srgbClr val="003366"/>
              </a:buClr>
              <a:buFont typeface="Arial"/>
              <a:buChar char="•"/>
              <a:tabLst>
                <a:tab pos="807085" algn="l"/>
                <a:tab pos="807720" algn="l"/>
              </a:tabLst>
            </a:pPr>
            <a:r>
              <a:rPr sz="3200" b="1" spc="-5" dirty="0">
                <a:solidFill>
                  <a:srgbClr val="B74600"/>
                </a:solidFill>
                <a:latin typeface="Arial"/>
                <a:cs typeface="Arial"/>
              </a:rPr>
              <a:t>Protocols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are structured ways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encode 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type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32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conversation.</a:t>
            </a:r>
            <a:endParaRPr sz="3200">
              <a:latin typeface="Arial"/>
              <a:cs typeface="Arial"/>
            </a:endParaRPr>
          </a:p>
          <a:p>
            <a:pPr marL="807720" marR="164465" indent="-337820">
              <a:lnSpc>
                <a:spcPct val="75500"/>
              </a:lnSpc>
              <a:spcBef>
                <a:spcPts val="810"/>
              </a:spcBef>
              <a:buFont typeface="Arial"/>
              <a:buChar char="•"/>
              <a:tabLst>
                <a:tab pos="807085" algn="l"/>
                <a:tab pos="8077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Often formalised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as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finite state machines  (state, transitions)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with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an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initial and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a 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final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state</a:t>
            </a:r>
            <a:endParaRPr sz="3200">
              <a:latin typeface="Arial"/>
              <a:cs typeface="Arial"/>
            </a:endParaRPr>
          </a:p>
          <a:p>
            <a:pPr marL="807720" marR="705485" indent="-337820" algn="just">
              <a:lnSpc>
                <a:spcPct val="75700"/>
              </a:lnSpc>
              <a:spcBef>
                <a:spcPts val="805"/>
              </a:spcBef>
              <a:buFont typeface="Arial"/>
              <a:buChar char="•"/>
              <a:tabLst>
                <a:tab pos="8077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Protocols simplify the computation by  restricting the agent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to a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limited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set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of  performative at any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given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point.</a:t>
            </a:r>
            <a:endParaRPr sz="3200">
              <a:latin typeface="Arial"/>
              <a:cs typeface="Arial"/>
            </a:endParaRPr>
          </a:p>
          <a:p>
            <a:pPr marL="807720" marR="5080" indent="-337820">
              <a:lnSpc>
                <a:spcPct val="75500"/>
              </a:lnSpc>
              <a:spcBef>
                <a:spcPts val="810"/>
              </a:spcBef>
              <a:buFont typeface="Arial"/>
              <a:buChar char="•"/>
              <a:tabLst>
                <a:tab pos="807085" algn="l"/>
                <a:tab pos="8077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Protocols also allow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build-in </a:t>
            </a:r>
            <a:r>
              <a:rPr sz="3200" b="1" spc="-5" dirty="0">
                <a:solidFill>
                  <a:srgbClr val="B74600"/>
                </a:solidFill>
                <a:latin typeface="Arial"/>
                <a:cs typeface="Arial"/>
              </a:rPr>
              <a:t>turn-taking  mechanism</a:t>
            </a:r>
            <a:endParaRPr sz="3200">
              <a:latin typeface="Arial"/>
              <a:cs typeface="Arial"/>
            </a:endParaRPr>
          </a:p>
          <a:p>
            <a:pPr marL="807720" marR="1290955" indent="-337820">
              <a:lnSpc>
                <a:spcPct val="75500"/>
              </a:lnSpc>
              <a:spcBef>
                <a:spcPts val="810"/>
              </a:spcBef>
              <a:buFont typeface="Arial"/>
              <a:buChar char="•"/>
              <a:tabLst>
                <a:tab pos="807085" algn="l"/>
                <a:tab pos="8077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Protocols capture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3200" b="1" spc="-5" dirty="0">
                <a:solidFill>
                  <a:srgbClr val="B74600"/>
                </a:solidFill>
                <a:latin typeface="Arial"/>
                <a:cs typeface="Arial"/>
              </a:rPr>
              <a:t>conventional  aspects </a:t>
            </a:r>
            <a:r>
              <a:rPr sz="3200" b="1" dirty="0">
                <a:solidFill>
                  <a:srgbClr val="B74600"/>
                </a:solidFill>
                <a:latin typeface="Arial"/>
                <a:cs typeface="Arial"/>
              </a:rPr>
              <a:t>of</a:t>
            </a:r>
            <a:r>
              <a:rPr sz="3200" b="1" spc="-15" dirty="0">
                <a:solidFill>
                  <a:srgbClr val="B746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B74600"/>
                </a:solidFill>
                <a:latin typeface="Arial"/>
                <a:cs typeface="Arial"/>
              </a:rPr>
              <a:t>conversations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3" name="object 3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6544309"/>
            <a:ext cx="9138920" cy="19685"/>
            <a:chOff x="0" y="6544309"/>
            <a:chExt cx="9138920" cy="19685"/>
          </a:xfrm>
        </p:grpSpPr>
        <p:sp>
          <p:nvSpPr>
            <p:cNvPr id="8" name="object 8"/>
            <p:cNvSpPr/>
            <p:nvPr/>
          </p:nvSpPr>
          <p:spPr>
            <a:xfrm>
              <a:off x="0" y="65538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36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173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3110" y="6553834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6690" y="6553834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265429"/>
            <a:ext cx="6476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</a:tabLst>
            </a:pPr>
            <a:r>
              <a:rPr b="0" dirty="0">
                <a:solidFill>
                  <a:srgbClr val="CC3300"/>
                </a:solidFill>
                <a:latin typeface="Times New Roman"/>
                <a:cs typeface="Times New Roman"/>
              </a:rPr>
              <a:t> 	</a:t>
            </a:r>
            <a:r>
              <a:rPr spc="-5" dirty="0">
                <a:solidFill>
                  <a:srgbClr val="CC3300"/>
                </a:solidFill>
              </a:rPr>
              <a:t>The Contract</a:t>
            </a:r>
            <a:r>
              <a:rPr u="none" spc="-5" dirty="0">
                <a:solidFill>
                  <a:srgbClr val="CC3300"/>
                </a:solidFill>
              </a:rPr>
              <a:t> </a:t>
            </a:r>
            <a:r>
              <a:rPr spc="-5" dirty="0">
                <a:solidFill>
                  <a:srgbClr val="CC3300"/>
                </a:solidFill>
              </a:rPr>
              <a:t>N</a:t>
            </a:r>
            <a:r>
              <a:rPr u="none" spc="-5" dirty="0">
                <a:solidFill>
                  <a:srgbClr val="CC3300"/>
                </a:solidFill>
              </a:rPr>
              <a:t>et</a:t>
            </a:r>
            <a:r>
              <a:rPr u="none" spc="10" dirty="0">
                <a:solidFill>
                  <a:srgbClr val="CC3300"/>
                </a:solidFill>
              </a:rPr>
              <a:t> </a:t>
            </a:r>
            <a:r>
              <a:rPr u="none" spc="-5" dirty="0">
                <a:solidFill>
                  <a:srgbClr val="CC3300"/>
                </a:solidFill>
              </a:rPr>
              <a:t>Protocol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34669" y="1733550"/>
            <a:ext cx="17081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10" dirty="0">
                <a:solidFill>
                  <a:srgbClr val="CC9900"/>
                </a:solidFill>
                <a:latin typeface="OpenSymbol"/>
                <a:cs typeface="OpenSymbol"/>
              </a:rPr>
              <a:t>●</a:t>
            </a:r>
            <a:endParaRPr sz="1450">
              <a:latin typeface="OpenSymbol"/>
              <a:cs typeface="Open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839" y="1596390"/>
            <a:ext cx="7476490" cy="29667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39395" marR="5080">
              <a:lnSpc>
                <a:spcPct val="75500"/>
              </a:lnSpc>
              <a:spcBef>
                <a:spcPts val="1040"/>
              </a:spcBef>
            </a:pP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well known task-sharing protocol  for </a:t>
            </a:r>
            <a:r>
              <a:rPr sz="3200" b="1" i="1" spc="-5" dirty="0">
                <a:solidFill>
                  <a:srgbClr val="003366"/>
                </a:solidFill>
                <a:latin typeface="Arial"/>
                <a:cs typeface="Arial"/>
              </a:rPr>
              <a:t>task allocation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is the </a:t>
            </a:r>
            <a:r>
              <a:rPr sz="3200" b="1" i="1" spc="-5" dirty="0">
                <a:solidFill>
                  <a:srgbClr val="B74600"/>
                </a:solidFill>
                <a:latin typeface="Arial"/>
                <a:cs typeface="Arial"/>
              </a:rPr>
              <a:t>contract</a:t>
            </a:r>
            <a:r>
              <a:rPr sz="3200" b="1" i="1" spc="-30" dirty="0">
                <a:solidFill>
                  <a:srgbClr val="B74600"/>
                </a:solidFill>
                <a:latin typeface="Arial"/>
                <a:cs typeface="Arial"/>
              </a:rPr>
              <a:t> </a:t>
            </a:r>
            <a:r>
              <a:rPr sz="3200" b="1" i="1" spc="-5" dirty="0">
                <a:solidFill>
                  <a:srgbClr val="B74600"/>
                </a:solidFill>
                <a:latin typeface="Arial"/>
                <a:cs typeface="Arial"/>
              </a:rPr>
              <a:t>net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508000" indent="-495300">
              <a:lnSpc>
                <a:spcPts val="3250"/>
              </a:lnSpc>
              <a:buClr>
                <a:srgbClr val="3A802E"/>
              </a:buClr>
              <a:buSzPct val="58928"/>
              <a:buAutoNum type="arabicPeriod"/>
              <a:tabLst>
                <a:tab pos="507365" algn="l"/>
                <a:tab pos="50800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Recognition</a:t>
            </a:r>
            <a:endParaRPr sz="2800">
              <a:latin typeface="Arial"/>
              <a:cs typeface="Arial"/>
            </a:endParaRPr>
          </a:p>
          <a:p>
            <a:pPr marL="508000" indent="-495300">
              <a:lnSpc>
                <a:spcPts val="3285"/>
              </a:lnSpc>
              <a:buClr>
                <a:srgbClr val="3A802E"/>
              </a:buClr>
              <a:buSzPct val="58928"/>
              <a:buAutoNum type="arabicPeriod"/>
              <a:tabLst>
                <a:tab pos="507365" algn="l"/>
                <a:tab pos="508000" algn="l"/>
              </a:tabLst>
            </a:pP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Announcement</a:t>
            </a:r>
            <a:endParaRPr sz="2800">
              <a:latin typeface="Arial"/>
              <a:cs typeface="Arial"/>
            </a:endParaRPr>
          </a:p>
          <a:p>
            <a:pPr marL="508000" indent="-495300">
              <a:lnSpc>
                <a:spcPts val="3285"/>
              </a:lnSpc>
              <a:buClr>
                <a:srgbClr val="3A802E"/>
              </a:buClr>
              <a:buSzPct val="58928"/>
              <a:buAutoNum type="arabicPeriod"/>
              <a:tabLst>
                <a:tab pos="507365" algn="l"/>
                <a:tab pos="50800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Bidding</a:t>
            </a:r>
            <a:endParaRPr sz="2800">
              <a:latin typeface="Arial"/>
              <a:cs typeface="Arial"/>
            </a:endParaRPr>
          </a:p>
          <a:p>
            <a:pPr marL="508000" indent="-495300">
              <a:lnSpc>
                <a:spcPts val="3279"/>
              </a:lnSpc>
              <a:buClr>
                <a:srgbClr val="3A802E"/>
              </a:buClr>
              <a:buSzPct val="58928"/>
              <a:buAutoNum type="arabicPeriod"/>
              <a:tabLst>
                <a:tab pos="507365" algn="l"/>
                <a:tab pos="50800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Awarding</a:t>
            </a:r>
            <a:endParaRPr sz="2800">
              <a:latin typeface="Arial"/>
              <a:cs typeface="Arial"/>
            </a:endParaRPr>
          </a:p>
          <a:p>
            <a:pPr marL="508000" indent="-495300">
              <a:lnSpc>
                <a:spcPts val="3320"/>
              </a:lnSpc>
              <a:buClr>
                <a:srgbClr val="3A802E"/>
              </a:buClr>
              <a:buSzPct val="58928"/>
              <a:buAutoNum type="arabicPeriod"/>
              <a:tabLst>
                <a:tab pos="507365" algn="l"/>
                <a:tab pos="50800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Expediting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753109"/>
            <a:ext cx="3644900" cy="19685"/>
            <a:chOff x="0" y="753109"/>
            <a:chExt cx="3644900" cy="19685"/>
          </a:xfrm>
        </p:grpSpPr>
        <p:sp>
          <p:nvSpPr>
            <p:cNvPr id="14" name="object 14"/>
            <p:cNvSpPr/>
            <p:nvPr/>
          </p:nvSpPr>
          <p:spPr>
            <a:xfrm>
              <a:off x="0" y="7626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0369" y="7626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21739" y="7626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23110" y="7632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34669" y="265429"/>
            <a:ext cx="2738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Recognition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34669" y="1596390"/>
            <a:ext cx="8039100" cy="348107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50520" marR="5080" indent="-337820">
              <a:lnSpc>
                <a:spcPct val="75500"/>
              </a:lnSpc>
              <a:spcBef>
                <a:spcPts val="104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In this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stage,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an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agent recognizes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it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has 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problem it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wants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help</a:t>
            </a:r>
            <a:r>
              <a:rPr sz="32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with.</a:t>
            </a:r>
            <a:endParaRPr sz="3200">
              <a:latin typeface="Arial"/>
              <a:cs typeface="Arial"/>
            </a:endParaRPr>
          </a:p>
          <a:p>
            <a:pPr marL="350520" indent="-337820">
              <a:lnSpc>
                <a:spcPts val="360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The agent has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goal, and</a:t>
            </a:r>
            <a:r>
              <a:rPr sz="32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either:</a:t>
            </a:r>
            <a:endParaRPr sz="3200">
              <a:latin typeface="Arial"/>
              <a:cs typeface="Arial"/>
            </a:endParaRPr>
          </a:p>
          <a:p>
            <a:pPr marL="750570" marR="486409" lvl="1" indent="-280670">
              <a:lnSpc>
                <a:spcPct val="76900"/>
              </a:lnSpc>
              <a:spcBef>
                <a:spcPts val="715"/>
              </a:spcBef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Realizes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it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cannot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achieve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the goal in  isolation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—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does not have capability (no  plan for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 it)</a:t>
            </a:r>
            <a:endParaRPr sz="2800">
              <a:latin typeface="Arial"/>
              <a:cs typeface="Arial"/>
            </a:endParaRPr>
          </a:p>
          <a:p>
            <a:pPr marL="750570" marR="184150" lvl="1" indent="-280670">
              <a:lnSpc>
                <a:spcPct val="76900"/>
              </a:lnSpc>
              <a:spcBef>
                <a:spcPts val="645"/>
              </a:spcBef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Realizes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it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would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prefer not to achieve the  goal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isolation (typically because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of 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solution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quality,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deadline,</a:t>
            </a:r>
            <a:r>
              <a:rPr sz="2800"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etc.)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265429"/>
            <a:ext cx="40119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spc="-5" dirty="0"/>
              <a:t>A</a:t>
            </a:r>
            <a:r>
              <a:rPr dirty="0"/>
              <a:t>nnoun</a:t>
            </a:r>
            <a:r>
              <a:rPr spc="-5" dirty="0"/>
              <a:t>c</a:t>
            </a:r>
            <a:r>
              <a:rPr spc="5" dirty="0"/>
              <a:t>e</a:t>
            </a:r>
            <a:r>
              <a:rPr dirty="0"/>
              <a:t>m</a:t>
            </a:r>
            <a:r>
              <a:rPr spc="5" dirty="0"/>
              <a:t>e</a:t>
            </a:r>
            <a:r>
              <a:rPr dirty="0"/>
              <a:t>n</a:t>
            </a:r>
            <a:r>
              <a:rPr u="none" dirty="0"/>
              <a:t>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34669" y="986790"/>
            <a:ext cx="8039100" cy="4766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ts val="3370"/>
              </a:lnSpc>
              <a:spcBef>
                <a:spcPts val="10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In this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stage, the agent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with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3200" b="1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task</a:t>
            </a:r>
            <a:endParaRPr sz="3200">
              <a:latin typeface="Arial"/>
              <a:cs typeface="Arial"/>
            </a:endParaRPr>
          </a:p>
          <a:p>
            <a:pPr marL="350520">
              <a:lnSpc>
                <a:spcPts val="2905"/>
              </a:lnSpc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sends out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an </a:t>
            </a:r>
            <a:r>
              <a:rPr sz="3200" b="1" i="1" spc="-5" dirty="0">
                <a:solidFill>
                  <a:srgbClr val="B74600"/>
                </a:solidFill>
                <a:latin typeface="Arial"/>
                <a:cs typeface="Arial"/>
              </a:rPr>
              <a:t>announcement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32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task</a:t>
            </a:r>
            <a:endParaRPr sz="3200">
              <a:latin typeface="Arial"/>
              <a:cs typeface="Arial"/>
            </a:endParaRPr>
          </a:p>
          <a:p>
            <a:pPr marL="350520" marR="613410">
              <a:lnSpc>
                <a:spcPct val="75800"/>
              </a:lnSpc>
              <a:spcBef>
                <a:spcPts val="464"/>
              </a:spcBef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which includes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3200" b="1" i="1" spc="-5" dirty="0">
                <a:solidFill>
                  <a:srgbClr val="B74600"/>
                </a:solidFill>
                <a:latin typeface="Arial"/>
                <a:cs typeface="Arial"/>
              </a:rPr>
              <a:t>specification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of the 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task to be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achieved</a:t>
            </a:r>
            <a:endParaRPr sz="3200">
              <a:latin typeface="Arial"/>
              <a:cs typeface="Arial"/>
            </a:endParaRPr>
          </a:p>
          <a:p>
            <a:pPr marL="350520" indent="-337820">
              <a:lnSpc>
                <a:spcPts val="3595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Specification must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encode:</a:t>
            </a:r>
            <a:endParaRPr sz="3200">
              <a:latin typeface="Arial"/>
              <a:cs typeface="Arial"/>
            </a:endParaRPr>
          </a:p>
          <a:p>
            <a:pPr marL="750570" marR="1845945" lvl="1" indent="-280670">
              <a:lnSpc>
                <a:spcPct val="76800"/>
              </a:lnSpc>
              <a:spcBef>
                <a:spcPts val="710"/>
              </a:spcBef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description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of task itself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(maybe 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executable)</a:t>
            </a:r>
            <a:endParaRPr sz="2800">
              <a:latin typeface="Arial"/>
              <a:cs typeface="Arial"/>
            </a:endParaRPr>
          </a:p>
          <a:p>
            <a:pPr marL="750570" marR="641985" lvl="1" indent="-280670">
              <a:lnSpc>
                <a:spcPct val="76800"/>
              </a:lnSpc>
              <a:spcBef>
                <a:spcPts val="660"/>
              </a:spcBef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any constraints (e.g., deadlines, quality  constraints)</a:t>
            </a:r>
            <a:endParaRPr sz="2800">
              <a:latin typeface="Arial"/>
              <a:cs typeface="Arial"/>
            </a:endParaRPr>
          </a:p>
          <a:p>
            <a:pPr marL="750570" marR="163195" lvl="1" indent="-280670">
              <a:lnSpc>
                <a:spcPct val="76800"/>
              </a:lnSpc>
              <a:spcBef>
                <a:spcPts val="660"/>
              </a:spcBef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meta-task information (e.g., “bids must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be 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submitted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by…”)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ts val="366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The announcement is then</a:t>
            </a:r>
            <a:r>
              <a:rPr sz="3200" b="1" spc="-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i="1" spc="-5" dirty="0">
                <a:solidFill>
                  <a:srgbClr val="B74600"/>
                </a:solidFill>
                <a:latin typeface="Arial"/>
                <a:cs typeface="Arial"/>
              </a:rPr>
              <a:t>broadcasted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753109"/>
            <a:ext cx="3644900" cy="19685"/>
            <a:chOff x="0" y="753109"/>
            <a:chExt cx="3644900" cy="19685"/>
          </a:xfrm>
        </p:grpSpPr>
        <p:sp>
          <p:nvSpPr>
            <p:cNvPr id="14" name="object 14"/>
            <p:cNvSpPr/>
            <p:nvPr/>
          </p:nvSpPr>
          <p:spPr>
            <a:xfrm>
              <a:off x="0" y="7626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0369" y="7626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21739" y="7626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23110" y="7632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34669" y="265429"/>
            <a:ext cx="1756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10" dirty="0"/>
              <a:t>B</a:t>
            </a:r>
            <a:r>
              <a:rPr u="none" spc="5" dirty="0"/>
              <a:t>i</a:t>
            </a:r>
            <a:r>
              <a:rPr u="none" dirty="0"/>
              <a:t>d</a:t>
            </a:r>
            <a:r>
              <a:rPr u="none" spc="10" dirty="0"/>
              <a:t>d</a:t>
            </a:r>
            <a:r>
              <a:rPr u="none" spc="-5" dirty="0"/>
              <a:t>i</a:t>
            </a:r>
            <a:r>
              <a:rPr u="none" dirty="0"/>
              <a:t>ng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34669" y="1292859"/>
            <a:ext cx="7976234" cy="439420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50520" marR="145415" indent="-337820">
              <a:lnSpc>
                <a:spcPct val="75500"/>
              </a:lnSpc>
              <a:spcBef>
                <a:spcPts val="104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Agents that receive the announcement  decide for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themselves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whether they  wish to </a:t>
            </a:r>
            <a:r>
              <a:rPr sz="3200" b="1" i="1" spc="-5" dirty="0">
                <a:solidFill>
                  <a:srgbClr val="B74600"/>
                </a:solidFill>
                <a:latin typeface="Arial"/>
                <a:cs typeface="Arial"/>
              </a:rPr>
              <a:t>bid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for the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task</a:t>
            </a:r>
            <a:endParaRPr sz="3200">
              <a:latin typeface="Arial"/>
              <a:cs typeface="Arial"/>
            </a:endParaRPr>
          </a:p>
          <a:p>
            <a:pPr marL="350520" indent="-337820">
              <a:lnSpc>
                <a:spcPts val="3595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Factors:</a:t>
            </a:r>
            <a:endParaRPr sz="3200">
              <a:latin typeface="Arial"/>
              <a:cs typeface="Arial"/>
            </a:endParaRPr>
          </a:p>
          <a:p>
            <a:pPr marL="750570" marR="5080" lvl="1" indent="-280670">
              <a:lnSpc>
                <a:spcPct val="77100"/>
              </a:lnSpc>
              <a:spcBef>
                <a:spcPts val="705"/>
              </a:spcBef>
              <a:buFont typeface="Arial"/>
              <a:buChar char="–"/>
              <a:tabLst>
                <a:tab pos="750570" algn="l"/>
              </a:tabLst>
            </a:pP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Agent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must decide whether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it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is capable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of 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expediting</a:t>
            </a:r>
            <a:r>
              <a:rPr sz="28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task</a:t>
            </a:r>
            <a:endParaRPr sz="2800">
              <a:latin typeface="Arial"/>
              <a:cs typeface="Arial"/>
            </a:endParaRPr>
          </a:p>
          <a:p>
            <a:pPr marL="750570" marR="207645" lvl="1" indent="-280670">
              <a:lnSpc>
                <a:spcPct val="77100"/>
              </a:lnSpc>
              <a:spcBef>
                <a:spcPts val="640"/>
              </a:spcBef>
              <a:buFont typeface="Arial"/>
              <a:buChar char="–"/>
              <a:tabLst>
                <a:tab pos="750570" algn="l"/>
              </a:tabLst>
            </a:pP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Agent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must determine quality constraints 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&amp; price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information (if relevant)</a:t>
            </a:r>
            <a:endParaRPr sz="2800">
              <a:latin typeface="Arial"/>
              <a:cs typeface="Arial"/>
            </a:endParaRPr>
          </a:p>
          <a:p>
            <a:pPr marL="350520" marR="349885" indent="-337820">
              <a:lnSpc>
                <a:spcPct val="75700"/>
              </a:lnSpc>
              <a:spcBef>
                <a:spcPts val="74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If they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do choose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bid, then they  submit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3200" b="1" i="1" spc="-5" dirty="0">
                <a:solidFill>
                  <a:srgbClr val="B74600"/>
                </a:solidFill>
                <a:latin typeface="Arial"/>
                <a:cs typeface="Arial"/>
              </a:rPr>
              <a:t>tender </a:t>
            </a:r>
            <a:r>
              <a:rPr sz="3200" b="1" i="1" spc="-5" dirty="0">
                <a:solidFill>
                  <a:srgbClr val="333366"/>
                </a:solidFill>
                <a:latin typeface="Arial"/>
                <a:cs typeface="Arial"/>
              </a:rPr>
              <a:t>(completely specified  offer)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265429"/>
            <a:ext cx="46970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</a:tabLst>
            </a:pPr>
            <a:r>
              <a:rPr b="0" dirty="0">
                <a:solidFill>
                  <a:srgbClr val="CC3300"/>
                </a:solidFill>
                <a:latin typeface="Times New Roman"/>
                <a:cs typeface="Times New Roman"/>
              </a:rPr>
              <a:t> 	</a:t>
            </a:r>
            <a:r>
              <a:rPr spc="-5" dirty="0">
                <a:solidFill>
                  <a:srgbClr val="CC3300"/>
                </a:solidFill>
              </a:rPr>
              <a:t>Working</a:t>
            </a:r>
            <a:r>
              <a:rPr spc="-30" dirty="0">
                <a:solidFill>
                  <a:srgbClr val="CC3300"/>
                </a:solidFill>
              </a:rPr>
              <a:t> </a:t>
            </a:r>
            <a:r>
              <a:rPr spc="-5" dirty="0">
                <a:solidFill>
                  <a:srgbClr val="CC3300"/>
                </a:solidFill>
              </a:rPr>
              <a:t>Toge</a:t>
            </a:r>
            <a:r>
              <a:rPr u="none" spc="-5" dirty="0">
                <a:solidFill>
                  <a:srgbClr val="CC3300"/>
                </a:solidFill>
              </a:rPr>
              <a:t>ther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461000" y="659036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b="1" dirty="0">
                <a:solidFill>
                  <a:srgbClr val="000066"/>
                </a:solidFill>
                <a:latin typeface="Arial"/>
                <a:cs typeface="Arial"/>
              </a:rPr>
              <a:t>81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34669" y="1150620"/>
            <a:ext cx="8166734" cy="505206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0520" marR="5080" indent="-337820">
              <a:lnSpc>
                <a:spcPct val="74900"/>
              </a:lnSpc>
              <a:spcBef>
                <a:spcPts val="940"/>
              </a:spcBef>
              <a:buClr>
                <a:srgbClr val="003366"/>
              </a:buClr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B74600"/>
                </a:solidFill>
                <a:latin typeface="Arial"/>
                <a:cs typeface="Arial"/>
              </a:rPr>
              <a:t>Cooperation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is: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the practice of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working in  common with mutually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agreed-upon goals and  possibly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methods,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instead of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working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separately 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in competition,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and in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which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the success of one is  dependent and contingent upon the success of  another.</a:t>
            </a:r>
            <a:endParaRPr sz="2800">
              <a:latin typeface="Arial"/>
              <a:cs typeface="Arial"/>
            </a:endParaRPr>
          </a:p>
          <a:p>
            <a:pPr marL="750570" lvl="1" indent="-281305">
              <a:lnSpc>
                <a:spcPts val="3195"/>
              </a:lnSpc>
              <a:buChar char="–"/>
              <a:tabLst>
                <a:tab pos="75057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E.g.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I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can't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play a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quintet</a:t>
            </a:r>
            <a:r>
              <a:rPr sz="2800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alone!</a:t>
            </a:r>
            <a:endParaRPr sz="2800">
              <a:latin typeface="Arial"/>
              <a:cs typeface="Arial"/>
            </a:endParaRPr>
          </a:p>
          <a:p>
            <a:pPr marL="350520" marR="892175" indent="-337820">
              <a:lnSpc>
                <a:spcPct val="77100"/>
              </a:lnSpc>
              <a:spcBef>
                <a:spcPts val="755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When agents are working together,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it is 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important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make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distinction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between:</a:t>
            </a:r>
            <a:endParaRPr sz="2800">
              <a:latin typeface="Arial"/>
              <a:cs typeface="Arial"/>
            </a:endParaRPr>
          </a:p>
          <a:p>
            <a:pPr marL="750570" lvl="1" indent="-281305">
              <a:lnSpc>
                <a:spcPts val="3150"/>
              </a:lnSpc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800" b="1" i="1" spc="-5" dirty="0">
                <a:solidFill>
                  <a:srgbClr val="B74600"/>
                </a:solidFill>
                <a:latin typeface="Arial"/>
                <a:cs typeface="Arial"/>
              </a:rPr>
              <a:t>Benevolent </a:t>
            </a:r>
            <a:r>
              <a:rPr sz="2800" b="1" i="1" spc="-5" dirty="0">
                <a:solidFill>
                  <a:srgbClr val="333366"/>
                </a:solidFill>
                <a:latin typeface="Arial"/>
                <a:cs typeface="Arial"/>
              </a:rPr>
              <a:t>agents</a:t>
            </a:r>
            <a:endParaRPr sz="2800">
              <a:latin typeface="Arial"/>
              <a:cs typeface="Arial"/>
            </a:endParaRPr>
          </a:p>
          <a:p>
            <a:pPr marL="750570" marR="11430" lvl="1" indent="-280670">
              <a:lnSpc>
                <a:spcPct val="76600"/>
              </a:lnSpc>
              <a:spcBef>
                <a:spcPts val="720"/>
              </a:spcBef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800" b="1" i="1" spc="-5" dirty="0">
                <a:solidFill>
                  <a:srgbClr val="B74600"/>
                </a:solidFill>
                <a:latin typeface="Arial"/>
                <a:cs typeface="Arial"/>
              </a:rPr>
              <a:t>Self-interested </a:t>
            </a:r>
            <a:r>
              <a:rPr sz="2800" b="1" i="1" spc="-5" dirty="0">
                <a:solidFill>
                  <a:srgbClr val="333366"/>
                </a:solidFill>
                <a:latin typeface="Arial"/>
                <a:cs typeface="Arial"/>
              </a:rPr>
              <a:t>agents: </a:t>
            </a:r>
            <a:r>
              <a:rPr sz="2200" b="1" i="1" spc="-5" dirty="0">
                <a:solidFill>
                  <a:srgbClr val="333366"/>
                </a:solidFill>
                <a:latin typeface="Arial"/>
                <a:cs typeface="Arial"/>
              </a:rPr>
              <a:t>it does not mean that they  want to </a:t>
            </a:r>
            <a:r>
              <a:rPr sz="2200" b="1" i="1" dirty="0">
                <a:solidFill>
                  <a:srgbClr val="333366"/>
                </a:solidFill>
                <a:latin typeface="Arial"/>
                <a:cs typeface="Arial"/>
              </a:rPr>
              <a:t>cause </a:t>
            </a:r>
            <a:r>
              <a:rPr sz="2200" b="1" i="1" spc="-5" dirty="0">
                <a:solidFill>
                  <a:srgbClr val="333366"/>
                </a:solidFill>
                <a:latin typeface="Arial"/>
                <a:cs typeface="Arial"/>
              </a:rPr>
              <a:t>harm to </a:t>
            </a:r>
            <a:r>
              <a:rPr sz="2200" b="1" i="1" dirty="0">
                <a:solidFill>
                  <a:srgbClr val="333366"/>
                </a:solidFill>
                <a:latin typeface="Arial"/>
                <a:cs typeface="Arial"/>
              </a:rPr>
              <a:t>other </a:t>
            </a:r>
            <a:r>
              <a:rPr sz="2200" b="1" i="1" spc="-5" dirty="0">
                <a:solidFill>
                  <a:srgbClr val="333366"/>
                </a:solidFill>
                <a:latin typeface="Arial"/>
                <a:cs typeface="Arial"/>
              </a:rPr>
              <a:t>agents </a:t>
            </a:r>
            <a:r>
              <a:rPr sz="2200" b="1" i="1" dirty="0">
                <a:solidFill>
                  <a:srgbClr val="333366"/>
                </a:solidFill>
                <a:latin typeface="Arial"/>
                <a:cs typeface="Arial"/>
              </a:rPr>
              <a:t>or </a:t>
            </a:r>
            <a:r>
              <a:rPr sz="2200" b="1" i="1" spc="-5" dirty="0">
                <a:solidFill>
                  <a:srgbClr val="333366"/>
                </a:solidFill>
                <a:latin typeface="Arial"/>
                <a:cs typeface="Arial"/>
              </a:rPr>
              <a:t>that they care  only about themselves. It means that it follows its  interest </a:t>
            </a:r>
            <a:r>
              <a:rPr sz="2200" b="1" i="1" dirty="0">
                <a:solidFill>
                  <a:srgbClr val="333366"/>
                </a:solidFill>
                <a:latin typeface="Arial"/>
                <a:cs typeface="Arial"/>
              </a:rPr>
              <a:t>as </a:t>
            </a:r>
            <a:r>
              <a:rPr sz="2200" b="1" i="1" spc="-5" dirty="0">
                <a:solidFill>
                  <a:srgbClr val="333366"/>
                </a:solidFill>
                <a:latin typeface="Arial"/>
                <a:cs typeface="Arial"/>
              </a:rPr>
              <a:t>represented by </a:t>
            </a:r>
            <a:r>
              <a:rPr sz="2200" b="1" i="1" dirty="0">
                <a:solidFill>
                  <a:srgbClr val="333366"/>
                </a:solidFill>
                <a:latin typeface="Arial"/>
                <a:cs typeface="Arial"/>
              </a:rPr>
              <a:t>a </a:t>
            </a:r>
            <a:r>
              <a:rPr sz="2200" b="1" i="1" spc="-5" dirty="0">
                <a:solidFill>
                  <a:srgbClr val="333366"/>
                </a:solidFill>
                <a:latin typeface="Arial"/>
                <a:cs typeface="Arial"/>
              </a:rPr>
              <a:t>utility function  (representing </a:t>
            </a:r>
            <a:r>
              <a:rPr sz="2200" b="1" i="1" dirty="0">
                <a:solidFill>
                  <a:srgbClr val="333366"/>
                </a:solidFill>
                <a:latin typeface="Arial"/>
                <a:cs typeface="Arial"/>
              </a:rPr>
              <a:t>the </a:t>
            </a:r>
            <a:r>
              <a:rPr sz="2200" b="1" i="1" spc="-5" dirty="0">
                <a:solidFill>
                  <a:srgbClr val="333366"/>
                </a:solidFill>
                <a:latin typeface="Arial"/>
                <a:cs typeface="Arial"/>
              </a:rPr>
              <a:t>agent</a:t>
            </a:r>
            <a:r>
              <a:rPr sz="2200" b="1" i="1" dirty="0">
                <a:solidFill>
                  <a:srgbClr val="333366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333366"/>
                </a:solidFill>
                <a:latin typeface="Arial"/>
                <a:cs typeface="Arial"/>
              </a:rPr>
              <a:t>preferences)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3" name="object 3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6544309"/>
            <a:ext cx="9138920" cy="19685"/>
            <a:chOff x="0" y="6544309"/>
            <a:chExt cx="9138920" cy="19685"/>
          </a:xfrm>
        </p:grpSpPr>
        <p:sp>
          <p:nvSpPr>
            <p:cNvPr id="8" name="object 8"/>
            <p:cNvSpPr/>
            <p:nvPr/>
          </p:nvSpPr>
          <p:spPr>
            <a:xfrm>
              <a:off x="0" y="65538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36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173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3110" y="6553834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6690" y="6553834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-12700" y="265429"/>
            <a:ext cx="8561705" cy="514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</a:tabLst>
            </a:pPr>
            <a:r>
              <a:rPr sz="32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Awarding </a:t>
            </a:r>
            <a:r>
              <a:rPr sz="3200" b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&amp;</a:t>
            </a:r>
            <a:r>
              <a:rPr sz="32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 </a:t>
            </a:r>
            <a:r>
              <a:rPr sz="3200" b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E</a:t>
            </a:r>
            <a:r>
              <a:rPr sz="3200" b="1" dirty="0">
                <a:solidFill>
                  <a:srgbClr val="CC0000"/>
                </a:solidFill>
                <a:latin typeface="Verdana"/>
                <a:cs typeface="Verdana"/>
              </a:rPr>
              <a:t>xpediting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250">
              <a:latin typeface="Verdana"/>
              <a:cs typeface="Verdana"/>
            </a:endParaRPr>
          </a:p>
          <a:p>
            <a:pPr marL="897890" marR="5080" indent="-337820">
              <a:lnSpc>
                <a:spcPct val="75500"/>
              </a:lnSpc>
              <a:buFont typeface="Arial"/>
              <a:buChar char="•"/>
              <a:tabLst>
                <a:tab pos="897255" algn="l"/>
                <a:tab pos="89789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The agent that sent task announcement  must choose between bids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&amp;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decide 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who to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“award the contract”</a:t>
            </a:r>
            <a:r>
              <a:rPr sz="32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  <a:p>
            <a:pPr marL="897890" marR="727075" indent="-337820">
              <a:lnSpc>
                <a:spcPct val="75700"/>
              </a:lnSpc>
              <a:spcBef>
                <a:spcPts val="750"/>
              </a:spcBef>
              <a:buFont typeface="Arial"/>
              <a:buChar char="•"/>
              <a:tabLst>
                <a:tab pos="897255" algn="l"/>
                <a:tab pos="89789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The result of this process is  communicated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all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agents that  submitted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bid</a:t>
            </a:r>
            <a:endParaRPr sz="3200">
              <a:latin typeface="Arial"/>
              <a:cs typeface="Arial"/>
            </a:endParaRPr>
          </a:p>
          <a:p>
            <a:pPr marL="897890" marR="1628775" indent="-337820">
              <a:lnSpc>
                <a:spcPct val="75500"/>
              </a:lnSpc>
              <a:spcBef>
                <a:spcPts val="765"/>
              </a:spcBef>
              <a:buFont typeface="Arial"/>
              <a:buChar char="•"/>
              <a:tabLst>
                <a:tab pos="897255" algn="l"/>
                <a:tab pos="89789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successful </a:t>
            </a:r>
            <a:r>
              <a:rPr sz="3200" b="1" i="1" spc="-5" dirty="0">
                <a:solidFill>
                  <a:srgbClr val="B74600"/>
                </a:solidFill>
                <a:latin typeface="Arial"/>
                <a:cs typeface="Arial"/>
              </a:rPr>
              <a:t>contractor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then  expedites the</a:t>
            </a:r>
            <a:r>
              <a:rPr sz="32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task</a:t>
            </a:r>
            <a:endParaRPr sz="3200">
              <a:latin typeface="Arial"/>
              <a:cs typeface="Arial"/>
            </a:endParaRPr>
          </a:p>
          <a:p>
            <a:pPr marL="897890" marR="1765300" indent="-337820">
              <a:lnSpc>
                <a:spcPct val="75300"/>
              </a:lnSpc>
              <a:spcBef>
                <a:spcPts val="765"/>
              </a:spcBef>
              <a:buFont typeface="Arial"/>
              <a:buChar char="•"/>
              <a:tabLst>
                <a:tab pos="897255" algn="l"/>
                <a:tab pos="89789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May involve </a:t>
            </a:r>
            <a:r>
              <a:rPr sz="3200" b="1" i="1" spc="-5" dirty="0">
                <a:solidFill>
                  <a:srgbClr val="B74600"/>
                </a:solidFill>
                <a:latin typeface="Arial"/>
                <a:cs typeface="Arial"/>
              </a:rPr>
              <a:t>sub-contracting </a:t>
            </a:r>
            <a:r>
              <a:rPr sz="3200" b="1" i="1" spc="-5" dirty="0">
                <a:solidFill>
                  <a:srgbClr val="333366"/>
                </a:solidFill>
                <a:latin typeface="Arial"/>
                <a:cs typeface="Arial"/>
              </a:rPr>
              <a:t> (eventually using contract</a:t>
            </a:r>
            <a:r>
              <a:rPr sz="3200" b="1" i="1" spc="-55" dirty="0">
                <a:solidFill>
                  <a:srgbClr val="333366"/>
                </a:solidFill>
                <a:latin typeface="Arial"/>
                <a:cs typeface="Arial"/>
              </a:rPr>
              <a:t> </a:t>
            </a:r>
            <a:r>
              <a:rPr sz="3200" b="1" i="1" spc="-5" dirty="0">
                <a:solidFill>
                  <a:srgbClr val="333366"/>
                </a:solidFill>
                <a:latin typeface="Arial"/>
                <a:cs typeface="Arial"/>
              </a:rPr>
              <a:t>net)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3" name="object 3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6544309"/>
            <a:ext cx="9138920" cy="19685"/>
            <a:chOff x="0" y="6544309"/>
            <a:chExt cx="9138920" cy="19685"/>
          </a:xfrm>
        </p:grpSpPr>
        <p:sp>
          <p:nvSpPr>
            <p:cNvPr id="8" name="object 8"/>
            <p:cNvSpPr/>
            <p:nvPr/>
          </p:nvSpPr>
          <p:spPr>
            <a:xfrm>
              <a:off x="0" y="65538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36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173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3110" y="6553834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6690" y="6553834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265429"/>
            <a:ext cx="4845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dirty="0"/>
              <a:t>Types </a:t>
            </a:r>
            <a:r>
              <a:rPr spc="-5" dirty="0"/>
              <a:t>of</a:t>
            </a:r>
            <a:r>
              <a:rPr spc="-60" dirty="0"/>
              <a:t> </a:t>
            </a:r>
            <a:r>
              <a:rPr spc="-5" dirty="0"/>
              <a:t>Mess</a:t>
            </a:r>
            <a:r>
              <a:rPr u="none" spc="-5" dirty="0"/>
              <a:t>ages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34669" y="1007109"/>
            <a:ext cx="7407275" cy="5495222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50520" marR="5080" indent="-337820">
              <a:lnSpc>
                <a:spcPct val="75500"/>
              </a:lnSpc>
              <a:spcBef>
                <a:spcPts val="104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Task announcement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messages,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with 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the following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slots:</a:t>
            </a:r>
            <a:endParaRPr sz="3200">
              <a:latin typeface="Arial"/>
              <a:cs typeface="Arial"/>
            </a:endParaRPr>
          </a:p>
          <a:p>
            <a:pPr marL="750570" lvl="1" indent="-281305">
              <a:lnSpc>
                <a:spcPts val="2860"/>
              </a:lnSpc>
              <a:buFont typeface="Arial"/>
              <a:buChar char="–"/>
              <a:tabLst>
                <a:tab pos="750570" algn="l"/>
              </a:tabLst>
            </a:pP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Eligibility</a:t>
            </a:r>
            <a:r>
              <a:rPr sz="24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specification</a:t>
            </a:r>
            <a:endParaRPr sz="2400">
              <a:latin typeface="Arial"/>
              <a:cs typeface="Arial"/>
            </a:endParaRPr>
          </a:p>
          <a:p>
            <a:pPr marL="750570" lvl="1" indent="-281305">
              <a:lnSpc>
                <a:spcPts val="2860"/>
              </a:lnSpc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Task</a:t>
            </a:r>
            <a:r>
              <a:rPr sz="2400" b="1" spc="-8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abstraction</a:t>
            </a:r>
            <a:endParaRPr sz="2400">
              <a:latin typeface="Arial"/>
              <a:cs typeface="Arial"/>
            </a:endParaRPr>
          </a:p>
          <a:p>
            <a:pPr marL="750570" lvl="1" indent="-281305">
              <a:lnSpc>
                <a:spcPts val="2865"/>
              </a:lnSpc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Bid</a:t>
            </a:r>
            <a:r>
              <a:rPr sz="2400" b="1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specification</a:t>
            </a:r>
            <a:endParaRPr sz="2400">
              <a:latin typeface="Arial"/>
              <a:cs typeface="Arial"/>
            </a:endParaRPr>
          </a:p>
          <a:p>
            <a:pPr marL="750570" lvl="1" indent="-281305">
              <a:lnSpc>
                <a:spcPts val="2780"/>
              </a:lnSpc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Expiration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time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ts val="365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Bid </a:t>
            </a:r>
            <a:r>
              <a:rPr sz="2600" b="1">
                <a:solidFill>
                  <a:srgbClr val="003366"/>
                </a:solidFill>
                <a:latin typeface="Arial"/>
                <a:cs typeface="Arial"/>
              </a:rPr>
              <a:t>(</a:t>
            </a:r>
            <a:r>
              <a:rPr sz="2600" b="1" smtClean="0">
                <a:solidFill>
                  <a:srgbClr val="003366"/>
                </a:solidFill>
                <a:latin typeface="Arial"/>
                <a:cs typeface="Arial"/>
              </a:rPr>
              <a:t>fol</a:t>
            </a:r>
            <a:r>
              <a:rPr lang="en-US" sz="2600" b="1" smtClean="0">
                <a:solidFill>
                  <a:srgbClr val="003366"/>
                </a:solidFill>
                <a:latin typeface="Arial"/>
                <a:cs typeface="Arial"/>
              </a:rPr>
              <a:t>l</a:t>
            </a:r>
            <a:r>
              <a:rPr sz="2600" b="1" smtClean="0">
                <a:solidFill>
                  <a:srgbClr val="003366"/>
                </a:solidFill>
                <a:latin typeface="Arial"/>
                <a:cs typeface="Arial"/>
              </a:rPr>
              <a:t>owing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Bid</a:t>
            </a:r>
            <a:r>
              <a:rPr sz="2600"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specification)</a:t>
            </a:r>
            <a:endParaRPr sz="2600">
              <a:latin typeface="Arial"/>
              <a:cs typeface="Arial"/>
            </a:endParaRPr>
          </a:p>
          <a:p>
            <a:pPr marL="350520" indent="-337820">
              <a:lnSpc>
                <a:spcPts val="365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Award</a:t>
            </a:r>
            <a:endParaRPr sz="3200">
              <a:latin typeface="Arial"/>
              <a:cs typeface="Arial"/>
            </a:endParaRPr>
          </a:p>
          <a:p>
            <a:pPr marL="350520" indent="-337820">
              <a:lnSpc>
                <a:spcPts val="3654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Interim report (on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progress)</a:t>
            </a:r>
            <a:endParaRPr sz="3200">
              <a:latin typeface="Arial"/>
              <a:cs typeface="Arial"/>
            </a:endParaRPr>
          </a:p>
          <a:p>
            <a:pPr marL="350520" marR="1538605" indent="-337820">
              <a:lnSpc>
                <a:spcPct val="75500"/>
              </a:lnSpc>
              <a:spcBef>
                <a:spcPts val="85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Final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report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(including result  description)</a:t>
            </a:r>
            <a:endParaRPr sz="3200">
              <a:latin typeface="Arial"/>
              <a:cs typeface="Arial"/>
            </a:endParaRPr>
          </a:p>
          <a:p>
            <a:pPr marL="350520" marR="568960" indent="-337820">
              <a:lnSpc>
                <a:spcPct val="75500"/>
              </a:lnSpc>
              <a:spcBef>
                <a:spcPts val="76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Termination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message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(if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manager 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wants to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terminate</a:t>
            </a:r>
            <a:r>
              <a:rPr sz="3200" b="1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contract)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265429"/>
            <a:ext cx="5960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spc="-5" dirty="0"/>
              <a:t>Efficiency</a:t>
            </a:r>
            <a:r>
              <a:rPr dirty="0"/>
              <a:t> </a:t>
            </a:r>
            <a:r>
              <a:rPr spc="-5" dirty="0"/>
              <a:t>Mod</a:t>
            </a:r>
            <a:r>
              <a:rPr u="none" spc="-5" dirty="0"/>
              <a:t>ifications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34669" y="1292859"/>
            <a:ext cx="7903845" cy="344551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50520" marR="5080" indent="-337820">
              <a:lnSpc>
                <a:spcPct val="75500"/>
              </a:lnSpc>
              <a:spcBef>
                <a:spcPts val="104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Depending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on the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MAS and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the 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problem, many variations are</a:t>
            </a:r>
            <a:r>
              <a:rPr sz="32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possible:</a:t>
            </a:r>
            <a:endParaRPr sz="3200">
              <a:latin typeface="Arial"/>
              <a:cs typeface="Arial"/>
            </a:endParaRPr>
          </a:p>
          <a:p>
            <a:pPr marL="750570" marR="866140" lvl="1" indent="-280670">
              <a:lnSpc>
                <a:spcPct val="77100"/>
              </a:lnSpc>
              <a:spcBef>
                <a:spcPts val="690"/>
              </a:spcBef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Focused addressing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—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when general  broadcast isn’t</a:t>
            </a:r>
            <a:r>
              <a:rPr sz="2800" b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required</a:t>
            </a:r>
            <a:endParaRPr sz="2800">
              <a:latin typeface="Arial"/>
              <a:cs typeface="Arial"/>
            </a:endParaRPr>
          </a:p>
          <a:p>
            <a:pPr marL="750570" marR="195580" lvl="1" indent="-280670">
              <a:lnSpc>
                <a:spcPct val="77100"/>
              </a:lnSpc>
              <a:spcBef>
                <a:spcPts val="690"/>
              </a:spcBef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Directed contracts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—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when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manager  already knows which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node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is</a:t>
            </a:r>
            <a:r>
              <a:rPr sz="28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appropriate</a:t>
            </a:r>
            <a:endParaRPr sz="2800">
              <a:latin typeface="Arial"/>
              <a:cs typeface="Arial"/>
            </a:endParaRPr>
          </a:p>
          <a:p>
            <a:pPr marL="750570" marR="744855" lvl="1" indent="-280670">
              <a:lnSpc>
                <a:spcPct val="76900"/>
              </a:lnSpc>
              <a:spcBef>
                <a:spcPts val="695"/>
              </a:spcBef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Request-response mechanism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—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for  simple transfer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information without  overhead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contracting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3" name="object 3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6544309"/>
            <a:ext cx="9138920" cy="19685"/>
            <a:chOff x="0" y="6544309"/>
            <a:chExt cx="9138920" cy="19685"/>
          </a:xfrm>
        </p:grpSpPr>
        <p:sp>
          <p:nvSpPr>
            <p:cNvPr id="8" name="object 8"/>
            <p:cNvSpPr/>
            <p:nvPr/>
          </p:nvSpPr>
          <p:spPr>
            <a:xfrm>
              <a:off x="0" y="65538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36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173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3110" y="6553834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6690" y="6553834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265429"/>
            <a:ext cx="4149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dirty="0"/>
              <a:t>Other</a:t>
            </a:r>
            <a:r>
              <a:rPr spc="-50" dirty="0"/>
              <a:t> </a:t>
            </a:r>
            <a:r>
              <a:rPr spc="-5" dirty="0"/>
              <a:t>Protoco</a:t>
            </a:r>
            <a:r>
              <a:rPr u="none" spc="-5" dirty="0"/>
              <a:t>ls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34669" y="1369059"/>
            <a:ext cx="8013065" cy="406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ts val="3800"/>
              </a:lnSpc>
              <a:spcBef>
                <a:spcPts val="10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There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is a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variety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3200" b="1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protocols:</a:t>
            </a:r>
            <a:endParaRPr sz="3200">
              <a:latin typeface="Arial"/>
              <a:cs typeface="Arial"/>
            </a:endParaRPr>
          </a:p>
          <a:p>
            <a:pPr marL="750570" lvl="1" indent="-281305">
              <a:lnSpc>
                <a:spcPts val="3290"/>
              </a:lnSpc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Negotiation</a:t>
            </a:r>
            <a:r>
              <a:rPr sz="28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protocols:</a:t>
            </a:r>
            <a:endParaRPr sz="2800">
              <a:latin typeface="Arial"/>
              <a:cs typeface="Arial"/>
            </a:endParaRPr>
          </a:p>
          <a:p>
            <a:pPr marL="1155700" marR="5080" lvl="2" indent="-228600">
              <a:lnSpc>
                <a:spcPct val="76700"/>
              </a:lnSpc>
              <a:spcBef>
                <a:spcPts val="64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One-to-one negotiation (Monotonic Bargaining,  intertest-nased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negotiation),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ts val="2770"/>
              </a:lnSpc>
              <a:buFont typeface="Arial"/>
              <a:buChar char="•"/>
              <a:tabLst>
                <a:tab pos="115570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Multilateral negotiation</a:t>
            </a:r>
            <a:r>
              <a:rPr sz="2400" b="1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(Auctions)</a:t>
            </a:r>
            <a:endParaRPr sz="2400">
              <a:latin typeface="Arial"/>
              <a:cs typeface="Arial"/>
            </a:endParaRPr>
          </a:p>
          <a:p>
            <a:pPr marL="750570" lvl="1" indent="-281305">
              <a:lnSpc>
                <a:spcPts val="3250"/>
              </a:lnSpc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Argumentation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ts val="3735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There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also hybrid</a:t>
            </a:r>
            <a:r>
              <a:rPr sz="32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approches:</a:t>
            </a:r>
            <a:endParaRPr sz="3200">
              <a:latin typeface="Arial"/>
              <a:cs typeface="Arial"/>
            </a:endParaRPr>
          </a:p>
          <a:p>
            <a:pPr marL="750570" lvl="1" indent="-281305">
              <a:lnSpc>
                <a:spcPts val="3285"/>
              </a:lnSpc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Micro-protocols</a:t>
            </a:r>
            <a:endParaRPr sz="2800">
              <a:latin typeface="Arial"/>
              <a:cs typeface="Arial"/>
            </a:endParaRPr>
          </a:p>
          <a:p>
            <a:pPr marL="750570" lvl="1" indent="-281305">
              <a:lnSpc>
                <a:spcPts val="3279"/>
              </a:lnSpc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Dialogue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games</a:t>
            </a:r>
            <a:endParaRPr sz="2800">
              <a:latin typeface="Arial"/>
              <a:cs typeface="Arial"/>
            </a:endParaRPr>
          </a:p>
          <a:p>
            <a:pPr marL="469265">
              <a:lnSpc>
                <a:spcPts val="3320"/>
              </a:lnSpc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r>
              <a:rPr sz="2800" spc="-1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...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525" y="2002789"/>
            <a:ext cx="9157970" cy="4856480"/>
            <a:chOff x="-9525" y="2002789"/>
            <a:chExt cx="915797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69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39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10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90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250190"/>
            <a:ext cx="39452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7205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spc="-5" dirty="0"/>
              <a:t>A</a:t>
            </a:r>
            <a:r>
              <a:rPr spc="5" dirty="0"/>
              <a:t>r</a:t>
            </a:r>
            <a:r>
              <a:rPr spc="10" dirty="0"/>
              <a:t>g</a:t>
            </a:r>
            <a:r>
              <a:rPr spc="-15" dirty="0"/>
              <a:t>u</a:t>
            </a:r>
            <a:r>
              <a:rPr spc="15" dirty="0"/>
              <a:t>m</a:t>
            </a:r>
            <a:r>
              <a:rPr spc="5" dirty="0"/>
              <a:t>e</a:t>
            </a:r>
            <a:r>
              <a:rPr dirty="0"/>
              <a:t>ntat</a:t>
            </a:r>
            <a:r>
              <a:rPr spc="-5" dirty="0"/>
              <a:t>i</a:t>
            </a:r>
            <a:r>
              <a:rPr dirty="0"/>
              <a:t>o</a:t>
            </a:r>
            <a:r>
              <a:rPr u="none" dirty="0"/>
              <a:t>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72440" y="24765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9639" y="2865120"/>
            <a:ext cx="4760595" cy="11747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92735" marR="5080" indent="-280670">
              <a:lnSpc>
                <a:spcPts val="2050"/>
              </a:lnSpc>
              <a:spcBef>
                <a:spcPts val="459"/>
              </a:spcBef>
              <a:buFont typeface="Arial"/>
              <a:buChar char="–"/>
              <a:tabLst>
                <a:tab pos="292735" algn="l"/>
                <a:tab pos="293370" algn="l"/>
              </a:tabLst>
            </a:pP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Dialectic: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structure of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argumentation 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(acceptable arguments 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vs.</a:t>
            </a:r>
            <a:r>
              <a:rPr sz="2000" b="1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fallacies)</a:t>
            </a:r>
            <a:endParaRPr sz="2000">
              <a:latin typeface="Arial"/>
              <a:cs typeface="Arial"/>
            </a:endParaRPr>
          </a:p>
          <a:p>
            <a:pPr marL="292735" marR="198755" indent="-280670">
              <a:lnSpc>
                <a:spcPts val="2050"/>
              </a:lnSpc>
              <a:spcBef>
                <a:spcPts val="500"/>
              </a:spcBef>
              <a:buFont typeface="Arial"/>
              <a:buChar char="–"/>
              <a:tabLst>
                <a:tab pos="292735" algn="l"/>
                <a:tab pos="293370" algn="l"/>
              </a:tabLst>
            </a:pP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Social 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psychology: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attitude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change  and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 persuasion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9639" y="4033520"/>
            <a:ext cx="6977380" cy="1757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92735" marR="5080" indent="-280670">
              <a:lnSpc>
                <a:spcPts val="2050"/>
              </a:lnSpc>
              <a:spcBef>
                <a:spcPts val="459"/>
              </a:spcBef>
              <a:buFont typeface="Arial"/>
              <a:buChar char="–"/>
              <a:tabLst>
                <a:tab pos="292735" algn="l"/>
                <a:tab pos="293370" algn="l"/>
              </a:tabLst>
            </a:pP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Artificial Intelligence </a:t>
            </a:r>
            <a:r>
              <a:rPr sz="2000" b="1" spc="-5" dirty="0">
                <a:solidFill>
                  <a:srgbClr val="E30000"/>
                </a:solidFill>
                <a:latin typeface="Arial"/>
                <a:cs typeface="Arial"/>
              </a:rPr>
              <a:t>formalize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those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approaches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in the  aim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to:</a:t>
            </a:r>
            <a:endParaRPr sz="2000">
              <a:latin typeface="Arial"/>
              <a:cs typeface="Arial"/>
            </a:endParaRPr>
          </a:p>
          <a:p>
            <a:pPr marL="697865" marR="238125" lvl="1" indent="-228600">
              <a:lnSpc>
                <a:spcPts val="2050"/>
              </a:lnSpc>
              <a:spcBef>
                <a:spcPts val="48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Provide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formal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theoretical results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about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particular  models</a:t>
            </a:r>
            <a:endParaRPr sz="2000">
              <a:latin typeface="Arial"/>
              <a:cs typeface="Arial"/>
            </a:endParaRPr>
          </a:p>
          <a:p>
            <a:pPr marL="697865" marR="743585" lvl="1" indent="-228600">
              <a:lnSpc>
                <a:spcPts val="2050"/>
              </a:lnSpc>
              <a:spcBef>
                <a:spcPts val="5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Automate agent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or multi-agent argumentation  capabilities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2440" y="1154429"/>
            <a:ext cx="7887970" cy="19697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49885" marR="8255" indent="-337820">
              <a:lnSpc>
                <a:spcPts val="2460"/>
              </a:lnSpc>
              <a:spcBef>
                <a:spcPts val="53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Argumentation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can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be defined as an activity aimed 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at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convincing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of the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acceptability of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standpoint by 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putting forward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propositions justifying or refuting 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standpoint.</a:t>
            </a:r>
            <a:endParaRPr sz="2400">
              <a:latin typeface="Arial"/>
              <a:cs typeface="Arial"/>
            </a:endParaRPr>
          </a:p>
          <a:p>
            <a:pPr marL="349885">
              <a:lnSpc>
                <a:spcPts val="2675"/>
              </a:lnSpc>
              <a:spcBef>
                <a:spcPts val="17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Numerous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works: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ts val="2195"/>
              </a:lnSpc>
            </a:pPr>
            <a:r>
              <a:rPr sz="2000" b="1" dirty="0">
                <a:solidFill>
                  <a:srgbClr val="E30000"/>
                </a:solidFill>
                <a:latin typeface="Times New Roman"/>
                <a:cs typeface="Times New Roman"/>
              </a:rPr>
              <a:t>Syntax,</a:t>
            </a:r>
            <a:r>
              <a:rPr sz="2000" b="1" spc="-60" dirty="0">
                <a:solidFill>
                  <a:srgbClr val="E3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E30000"/>
                </a:solidFill>
                <a:latin typeface="Times New Roman"/>
                <a:cs typeface="Times New Roman"/>
              </a:rPr>
              <a:t>structure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13830" y="3041650"/>
            <a:ext cx="1560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E30000"/>
                </a:solidFill>
                <a:latin typeface="Times New Roman"/>
                <a:cs typeface="Times New Roman"/>
              </a:rPr>
              <a:t>and</a:t>
            </a:r>
            <a:r>
              <a:rPr sz="2000" b="1" spc="-40" dirty="0">
                <a:solidFill>
                  <a:srgbClr val="E3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E30000"/>
                </a:solidFill>
                <a:latin typeface="Times New Roman"/>
                <a:cs typeface="Times New Roman"/>
              </a:rPr>
              <a:t>semantics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64959" y="3586479"/>
            <a:ext cx="12573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E30000"/>
                </a:solidFill>
                <a:latin typeface="Times New Roman"/>
                <a:cs typeface="Times New Roman"/>
              </a:rPr>
              <a:t>P</a:t>
            </a:r>
            <a:r>
              <a:rPr sz="2000" b="1" spc="-10" dirty="0">
                <a:solidFill>
                  <a:srgbClr val="E30000"/>
                </a:solidFill>
                <a:latin typeface="Times New Roman"/>
                <a:cs typeface="Times New Roman"/>
              </a:rPr>
              <a:t>r</a:t>
            </a:r>
            <a:r>
              <a:rPr sz="2000" b="1" spc="10" dirty="0">
                <a:solidFill>
                  <a:srgbClr val="E30000"/>
                </a:solidFill>
                <a:latin typeface="Times New Roman"/>
                <a:cs typeface="Times New Roman"/>
              </a:rPr>
              <a:t>ag</a:t>
            </a:r>
            <a:r>
              <a:rPr sz="2000" b="1" dirty="0">
                <a:solidFill>
                  <a:srgbClr val="E30000"/>
                </a:solidFill>
                <a:latin typeface="Times New Roman"/>
                <a:cs typeface="Times New Roman"/>
              </a:rPr>
              <a:t>m</a:t>
            </a:r>
            <a:r>
              <a:rPr sz="2000" b="1" spc="10" dirty="0">
                <a:solidFill>
                  <a:srgbClr val="E30000"/>
                </a:solidFill>
                <a:latin typeface="Times New Roman"/>
                <a:cs typeface="Times New Roman"/>
              </a:rPr>
              <a:t>a</a:t>
            </a:r>
            <a:r>
              <a:rPr sz="2000" b="1" dirty="0">
                <a:solidFill>
                  <a:srgbClr val="E30000"/>
                </a:solidFill>
                <a:latin typeface="Times New Roman"/>
                <a:cs typeface="Times New Roman"/>
              </a:rPr>
              <a:t>t</a:t>
            </a:r>
            <a:r>
              <a:rPr sz="2000" b="1" spc="-10" dirty="0">
                <a:solidFill>
                  <a:srgbClr val="E30000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E30000"/>
                </a:solidFill>
                <a:latin typeface="Times New Roman"/>
                <a:cs typeface="Times New Roman"/>
              </a:rPr>
              <a:t>cs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012179" y="2781300"/>
            <a:ext cx="215900" cy="1295400"/>
          </a:xfrm>
          <a:custGeom>
            <a:avLst/>
            <a:gdLst/>
            <a:ahLst/>
            <a:cxnLst/>
            <a:rect l="l" t="t" r="r" b="b"/>
            <a:pathLst>
              <a:path w="215900" h="1295400">
                <a:moveTo>
                  <a:pt x="0" y="0"/>
                </a:moveTo>
                <a:lnTo>
                  <a:pt x="39370" y="5218"/>
                </a:lnTo>
                <a:lnTo>
                  <a:pt x="73977" y="18891"/>
                </a:lnTo>
                <a:lnTo>
                  <a:pt x="98583" y="38040"/>
                </a:lnTo>
                <a:lnTo>
                  <a:pt x="107950" y="59689"/>
                </a:lnTo>
                <a:lnTo>
                  <a:pt x="107950" y="299720"/>
                </a:lnTo>
                <a:lnTo>
                  <a:pt x="117137" y="322103"/>
                </a:lnTo>
                <a:lnTo>
                  <a:pt x="141446" y="341629"/>
                </a:lnTo>
                <a:lnTo>
                  <a:pt x="175994" y="355441"/>
                </a:lnTo>
                <a:lnTo>
                  <a:pt x="215900" y="360679"/>
                </a:lnTo>
                <a:lnTo>
                  <a:pt x="175994" y="365720"/>
                </a:lnTo>
                <a:lnTo>
                  <a:pt x="141446" y="379095"/>
                </a:lnTo>
                <a:lnTo>
                  <a:pt x="117137" y="398184"/>
                </a:lnTo>
                <a:lnTo>
                  <a:pt x="107950" y="420370"/>
                </a:lnTo>
                <a:lnTo>
                  <a:pt x="107950" y="660400"/>
                </a:lnTo>
                <a:lnTo>
                  <a:pt x="98583" y="682783"/>
                </a:lnTo>
                <a:lnTo>
                  <a:pt x="73977" y="702310"/>
                </a:lnTo>
                <a:lnTo>
                  <a:pt x="39369" y="716121"/>
                </a:lnTo>
                <a:lnTo>
                  <a:pt x="0" y="721360"/>
                </a:lnTo>
              </a:path>
              <a:path w="215900" h="1295400">
                <a:moveTo>
                  <a:pt x="0" y="792479"/>
                </a:moveTo>
                <a:lnTo>
                  <a:pt x="39370" y="795992"/>
                </a:lnTo>
                <a:lnTo>
                  <a:pt x="73977" y="805338"/>
                </a:lnTo>
                <a:lnTo>
                  <a:pt x="98583" y="818733"/>
                </a:lnTo>
                <a:lnTo>
                  <a:pt x="107950" y="834389"/>
                </a:lnTo>
                <a:lnTo>
                  <a:pt x="107950" y="1002030"/>
                </a:lnTo>
                <a:lnTo>
                  <a:pt x="117137" y="1017150"/>
                </a:lnTo>
                <a:lnTo>
                  <a:pt x="141446" y="1030604"/>
                </a:lnTo>
                <a:lnTo>
                  <a:pt x="175994" y="1040249"/>
                </a:lnTo>
                <a:lnTo>
                  <a:pt x="215900" y="1043939"/>
                </a:lnTo>
                <a:lnTo>
                  <a:pt x="175994" y="1047452"/>
                </a:lnTo>
                <a:lnTo>
                  <a:pt x="141446" y="1056798"/>
                </a:lnTo>
                <a:lnTo>
                  <a:pt x="117137" y="1070193"/>
                </a:lnTo>
                <a:lnTo>
                  <a:pt x="107950" y="1085850"/>
                </a:lnTo>
                <a:lnTo>
                  <a:pt x="107950" y="1253489"/>
                </a:lnTo>
                <a:lnTo>
                  <a:pt x="98583" y="1269146"/>
                </a:lnTo>
                <a:lnTo>
                  <a:pt x="73977" y="1282541"/>
                </a:lnTo>
                <a:lnTo>
                  <a:pt x="39369" y="1291887"/>
                </a:lnTo>
                <a:lnTo>
                  <a:pt x="0" y="12954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1320" y="1059179"/>
            <a:ext cx="8468360" cy="452374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0520" marR="1825625" indent="-337820">
              <a:lnSpc>
                <a:spcPts val="3190"/>
              </a:lnSpc>
              <a:spcBef>
                <a:spcPts val="545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000" b="1" spc="-5" dirty="0">
                <a:solidFill>
                  <a:srgbClr val="003366"/>
                </a:solidFill>
                <a:latin typeface="Arial"/>
                <a:cs typeface="Arial"/>
              </a:rPr>
              <a:t>Argument: </a:t>
            </a:r>
            <a:r>
              <a:rPr sz="3000" b="1" dirty="0">
                <a:solidFill>
                  <a:srgbClr val="003366"/>
                </a:solidFill>
                <a:latin typeface="Arial"/>
                <a:cs typeface="Arial"/>
              </a:rPr>
              <a:t>Reasons /</a:t>
            </a:r>
            <a:r>
              <a:rPr sz="3000" b="1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003366"/>
                </a:solidFill>
                <a:latin typeface="Arial"/>
                <a:cs typeface="Arial"/>
              </a:rPr>
              <a:t>justifications  supporting </a:t>
            </a:r>
            <a:r>
              <a:rPr sz="3000" b="1" dirty="0">
                <a:solidFill>
                  <a:srgbClr val="003366"/>
                </a:solidFill>
                <a:latin typeface="Arial"/>
                <a:cs typeface="Arial"/>
              </a:rPr>
              <a:t>a</a:t>
            </a:r>
            <a:r>
              <a:rPr sz="3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003366"/>
                </a:solidFill>
                <a:latin typeface="Arial"/>
                <a:cs typeface="Arial"/>
              </a:rPr>
              <a:t>conclusion</a:t>
            </a:r>
            <a:endParaRPr sz="30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Represented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as: </a:t>
            </a:r>
            <a:r>
              <a:rPr sz="3200" b="1" spc="-5" dirty="0">
                <a:solidFill>
                  <a:srgbClr val="0033CC"/>
                </a:solidFill>
                <a:latin typeface="Arial"/>
                <a:cs typeface="Arial"/>
              </a:rPr>
              <a:t>support </a:t>
            </a:r>
            <a:r>
              <a:rPr sz="3200" dirty="0">
                <a:solidFill>
                  <a:srgbClr val="003366"/>
                </a:solidFill>
                <a:latin typeface="Wingdings"/>
                <a:cs typeface="Wingdings"/>
              </a:rPr>
              <a:t></a:t>
            </a:r>
            <a:r>
              <a:rPr sz="3200" spc="1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CC3300"/>
                </a:solidFill>
                <a:latin typeface="Arial"/>
                <a:cs typeface="Arial"/>
              </a:rPr>
              <a:t>conclusion</a:t>
            </a:r>
            <a:endParaRPr sz="3200">
              <a:latin typeface="Arial"/>
              <a:cs typeface="Arial"/>
            </a:endParaRPr>
          </a:p>
          <a:p>
            <a:pPr marL="469265">
              <a:lnSpc>
                <a:spcPts val="2705"/>
              </a:lnSpc>
              <a:spcBef>
                <a:spcPts val="90"/>
              </a:spcBef>
            </a:pPr>
            <a:r>
              <a:rPr sz="3600" baseline="1157" dirty="0">
                <a:solidFill>
                  <a:srgbClr val="003366"/>
                </a:solidFill>
                <a:latin typeface="Arial"/>
                <a:cs typeface="Arial"/>
              </a:rPr>
              <a:t>–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Informational arguments: </a:t>
            </a:r>
            <a:r>
              <a:rPr sz="2400" b="1" spc="-5" dirty="0">
                <a:solidFill>
                  <a:srgbClr val="0066FF"/>
                </a:solidFill>
                <a:latin typeface="Arial"/>
                <a:cs typeface="Arial"/>
              </a:rPr>
              <a:t>Beliefs </a:t>
            </a:r>
            <a:r>
              <a:rPr sz="2400" dirty="0">
                <a:solidFill>
                  <a:srgbClr val="003366"/>
                </a:solidFill>
                <a:latin typeface="Wingdings"/>
                <a:cs typeface="Wingdings"/>
              </a:rPr>
              <a:t></a:t>
            </a:r>
            <a:r>
              <a:rPr sz="2400" spc="31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400" b="1" spc="-5" dirty="0">
                <a:solidFill>
                  <a:srgbClr val="CC3300"/>
                </a:solidFill>
                <a:latin typeface="Arial"/>
                <a:cs typeface="Arial"/>
              </a:rPr>
              <a:t>elief</a:t>
            </a:r>
            <a:endParaRPr sz="2400">
              <a:latin typeface="Arial"/>
              <a:cs typeface="Arial"/>
            </a:endParaRPr>
          </a:p>
          <a:p>
            <a:pPr marL="750570">
              <a:lnSpc>
                <a:spcPts val="2225"/>
              </a:lnSpc>
            </a:pP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e.g. If it is 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cloudy,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it might</a:t>
            </a:r>
            <a:r>
              <a:rPr sz="2000"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rain.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ts val="2870"/>
              </a:lnSpc>
              <a:spcBef>
                <a:spcPts val="80"/>
              </a:spcBef>
              <a:tabLst>
                <a:tab pos="4702175" algn="l"/>
              </a:tabLst>
            </a:pPr>
            <a:r>
              <a:rPr sz="3600" baseline="1157" dirty="0">
                <a:solidFill>
                  <a:srgbClr val="003366"/>
                </a:solidFill>
                <a:latin typeface="Arial"/>
                <a:cs typeface="Arial"/>
              </a:rPr>
              <a:t>–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Motivational</a:t>
            </a:r>
            <a:r>
              <a:rPr sz="2400" b="1" spc="2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args:</a:t>
            </a:r>
            <a:r>
              <a:rPr sz="2400" b="1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FF"/>
                </a:solidFill>
                <a:latin typeface="Arial"/>
                <a:cs typeface="Arial"/>
              </a:rPr>
              <a:t>Beliefs,	Desires </a:t>
            </a:r>
            <a:r>
              <a:rPr sz="2400" dirty="0">
                <a:solidFill>
                  <a:srgbClr val="003366"/>
                </a:solidFill>
                <a:latin typeface="Wingdings"/>
                <a:cs typeface="Wingdings"/>
              </a:rPr>
              <a:t></a:t>
            </a:r>
            <a:r>
              <a:rPr sz="2400" spc="7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3300"/>
                </a:solidFill>
                <a:latin typeface="Arial"/>
                <a:cs typeface="Arial"/>
              </a:rPr>
              <a:t>Desire</a:t>
            </a:r>
            <a:endParaRPr sz="2400">
              <a:latin typeface="Arial"/>
              <a:cs typeface="Arial"/>
            </a:endParaRPr>
          </a:p>
          <a:p>
            <a:pPr marL="750570" marR="235585">
              <a:lnSpc>
                <a:spcPts val="2130"/>
              </a:lnSpc>
              <a:spcBef>
                <a:spcPts val="285"/>
              </a:spcBef>
            </a:pP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e.g. If it is cloudy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sz="2000" b="1" spc="-15" dirty="0">
                <a:solidFill>
                  <a:srgbClr val="003366"/>
                </a:solidFill>
                <a:latin typeface="Arial"/>
                <a:cs typeface="Arial"/>
              </a:rPr>
              <a:t>you </a:t>
            </a:r>
            <a:r>
              <a:rPr sz="2000" b="1" spc="15" dirty="0">
                <a:solidFill>
                  <a:srgbClr val="003366"/>
                </a:solidFill>
                <a:latin typeface="Arial"/>
                <a:cs typeface="Arial"/>
              </a:rPr>
              <a:t>want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to get out then 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you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don’t </a:t>
            </a:r>
            <a:r>
              <a:rPr sz="2000" b="1" spc="10" dirty="0">
                <a:solidFill>
                  <a:srgbClr val="003366"/>
                </a:solidFill>
                <a:latin typeface="Arial"/>
                <a:cs typeface="Arial"/>
              </a:rPr>
              <a:t>want 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to get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003366"/>
                </a:solidFill>
                <a:latin typeface="Arial"/>
                <a:cs typeface="Arial"/>
              </a:rPr>
              <a:t>wet.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ts val="2705"/>
              </a:lnSpc>
              <a:spcBef>
                <a:spcPts val="55"/>
              </a:spcBef>
            </a:pPr>
            <a:r>
              <a:rPr sz="3600" baseline="1157" dirty="0">
                <a:solidFill>
                  <a:srgbClr val="003366"/>
                </a:solidFill>
                <a:latin typeface="Arial"/>
                <a:cs typeface="Arial"/>
              </a:rPr>
              <a:t>–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Practical arguments: </a:t>
            </a:r>
            <a:r>
              <a:rPr sz="2400" b="1" spc="-5" dirty="0">
                <a:solidFill>
                  <a:srgbClr val="0066FF"/>
                </a:solidFill>
                <a:latin typeface="Arial"/>
                <a:cs typeface="Arial"/>
              </a:rPr>
              <a:t>Belief, Sub-Goals </a:t>
            </a:r>
            <a:r>
              <a:rPr sz="2400" dirty="0">
                <a:solidFill>
                  <a:srgbClr val="003366"/>
                </a:solidFill>
                <a:latin typeface="Wingdings"/>
                <a:cs typeface="Wingdings"/>
              </a:rPr>
              <a:t></a:t>
            </a:r>
            <a:r>
              <a:rPr sz="2400" spc="32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C3300"/>
                </a:solidFill>
                <a:latin typeface="Arial"/>
                <a:cs typeface="Arial"/>
              </a:rPr>
              <a:t>Goal</a:t>
            </a:r>
            <a:endParaRPr sz="2400">
              <a:latin typeface="Arial"/>
              <a:cs typeface="Arial"/>
            </a:endParaRPr>
          </a:p>
          <a:p>
            <a:pPr marL="750570">
              <a:lnSpc>
                <a:spcPts val="2225"/>
              </a:lnSpc>
            </a:pP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e.g. If it is cloudy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sz="2000" b="1" spc="-15" dirty="0">
                <a:solidFill>
                  <a:srgbClr val="003366"/>
                </a:solidFill>
                <a:latin typeface="Arial"/>
                <a:cs typeface="Arial"/>
              </a:rPr>
              <a:t>you </a:t>
            </a:r>
            <a:r>
              <a:rPr sz="2000" b="1" spc="15" dirty="0">
                <a:solidFill>
                  <a:srgbClr val="003366"/>
                </a:solidFill>
                <a:latin typeface="Arial"/>
                <a:cs typeface="Arial"/>
              </a:rPr>
              <a:t>own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raincoat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then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put the</a:t>
            </a:r>
            <a:r>
              <a:rPr sz="2000" b="1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raincoat.</a:t>
            </a:r>
            <a:endParaRPr sz="2000">
              <a:latin typeface="Arial"/>
              <a:cs typeface="Arial"/>
            </a:endParaRPr>
          </a:p>
          <a:p>
            <a:pPr marL="750570" marR="5080" indent="-280670">
              <a:lnSpc>
                <a:spcPct val="86300"/>
              </a:lnSpc>
              <a:spcBef>
                <a:spcPts val="464"/>
              </a:spcBef>
            </a:pPr>
            <a:r>
              <a:rPr sz="2400" dirty="0">
                <a:solidFill>
                  <a:srgbClr val="003366"/>
                </a:solidFill>
                <a:latin typeface="Arial"/>
                <a:cs typeface="Arial"/>
              </a:rPr>
              <a:t>–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Social arguments: </a:t>
            </a: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Social commitments </a:t>
            </a:r>
            <a:r>
              <a:rPr sz="2400" dirty="0">
                <a:solidFill>
                  <a:srgbClr val="003366"/>
                </a:solidFill>
                <a:latin typeface="Wingdings"/>
                <a:cs typeface="Wingdings"/>
              </a:rPr>
              <a:t></a:t>
            </a:r>
            <a:r>
              <a:rPr sz="24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CC3300"/>
                </a:solidFill>
                <a:latin typeface="Arial"/>
                <a:cs typeface="Arial"/>
              </a:rPr>
              <a:t>Goal, </a:t>
            </a:r>
            <a:r>
              <a:rPr sz="2000" b="1" dirty="0">
                <a:solidFill>
                  <a:srgbClr val="CC3300"/>
                </a:solidFill>
                <a:latin typeface="Arial"/>
                <a:cs typeface="Arial"/>
              </a:rPr>
              <a:t>Desire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e.g. 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I </a:t>
            </a:r>
            <a:r>
              <a:rPr sz="2000" b="1" spc="10" dirty="0">
                <a:solidFill>
                  <a:srgbClr val="003366"/>
                </a:solidFill>
                <a:latin typeface="Arial"/>
                <a:cs typeface="Arial"/>
              </a:rPr>
              <a:t>will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stop at the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corner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because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the law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say</a:t>
            </a:r>
            <a:r>
              <a:rPr sz="20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so.</a:t>
            </a:r>
            <a:endParaRPr sz="2000">
              <a:latin typeface="Arial"/>
              <a:cs typeface="Arial"/>
            </a:endParaRPr>
          </a:p>
          <a:p>
            <a:pPr marL="750570">
              <a:lnSpc>
                <a:spcPts val="2050"/>
              </a:lnSpc>
            </a:pP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e.g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I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can’t do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that, I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promise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to my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mother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that I</a:t>
            </a:r>
            <a:r>
              <a:rPr sz="2000" b="1" spc="-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003366"/>
                </a:solidFill>
                <a:latin typeface="Arial"/>
                <a:cs typeface="Arial"/>
              </a:rPr>
              <a:t>won’t.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-12700" y="251459"/>
            <a:ext cx="39452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7205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spc="-5" dirty="0"/>
              <a:t>A</a:t>
            </a:r>
            <a:r>
              <a:rPr spc="5" dirty="0"/>
              <a:t>r</a:t>
            </a:r>
            <a:r>
              <a:rPr spc="10" dirty="0"/>
              <a:t>g</a:t>
            </a:r>
            <a:r>
              <a:rPr spc="-15" dirty="0"/>
              <a:t>u</a:t>
            </a:r>
            <a:r>
              <a:rPr spc="15" dirty="0"/>
              <a:t>m</a:t>
            </a:r>
            <a:r>
              <a:rPr spc="5" dirty="0"/>
              <a:t>e</a:t>
            </a:r>
            <a:r>
              <a:rPr dirty="0"/>
              <a:t>ntat</a:t>
            </a:r>
            <a:r>
              <a:rPr spc="-5" dirty="0"/>
              <a:t>i</a:t>
            </a:r>
            <a:r>
              <a:rPr dirty="0"/>
              <a:t>o</a:t>
            </a:r>
            <a:r>
              <a:rPr u="none" dirty="0"/>
              <a:t>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753109"/>
            <a:ext cx="3644900" cy="19685"/>
            <a:chOff x="0" y="753109"/>
            <a:chExt cx="3644900" cy="19685"/>
          </a:xfrm>
        </p:grpSpPr>
        <p:sp>
          <p:nvSpPr>
            <p:cNvPr id="14" name="object 14"/>
            <p:cNvSpPr/>
            <p:nvPr/>
          </p:nvSpPr>
          <p:spPr>
            <a:xfrm>
              <a:off x="0" y="7626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0369" y="7626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21739" y="7626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23110" y="7632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6070" y="1150620"/>
            <a:ext cx="7755890" cy="40386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0520" marR="283210" indent="-337820">
              <a:lnSpc>
                <a:spcPct val="76800"/>
              </a:lnSpc>
              <a:spcBef>
                <a:spcPts val="88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Interactions (binary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or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collective) between  arguments: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ts val="2735"/>
              </a:lnSpc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Conflict (defeat): e.g.</a:t>
            </a:r>
            <a:r>
              <a:rPr sz="2400" b="1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attacks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ts val="2775"/>
              </a:lnSpc>
              <a:buFont typeface="Arial"/>
              <a:buChar char="•"/>
              <a:tabLst>
                <a:tab pos="115570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Rebut (symmetrical):</a:t>
            </a:r>
            <a:endParaRPr sz="2400">
              <a:latin typeface="Arial"/>
              <a:cs typeface="Arial"/>
            </a:endParaRPr>
          </a:p>
          <a:p>
            <a:pPr marL="1612900" lvl="3" indent="-228600">
              <a:lnSpc>
                <a:spcPts val="2120"/>
              </a:lnSpc>
              <a:buClr>
                <a:srgbClr val="003366"/>
              </a:buClr>
              <a:buFont typeface="Arial"/>
              <a:buChar char="–"/>
              <a:tabLst>
                <a:tab pos="1612900" algn="l"/>
              </a:tabLst>
            </a:pPr>
            <a:r>
              <a:rPr sz="1800" b="1" spc="-5" dirty="0">
                <a:solidFill>
                  <a:srgbClr val="0066FF"/>
                </a:solidFill>
                <a:latin typeface="Arial"/>
                <a:cs typeface="Arial"/>
              </a:rPr>
              <a:t>support1 </a:t>
            </a: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</a:t>
            </a:r>
            <a:r>
              <a:rPr sz="1800" spc="6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conclusion1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ts val="2125"/>
              </a:lnSpc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»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e.g. </a:t>
            </a:r>
            <a:r>
              <a:rPr sz="1800" b="1" spc="5" dirty="0">
                <a:solidFill>
                  <a:srgbClr val="003366"/>
                </a:solidFill>
                <a:latin typeface="Arial"/>
                <a:cs typeface="Arial"/>
              </a:rPr>
              <a:t>Tweety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is a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bird </a:t>
            </a: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003366"/>
                </a:solidFill>
                <a:latin typeface="Arial"/>
                <a:cs typeface="Arial"/>
              </a:rPr>
              <a:t>tweety</a:t>
            </a:r>
            <a:r>
              <a:rPr sz="1800" b="1" spc="-18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flies</a:t>
            </a:r>
            <a:endParaRPr sz="1800">
              <a:latin typeface="Arial"/>
              <a:cs typeface="Arial"/>
            </a:endParaRPr>
          </a:p>
          <a:p>
            <a:pPr marL="1612900" lvl="3" indent="-228600">
              <a:lnSpc>
                <a:spcPts val="2130"/>
              </a:lnSpc>
              <a:buClr>
                <a:srgbClr val="003366"/>
              </a:buClr>
              <a:buFont typeface="Arial"/>
              <a:buChar char="–"/>
              <a:tabLst>
                <a:tab pos="1612900" algn="l"/>
              </a:tabLst>
            </a:pPr>
            <a:r>
              <a:rPr sz="1800" b="1" spc="-5" dirty="0">
                <a:solidFill>
                  <a:srgbClr val="0066FF"/>
                </a:solidFill>
                <a:latin typeface="Arial"/>
                <a:cs typeface="Arial"/>
              </a:rPr>
              <a:t>support2 </a:t>
            </a: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(not)</a:t>
            </a:r>
            <a:r>
              <a:rPr sz="18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conclusion1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ts val="2065"/>
              </a:lnSpc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»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e.g. </a:t>
            </a:r>
            <a:r>
              <a:rPr sz="1800" b="1" spc="5" dirty="0">
                <a:solidFill>
                  <a:srgbClr val="003366"/>
                </a:solidFill>
                <a:latin typeface="Arial"/>
                <a:cs typeface="Arial"/>
              </a:rPr>
              <a:t>Tweety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is a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small bird </a:t>
            </a: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003366"/>
                </a:solidFill>
                <a:latin typeface="Arial"/>
                <a:cs typeface="Arial"/>
              </a:rPr>
              <a:t>tweety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does not</a:t>
            </a:r>
            <a:r>
              <a:rPr sz="1800" b="1" spc="-204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fly</a:t>
            </a:r>
            <a:endParaRPr sz="1800">
              <a:latin typeface="Arial"/>
              <a:cs typeface="Arial"/>
            </a:endParaRPr>
          </a:p>
          <a:p>
            <a:pPr marL="1155700" marR="5080" lvl="2" indent="-228600">
              <a:lnSpc>
                <a:spcPct val="77800"/>
              </a:lnSpc>
              <a:spcBef>
                <a:spcPts val="55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Undercut (asymmetrical):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defeat the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assumptions  or their link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to the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 conclusion</a:t>
            </a:r>
            <a:endParaRPr sz="2000">
              <a:latin typeface="Arial"/>
              <a:cs typeface="Arial"/>
            </a:endParaRPr>
          </a:p>
          <a:p>
            <a:pPr marL="1612900" lvl="3" indent="-228600">
              <a:lnSpc>
                <a:spcPts val="2095"/>
              </a:lnSpc>
              <a:buClr>
                <a:srgbClr val="003366"/>
              </a:buClr>
              <a:buFont typeface="Arial"/>
              <a:buChar char="–"/>
              <a:tabLst>
                <a:tab pos="1612900" algn="l"/>
              </a:tabLst>
            </a:pPr>
            <a:r>
              <a:rPr sz="1800" b="1" spc="-5" dirty="0">
                <a:solidFill>
                  <a:srgbClr val="0066FF"/>
                </a:solidFill>
                <a:latin typeface="Arial"/>
                <a:cs typeface="Arial"/>
              </a:rPr>
              <a:t>support2 </a:t>
            </a:r>
            <a:r>
              <a:rPr sz="1800" dirty="0">
                <a:solidFill>
                  <a:srgbClr val="003366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(not)</a:t>
            </a:r>
            <a:r>
              <a:rPr sz="1800" b="1" spc="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support1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ts val="2115"/>
              </a:lnSpc>
            </a:pPr>
            <a:r>
              <a:rPr sz="1800" dirty="0">
                <a:solidFill>
                  <a:srgbClr val="003366"/>
                </a:solidFill>
                <a:latin typeface="Arial"/>
                <a:cs typeface="Arial"/>
              </a:rPr>
              <a:t>»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e.g. </a:t>
            </a:r>
            <a:r>
              <a:rPr sz="1800" b="1" spc="5" dirty="0">
                <a:solidFill>
                  <a:srgbClr val="003366"/>
                </a:solidFill>
                <a:latin typeface="Arial"/>
                <a:cs typeface="Arial"/>
              </a:rPr>
              <a:t>no Tweety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is not a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bird, </a:t>
            </a:r>
            <a:r>
              <a:rPr sz="1800" b="1" dirty="0">
                <a:solidFill>
                  <a:srgbClr val="003366"/>
                </a:solidFill>
                <a:latin typeface="Arial"/>
                <a:cs typeface="Arial"/>
              </a:rPr>
              <a:t>it is just a</a:t>
            </a:r>
            <a:r>
              <a:rPr sz="1800" b="1" spc="-24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3366"/>
                </a:solidFill>
                <a:latin typeface="Arial"/>
                <a:cs typeface="Arial"/>
              </a:rPr>
              <a:t>cartoon</a:t>
            </a:r>
            <a:endParaRPr sz="1800">
              <a:latin typeface="Arial"/>
              <a:cs typeface="Arial"/>
            </a:endParaRPr>
          </a:p>
          <a:p>
            <a:pPr marL="750570" lvl="1" indent="-280670">
              <a:lnSpc>
                <a:spcPts val="2850"/>
              </a:lnSpc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Support-type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interactions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07340" y="213359"/>
            <a:ext cx="34588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A</a:t>
            </a:r>
            <a:r>
              <a:rPr u="none" spc="5" dirty="0"/>
              <a:t>r</a:t>
            </a:r>
            <a:r>
              <a:rPr u="none" dirty="0"/>
              <a:t>gu</a:t>
            </a:r>
            <a:r>
              <a:rPr u="none" spc="15" dirty="0"/>
              <a:t>m</a:t>
            </a:r>
            <a:r>
              <a:rPr u="none" spc="5" dirty="0"/>
              <a:t>e</a:t>
            </a:r>
            <a:r>
              <a:rPr u="none" spc="-15" dirty="0"/>
              <a:t>n</a:t>
            </a:r>
            <a:r>
              <a:rPr u="none" spc="10" dirty="0"/>
              <a:t>t</a:t>
            </a:r>
            <a:r>
              <a:rPr u="none" spc="-10" dirty="0"/>
              <a:t>a</a:t>
            </a:r>
            <a:r>
              <a:rPr u="none" spc="10" dirty="0"/>
              <a:t>t</a:t>
            </a:r>
            <a:r>
              <a:rPr u="none" spc="-5" dirty="0"/>
              <a:t>i</a:t>
            </a:r>
            <a:r>
              <a:rPr u="none" spc="-10" dirty="0"/>
              <a:t>o</a:t>
            </a:r>
            <a:r>
              <a:rPr u="none" dirty="0"/>
              <a:t>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525" y="2002789"/>
            <a:ext cx="9157970" cy="4856480"/>
            <a:chOff x="-9525" y="2002789"/>
            <a:chExt cx="915797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69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39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10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90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6070" y="1154429"/>
            <a:ext cx="7521575" cy="33210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0520" marR="130175" indent="-337820">
              <a:lnSpc>
                <a:spcPct val="76700"/>
              </a:lnSpc>
              <a:spcBef>
                <a:spcPts val="77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Given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definition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arguments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over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content  language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(and its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logic), the models allow</a:t>
            </a:r>
            <a:r>
              <a:rPr sz="2400" b="1" spc="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to:</a:t>
            </a:r>
            <a:endParaRPr sz="2400">
              <a:latin typeface="Arial"/>
              <a:cs typeface="Arial"/>
            </a:endParaRPr>
          </a:p>
          <a:p>
            <a:pPr marL="750570" marR="577215" lvl="1" indent="-280670">
              <a:lnSpc>
                <a:spcPct val="76700"/>
              </a:lnSpc>
              <a:spcBef>
                <a:spcPts val="117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Compute interactions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between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arguments:  attacks, defeat, support,</a:t>
            </a:r>
            <a:r>
              <a:rPr sz="2400" b="1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750570" marR="541020" lvl="1" indent="-280670">
              <a:lnSpc>
                <a:spcPts val="2500"/>
              </a:lnSpc>
              <a:spcBef>
                <a:spcPts val="1000"/>
              </a:spcBef>
              <a:buFont typeface="Arial"/>
              <a:buChar char="–"/>
              <a:tabLst>
                <a:tab pos="750570" algn="l"/>
                <a:tab pos="545973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Valuation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2400" b="1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arguments:</a:t>
            </a:r>
            <a:r>
              <a:rPr sz="2400" b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assign	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weights</a:t>
            </a:r>
            <a:r>
              <a:rPr sz="2400" b="1" spc="-7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to 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arguments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order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compare</a:t>
            </a:r>
            <a:r>
              <a:rPr sz="2400" b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them.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Intrinsic 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value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an</a:t>
            </a:r>
            <a:r>
              <a:rPr sz="20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argument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Interaction-based 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value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of an</a:t>
            </a:r>
            <a:r>
              <a:rPr sz="2000" b="1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argument</a:t>
            </a:r>
            <a:endParaRPr sz="20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Selection of acceptable argument (conclusion)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0469" y="4450079"/>
            <a:ext cx="3065145" cy="7645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Individual</a:t>
            </a:r>
            <a:r>
              <a:rPr sz="2000" b="1" spc="-6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acceptability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Collective</a:t>
            </a:r>
            <a:r>
              <a:rPr sz="2000" b="1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acceptability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-12700" y="304800"/>
            <a:ext cx="83432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904" algn="l"/>
              </a:tabLst>
            </a:pPr>
            <a:r>
              <a:rPr sz="2800" b="0" dirty="0">
                <a:latin typeface="Times New Roman"/>
                <a:cs typeface="Times New Roman"/>
              </a:rPr>
              <a:t> 	</a:t>
            </a:r>
            <a:r>
              <a:rPr sz="2800" spc="-5" dirty="0"/>
              <a:t>Computational M</a:t>
            </a:r>
            <a:r>
              <a:rPr sz="2800" u="none" spc="-5" dirty="0"/>
              <a:t>odels of</a:t>
            </a:r>
            <a:r>
              <a:rPr sz="2800" u="none" spc="-15" dirty="0"/>
              <a:t> </a:t>
            </a:r>
            <a:r>
              <a:rPr sz="2800" u="none" spc="-5" dirty="0"/>
              <a:t>Argumentation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40629" y="4630420"/>
            <a:ext cx="2604135" cy="83693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indent="76835" algn="ctr">
              <a:lnSpc>
                <a:spcPct val="83100"/>
              </a:lnSpc>
              <a:spcBef>
                <a:spcPts val="505"/>
              </a:spcBef>
              <a:tabLst>
                <a:tab pos="1450975" algn="l"/>
              </a:tabLst>
            </a:pPr>
            <a:r>
              <a:rPr sz="2000" b="1" dirty="0">
                <a:solidFill>
                  <a:srgbClr val="003366"/>
                </a:solidFill>
                <a:latin typeface="Times New Roman"/>
                <a:cs typeface="Times New Roman"/>
              </a:rPr>
              <a:t>Computing	the status  </a:t>
            </a:r>
            <a:r>
              <a:rPr sz="2000" b="1" spc="5" dirty="0">
                <a:solidFill>
                  <a:srgbClr val="003366"/>
                </a:solidFill>
                <a:latin typeface="Times New Roman"/>
                <a:cs typeface="Times New Roman"/>
              </a:rPr>
              <a:t>of </a:t>
            </a:r>
            <a:r>
              <a:rPr sz="2000" b="1" dirty="0">
                <a:solidFill>
                  <a:srgbClr val="003366"/>
                </a:solidFill>
                <a:latin typeface="Times New Roman"/>
                <a:cs typeface="Times New Roman"/>
              </a:rPr>
              <a:t>arguments</a:t>
            </a:r>
            <a:r>
              <a:rPr sz="2000" b="1" spc="-7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66"/>
                </a:solidFill>
                <a:latin typeface="Times New Roman"/>
                <a:cs typeface="Times New Roman"/>
              </a:rPr>
              <a:t>according  to various </a:t>
            </a:r>
            <a:r>
              <a:rPr sz="2000" b="1" spc="-5" dirty="0">
                <a:solidFill>
                  <a:srgbClr val="003366"/>
                </a:solidFill>
                <a:latin typeface="Times New Roman"/>
                <a:cs typeface="Times New Roman"/>
              </a:rPr>
              <a:t>semantics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43400" y="4610100"/>
            <a:ext cx="287020" cy="647700"/>
          </a:xfrm>
          <a:custGeom>
            <a:avLst/>
            <a:gdLst/>
            <a:ahLst/>
            <a:cxnLst/>
            <a:rect l="l" t="t" r="r" b="b"/>
            <a:pathLst>
              <a:path w="287020" h="647700">
                <a:moveTo>
                  <a:pt x="0" y="0"/>
                </a:moveTo>
                <a:lnTo>
                  <a:pt x="52427" y="4583"/>
                </a:lnTo>
                <a:lnTo>
                  <a:pt x="98425" y="16668"/>
                </a:lnTo>
                <a:lnTo>
                  <a:pt x="131087" y="33754"/>
                </a:lnTo>
                <a:lnTo>
                  <a:pt x="143510" y="53339"/>
                </a:lnTo>
                <a:lnTo>
                  <a:pt x="143510" y="269239"/>
                </a:lnTo>
                <a:lnTo>
                  <a:pt x="155932" y="289560"/>
                </a:lnTo>
                <a:lnTo>
                  <a:pt x="188594" y="307022"/>
                </a:lnTo>
                <a:lnTo>
                  <a:pt x="234592" y="319246"/>
                </a:lnTo>
                <a:lnTo>
                  <a:pt x="287020" y="323850"/>
                </a:lnTo>
                <a:lnTo>
                  <a:pt x="234592" y="328433"/>
                </a:lnTo>
                <a:lnTo>
                  <a:pt x="188595" y="340518"/>
                </a:lnTo>
                <a:lnTo>
                  <a:pt x="155932" y="357604"/>
                </a:lnTo>
                <a:lnTo>
                  <a:pt x="143510" y="377189"/>
                </a:lnTo>
                <a:lnTo>
                  <a:pt x="143510" y="593089"/>
                </a:lnTo>
                <a:lnTo>
                  <a:pt x="131087" y="613410"/>
                </a:lnTo>
                <a:lnTo>
                  <a:pt x="98425" y="630872"/>
                </a:lnTo>
                <a:lnTo>
                  <a:pt x="52427" y="643096"/>
                </a:lnTo>
                <a:lnTo>
                  <a:pt x="0" y="6477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3" name="object 3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6544309"/>
            <a:ext cx="9138920" cy="19685"/>
            <a:chOff x="0" y="6544309"/>
            <a:chExt cx="9138920" cy="19685"/>
          </a:xfrm>
        </p:grpSpPr>
        <p:sp>
          <p:nvSpPr>
            <p:cNvPr id="8" name="object 8"/>
            <p:cNvSpPr/>
            <p:nvPr/>
          </p:nvSpPr>
          <p:spPr>
            <a:xfrm>
              <a:off x="0" y="65538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36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173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3110" y="6553834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6690" y="6553834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273050"/>
            <a:ext cx="78974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400" dirty="0">
                <a:latin typeface="Times New Roman"/>
                <a:cs typeface="Times New Roman"/>
              </a:rPr>
              <a:t> </a:t>
            </a:r>
            <a:r>
              <a:rPr spc="-5" dirty="0"/>
              <a:t>Applied Models</a:t>
            </a:r>
            <a:r>
              <a:rPr u="none" spc="-5" dirty="0"/>
              <a:t> </a:t>
            </a:r>
            <a:r>
              <a:rPr u="none" dirty="0"/>
              <a:t>of</a:t>
            </a:r>
            <a:r>
              <a:rPr u="none" spc="-35" dirty="0"/>
              <a:t> </a:t>
            </a:r>
            <a:r>
              <a:rPr u="none" dirty="0"/>
              <a:t>Argumentation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06070" y="12674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6070" y="2004059"/>
            <a:ext cx="153035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latin typeface="OpenSymbol"/>
                <a:cs typeface="OpenSymbol"/>
              </a:rPr>
              <a:t>●</a:t>
            </a:r>
            <a:endParaRPr sz="1250">
              <a:latin typeface="OpenSymbol"/>
              <a:cs typeface="OpenSymbo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393700" marR="22860">
              <a:lnSpc>
                <a:spcPct val="75900"/>
              </a:lnSpc>
              <a:spcBef>
                <a:spcPts val="910"/>
              </a:spcBef>
            </a:pPr>
            <a:r>
              <a:rPr spc="-5" dirty="0"/>
              <a:t>Automating </a:t>
            </a:r>
            <a:r>
              <a:rPr spc="-10" dirty="0"/>
              <a:t>the </a:t>
            </a:r>
            <a:r>
              <a:rPr spc="-5" dirty="0"/>
              <a:t>argumentation processes and  their </a:t>
            </a:r>
            <a:r>
              <a:rPr dirty="0"/>
              <a:t>effects</a:t>
            </a:r>
          </a:p>
          <a:p>
            <a:pPr marL="393700" marR="5080">
              <a:lnSpc>
                <a:spcPct val="75900"/>
              </a:lnSpc>
              <a:spcBef>
                <a:spcPts val="700"/>
              </a:spcBef>
            </a:pPr>
            <a:r>
              <a:rPr spc="-5" dirty="0"/>
              <a:t>Number </a:t>
            </a:r>
            <a:r>
              <a:rPr spc="-10" dirty="0"/>
              <a:t>of </a:t>
            </a:r>
            <a:r>
              <a:rPr spc="-5" dirty="0"/>
              <a:t>formal characterizations (along  with their implementation) has been </a:t>
            </a:r>
            <a:r>
              <a:rPr spc="-10" dirty="0"/>
              <a:t>proposed  </a:t>
            </a:r>
            <a:r>
              <a:rPr spc="-5" dirty="0"/>
              <a:t>for: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63269" y="2961640"/>
            <a:ext cx="219710" cy="228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72300"/>
                </a:solidFill>
                <a:latin typeface="Verdana"/>
                <a:cs typeface="Verdana"/>
              </a:rPr>
              <a:t>–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z="2400" dirty="0">
                <a:solidFill>
                  <a:srgbClr val="472300"/>
                </a:solidFill>
                <a:latin typeface="Verdana"/>
                <a:cs typeface="Verdana"/>
              </a:rPr>
              <a:t>–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z="2400" dirty="0">
                <a:solidFill>
                  <a:srgbClr val="472300"/>
                </a:solidFill>
                <a:latin typeface="Verdana"/>
                <a:cs typeface="Verdana"/>
              </a:rPr>
              <a:t>–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2400" dirty="0">
                <a:solidFill>
                  <a:srgbClr val="472300"/>
                </a:solidFill>
                <a:latin typeface="Verdana"/>
                <a:cs typeface="Verdana"/>
              </a:rPr>
              <a:t>–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6669" y="2950209"/>
            <a:ext cx="7375525" cy="256413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 marR="598170">
              <a:lnSpc>
                <a:spcPct val="76000"/>
              </a:lnSpc>
              <a:spcBef>
                <a:spcPts val="79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Inference (non monotonic reasoning): OSCAR,  IACAS, BDKT, Nathan, DeLP,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ABEL,</a:t>
            </a:r>
            <a:r>
              <a:rPr sz="2400" b="1" spc="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12700" marR="1341755">
              <a:lnSpc>
                <a:spcPct val="76000"/>
              </a:lnSpc>
              <a:spcBef>
                <a:spcPts val="59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Practical reasoning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decision making:  PROforma, gIBIS, SIBYL, ZENO,</a:t>
            </a:r>
            <a:r>
              <a:rPr sz="2400" b="1" spc="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HERMES</a:t>
            </a:r>
            <a:endParaRPr sz="2400">
              <a:latin typeface="Arial"/>
              <a:cs typeface="Arial"/>
            </a:endParaRPr>
          </a:p>
          <a:p>
            <a:pPr marL="12700" marR="157480">
              <a:lnSpc>
                <a:spcPct val="760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Argumentation dialogues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MAS: Artikis,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Homey, 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PARMA,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…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435"/>
              </a:lnSpc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Argumentation and Machines learning: HYPO,</a:t>
            </a:r>
            <a:r>
              <a:rPr sz="2400" b="1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IBP,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35"/>
              </a:lnSpc>
            </a:pP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8629" y="2204719"/>
              <a:ext cx="976630" cy="1150620"/>
            </a:xfrm>
            <a:custGeom>
              <a:avLst/>
              <a:gdLst/>
              <a:ahLst/>
              <a:cxnLst/>
              <a:rect l="l" t="t" r="r" b="b"/>
              <a:pathLst>
                <a:path w="976630" h="1150620">
                  <a:moveTo>
                    <a:pt x="731520" y="0"/>
                  </a:moveTo>
                  <a:lnTo>
                    <a:pt x="731520" y="287019"/>
                  </a:lnTo>
                  <a:lnTo>
                    <a:pt x="0" y="287019"/>
                  </a:lnTo>
                  <a:lnTo>
                    <a:pt x="0" y="863600"/>
                  </a:lnTo>
                  <a:lnTo>
                    <a:pt x="731520" y="863600"/>
                  </a:lnTo>
                  <a:lnTo>
                    <a:pt x="731520" y="1150619"/>
                  </a:lnTo>
                  <a:lnTo>
                    <a:pt x="976630" y="575309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8629" y="2204719"/>
              <a:ext cx="976630" cy="1150620"/>
            </a:xfrm>
            <a:custGeom>
              <a:avLst/>
              <a:gdLst/>
              <a:ahLst/>
              <a:cxnLst/>
              <a:rect l="l" t="t" r="r" b="b"/>
              <a:pathLst>
                <a:path w="976630" h="1150620">
                  <a:moveTo>
                    <a:pt x="0" y="287019"/>
                  </a:moveTo>
                  <a:lnTo>
                    <a:pt x="731520" y="287019"/>
                  </a:lnTo>
                  <a:lnTo>
                    <a:pt x="731520" y="0"/>
                  </a:lnTo>
                  <a:lnTo>
                    <a:pt x="976630" y="575309"/>
                  </a:lnTo>
                  <a:lnTo>
                    <a:pt x="731520" y="1150619"/>
                  </a:lnTo>
                  <a:lnTo>
                    <a:pt x="731520" y="863600"/>
                  </a:lnTo>
                  <a:lnTo>
                    <a:pt x="0" y="863600"/>
                  </a:lnTo>
                  <a:lnTo>
                    <a:pt x="0" y="28701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7870" y="3874769"/>
              <a:ext cx="256539" cy="2565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7870" y="4819650"/>
              <a:ext cx="256539" cy="2565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13" name="object 13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0" y="753109"/>
            <a:ext cx="3644900" cy="19685"/>
            <a:chOff x="0" y="753109"/>
            <a:chExt cx="3644900" cy="19685"/>
          </a:xfrm>
        </p:grpSpPr>
        <p:sp>
          <p:nvSpPr>
            <p:cNvPr id="18" name="object 18"/>
            <p:cNvSpPr/>
            <p:nvPr/>
          </p:nvSpPr>
          <p:spPr>
            <a:xfrm>
              <a:off x="0" y="7626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0369" y="7626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21739" y="7626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23110" y="7632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06070" y="273050"/>
            <a:ext cx="26930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/>
              <a:t>Negotiation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546100" y="969010"/>
            <a:ext cx="7868284" cy="4631690"/>
          </a:xfrm>
          <a:prstGeom prst="rect">
            <a:avLst/>
          </a:prstGeom>
        </p:spPr>
        <p:txBody>
          <a:bodyPr vert="horz" wrap="square" lIns="0" tIns="276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3200" dirty="0">
                <a:solidFill>
                  <a:srgbClr val="003366"/>
                </a:solidFill>
                <a:latin typeface="Verdana"/>
                <a:cs typeface="Verdana"/>
              </a:rPr>
              <a:t>The </a:t>
            </a:r>
            <a:r>
              <a:rPr sz="3200" spc="-5" dirty="0">
                <a:solidFill>
                  <a:srgbClr val="003366"/>
                </a:solidFill>
                <a:latin typeface="Verdana"/>
                <a:cs typeface="Verdana"/>
              </a:rPr>
              <a:t>chalenge </a:t>
            </a:r>
            <a:r>
              <a:rPr sz="3200" dirty="0">
                <a:solidFill>
                  <a:srgbClr val="003366"/>
                </a:solidFill>
                <a:latin typeface="Verdana"/>
                <a:cs typeface="Verdana"/>
              </a:rPr>
              <a:t>of </a:t>
            </a:r>
            <a:r>
              <a:rPr sz="3200" spc="-5" dirty="0">
                <a:solidFill>
                  <a:srgbClr val="003366"/>
                </a:solidFill>
                <a:latin typeface="Verdana"/>
                <a:cs typeface="Verdana"/>
              </a:rPr>
              <a:t>negotiation:</a:t>
            </a:r>
            <a:endParaRPr sz="3200">
              <a:latin typeface="Verdana"/>
              <a:cs typeface="Verdana"/>
            </a:endParaRPr>
          </a:p>
          <a:p>
            <a:pPr marL="1423670" marR="5080" indent="-3810">
              <a:lnSpc>
                <a:spcPts val="3229"/>
              </a:lnSpc>
              <a:spcBef>
                <a:spcPts val="2695"/>
              </a:spcBef>
            </a:pPr>
            <a:r>
              <a:rPr sz="3200" b="1" spc="-5" dirty="0">
                <a:solidFill>
                  <a:srgbClr val="E30000"/>
                </a:solidFill>
                <a:latin typeface="Arial"/>
                <a:cs typeface="Arial"/>
              </a:rPr>
              <a:t>How </a:t>
            </a:r>
            <a:r>
              <a:rPr sz="3200" b="1" dirty="0">
                <a:solidFill>
                  <a:srgbClr val="E30000"/>
                </a:solidFill>
                <a:latin typeface="Arial"/>
                <a:cs typeface="Arial"/>
              </a:rPr>
              <a:t>to </a:t>
            </a:r>
            <a:r>
              <a:rPr sz="3200" b="1" spc="-5" dirty="0">
                <a:solidFill>
                  <a:srgbClr val="E30000"/>
                </a:solidFill>
                <a:latin typeface="Arial"/>
                <a:cs typeface="Arial"/>
              </a:rPr>
              <a:t>allocate </a:t>
            </a:r>
            <a:r>
              <a:rPr sz="3200" b="1" i="1" spc="-10" dirty="0">
                <a:solidFill>
                  <a:srgbClr val="E30000"/>
                </a:solidFill>
                <a:latin typeface="Arial"/>
                <a:cs typeface="Arial"/>
              </a:rPr>
              <a:t>scarce </a:t>
            </a:r>
            <a:r>
              <a:rPr sz="3200" b="1" spc="-5" dirty="0">
                <a:solidFill>
                  <a:srgbClr val="E30000"/>
                </a:solidFill>
                <a:latin typeface="Arial"/>
                <a:cs typeface="Arial"/>
              </a:rPr>
              <a:t>resources  among agents</a:t>
            </a:r>
            <a:r>
              <a:rPr sz="3200" b="1" spc="-20" dirty="0">
                <a:solidFill>
                  <a:srgbClr val="E3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E30000"/>
                </a:solidFill>
                <a:latin typeface="Arial"/>
                <a:cs typeface="Arial"/>
              </a:rPr>
              <a:t>representing</a:t>
            </a:r>
            <a:endParaRPr sz="3200">
              <a:latin typeface="Arial"/>
              <a:cs typeface="Arial"/>
            </a:endParaRPr>
          </a:p>
          <a:p>
            <a:pPr marL="1423670">
              <a:lnSpc>
                <a:spcPts val="3225"/>
              </a:lnSpc>
            </a:pPr>
            <a:r>
              <a:rPr sz="3200" b="1" i="1" spc="-5" dirty="0">
                <a:solidFill>
                  <a:srgbClr val="E30000"/>
                </a:solidFill>
                <a:latin typeface="Arial"/>
                <a:cs typeface="Arial"/>
              </a:rPr>
              <a:t>self-interested</a:t>
            </a:r>
            <a:r>
              <a:rPr sz="3200" b="1" i="1" dirty="0">
                <a:solidFill>
                  <a:srgbClr val="E30000"/>
                </a:solidFill>
                <a:latin typeface="Arial"/>
                <a:cs typeface="Arial"/>
              </a:rPr>
              <a:t> </a:t>
            </a:r>
            <a:r>
              <a:rPr sz="3200" b="1" i="1" spc="-5" dirty="0">
                <a:solidFill>
                  <a:srgbClr val="E30000"/>
                </a:solidFill>
                <a:latin typeface="Arial"/>
                <a:cs typeface="Arial"/>
              </a:rPr>
              <a:t>parties</a:t>
            </a:r>
            <a:r>
              <a:rPr sz="3200" b="1" spc="-5" dirty="0">
                <a:solidFill>
                  <a:srgbClr val="E30000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Arial"/>
              <a:cs typeface="Arial"/>
            </a:endParaRPr>
          </a:p>
          <a:p>
            <a:pPr marL="533400" marR="730250">
              <a:lnSpc>
                <a:spcPct val="100000"/>
              </a:lnSpc>
            </a:pPr>
            <a:r>
              <a:rPr sz="2800" u="heavy" spc="-1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Verdana"/>
                <a:cs typeface="Verdana"/>
              </a:rPr>
              <a:t>Resources</a:t>
            </a:r>
            <a:r>
              <a:rPr sz="2800" spc="-10" dirty="0">
                <a:solidFill>
                  <a:srgbClr val="003366"/>
                </a:solidFill>
                <a:latin typeface="Verdana"/>
                <a:cs typeface="Verdana"/>
              </a:rPr>
              <a:t>: bandwidth, </a:t>
            </a:r>
            <a:r>
              <a:rPr sz="2800" spc="-5" dirty="0">
                <a:solidFill>
                  <a:srgbClr val="003366"/>
                </a:solidFill>
                <a:latin typeface="Verdana"/>
                <a:cs typeface="Verdana"/>
              </a:rPr>
              <a:t>commodities,  money, </a:t>
            </a:r>
            <a:r>
              <a:rPr sz="2800" spc="-10" dirty="0">
                <a:solidFill>
                  <a:srgbClr val="003366"/>
                </a:solidFill>
                <a:latin typeface="Verdana"/>
                <a:cs typeface="Verdana"/>
              </a:rPr>
              <a:t>processing </a:t>
            </a:r>
            <a:r>
              <a:rPr sz="2800" spc="-5" dirty="0">
                <a:solidFill>
                  <a:srgbClr val="003366"/>
                </a:solidFill>
                <a:latin typeface="Verdana"/>
                <a:cs typeface="Verdana"/>
              </a:rPr>
              <a:t>power,</a:t>
            </a:r>
            <a:r>
              <a:rPr sz="2800" spc="-1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003366"/>
                </a:solidFill>
                <a:latin typeface="Verdana"/>
                <a:cs typeface="Verdana"/>
              </a:rPr>
              <a:t>…</a:t>
            </a:r>
            <a:endParaRPr sz="2800">
              <a:latin typeface="Verdana"/>
              <a:cs typeface="Verdana"/>
            </a:endParaRPr>
          </a:p>
          <a:p>
            <a:pPr marL="533400" marR="859790">
              <a:lnSpc>
                <a:spcPct val="100299"/>
              </a:lnSpc>
              <a:spcBef>
                <a:spcPts val="710"/>
              </a:spcBef>
            </a:pPr>
            <a:r>
              <a:rPr sz="2800" u="heavy" spc="-5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Verdana"/>
                <a:cs typeface="Verdana"/>
              </a:rPr>
              <a:t>Scarce</a:t>
            </a:r>
            <a:r>
              <a:rPr sz="2800" spc="-5" dirty="0">
                <a:solidFill>
                  <a:srgbClr val="003366"/>
                </a:solidFill>
                <a:latin typeface="Verdana"/>
                <a:cs typeface="Verdana"/>
              </a:rPr>
              <a:t>: competing claims </a:t>
            </a:r>
            <a:r>
              <a:rPr sz="2800" spc="-10" dirty="0">
                <a:solidFill>
                  <a:srgbClr val="003366"/>
                </a:solidFill>
                <a:latin typeface="Verdana"/>
                <a:cs typeface="Verdana"/>
              </a:rPr>
              <a:t>cannot </a:t>
            </a:r>
            <a:r>
              <a:rPr sz="2800" spc="-5" dirty="0">
                <a:solidFill>
                  <a:srgbClr val="003366"/>
                </a:solidFill>
                <a:latin typeface="Verdana"/>
                <a:cs typeface="Verdana"/>
              </a:rPr>
              <a:t>be  simultaneously</a:t>
            </a:r>
            <a:r>
              <a:rPr sz="2800" spc="-1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Verdana"/>
                <a:cs typeface="Verdana"/>
              </a:rPr>
              <a:t>satisfied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265429"/>
            <a:ext cx="48653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</a:tabLst>
            </a:pPr>
            <a:r>
              <a:rPr b="0" dirty="0">
                <a:latin typeface="Times New Roman"/>
                <a:cs typeface="Times New Roman"/>
              </a:rPr>
              <a:t> 	</a:t>
            </a:r>
            <a:r>
              <a:rPr spc="-5" dirty="0"/>
              <a:t>Benevolent</a:t>
            </a:r>
            <a:r>
              <a:rPr spc="-60" dirty="0"/>
              <a:t> </a:t>
            </a:r>
            <a:r>
              <a:rPr dirty="0"/>
              <a:t>Ag</a:t>
            </a:r>
            <a:r>
              <a:rPr u="none" dirty="0"/>
              <a:t>ents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461000" y="659036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b="1" dirty="0">
                <a:solidFill>
                  <a:srgbClr val="000066"/>
                </a:solidFill>
                <a:latin typeface="Arial"/>
                <a:cs typeface="Arial"/>
              </a:rPr>
              <a:t>82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06070" y="1150620"/>
            <a:ext cx="8287384" cy="46736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0520" marR="22225" indent="-337820">
              <a:lnSpc>
                <a:spcPct val="76900"/>
              </a:lnSpc>
              <a:spcBef>
                <a:spcPts val="875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If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we “own” the whole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system, or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are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in a 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cooperative environment, we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can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design  agents that help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each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other whenever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asked (if 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possible)</a:t>
            </a:r>
            <a:endParaRPr sz="2800">
              <a:latin typeface="Arial"/>
              <a:cs typeface="Arial"/>
            </a:endParaRPr>
          </a:p>
          <a:p>
            <a:pPr marL="350520" marR="322580" indent="-337820" algn="just">
              <a:lnSpc>
                <a:spcPct val="75500"/>
              </a:lnSpc>
              <a:spcBef>
                <a:spcPts val="760"/>
              </a:spcBef>
              <a:buFont typeface="Arial"/>
              <a:buChar char="•"/>
              <a:tabLst>
                <a:tab pos="350520" algn="l"/>
              </a:tabLst>
            </a:pP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In this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case, </a:t>
            </a:r>
            <a:r>
              <a:rPr sz="3200" b="1" spc="5" dirty="0">
                <a:solidFill>
                  <a:srgbClr val="003366"/>
                </a:solidFill>
                <a:latin typeface="Arial"/>
                <a:cs typeface="Arial"/>
              </a:rPr>
              <a:t>we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can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assume agents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are </a:t>
            </a:r>
            <a:r>
              <a:rPr sz="3200" b="1" dirty="0">
                <a:solidFill>
                  <a:srgbClr val="B74600"/>
                </a:solidFill>
                <a:latin typeface="Arial"/>
                <a:cs typeface="Arial"/>
              </a:rPr>
              <a:t> </a:t>
            </a:r>
            <a:r>
              <a:rPr sz="3200" b="1" i="1" spc="-5" dirty="0">
                <a:solidFill>
                  <a:srgbClr val="B74600"/>
                </a:solidFill>
                <a:latin typeface="Arial"/>
                <a:cs typeface="Arial"/>
              </a:rPr>
              <a:t>benevolent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: others best interest is their  best</a:t>
            </a:r>
            <a:r>
              <a:rPr sz="32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interest</a:t>
            </a:r>
            <a:endParaRPr sz="3200">
              <a:latin typeface="Arial"/>
              <a:cs typeface="Arial"/>
            </a:endParaRPr>
          </a:p>
          <a:p>
            <a:pPr marL="350520" marR="5080" indent="-337820">
              <a:lnSpc>
                <a:spcPct val="75700"/>
              </a:lnSpc>
              <a:spcBef>
                <a:spcPts val="755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Problem-solving in benevolent systems 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is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called </a:t>
            </a:r>
            <a:r>
              <a:rPr sz="3200" b="1" i="1" spc="-5" dirty="0">
                <a:solidFill>
                  <a:srgbClr val="B74600"/>
                </a:solidFill>
                <a:latin typeface="Arial"/>
                <a:cs typeface="Arial"/>
              </a:rPr>
              <a:t>cooperative distributed problem  solving</a:t>
            </a:r>
            <a:r>
              <a:rPr sz="3200" b="1" i="1" spc="-10" dirty="0">
                <a:solidFill>
                  <a:srgbClr val="B746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(CDPS)</a:t>
            </a:r>
            <a:endParaRPr sz="3200">
              <a:latin typeface="Arial"/>
              <a:cs typeface="Arial"/>
            </a:endParaRPr>
          </a:p>
          <a:p>
            <a:pPr marL="350520" marR="1203325" indent="-337820">
              <a:lnSpc>
                <a:spcPct val="75500"/>
              </a:lnSpc>
              <a:spcBef>
                <a:spcPts val="760"/>
              </a:spcBef>
              <a:buClr>
                <a:srgbClr val="003366"/>
              </a:buClr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i="1" spc="-5" dirty="0">
                <a:solidFill>
                  <a:srgbClr val="333366"/>
                </a:solidFill>
                <a:latin typeface="Arial"/>
                <a:cs typeface="Arial"/>
              </a:rPr>
              <a:t>Benevolence simplifies </a:t>
            </a:r>
            <a:r>
              <a:rPr sz="3200" b="1" i="1" dirty="0">
                <a:solidFill>
                  <a:srgbClr val="333366"/>
                </a:solidFill>
                <a:latin typeface="Arial"/>
                <a:cs typeface="Arial"/>
              </a:rPr>
              <a:t>the </a:t>
            </a:r>
            <a:r>
              <a:rPr sz="3200" b="1" i="1" spc="-10" dirty="0">
                <a:solidFill>
                  <a:srgbClr val="333366"/>
                </a:solidFill>
                <a:latin typeface="Arial"/>
                <a:cs typeface="Arial"/>
              </a:rPr>
              <a:t>system  </a:t>
            </a:r>
            <a:r>
              <a:rPr sz="3200" b="1" i="1" spc="-5" dirty="0">
                <a:solidFill>
                  <a:srgbClr val="333366"/>
                </a:solidFill>
                <a:latin typeface="Arial"/>
                <a:cs typeface="Arial"/>
              </a:rPr>
              <a:t>design task</a:t>
            </a:r>
            <a:r>
              <a:rPr sz="3200" b="1" i="1" spc="-10" dirty="0">
                <a:solidFill>
                  <a:srgbClr val="333366"/>
                </a:solidFill>
                <a:latin typeface="Arial"/>
                <a:cs typeface="Arial"/>
              </a:rPr>
              <a:t> </a:t>
            </a:r>
            <a:r>
              <a:rPr sz="3200" b="1" i="1" spc="-5" dirty="0">
                <a:solidFill>
                  <a:srgbClr val="333366"/>
                </a:solidFill>
                <a:latin typeface="Arial"/>
                <a:cs typeface="Arial"/>
              </a:rPr>
              <a:t>enormously!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3" name="object 3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6544309"/>
            <a:ext cx="9138920" cy="19685"/>
            <a:chOff x="0" y="6544309"/>
            <a:chExt cx="9138920" cy="19685"/>
          </a:xfrm>
        </p:grpSpPr>
        <p:sp>
          <p:nvSpPr>
            <p:cNvPr id="8" name="object 8"/>
            <p:cNvSpPr/>
            <p:nvPr/>
          </p:nvSpPr>
          <p:spPr>
            <a:xfrm>
              <a:off x="0" y="65538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36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173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3110" y="6553834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6690" y="6553834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359409"/>
            <a:ext cx="52628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310" dirty="0">
                <a:latin typeface="Times New Roman"/>
                <a:cs typeface="Times New Roman"/>
              </a:rPr>
              <a:t> </a:t>
            </a:r>
            <a:r>
              <a:rPr spc="-5" dirty="0"/>
              <a:t>Models of</a:t>
            </a:r>
            <a:r>
              <a:rPr spc="-20" dirty="0"/>
              <a:t> </a:t>
            </a:r>
            <a:r>
              <a:rPr spc="-5" dirty="0"/>
              <a:t>Nego</a:t>
            </a:r>
            <a:r>
              <a:rPr u="none" spc="-5" dirty="0"/>
              <a:t>tiation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750977" y="5584597"/>
            <a:ext cx="986155" cy="495934"/>
            <a:chOff x="750977" y="5584597"/>
            <a:chExt cx="986155" cy="495934"/>
          </a:xfrm>
        </p:grpSpPr>
        <p:sp>
          <p:nvSpPr>
            <p:cNvPr id="15" name="object 15"/>
            <p:cNvSpPr/>
            <p:nvPr/>
          </p:nvSpPr>
          <p:spPr>
            <a:xfrm>
              <a:off x="755649" y="5589269"/>
              <a:ext cx="976630" cy="486409"/>
            </a:xfrm>
            <a:custGeom>
              <a:avLst/>
              <a:gdLst/>
              <a:ahLst/>
              <a:cxnLst/>
              <a:rect l="l" t="t" r="r" b="b"/>
              <a:pathLst>
                <a:path w="976630" h="486410">
                  <a:moveTo>
                    <a:pt x="732790" y="0"/>
                  </a:moveTo>
                  <a:lnTo>
                    <a:pt x="732790" y="121919"/>
                  </a:lnTo>
                  <a:lnTo>
                    <a:pt x="0" y="121919"/>
                  </a:lnTo>
                  <a:lnTo>
                    <a:pt x="0" y="364489"/>
                  </a:lnTo>
                  <a:lnTo>
                    <a:pt x="732790" y="364489"/>
                  </a:lnTo>
                  <a:lnTo>
                    <a:pt x="732790" y="486409"/>
                  </a:lnTo>
                  <a:lnTo>
                    <a:pt x="976630" y="242569"/>
                  </a:lnTo>
                  <a:lnTo>
                    <a:pt x="732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5649" y="5589269"/>
              <a:ext cx="976630" cy="486409"/>
            </a:xfrm>
            <a:custGeom>
              <a:avLst/>
              <a:gdLst/>
              <a:ahLst/>
              <a:cxnLst/>
              <a:rect l="l" t="t" r="r" b="b"/>
              <a:pathLst>
                <a:path w="976630" h="486410">
                  <a:moveTo>
                    <a:pt x="0" y="121919"/>
                  </a:moveTo>
                  <a:lnTo>
                    <a:pt x="732790" y="121919"/>
                  </a:lnTo>
                  <a:lnTo>
                    <a:pt x="732790" y="0"/>
                  </a:lnTo>
                  <a:lnTo>
                    <a:pt x="976630" y="242569"/>
                  </a:lnTo>
                  <a:lnTo>
                    <a:pt x="732790" y="486409"/>
                  </a:lnTo>
                  <a:lnTo>
                    <a:pt x="732790" y="364489"/>
                  </a:lnTo>
                  <a:lnTo>
                    <a:pt x="0" y="364489"/>
                  </a:lnTo>
                  <a:lnTo>
                    <a:pt x="0" y="12191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1320" y="988059"/>
            <a:ext cx="8228965" cy="503555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50520" marR="937260" indent="-337820">
              <a:lnSpc>
                <a:spcPct val="75900"/>
              </a:lnSpc>
              <a:spcBef>
                <a:spcPts val="91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Various models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negotiation have been  proposed,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based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on:</a:t>
            </a:r>
            <a:endParaRPr sz="2800">
              <a:latin typeface="Arial"/>
              <a:cs typeface="Arial"/>
            </a:endParaRPr>
          </a:p>
          <a:p>
            <a:pPr marL="750570" marR="1477645" lvl="1" indent="-280670">
              <a:lnSpc>
                <a:spcPct val="76000"/>
              </a:lnSpc>
              <a:spcBef>
                <a:spcPts val="60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Heuristic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approaches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(domain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dependent 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formalization by</a:t>
            </a:r>
            <a:r>
              <a:rPr sz="24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experts)</a:t>
            </a:r>
            <a:endParaRPr sz="2400">
              <a:latin typeface="Arial"/>
              <a:cs typeface="Arial"/>
            </a:endParaRPr>
          </a:p>
          <a:p>
            <a:pPr marL="750570" lvl="1" indent="-281305">
              <a:lnSpc>
                <a:spcPts val="2790"/>
              </a:lnSpc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Game theoretic</a:t>
            </a:r>
            <a:r>
              <a:rPr sz="2400"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approaches</a:t>
            </a:r>
            <a:endParaRPr sz="2400">
              <a:latin typeface="Arial"/>
              <a:cs typeface="Arial"/>
            </a:endParaRPr>
          </a:p>
          <a:p>
            <a:pPr marL="1463040">
              <a:lnSpc>
                <a:spcPct val="100000"/>
              </a:lnSpc>
              <a:spcBef>
                <a:spcPts val="1430"/>
              </a:spcBef>
            </a:pPr>
            <a:r>
              <a:rPr sz="2800" spc="-10" dirty="0">
                <a:solidFill>
                  <a:srgbClr val="E30000"/>
                </a:solidFill>
                <a:latin typeface="Verdana"/>
                <a:cs typeface="Verdana"/>
              </a:rPr>
              <a:t>Accommodate </a:t>
            </a:r>
            <a:r>
              <a:rPr sz="2800" spc="-5" dirty="0">
                <a:solidFill>
                  <a:srgbClr val="E30000"/>
                </a:solidFill>
                <a:latin typeface="Verdana"/>
                <a:cs typeface="Verdana"/>
              </a:rPr>
              <a:t>the </a:t>
            </a:r>
            <a:r>
              <a:rPr sz="2800" spc="-10" dirty="0">
                <a:solidFill>
                  <a:srgbClr val="E30000"/>
                </a:solidFill>
                <a:latin typeface="Verdana"/>
                <a:cs typeface="Verdana"/>
              </a:rPr>
              <a:t>agents</a:t>
            </a:r>
            <a:r>
              <a:rPr sz="2800" spc="-15" dirty="0">
                <a:solidFill>
                  <a:srgbClr val="E30000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E30000"/>
                </a:solidFill>
                <a:latin typeface="Verdana"/>
                <a:cs typeface="Verdana"/>
              </a:rPr>
              <a:t>preferences</a:t>
            </a:r>
            <a:endParaRPr sz="2800">
              <a:latin typeface="Verdana"/>
              <a:cs typeface="Verdana"/>
            </a:endParaRPr>
          </a:p>
          <a:p>
            <a:pPr marL="750570" lvl="1" indent="-281305">
              <a:lnSpc>
                <a:spcPts val="2845"/>
              </a:lnSpc>
              <a:spcBef>
                <a:spcPts val="108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Argumentation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based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approaches:</a:t>
            </a:r>
            <a:endParaRPr sz="2400">
              <a:latin typeface="Arial"/>
              <a:cs typeface="Arial"/>
            </a:endParaRPr>
          </a:p>
          <a:p>
            <a:pPr marL="1155700" marR="504190" lvl="2" indent="-228600">
              <a:lnSpc>
                <a:spcPct val="75800"/>
              </a:lnSpc>
              <a:spcBef>
                <a:spcPts val="54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Argue about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negotiation-related issues (beliefs, goals,  social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aspects,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…)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ts val="2035"/>
              </a:lnSpc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Interest Based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Negotiation: argue </a:t>
            </a: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about the</a:t>
            </a:r>
            <a:r>
              <a:rPr sz="2000"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underlying</a:t>
            </a:r>
            <a:endParaRPr sz="2000">
              <a:latin typeface="Arial"/>
              <a:cs typeface="Arial"/>
            </a:endParaRPr>
          </a:p>
          <a:p>
            <a:pPr marL="1155700" marR="1389380">
              <a:lnSpc>
                <a:spcPct val="75800"/>
              </a:lnSpc>
              <a:spcBef>
                <a:spcPts val="295"/>
              </a:spcBef>
            </a:pPr>
            <a:r>
              <a:rPr sz="2000" b="1" dirty="0">
                <a:solidFill>
                  <a:srgbClr val="003366"/>
                </a:solidFill>
                <a:latin typeface="Arial"/>
                <a:cs typeface="Arial"/>
              </a:rPr>
              <a:t>interests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(making </a:t>
            </a:r>
            <a:r>
              <a:rPr sz="2000" b="1" spc="-10" dirty="0">
                <a:solidFill>
                  <a:srgbClr val="003366"/>
                </a:solidFill>
                <a:latin typeface="Arial"/>
                <a:cs typeface="Arial"/>
              </a:rPr>
              <a:t>underlying </a:t>
            </a:r>
            <a:r>
              <a:rPr sz="2000" b="1" spc="-5" dirty="0">
                <a:solidFill>
                  <a:srgbClr val="003366"/>
                </a:solidFill>
                <a:latin typeface="Arial"/>
                <a:cs typeface="Arial"/>
              </a:rPr>
              <a:t>goals explicit and  discussing them)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Arial"/>
              <a:cs typeface="Arial"/>
            </a:endParaRPr>
          </a:p>
          <a:p>
            <a:pPr marL="1606550">
              <a:lnSpc>
                <a:spcPct val="100000"/>
              </a:lnSpc>
            </a:pPr>
            <a:r>
              <a:rPr sz="2800" spc="-10" dirty="0">
                <a:solidFill>
                  <a:srgbClr val="E30000"/>
                </a:solidFill>
                <a:latin typeface="Verdana"/>
                <a:cs typeface="Verdana"/>
              </a:rPr>
              <a:t>Agent </a:t>
            </a:r>
            <a:r>
              <a:rPr sz="2800" spc="-5" dirty="0">
                <a:solidFill>
                  <a:srgbClr val="E30000"/>
                </a:solidFill>
                <a:latin typeface="Verdana"/>
                <a:cs typeface="Verdana"/>
              </a:rPr>
              <a:t>preferences </a:t>
            </a:r>
            <a:r>
              <a:rPr sz="2800" dirty="0">
                <a:solidFill>
                  <a:srgbClr val="E30000"/>
                </a:solidFill>
                <a:latin typeface="Verdana"/>
                <a:cs typeface="Verdana"/>
              </a:rPr>
              <a:t>may</a:t>
            </a:r>
            <a:r>
              <a:rPr sz="2800" spc="-25" dirty="0">
                <a:solidFill>
                  <a:srgbClr val="E30000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E30000"/>
                </a:solidFill>
                <a:latin typeface="Verdana"/>
                <a:cs typeface="Verdana"/>
              </a:rPr>
              <a:t>change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79857" y="2992527"/>
            <a:ext cx="986155" cy="495934"/>
            <a:chOff x="679857" y="2992527"/>
            <a:chExt cx="986155" cy="495934"/>
          </a:xfrm>
        </p:grpSpPr>
        <p:sp>
          <p:nvSpPr>
            <p:cNvPr id="19" name="object 19"/>
            <p:cNvSpPr/>
            <p:nvPr/>
          </p:nvSpPr>
          <p:spPr>
            <a:xfrm>
              <a:off x="684530" y="2997199"/>
              <a:ext cx="976630" cy="486409"/>
            </a:xfrm>
            <a:custGeom>
              <a:avLst/>
              <a:gdLst/>
              <a:ahLst/>
              <a:cxnLst/>
              <a:rect l="l" t="t" r="r" b="b"/>
              <a:pathLst>
                <a:path w="976630" h="486410">
                  <a:moveTo>
                    <a:pt x="731520" y="0"/>
                  </a:moveTo>
                  <a:lnTo>
                    <a:pt x="731520" y="120650"/>
                  </a:lnTo>
                  <a:lnTo>
                    <a:pt x="0" y="120650"/>
                  </a:lnTo>
                  <a:lnTo>
                    <a:pt x="0" y="364489"/>
                  </a:lnTo>
                  <a:lnTo>
                    <a:pt x="731520" y="364489"/>
                  </a:lnTo>
                  <a:lnTo>
                    <a:pt x="731520" y="486410"/>
                  </a:lnTo>
                  <a:lnTo>
                    <a:pt x="976630" y="242570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4530" y="2997199"/>
              <a:ext cx="976630" cy="486409"/>
            </a:xfrm>
            <a:custGeom>
              <a:avLst/>
              <a:gdLst/>
              <a:ahLst/>
              <a:cxnLst/>
              <a:rect l="l" t="t" r="r" b="b"/>
              <a:pathLst>
                <a:path w="976630" h="486410">
                  <a:moveTo>
                    <a:pt x="0" y="120650"/>
                  </a:moveTo>
                  <a:lnTo>
                    <a:pt x="731520" y="120650"/>
                  </a:lnTo>
                  <a:lnTo>
                    <a:pt x="731520" y="0"/>
                  </a:lnTo>
                  <a:lnTo>
                    <a:pt x="976630" y="242570"/>
                  </a:lnTo>
                  <a:lnTo>
                    <a:pt x="731520" y="486410"/>
                  </a:lnTo>
                  <a:lnTo>
                    <a:pt x="731520" y="364489"/>
                  </a:lnTo>
                  <a:lnTo>
                    <a:pt x="0" y="364489"/>
                  </a:lnTo>
                  <a:lnTo>
                    <a:pt x="0" y="12065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3" name="object 3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6544309"/>
            <a:ext cx="9138920" cy="19685"/>
            <a:chOff x="0" y="6544309"/>
            <a:chExt cx="9138920" cy="19685"/>
          </a:xfrm>
        </p:grpSpPr>
        <p:sp>
          <p:nvSpPr>
            <p:cNvPr id="8" name="object 8"/>
            <p:cNvSpPr/>
            <p:nvPr/>
          </p:nvSpPr>
          <p:spPr>
            <a:xfrm>
              <a:off x="0" y="65538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36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173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3110" y="6553834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6690" y="6553834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359409"/>
            <a:ext cx="4873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310" dirty="0">
                <a:latin typeface="Times New Roman"/>
                <a:cs typeface="Times New Roman"/>
              </a:rPr>
              <a:t> </a:t>
            </a:r>
            <a:r>
              <a:rPr spc="-5" dirty="0"/>
              <a:t>Example: non-I</a:t>
            </a:r>
            <a:r>
              <a:rPr u="none" spc="-5" dirty="0"/>
              <a:t>BN</a:t>
            </a:r>
            <a:r>
              <a:rPr u="none" spc="-45" dirty="0"/>
              <a:t> </a:t>
            </a:r>
            <a:r>
              <a:rPr u="none" dirty="0"/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06070" y="1139190"/>
            <a:ext cx="8372475" cy="218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ts val="3804"/>
              </a:lnSpc>
              <a:spcBef>
                <a:spcPts val="10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No</a:t>
            </a:r>
            <a:r>
              <a:rPr sz="32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deal!</a:t>
            </a:r>
            <a:endParaRPr sz="3200">
              <a:latin typeface="Arial"/>
              <a:cs typeface="Arial"/>
            </a:endParaRPr>
          </a:p>
          <a:p>
            <a:pPr marL="750570" lvl="1" indent="-280670">
              <a:lnSpc>
                <a:spcPts val="3285"/>
              </a:lnSpc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B: </a:t>
            </a:r>
            <a:r>
              <a:rPr sz="2800" b="1" dirty="0">
                <a:solidFill>
                  <a:srgbClr val="0033CC"/>
                </a:solidFill>
                <a:latin typeface="Arial"/>
                <a:cs typeface="Arial"/>
              </a:rPr>
              <a:t>I </a:t>
            </a: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would like to rent </a:t>
            </a:r>
            <a:r>
              <a:rPr sz="2800" b="1" dirty="0">
                <a:solidFill>
                  <a:srgbClr val="0033CC"/>
                </a:solidFill>
                <a:latin typeface="Arial"/>
                <a:cs typeface="Arial"/>
              </a:rPr>
              <a:t>a car </a:t>
            </a: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for </a:t>
            </a:r>
            <a:r>
              <a:rPr sz="2800" b="1" dirty="0">
                <a:solidFill>
                  <a:srgbClr val="0033CC"/>
                </a:solidFill>
                <a:latin typeface="Arial"/>
                <a:cs typeface="Arial"/>
              </a:rPr>
              <a:t>4 </a:t>
            </a:r>
            <a:r>
              <a:rPr sz="2800" b="1" spc="-15" dirty="0">
                <a:solidFill>
                  <a:srgbClr val="0033CC"/>
                </a:solidFill>
                <a:latin typeface="Arial"/>
                <a:cs typeface="Arial"/>
              </a:rPr>
              <a:t>days</a:t>
            </a:r>
            <a:r>
              <a:rPr sz="2800" b="1" spc="4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please.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ts val="3279"/>
              </a:lnSpc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S: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I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offer </a:t>
            </a:r>
            <a:r>
              <a:rPr sz="2800" b="1" spc="-15" dirty="0">
                <a:solidFill>
                  <a:srgbClr val="003366"/>
                </a:solidFill>
                <a:latin typeface="Arial"/>
                <a:cs typeface="Arial"/>
              </a:rPr>
              <a:t>you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one for</a:t>
            </a:r>
            <a:r>
              <a:rPr sz="2800" b="1" spc="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$400.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ts val="3279"/>
              </a:lnSpc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B: </a:t>
            </a:r>
            <a:r>
              <a:rPr sz="2800" b="1" dirty="0">
                <a:solidFill>
                  <a:srgbClr val="0033CC"/>
                </a:solidFill>
                <a:latin typeface="Arial"/>
                <a:cs typeface="Arial"/>
              </a:rPr>
              <a:t>I reject! </a:t>
            </a: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How </a:t>
            </a:r>
            <a:r>
              <a:rPr sz="2800" b="1" spc="-10" dirty="0">
                <a:solidFill>
                  <a:srgbClr val="0033CC"/>
                </a:solidFill>
                <a:latin typeface="Arial"/>
                <a:cs typeface="Arial"/>
              </a:rPr>
              <a:t>about</a:t>
            </a:r>
            <a:r>
              <a:rPr sz="2800" b="1" spc="1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CC"/>
                </a:solidFill>
                <a:latin typeface="Arial"/>
                <a:cs typeface="Arial"/>
              </a:rPr>
              <a:t>$200?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ts val="3320"/>
              </a:lnSpc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S: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I</a:t>
            </a:r>
            <a:r>
              <a:rPr sz="2800"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reject!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00430" y="5069613"/>
            <a:ext cx="6911340" cy="944244"/>
            <a:chOff x="900430" y="5069613"/>
            <a:chExt cx="6911340" cy="944244"/>
          </a:xfrm>
        </p:grpSpPr>
        <p:sp>
          <p:nvSpPr>
            <p:cNvPr id="16" name="object 16"/>
            <p:cNvSpPr/>
            <p:nvPr/>
          </p:nvSpPr>
          <p:spPr>
            <a:xfrm>
              <a:off x="900430" y="5459730"/>
              <a:ext cx="6911340" cy="114300"/>
            </a:xfrm>
            <a:custGeom>
              <a:avLst/>
              <a:gdLst/>
              <a:ahLst/>
              <a:cxnLst/>
              <a:rect l="l" t="t" r="r" b="b"/>
              <a:pathLst>
                <a:path w="6911340" h="114300">
                  <a:moveTo>
                    <a:pt x="6911340" y="57150"/>
                  </a:moveTo>
                  <a:lnTo>
                    <a:pt x="6797040" y="0"/>
                  </a:lnTo>
                  <a:lnTo>
                    <a:pt x="6797040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6797040" y="76200"/>
                  </a:lnTo>
                  <a:lnTo>
                    <a:pt x="6797040" y="114300"/>
                  </a:lnTo>
                  <a:lnTo>
                    <a:pt x="691134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75740" y="5083810"/>
              <a:ext cx="2376170" cy="915669"/>
            </a:xfrm>
            <a:custGeom>
              <a:avLst/>
              <a:gdLst/>
              <a:ahLst/>
              <a:cxnLst/>
              <a:rect l="l" t="t" r="r" b="b"/>
              <a:pathLst>
                <a:path w="2376170" h="915670">
                  <a:moveTo>
                    <a:pt x="217170" y="1269"/>
                  </a:moveTo>
                  <a:lnTo>
                    <a:pt x="153131" y="5405"/>
                  </a:lnTo>
                  <a:lnTo>
                    <a:pt x="94091" y="16672"/>
                  </a:lnTo>
                  <a:lnTo>
                    <a:pt x="45354" y="33365"/>
                  </a:lnTo>
                  <a:lnTo>
                    <a:pt x="12222" y="53776"/>
                  </a:lnTo>
                  <a:lnTo>
                    <a:pt x="0" y="76200"/>
                  </a:lnTo>
                  <a:lnTo>
                    <a:pt x="0" y="839469"/>
                  </a:lnTo>
                  <a:lnTo>
                    <a:pt x="12222" y="862025"/>
                  </a:lnTo>
                  <a:lnTo>
                    <a:pt x="45354" y="882751"/>
                  </a:lnTo>
                  <a:lnTo>
                    <a:pt x="94091" y="899820"/>
                  </a:lnTo>
                  <a:lnTo>
                    <a:pt x="153131" y="911402"/>
                  </a:lnTo>
                  <a:lnTo>
                    <a:pt x="217170" y="915669"/>
                  </a:lnTo>
                </a:path>
                <a:path w="2376170" h="915670">
                  <a:moveTo>
                    <a:pt x="2159000" y="915669"/>
                  </a:moveTo>
                  <a:lnTo>
                    <a:pt x="2223038" y="911402"/>
                  </a:lnTo>
                  <a:lnTo>
                    <a:pt x="2282078" y="899820"/>
                  </a:lnTo>
                  <a:lnTo>
                    <a:pt x="2330815" y="882751"/>
                  </a:lnTo>
                  <a:lnTo>
                    <a:pt x="2363947" y="862025"/>
                  </a:lnTo>
                  <a:lnTo>
                    <a:pt x="2376170" y="839469"/>
                  </a:lnTo>
                  <a:lnTo>
                    <a:pt x="2376170" y="76200"/>
                  </a:lnTo>
                  <a:lnTo>
                    <a:pt x="2363947" y="53644"/>
                  </a:lnTo>
                  <a:lnTo>
                    <a:pt x="2330815" y="32918"/>
                  </a:lnTo>
                  <a:lnTo>
                    <a:pt x="2282078" y="15849"/>
                  </a:lnTo>
                  <a:lnTo>
                    <a:pt x="2223038" y="4267"/>
                  </a:lnTo>
                  <a:lnTo>
                    <a:pt x="2159000" y="0"/>
                  </a:lnTo>
                </a:path>
              </a:pathLst>
            </a:custGeom>
            <a:ln w="2839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87900" y="5083810"/>
              <a:ext cx="1871980" cy="915669"/>
            </a:xfrm>
            <a:custGeom>
              <a:avLst/>
              <a:gdLst/>
              <a:ahLst/>
              <a:cxnLst/>
              <a:rect l="l" t="t" r="r" b="b"/>
              <a:pathLst>
                <a:path w="1871979" h="915670">
                  <a:moveTo>
                    <a:pt x="215900" y="1269"/>
                  </a:moveTo>
                  <a:lnTo>
                    <a:pt x="151993" y="5405"/>
                  </a:lnTo>
                  <a:lnTo>
                    <a:pt x="93268" y="16672"/>
                  </a:lnTo>
                  <a:lnTo>
                    <a:pt x="44907" y="33365"/>
                  </a:lnTo>
                  <a:lnTo>
                    <a:pt x="12090" y="53776"/>
                  </a:lnTo>
                  <a:lnTo>
                    <a:pt x="0" y="76200"/>
                  </a:lnTo>
                  <a:lnTo>
                    <a:pt x="0" y="839469"/>
                  </a:lnTo>
                  <a:lnTo>
                    <a:pt x="12090" y="862025"/>
                  </a:lnTo>
                  <a:lnTo>
                    <a:pt x="44907" y="882751"/>
                  </a:lnTo>
                  <a:lnTo>
                    <a:pt x="93268" y="899820"/>
                  </a:lnTo>
                  <a:lnTo>
                    <a:pt x="151993" y="911402"/>
                  </a:lnTo>
                  <a:lnTo>
                    <a:pt x="215900" y="915669"/>
                  </a:lnTo>
                </a:path>
                <a:path w="1871979" h="915670">
                  <a:moveTo>
                    <a:pt x="1654810" y="915669"/>
                  </a:moveTo>
                  <a:lnTo>
                    <a:pt x="1719336" y="911402"/>
                  </a:lnTo>
                  <a:lnTo>
                    <a:pt x="1778436" y="899820"/>
                  </a:lnTo>
                  <a:lnTo>
                    <a:pt x="1826991" y="882751"/>
                  </a:lnTo>
                  <a:lnTo>
                    <a:pt x="1859879" y="862025"/>
                  </a:lnTo>
                  <a:lnTo>
                    <a:pt x="1871979" y="839469"/>
                  </a:lnTo>
                  <a:lnTo>
                    <a:pt x="1871979" y="76200"/>
                  </a:lnTo>
                  <a:lnTo>
                    <a:pt x="1859879" y="53644"/>
                  </a:lnTo>
                  <a:lnTo>
                    <a:pt x="1826991" y="32918"/>
                  </a:lnTo>
                  <a:lnTo>
                    <a:pt x="1778436" y="15849"/>
                  </a:lnTo>
                  <a:lnTo>
                    <a:pt x="1719336" y="4267"/>
                  </a:lnTo>
                  <a:lnTo>
                    <a:pt x="1654810" y="0"/>
                  </a:lnTo>
                </a:path>
              </a:pathLst>
            </a:custGeom>
            <a:ln w="28393">
              <a:solidFill>
                <a:srgbClr val="D59A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3" name="object 3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6544309"/>
            <a:ext cx="9138920" cy="19685"/>
            <a:chOff x="0" y="6544309"/>
            <a:chExt cx="9138920" cy="19685"/>
          </a:xfrm>
        </p:grpSpPr>
        <p:sp>
          <p:nvSpPr>
            <p:cNvPr id="8" name="object 8"/>
            <p:cNvSpPr/>
            <p:nvPr/>
          </p:nvSpPr>
          <p:spPr>
            <a:xfrm>
              <a:off x="0" y="65538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36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173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3110" y="6553834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6690" y="6553834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359409"/>
            <a:ext cx="4873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310" dirty="0">
                <a:latin typeface="Times New Roman"/>
                <a:cs typeface="Times New Roman"/>
              </a:rPr>
              <a:t> </a:t>
            </a:r>
            <a:r>
              <a:rPr spc="-5" dirty="0"/>
              <a:t>Example: non-I</a:t>
            </a:r>
            <a:r>
              <a:rPr u="none" spc="-5" dirty="0"/>
              <a:t>BN</a:t>
            </a:r>
            <a:r>
              <a:rPr u="none" spc="-45" dirty="0"/>
              <a:t> </a:t>
            </a:r>
            <a:r>
              <a:rPr u="none" dirty="0"/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06070" y="1139190"/>
            <a:ext cx="8371840" cy="259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ts val="3804"/>
              </a:lnSpc>
              <a:spcBef>
                <a:spcPts val="10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Deal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after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price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concession</a:t>
            </a:r>
            <a:endParaRPr sz="3200">
              <a:latin typeface="Arial"/>
              <a:cs typeface="Arial"/>
            </a:endParaRPr>
          </a:p>
          <a:p>
            <a:pPr marL="750570" lvl="1" indent="-280670">
              <a:lnSpc>
                <a:spcPts val="3285"/>
              </a:lnSpc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B: </a:t>
            </a:r>
            <a:r>
              <a:rPr sz="2800" b="1" dirty="0">
                <a:solidFill>
                  <a:srgbClr val="0033CC"/>
                </a:solidFill>
                <a:latin typeface="Arial"/>
                <a:cs typeface="Arial"/>
              </a:rPr>
              <a:t>I </a:t>
            </a: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would </a:t>
            </a:r>
            <a:r>
              <a:rPr sz="2800" b="1" dirty="0">
                <a:solidFill>
                  <a:srgbClr val="0033CC"/>
                </a:solidFill>
                <a:latin typeface="Arial"/>
                <a:cs typeface="Arial"/>
              </a:rPr>
              <a:t>like </a:t>
            </a: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to rent </a:t>
            </a:r>
            <a:r>
              <a:rPr sz="2800" b="1" dirty="0">
                <a:solidFill>
                  <a:srgbClr val="0033CC"/>
                </a:solidFill>
                <a:latin typeface="Arial"/>
                <a:cs typeface="Arial"/>
              </a:rPr>
              <a:t>a car </a:t>
            </a: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for </a:t>
            </a:r>
            <a:r>
              <a:rPr sz="2800" b="1" dirty="0">
                <a:solidFill>
                  <a:srgbClr val="0033CC"/>
                </a:solidFill>
                <a:latin typeface="Arial"/>
                <a:cs typeface="Arial"/>
              </a:rPr>
              <a:t>4 </a:t>
            </a:r>
            <a:r>
              <a:rPr sz="2800" b="1" spc="-10" dirty="0">
                <a:solidFill>
                  <a:srgbClr val="0033CC"/>
                </a:solidFill>
                <a:latin typeface="Arial"/>
                <a:cs typeface="Arial"/>
              </a:rPr>
              <a:t>days</a:t>
            </a:r>
            <a:r>
              <a:rPr sz="2800" b="1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please.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ts val="3279"/>
              </a:lnSpc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S: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I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offer </a:t>
            </a:r>
            <a:r>
              <a:rPr sz="2800" b="1" spc="-15" dirty="0">
                <a:solidFill>
                  <a:srgbClr val="003366"/>
                </a:solidFill>
                <a:latin typeface="Arial"/>
                <a:cs typeface="Arial"/>
              </a:rPr>
              <a:t>you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one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for</a:t>
            </a:r>
            <a:r>
              <a:rPr sz="2800" b="1" spc="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$400.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ts val="3279"/>
              </a:lnSpc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B: </a:t>
            </a:r>
            <a:r>
              <a:rPr sz="2800" b="1" dirty="0">
                <a:solidFill>
                  <a:srgbClr val="0033CC"/>
                </a:solidFill>
                <a:latin typeface="Arial"/>
                <a:cs typeface="Arial"/>
              </a:rPr>
              <a:t>I reject! </a:t>
            </a: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How </a:t>
            </a:r>
            <a:r>
              <a:rPr sz="2800" b="1" spc="-10" dirty="0">
                <a:solidFill>
                  <a:srgbClr val="0033CC"/>
                </a:solidFill>
                <a:latin typeface="Arial"/>
                <a:cs typeface="Arial"/>
              </a:rPr>
              <a:t>about</a:t>
            </a:r>
            <a:r>
              <a:rPr sz="2800" b="1" spc="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33CC"/>
                </a:solidFill>
                <a:latin typeface="Arial"/>
                <a:cs typeface="Arial"/>
              </a:rPr>
              <a:t>$200?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ts val="3285"/>
              </a:lnSpc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S: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I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reject!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How about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$300</a:t>
            </a:r>
            <a:r>
              <a:rPr sz="2800" b="1" spc="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then?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ts val="3325"/>
              </a:lnSpc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B: </a:t>
            </a:r>
            <a:r>
              <a:rPr sz="2800" b="1" dirty="0">
                <a:solidFill>
                  <a:srgbClr val="0033CC"/>
                </a:solidFill>
                <a:latin typeface="Arial"/>
                <a:cs typeface="Arial"/>
              </a:rPr>
              <a:t>I </a:t>
            </a: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guess that's the </a:t>
            </a:r>
            <a:r>
              <a:rPr sz="2800" b="1" dirty="0">
                <a:solidFill>
                  <a:srgbClr val="0033CC"/>
                </a:solidFill>
                <a:latin typeface="Arial"/>
                <a:cs typeface="Arial"/>
              </a:rPr>
              <a:t>best I can </a:t>
            </a: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do! </a:t>
            </a:r>
            <a:r>
              <a:rPr sz="2800" b="1" dirty="0">
                <a:solidFill>
                  <a:srgbClr val="0033CC"/>
                </a:solidFill>
                <a:latin typeface="Arial"/>
                <a:cs typeface="Arial"/>
              </a:rPr>
              <a:t>I</a:t>
            </a:r>
            <a:r>
              <a:rPr sz="2800" b="1" spc="1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CC"/>
                </a:solidFill>
                <a:latin typeface="Arial"/>
                <a:cs typeface="Arial"/>
              </a:rPr>
              <a:t>accept!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00430" y="5069613"/>
            <a:ext cx="6911340" cy="944244"/>
            <a:chOff x="900430" y="5069613"/>
            <a:chExt cx="6911340" cy="944244"/>
          </a:xfrm>
        </p:grpSpPr>
        <p:sp>
          <p:nvSpPr>
            <p:cNvPr id="16" name="object 16"/>
            <p:cNvSpPr/>
            <p:nvPr/>
          </p:nvSpPr>
          <p:spPr>
            <a:xfrm>
              <a:off x="900430" y="5459730"/>
              <a:ext cx="6911340" cy="114300"/>
            </a:xfrm>
            <a:custGeom>
              <a:avLst/>
              <a:gdLst/>
              <a:ahLst/>
              <a:cxnLst/>
              <a:rect l="l" t="t" r="r" b="b"/>
              <a:pathLst>
                <a:path w="6911340" h="114300">
                  <a:moveTo>
                    <a:pt x="6911340" y="57150"/>
                  </a:moveTo>
                  <a:lnTo>
                    <a:pt x="6797040" y="0"/>
                  </a:lnTo>
                  <a:lnTo>
                    <a:pt x="6797040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6797040" y="76200"/>
                  </a:lnTo>
                  <a:lnTo>
                    <a:pt x="6797040" y="114300"/>
                  </a:lnTo>
                  <a:lnTo>
                    <a:pt x="691134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84119" y="5083810"/>
              <a:ext cx="2664460" cy="915669"/>
            </a:xfrm>
            <a:custGeom>
              <a:avLst/>
              <a:gdLst/>
              <a:ahLst/>
              <a:cxnLst/>
              <a:rect l="l" t="t" r="r" b="b"/>
              <a:pathLst>
                <a:path w="2664460" h="915670">
                  <a:moveTo>
                    <a:pt x="217169" y="1269"/>
                  </a:moveTo>
                  <a:lnTo>
                    <a:pt x="152643" y="5405"/>
                  </a:lnTo>
                  <a:lnTo>
                    <a:pt x="93543" y="16672"/>
                  </a:lnTo>
                  <a:lnTo>
                    <a:pt x="44988" y="33365"/>
                  </a:lnTo>
                  <a:lnTo>
                    <a:pt x="12100" y="53776"/>
                  </a:lnTo>
                  <a:lnTo>
                    <a:pt x="0" y="76200"/>
                  </a:lnTo>
                  <a:lnTo>
                    <a:pt x="0" y="839469"/>
                  </a:lnTo>
                  <a:lnTo>
                    <a:pt x="12100" y="862025"/>
                  </a:lnTo>
                  <a:lnTo>
                    <a:pt x="44988" y="882751"/>
                  </a:lnTo>
                  <a:lnTo>
                    <a:pt x="93543" y="899820"/>
                  </a:lnTo>
                  <a:lnTo>
                    <a:pt x="152643" y="911402"/>
                  </a:lnTo>
                  <a:lnTo>
                    <a:pt x="217169" y="915669"/>
                  </a:lnTo>
                </a:path>
                <a:path w="2664460" h="915670">
                  <a:moveTo>
                    <a:pt x="2447290" y="915669"/>
                  </a:moveTo>
                  <a:lnTo>
                    <a:pt x="2511816" y="911402"/>
                  </a:lnTo>
                  <a:lnTo>
                    <a:pt x="2570916" y="899820"/>
                  </a:lnTo>
                  <a:lnTo>
                    <a:pt x="2619471" y="882751"/>
                  </a:lnTo>
                  <a:lnTo>
                    <a:pt x="2652359" y="862025"/>
                  </a:lnTo>
                  <a:lnTo>
                    <a:pt x="2664460" y="839469"/>
                  </a:lnTo>
                  <a:lnTo>
                    <a:pt x="2664460" y="76200"/>
                  </a:lnTo>
                  <a:lnTo>
                    <a:pt x="2652359" y="53644"/>
                  </a:lnTo>
                  <a:lnTo>
                    <a:pt x="2619471" y="32918"/>
                  </a:lnTo>
                  <a:lnTo>
                    <a:pt x="2570916" y="15849"/>
                  </a:lnTo>
                  <a:lnTo>
                    <a:pt x="2511816" y="4267"/>
                  </a:lnTo>
                  <a:lnTo>
                    <a:pt x="2447290" y="0"/>
                  </a:lnTo>
                </a:path>
              </a:pathLst>
            </a:custGeom>
            <a:ln w="2839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66540" y="5083810"/>
              <a:ext cx="2377440" cy="915669"/>
            </a:xfrm>
            <a:custGeom>
              <a:avLst/>
              <a:gdLst/>
              <a:ahLst/>
              <a:cxnLst/>
              <a:rect l="l" t="t" r="r" b="b"/>
              <a:pathLst>
                <a:path w="2377440" h="915670">
                  <a:moveTo>
                    <a:pt x="215900" y="1269"/>
                  </a:moveTo>
                  <a:lnTo>
                    <a:pt x="151993" y="5405"/>
                  </a:lnTo>
                  <a:lnTo>
                    <a:pt x="93268" y="16672"/>
                  </a:lnTo>
                  <a:lnTo>
                    <a:pt x="44907" y="33365"/>
                  </a:lnTo>
                  <a:lnTo>
                    <a:pt x="12090" y="53776"/>
                  </a:lnTo>
                  <a:lnTo>
                    <a:pt x="0" y="76200"/>
                  </a:lnTo>
                  <a:lnTo>
                    <a:pt x="0" y="839469"/>
                  </a:lnTo>
                  <a:lnTo>
                    <a:pt x="12090" y="862025"/>
                  </a:lnTo>
                  <a:lnTo>
                    <a:pt x="44907" y="882751"/>
                  </a:lnTo>
                  <a:lnTo>
                    <a:pt x="93268" y="899820"/>
                  </a:lnTo>
                  <a:lnTo>
                    <a:pt x="151993" y="911402"/>
                  </a:lnTo>
                  <a:lnTo>
                    <a:pt x="215900" y="915669"/>
                  </a:lnTo>
                </a:path>
                <a:path w="2377440" h="915670">
                  <a:moveTo>
                    <a:pt x="2160270" y="915669"/>
                  </a:moveTo>
                  <a:lnTo>
                    <a:pt x="2224796" y="911402"/>
                  </a:lnTo>
                  <a:lnTo>
                    <a:pt x="2283896" y="899820"/>
                  </a:lnTo>
                  <a:lnTo>
                    <a:pt x="2332451" y="882751"/>
                  </a:lnTo>
                  <a:lnTo>
                    <a:pt x="2365339" y="862025"/>
                  </a:lnTo>
                  <a:lnTo>
                    <a:pt x="2377440" y="839469"/>
                  </a:lnTo>
                  <a:lnTo>
                    <a:pt x="2377440" y="76200"/>
                  </a:lnTo>
                  <a:lnTo>
                    <a:pt x="2365339" y="53644"/>
                  </a:lnTo>
                  <a:lnTo>
                    <a:pt x="2332451" y="32918"/>
                  </a:lnTo>
                  <a:lnTo>
                    <a:pt x="2283896" y="15849"/>
                  </a:lnTo>
                  <a:lnTo>
                    <a:pt x="2224796" y="4267"/>
                  </a:lnTo>
                  <a:lnTo>
                    <a:pt x="2160270" y="0"/>
                  </a:lnTo>
                </a:path>
              </a:pathLst>
            </a:custGeom>
            <a:ln w="28393">
              <a:solidFill>
                <a:srgbClr val="D59A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3" name="object 3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6544309"/>
            <a:ext cx="9138920" cy="19685"/>
            <a:chOff x="0" y="6544309"/>
            <a:chExt cx="9138920" cy="19685"/>
          </a:xfrm>
        </p:grpSpPr>
        <p:sp>
          <p:nvSpPr>
            <p:cNvPr id="8" name="object 8"/>
            <p:cNvSpPr/>
            <p:nvPr/>
          </p:nvSpPr>
          <p:spPr>
            <a:xfrm>
              <a:off x="0" y="65538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36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173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23110" y="6553834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66690" y="6553834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359409"/>
            <a:ext cx="3670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6965" algn="l"/>
              </a:tabLst>
            </a:pP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310" dirty="0">
                <a:latin typeface="Times New Roman"/>
                <a:cs typeface="Times New Roman"/>
              </a:rPr>
              <a:t> </a:t>
            </a:r>
            <a:r>
              <a:rPr spc="-5" dirty="0"/>
              <a:t>Example:</a:t>
            </a:r>
            <a:r>
              <a:rPr spc="-70" dirty="0"/>
              <a:t> </a:t>
            </a:r>
            <a:r>
              <a:rPr dirty="0"/>
              <a:t>IBN	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06070" y="1123950"/>
            <a:ext cx="8183245" cy="3510279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Deal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after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discussion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2800" b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interests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180"/>
              </a:spcBef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CC"/>
                </a:solidFill>
                <a:latin typeface="Arial"/>
                <a:cs typeface="Arial"/>
              </a:rPr>
              <a:t>B: 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I would like </a:t>
            </a:r>
            <a:r>
              <a:rPr sz="2400" b="1" spc="5" dirty="0">
                <a:solidFill>
                  <a:srgbClr val="0033CC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0033CC"/>
                </a:solidFill>
                <a:latin typeface="Arial"/>
                <a:cs typeface="Arial"/>
              </a:rPr>
              <a:t>rent 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0033CC"/>
                </a:solidFill>
                <a:latin typeface="Arial"/>
                <a:cs typeface="Arial"/>
              </a:rPr>
              <a:t>car for 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4 </a:t>
            </a:r>
            <a:r>
              <a:rPr sz="2400" b="1" spc="-10" dirty="0">
                <a:solidFill>
                  <a:srgbClr val="0033CC"/>
                </a:solidFill>
                <a:latin typeface="Arial"/>
                <a:cs typeface="Arial"/>
              </a:rPr>
              <a:t>days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Arial"/>
                <a:cs typeface="Arial"/>
              </a:rPr>
              <a:t>please.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18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S: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offer </a:t>
            </a:r>
            <a:r>
              <a:rPr sz="2400" b="1" spc="-15" dirty="0">
                <a:solidFill>
                  <a:srgbClr val="003366"/>
                </a:solidFill>
                <a:latin typeface="Arial"/>
                <a:cs typeface="Arial"/>
              </a:rPr>
              <a:t>you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one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for</a:t>
            </a:r>
            <a:r>
              <a:rPr sz="2400" b="1" spc="6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$400.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180"/>
              </a:spcBef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CC"/>
                </a:solidFill>
                <a:latin typeface="Arial"/>
                <a:cs typeface="Arial"/>
              </a:rPr>
              <a:t>B: 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I </a:t>
            </a:r>
            <a:r>
              <a:rPr sz="2400" b="1" spc="-5" dirty="0">
                <a:solidFill>
                  <a:srgbClr val="0033CC"/>
                </a:solidFill>
                <a:latin typeface="Arial"/>
                <a:cs typeface="Arial"/>
              </a:rPr>
              <a:t>reject! How about</a:t>
            </a:r>
            <a:r>
              <a:rPr sz="2400" b="1" spc="6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Arial"/>
                <a:cs typeface="Arial"/>
              </a:rPr>
              <a:t>$200?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18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S: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reject! Why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do </a:t>
            </a:r>
            <a:r>
              <a:rPr sz="2400" b="1" spc="-15" dirty="0">
                <a:solidFill>
                  <a:srgbClr val="003366"/>
                </a:solidFill>
                <a:latin typeface="Arial"/>
                <a:cs typeface="Arial"/>
              </a:rPr>
              <a:t>you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need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r>
              <a:rPr sz="2400" b="1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car?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170"/>
              </a:spcBef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CC"/>
                </a:solidFill>
                <a:latin typeface="Arial"/>
                <a:cs typeface="Arial"/>
              </a:rPr>
              <a:t>B: 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I want to </a:t>
            </a:r>
            <a:r>
              <a:rPr sz="2400" b="1" spc="-5" dirty="0">
                <a:solidFill>
                  <a:srgbClr val="0033CC"/>
                </a:solidFill>
                <a:latin typeface="Arial"/>
                <a:cs typeface="Arial"/>
              </a:rPr>
              <a:t>drive 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to </a:t>
            </a:r>
            <a:r>
              <a:rPr sz="2400" b="1" spc="-10" dirty="0">
                <a:solidFill>
                  <a:srgbClr val="0033CC"/>
                </a:solidFill>
                <a:latin typeface="Arial"/>
                <a:cs typeface="Arial"/>
              </a:rPr>
              <a:t>Sydney 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0033CC"/>
                </a:solidFill>
                <a:latin typeface="Arial"/>
                <a:cs typeface="Arial"/>
              </a:rPr>
              <a:t>attend 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a</a:t>
            </a:r>
            <a:r>
              <a:rPr sz="2400" b="1" spc="20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Arial"/>
                <a:cs typeface="Arial"/>
              </a:rPr>
              <a:t>conference.</a:t>
            </a:r>
            <a:endParaRPr sz="2400">
              <a:latin typeface="Arial"/>
              <a:cs typeface="Arial"/>
            </a:endParaRPr>
          </a:p>
          <a:p>
            <a:pPr marL="750570" marR="610235" lvl="1" indent="-280670">
              <a:lnSpc>
                <a:spcPts val="2460"/>
              </a:lnSpc>
              <a:spcBef>
                <a:spcPts val="61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S: You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can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also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fly 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Sydney!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can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book </a:t>
            </a:r>
            <a:r>
              <a:rPr sz="2400" b="1" spc="-15" dirty="0">
                <a:solidFill>
                  <a:srgbClr val="003366"/>
                </a:solidFill>
                <a:latin typeface="Arial"/>
                <a:cs typeface="Arial"/>
              </a:rPr>
              <a:t>you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a 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ticket 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with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Qantas airlines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for</a:t>
            </a:r>
            <a:r>
              <a:rPr sz="2400" b="1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$200.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170"/>
              </a:spcBef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CC"/>
                </a:solidFill>
                <a:latin typeface="Arial"/>
                <a:cs typeface="Arial"/>
              </a:rPr>
              <a:t>B: 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I </a:t>
            </a:r>
            <a:r>
              <a:rPr sz="2400" b="1" spc="-5" dirty="0">
                <a:solidFill>
                  <a:srgbClr val="0033CC"/>
                </a:solidFill>
                <a:latin typeface="Arial"/>
                <a:cs typeface="Arial"/>
              </a:rPr>
              <a:t>didn't know 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flights were so </a:t>
            </a:r>
            <a:r>
              <a:rPr sz="2400" b="1" spc="-5" dirty="0">
                <a:solidFill>
                  <a:srgbClr val="0033CC"/>
                </a:solidFill>
                <a:latin typeface="Arial"/>
                <a:cs typeface="Arial"/>
              </a:rPr>
              <a:t>cheap! </a:t>
            </a:r>
            <a:r>
              <a:rPr sz="2400" b="1" dirty="0">
                <a:solidFill>
                  <a:srgbClr val="0033CC"/>
                </a:solidFill>
                <a:latin typeface="Arial"/>
                <a:cs typeface="Arial"/>
              </a:rPr>
              <a:t>I</a:t>
            </a:r>
            <a:r>
              <a:rPr sz="2400" b="1" spc="75" dirty="0">
                <a:solidFill>
                  <a:srgbClr val="0033CC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Arial"/>
                <a:cs typeface="Arial"/>
              </a:rPr>
              <a:t>accept!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236220"/>
            <a:ext cx="36703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56965" algn="l"/>
              </a:tabLst>
            </a:pP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200" dirty="0">
                <a:latin typeface="Times New Roman"/>
                <a:cs typeface="Times New Roman"/>
              </a:rPr>
              <a:t> </a:t>
            </a:r>
            <a:r>
              <a:rPr spc="-5" dirty="0"/>
              <a:t>Auctions	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44500" y="972820"/>
            <a:ext cx="8258175" cy="545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Single good</a:t>
            </a:r>
            <a:r>
              <a:rPr sz="32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auctions:</a:t>
            </a:r>
            <a:endParaRPr sz="3200">
              <a:latin typeface="Arial"/>
              <a:cs typeface="Arial"/>
            </a:endParaRPr>
          </a:p>
          <a:p>
            <a:pPr marL="750570" lvl="1" indent="-280670">
              <a:lnSpc>
                <a:spcPts val="2765"/>
              </a:lnSpc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600" b="1" dirty="0">
                <a:solidFill>
                  <a:srgbClr val="B74600"/>
                </a:solidFill>
                <a:latin typeface="Arial"/>
                <a:cs typeface="Arial"/>
              </a:rPr>
              <a:t>English auctions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: auctioner set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starting</a:t>
            </a:r>
            <a:r>
              <a:rPr sz="26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price,</a:t>
            </a:r>
            <a:endParaRPr sz="2600">
              <a:latin typeface="Arial"/>
              <a:cs typeface="Arial"/>
            </a:endParaRPr>
          </a:p>
          <a:p>
            <a:pPr marL="749935" marR="69850">
              <a:lnSpc>
                <a:spcPct val="77200"/>
              </a:lnSpc>
              <a:spcBef>
                <a:spcPts val="355"/>
              </a:spcBef>
            </a:pP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agents </a:t>
            </a:r>
            <a:r>
              <a:rPr sz="2600" b="1" spc="5" dirty="0">
                <a:solidFill>
                  <a:srgbClr val="003366"/>
                </a:solidFill>
                <a:latin typeface="Arial"/>
                <a:cs typeface="Arial"/>
              </a:rPr>
              <a:t>annouce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raising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bids. Auctions ends 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after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a fixed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time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or a fixed period without</a:t>
            </a:r>
            <a:r>
              <a:rPr sz="26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bids.</a:t>
            </a:r>
            <a:endParaRPr sz="2600">
              <a:latin typeface="Arial"/>
              <a:cs typeface="Arial"/>
            </a:endParaRPr>
          </a:p>
          <a:p>
            <a:pPr marL="750570" lvl="1" indent="-280670">
              <a:lnSpc>
                <a:spcPts val="2745"/>
              </a:lnSpc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600" b="1" dirty="0">
                <a:solidFill>
                  <a:srgbClr val="B74600"/>
                </a:solidFill>
                <a:latin typeface="Arial"/>
                <a:cs typeface="Arial"/>
              </a:rPr>
              <a:t>Japanese auctions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: ascending auction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in</a:t>
            </a:r>
            <a:r>
              <a:rPr sz="26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600" b="1" spc="5" dirty="0">
                <a:solidFill>
                  <a:srgbClr val="003366"/>
                </a:solidFill>
                <a:latin typeface="Arial"/>
                <a:cs typeface="Arial"/>
              </a:rPr>
              <a:t>which</a:t>
            </a:r>
            <a:endParaRPr sz="2600">
              <a:latin typeface="Arial"/>
              <a:cs typeface="Arial"/>
            </a:endParaRPr>
          </a:p>
          <a:p>
            <a:pPr marL="749935" marR="50165">
              <a:lnSpc>
                <a:spcPct val="77200"/>
              </a:lnSpc>
              <a:spcBef>
                <a:spcPts val="355"/>
              </a:spcBef>
            </a:pP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the agents decide to stay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2600" b="1" spc="5" dirty="0">
                <a:solidFill>
                  <a:srgbClr val="003366"/>
                </a:solidFill>
                <a:latin typeface="Arial"/>
                <a:cs typeface="Arial"/>
              </a:rPr>
              <a:t>of not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at each step.  The last </a:t>
            </a:r>
            <a:r>
              <a:rPr sz="2600" b="1" spc="5" dirty="0">
                <a:solidFill>
                  <a:srgbClr val="003366"/>
                </a:solidFill>
                <a:latin typeface="Arial"/>
                <a:cs typeface="Arial"/>
              </a:rPr>
              <a:t>agent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gets the</a:t>
            </a:r>
            <a:r>
              <a:rPr sz="26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600" b="1" spc="5" dirty="0">
                <a:solidFill>
                  <a:srgbClr val="003366"/>
                </a:solidFill>
                <a:latin typeface="Arial"/>
                <a:cs typeface="Arial"/>
              </a:rPr>
              <a:t>good.</a:t>
            </a:r>
            <a:endParaRPr sz="2600">
              <a:latin typeface="Arial"/>
              <a:cs typeface="Arial"/>
            </a:endParaRPr>
          </a:p>
          <a:p>
            <a:pPr marL="750570" lvl="1" indent="-280670">
              <a:lnSpc>
                <a:spcPts val="2755"/>
              </a:lnSpc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600" b="1" dirty="0">
                <a:solidFill>
                  <a:srgbClr val="B74600"/>
                </a:solidFill>
                <a:latin typeface="Arial"/>
                <a:cs typeface="Arial"/>
              </a:rPr>
              <a:t>Dutch auctions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: descending auction.</a:t>
            </a:r>
            <a:r>
              <a:rPr sz="26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endParaRPr sz="2600">
              <a:latin typeface="Arial"/>
              <a:cs typeface="Arial"/>
            </a:endParaRPr>
          </a:p>
          <a:p>
            <a:pPr marL="749935" marR="1311275">
              <a:lnSpc>
                <a:spcPct val="77200"/>
              </a:lnSpc>
              <a:spcBef>
                <a:spcPts val="359"/>
              </a:spcBef>
            </a:pP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auction ends </a:t>
            </a:r>
            <a:r>
              <a:rPr sz="2600" b="1" spc="5" dirty="0">
                <a:solidFill>
                  <a:srgbClr val="003366"/>
                </a:solidFill>
                <a:latin typeface="Arial"/>
                <a:cs typeface="Arial"/>
              </a:rPr>
              <a:t>when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an agents stops the  auctioner</a:t>
            </a:r>
            <a:endParaRPr sz="2600">
              <a:latin typeface="Arial"/>
              <a:cs typeface="Arial"/>
            </a:endParaRPr>
          </a:p>
          <a:p>
            <a:pPr marL="750570" lvl="1" indent="-280670">
              <a:lnSpc>
                <a:spcPts val="2755"/>
              </a:lnSpc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600" b="1" dirty="0">
                <a:solidFill>
                  <a:srgbClr val="B74600"/>
                </a:solidFill>
                <a:latin typeface="Arial"/>
                <a:cs typeface="Arial"/>
              </a:rPr>
              <a:t>Sealed-bid auctions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: unlike</a:t>
            </a:r>
            <a:r>
              <a:rPr sz="26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open-outcry</a:t>
            </a:r>
            <a:endParaRPr sz="2600">
              <a:latin typeface="Arial"/>
              <a:cs typeface="Arial"/>
            </a:endParaRPr>
          </a:p>
          <a:p>
            <a:pPr marL="749935">
              <a:lnSpc>
                <a:spcPts val="2405"/>
              </a:lnSpc>
            </a:pP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auctions, agent submit secret bid to</a:t>
            </a:r>
            <a:r>
              <a:rPr sz="2600" b="1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the</a:t>
            </a:r>
            <a:endParaRPr sz="2600">
              <a:latin typeface="Arial"/>
              <a:cs typeface="Arial"/>
            </a:endParaRPr>
          </a:p>
          <a:p>
            <a:pPr marL="749935">
              <a:lnSpc>
                <a:spcPts val="2405"/>
              </a:lnSpc>
            </a:pP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auctioner. The agent </a:t>
            </a:r>
            <a:r>
              <a:rPr sz="2600" b="1" spc="5" dirty="0">
                <a:solidFill>
                  <a:srgbClr val="003366"/>
                </a:solidFill>
                <a:latin typeface="Arial"/>
                <a:cs typeface="Arial"/>
              </a:rPr>
              <a:t>with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the highest bid</a:t>
            </a:r>
            <a:r>
              <a:rPr sz="2600" b="1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600" b="1" spc="5" dirty="0">
                <a:solidFill>
                  <a:srgbClr val="003366"/>
                </a:solidFill>
                <a:latin typeface="Arial"/>
                <a:cs typeface="Arial"/>
              </a:rPr>
              <a:t>can</a:t>
            </a:r>
            <a:endParaRPr sz="2600">
              <a:latin typeface="Arial"/>
              <a:cs typeface="Arial"/>
            </a:endParaRPr>
          </a:p>
          <a:p>
            <a:pPr marL="749935">
              <a:lnSpc>
                <a:spcPts val="2410"/>
              </a:lnSpc>
            </a:pPr>
            <a:r>
              <a:rPr sz="2600" b="1" spc="5" dirty="0">
                <a:solidFill>
                  <a:srgbClr val="003366"/>
                </a:solidFill>
                <a:latin typeface="Arial"/>
                <a:cs typeface="Arial"/>
              </a:rPr>
              <a:t>pushase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the </a:t>
            </a:r>
            <a:r>
              <a:rPr sz="2600" b="1" spc="5" dirty="0">
                <a:solidFill>
                  <a:srgbClr val="003366"/>
                </a:solidFill>
                <a:latin typeface="Arial"/>
                <a:cs typeface="Arial"/>
              </a:rPr>
              <a:t>good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(for the anounced price,</a:t>
            </a:r>
            <a:r>
              <a:rPr sz="2600" b="1" spc="-7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first</a:t>
            </a:r>
            <a:endParaRPr sz="2600">
              <a:latin typeface="Arial"/>
              <a:cs typeface="Arial"/>
            </a:endParaRPr>
          </a:p>
          <a:p>
            <a:pPr marL="749935" marR="67945">
              <a:lnSpc>
                <a:spcPct val="77200"/>
              </a:lnSpc>
              <a:spcBef>
                <a:spcPts val="355"/>
              </a:spcBef>
            </a:pP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price auction </a:t>
            </a:r>
            <a:r>
              <a:rPr sz="2600" b="1" spc="5" dirty="0">
                <a:solidFill>
                  <a:srgbClr val="003366"/>
                </a:solidFill>
                <a:latin typeface="Arial"/>
                <a:cs typeface="Arial"/>
              </a:rPr>
              <a:t>or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second price auction –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Vickrey 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auction)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753109"/>
            <a:ext cx="3644900" cy="19685"/>
            <a:chOff x="0" y="753109"/>
            <a:chExt cx="3644900" cy="19685"/>
          </a:xfrm>
        </p:grpSpPr>
        <p:sp>
          <p:nvSpPr>
            <p:cNvPr id="14" name="object 14"/>
            <p:cNvSpPr/>
            <p:nvPr/>
          </p:nvSpPr>
          <p:spPr>
            <a:xfrm>
              <a:off x="0" y="7626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0369" y="7626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21739" y="7626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23110" y="7632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9270" y="0"/>
            <a:ext cx="2392045" cy="467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0" b="1" dirty="0">
                <a:solidFill>
                  <a:srgbClr val="003366"/>
                </a:solidFill>
                <a:latin typeface="Arial"/>
                <a:cs typeface="Arial"/>
              </a:rPr>
              <a:t>?</a:t>
            </a:r>
            <a:endParaRPr sz="305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1182369" y="5126990"/>
            <a:ext cx="7518400" cy="95885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855344">
              <a:lnSpc>
                <a:spcPts val="2070"/>
              </a:lnSpc>
              <a:spcBef>
                <a:spcPts val="440"/>
              </a:spcBef>
            </a:pPr>
            <a:r>
              <a:rPr sz="2000" i="1" spc="-5" dirty="0">
                <a:solidFill>
                  <a:srgbClr val="003366"/>
                </a:solidFill>
                <a:latin typeface="Arial"/>
                <a:cs typeface="Arial"/>
              </a:rPr>
              <a:t>“Inform </a:t>
            </a:r>
            <a:r>
              <a:rPr sz="2000" i="1" dirty="0">
                <a:solidFill>
                  <a:srgbClr val="003366"/>
                </a:solidFill>
                <a:latin typeface="Arial"/>
                <a:cs typeface="Arial"/>
              </a:rPr>
              <a:t>all </a:t>
            </a:r>
            <a:r>
              <a:rPr sz="2000" i="1" spc="-5" dirty="0">
                <a:solidFill>
                  <a:srgbClr val="003366"/>
                </a:solidFill>
                <a:latin typeface="Arial"/>
                <a:cs typeface="Arial"/>
              </a:rPr>
              <a:t>the troops </a:t>
            </a:r>
            <a:r>
              <a:rPr sz="2000" i="1" dirty="0">
                <a:solidFill>
                  <a:srgbClr val="003366"/>
                </a:solidFill>
                <a:latin typeface="Arial"/>
                <a:cs typeface="Arial"/>
              </a:rPr>
              <a:t>that </a:t>
            </a:r>
            <a:r>
              <a:rPr sz="2000" i="1" spc="-5" dirty="0">
                <a:solidFill>
                  <a:srgbClr val="003366"/>
                </a:solidFill>
                <a:latin typeface="Arial"/>
                <a:cs typeface="Arial"/>
              </a:rPr>
              <a:t>communications </a:t>
            </a:r>
            <a:r>
              <a:rPr sz="2000" i="1" dirty="0">
                <a:solidFill>
                  <a:srgbClr val="003366"/>
                </a:solidFill>
                <a:latin typeface="Arial"/>
                <a:cs typeface="Arial"/>
              </a:rPr>
              <a:t>have </a:t>
            </a:r>
            <a:r>
              <a:rPr sz="2000" i="1" spc="-5" dirty="0">
                <a:solidFill>
                  <a:srgbClr val="003366"/>
                </a:solidFill>
                <a:latin typeface="Arial"/>
                <a:cs typeface="Arial"/>
              </a:rPr>
              <a:t>completely  </a:t>
            </a:r>
            <a:r>
              <a:rPr sz="2000" i="1" dirty="0">
                <a:solidFill>
                  <a:srgbClr val="003366"/>
                </a:solidFill>
                <a:latin typeface="Arial"/>
                <a:cs typeface="Arial"/>
              </a:rPr>
              <a:t>broken</a:t>
            </a:r>
            <a:r>
              <a:rPr sz="2000" i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3366"/>
                </a:solidFill>
                <a:latin typeface="Arial"/>
                <a:cs typeface="Arial"/>
              </a:rPr>
              <a:t>down”</a:t>
            </a:r>
            <a:endParaRPr sz="2000">
              <a:latin typeface="Arial"/>
              <a:cs typeface="Arial"/>
            </a:endParaRPr>
          </a:p>
          <a:p>
            <a:pPr marL="5622925">
              <a:lnSpc>
                <a:spcPct val="100000"/>
              </a:lnSpc>
              <a:spcBef>
                <a:spcPts val="470"/>
              </a:spcBef>
            </a:pPr>
            <a:r>
              <a:rPr sz="2000" i="1" dirty="0">
                <a:solidFill>
                  <a:srgbClr val="003366"/>
                </a:solidFill>
                <a:latin typeface="Arial"/>
                <a:cs typeface="Arial"/>
              </a:rPr>
              <a:t>Ashleigh</a:t>
            </a:r>
            <a:r>
              <a:rPr sz="2000" i="1" spc="-4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003366"/>
                </a:solidFill>
                <a:latin typeface="Arial"/>
                <a:cs typeface="Arial"/>
              </a:rPr>
              <a:t>Brilliant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237490"/>
            <a:ext cx="67062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200" dirty="0">
                <a:latin typeface="Times New Roman"/>
                <a:cs typeface="Times New Roman"/>
              </a:rPr>
              <a:t> </a:t>
            </a:r>
            <a:r>
              <a:rPr dirty="0"/>
              <a:t>Assignments: f</a:t>
            </a:r>
            <a:r>
              <a:rPr u="none" dirty="0"/>
              <a:t>or next</a:t>
            </a:r>
            <a:r>
              <a:rPr u="none" spc="-80" dirty="0"/>
              <a:t> </a:t>
            </a:r>
            <a:r>
              <a:rPr u="none" spc="-5" dirty="0"/>
              <a:t>Week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44500" y="864870"/>
            <a:ext cx="8443595" cy="553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Readings:</a:t>
            </a:r>
            <a:endParaRPr sz="3200">
              <a:latin typeface="Arial"/>
              <a:cs typeface="Arial"/>
            </a:endParaRPr>
          </a:p>
          <a:p>
            <a:pPr marL="750570" lvl="1" indent="-280670">
              <a:lnSpc>
                <a:spcPts val="2305"/>
              </a:lnSpc>
              <a:spcBef>
                <a:spcPts val="50"/>
              </a:spcBef>
              <a:buChar char="–"/>
              <a:tabLst>
                <a:tab pos="750570" algn="l"/>
              </a:tabLst>
            </a:pP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Brooks, R. A. </a:t>
            </a: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"A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Robust Layered Control System </a:t>
            </a: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for a</a:t>
            </a:r>
            <a:r>
              <a:rPr sz="2200" spc="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Mobile</a:t>
            </a:r>
            <a:endParaRPr sz="2200">
              <a:latin typeface="Arial"/>
              <a:cs typeface="Arial"/>
            </a:endParaRPr>
          </a:p>
          <a:p>
            <a:pPr marL="749935" marR="5080">
              <a:lnSpc>
                <a:spcPct val="75000"/>
              </a:lnSpc>
              <a:spcBef>
                <a:spcPts val="325"/>
              </a:spcBef>
            </a:pP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Robot" </a:t>
            </a: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,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IEEE Journal of Robotics and Automation, Vol. 2, No.  </a:t>
            </a: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1,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March 1986, </a:t>
            </a: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pp.</a:t>
            </a:r>
            <a:r>
              <a:rPr sz="2200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14–23;</a:t>
            </a:r>
            <a:endParaRPr sz="2200">
              <a:latin typeface="Arial"/>
              <a:cs typeface="Arial"/>
            </a:endParaRPr>
          </a:p>
          <a:p>
            <a:pPr marL="750570" lvl="1" indent="-280670">
              <a:lnSpc>
                <a:spcPts val="2305"/>
              </a:lnSpc>
              <a:spcBef>
                <a:spcPts val="50"/>
              </a:spcBef>
              <a:buChar char="–"/>
              <a:tabLst>
                <a:tab pos="750570" algn="l"/>
              </a:tabLst>
            </a:pP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OPTIONAL, Brooks, R. A., "Elephants Don't Play </a:t>
            </a: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Chess"</a:t>
            </a:r>
            <a:r>
              <a:rPr sz="2200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  <a:p>
            <a:pPr marL="749935" marR="740410">
              <a:lnSpc>
                <a:spcPct val="75000"/>
              </a:lnSpc>
              <a:spcBef>
                <a:spcPts val="325"/>
              </a:spcBef>
            </a:pP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Robotics </a:t>
            </a: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and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Autonomous </a:t>
            </a:r>
            <a:r>
              <a:rPr sz="2200" spc="-10" dirty="0">
                <a:solidFill>
                  <a:srgbClr val="003366"/>
                </a:solidFill>
                <a:latin typeface="Arial"/>
                <a:cs typeface="Arial"/>
              </a:rPr>
              <a:t>Systems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(6), </a:t>
            </a: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1990, pp.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3–15.  (Available from the authors Web</a:t>
            </a:r>
            <a:r>
              <a:rPr sz="2200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Page).</a:t>
            </a:r>
            <a:endParaRPr sz="2200">
              <a:latin typeface="Arial"/>
              <a:cs typeface="Arial"/>
            </a:endParaRPr>
          </a:p>
          <a:p>
            <a:pPr marL="750570" lvl="1" indent="-280670">
              <a:lnSpc>
                <a:spcPts val="2305"/>
              </a:lnSpc>
              <a:spcBef>
                <a:spcPts val="50"/>
              </a:spcBef>
              <a:buChar char="–"/>
              <a:tabLst>
                <a:tab pos="750570" algn="l"/>
              </a:tabLst>
            </a:pP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OPTIONAL, Luc Steels: Fifty Years of AI: </a:t>
            </a: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From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Symbols</a:t>
            </a: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749935">
              <a:lnSpc>
                <a:spcPts val="1975"/>
              </a:lnSpc>
            </a:pP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Embodiment </a:t>
            </a: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- and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Back. In 50 Years of </a:t>
            </a: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Artificial</a:t>
            </a:r>
            <a:r>
              <a:rPr sz="2200" spc="5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Intelligence,</a:t>
            </a:r>
            <a:endParaRPr sz="2200">
              <a:latin typeface="Arial"/>
              <a:cs typeface="Arial"/>
            </a:endParaRPr>
          </a:p>
          <a:p>
            <a:pPr marL="749935">
              <a:lnSpc>
                <a:spcPts val="1980"/>
              </a:lnSpc>
            </a:pP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Lecture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Notes </a:t>
            </a: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Computer </a:t>
            </a: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Science,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Volume 4850, 2006:</a:t>
            </a: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 18-</a:t>
            </a:r>
            <a:endParaRPr sz="2200">
              <a:latin typeface="Arial"/>
              <a:cs typeface="Arial"/>
            </a:endParaRPr>
          </a:p>
          <a:p>
            <a:pPr marL="749935">
              <a:lnSpc>
                <a:spcPts val="2310"/>
              </a:lnSpc>
            </a:pP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28</a:t>
            </a:r>
            <a:endParaRPr sz="2200">
              <a:latin typeface="Arial"/>
              <a:cs typeface="Arial"/>
            </a:endParaRPr>
          </a:p>
          <a:p>
            <a:pPr marL="749935" marR="130175" lvl="1" indent="-280670">
              <a:lnSpc>
                <a:spcPct val="90700"/>
              </a:lnSpc>
              <a:spcBef>
                <a:spcPts val="575"/>
              </a:spcBef>
              <a:buChar char="–"/>
              <a:tabLst>
                <a:tab pos="750570" algn="l"/>
              </a:tabLst>
            </a:pP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Hutzler, </a:t>
            </a:r>
            <a:r>
              <a:rPr sz="2200" spc="-10" dirty="0">
                <a:solidFill>
                  <a:srgbClr val="003366"/>
                </a:solidFill>
                <a:latin typeface="Arial"/>
                <a:cs typeface="Arial"/>
              </a:rPr>
              <a:t>G.,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Gortais, </a:t>
            </a: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B.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From Computer Art to Ambient  </a:t>
            </a: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Displays. Machine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GRAPHICS </a:t>
            </a: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&amp; </a:t>
            </a:r>
            <a:r>
              <a:rPr sz="2200" spc="-10" dirty="0">
                <a:solidFill>
                  <a:srgbClr val="003366"/>
                </a:solidFill>
                <a:latin typeface="Arial"/>
                <a:cs typeface="Arial"/>
              </a:rPr>
              <a:t>VISION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(MGV), Volume </a:t>
            </a: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13, 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Number 1/2, page 181--191 </a:t>
            </a: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-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2004 </a:t>
            </a:r>
            <a:r>
              <a:rPr sz="2200" dirty="0">
                <a:solidFill>
                  <a:srgbClr val="003366"/>
                </a:solidFill>
                <a:latin typeface="Arial"/>
                <a:cs typeface="Arial"/>
              </a:rPr>
              <a:t>(available</a:t>
            </a:r>
            <a:r>
              <a:rPr sz="2200" spc="3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003366"/>
                </a:solidFill>
                <a:latin typeface="Arial"/>
                <a:cs typeface="Arial"/>
              </a:rPr>
              <a:t>online).</a:t>
            </a:r>
            <a:endParaRPr sz="2200">
              <a:latin typeface="Arial"/>
              <a:cs typeface="Arial"/>
            </a:endParaRPr>
          </a:p>
          <a:p>
            <a:pPr marL="350520" indent="-337820">
              <a:lnSpc>
                <a:spcPts val="3285"/>
              </a:lnSpc>
              <a:spcBef>
                <a:spcPts val="80"/>
              </a:spcBef>
              <a:buChar char="•"/>
              <a:tabLst>
                <a:tab pos="349885" algn="l"/>
                <a:tab pos="350520" algn="l"/>
              </a:tabLst>
            </a:pP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Thoughs about the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final</a:t>
            </a:r>
            <a:r>
              <a:rPr sz="2800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project: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ts val="3215"/>
              </a:lnSpc>
              <a:buChar char="–"/>
              <a:tabLst>
                <a:tab pos="75057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One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page about your final project</a:t>
            </a:r>
            <a:r>
              <a:rPr sz="2800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Arial"/>
                <a:cs typeface="Arial"/>
              </a:rPr>
              <a:t>(PDF)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ts val="3290"/>
              </a:lnSpc>
              <a:buChar char="–"/>
              <a:tabLst>
                <a:tab pos="750570" algn="l"/>
              </a:tabLst>
            </a:pP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We will </a:t>
            </a:r>
            <a:r>
              <a:rPr sz="2800" dirty="0">
                <a:solidFill>
                  <a:srgbClr val="003366"/>
                </a:solidFill>
                <a:latin typeface="Arial"/>
                <a:cs typeface="Arial"/>
              </a:rPr>
              <a:t>use the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ACM</a:t>
            </a:r>
            <a:r>
              <a:rPr sz="2800" spc="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3366"/>
                </a:solidFill>
                <a:latin typeface="Arial"/>
                <a:cs typeface="Arial"/>
              </a:rPr>
              <a:t>format.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753109"/>
            <a:ext cx="3644900" cy="19685"/>
            <a:chOff x="0" y="753109"/>
            <a:chExt cx="3644900" cy="19685"/>
          </a:xfrm>
        </p:grpSpPr>
        <p:sp>
          <p:nvSpPr>
            <p:cNvPr id="14" name="object 14"/>
            <p:cNvSpPr/>
            <p:nvPr/>
          </p:nvSpPr>
          <p:spPr>
            <a:xfrm>
              <a:off x="0" y="7626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0369" y="7626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21739" y="7626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23110" y="7632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9270" y="0"/>
            <a:ext cx="2392045" cy="467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0" b="1" dirty="0">
                <a:solidFill>
                  <a:srgbClr val="003366"/>
                </a:solidFill>
                <a:latin typeface="Arial"/>
                <a:cs typeface="Arial"/>
              </a:rPr>
              <a:t>?</a:t>
            </a:r>
            <a:endParaRPr sz="305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1182369" y="5126990"/>
            <a:ext cx="7515859" cy="132334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1136015">
              <a:lnSpc>
                <a:spcPts val="2070"/>
              </a:lnSpc>
              <a:spcBef>
                <a:spcPts val="440"/>
              </a:spcBef>
            </a:pPr>
            <a:r>
              <a:rPr sz="2000" i="1" spc="-5" dirty="0">
                <a:solidFill>
                  <a:srgbClr val="003366"/>
                </a:solidFill>
                <a:latin typeface="Arial"/>
                <a:cs typeface="Arial"/>
              </a:rPr>
              <a:t>“Before </a:t>
            </a:r>
            <a:r>
              <a:rPr sz="2000" i="1" dirty="0">
                <a:solidFill>
                  <a:srgbClr val="003366"/>
                </a:solidFill>
                <a:latin typeface="Arial"/>
                <a:cs typeface="Arial"/>
              </a:rPr>
              <a:t>we work </a:t>
            </a:r>
            <a:r>
              <a:rPr sz="2000" i="1" spc="-5" dirty="0">
                <a:solidFill>
                  <a:srgbClr val="003366"/>
                </a:solidFill>
                <a:latin typeface="Arial"/>
                <a:cs typeface="Arial"/>
              </a:rPr>
              <a:t>on artificial intelligence </a:t>
            </a:r>
            <a:r>
              <a:rPr sz="2000" i="1" dirty="0">
                <a:solidFill>
                  <a:srgbClr val="003366"/>
                </a:solidFill>
                <a:latin typeface="Arial"/>
                <a:cs typeface="Arial"/>
              </a:rPr>
              <a:t>why don't we do  </a:t>
            </a:r>
            <a:r>
              <a:rPr sz="2000" i="1" spc="-5" dirty="0">
                <a:solidFill>
                  <a:srgbClr val="003366"/>
                </a:solidFill>
                <a:latin typeface="Arial"/>
                <a:cs typeface="Arial"/>
              </a:rPr>
              <a:t>something </a:t>
            </a:r>
            <a:r>
              <a:rPr sz="2000" i="1" dirty="0">
                <a:solidFill>
                  <a:srgbClr val="003366"/>
                </a:solidFill>
                <a:latin typeface="Arial"/>
                <a:cs typeface="Arial"/>
              </a:rPr>
              <a:t>about natural</a:t>
            </a:r>
            <a:r>
              <a:rPr sz="2000" i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3366"/>
                </a:solidFill>
                <a:latin typeface="Arial"/>
                <a:cs typeface="Arial"/>
              </a:rPr>
              <a:t>stupidity?”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000" i="1" dirty="0">
                <a:solidFill>
                  <a:srgbClr val="003366"/>
                </a:solidFill>
                <a:latin typeface="Arial"/>
                <a:cs typeface="Arial"/>
              </a:rPr>
              <a:t>Steve</a:t>
            </a:r>
            <a:r>
              <a:rPr sz="2000" i="1" spc="-10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3366"/>
                </a:solidFill>
                <a:latin typeface="Arial"/>
                <a:cs typeface="Arial"/>
              </a:rPr>
              <a:t>Polyak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-12700" y="265429"/>
            <a:ext cx="8632825" cy="582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</a:tabLst>
            </a:pPr>
            <a:r>
              <a:rPr sz="32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200" b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Self-Intereste</a:t>
            </a:r>
            <a:r>
              <a:rPr sz="3200" b="1" dirty="0">
                <a:solidFill>
                  <a:srgbClr val="CC0000"/>
                </a:solidFill>
                <a:latin typeface="Verdana"/>
                <a:cs typeface="Verdana"/>
              </a:rPr>
              <a:t>d Agents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Verdana"/>
              <a:cs typeface="Verdana"/>
            </a:endParaRPr>
          </a:p>
          <a:p>
            <a:pPr marL="897890" marR="184785" indent="-337820">
              <a:lnSpc>
                <a:spcPct val="75600"/>
              </a:lnSpc>
              <a:buFont typeface="Arial"/>
              <a:buChar char="•"/>
              <a:tabLst>
                <a:tab pos="897255" algn="l"/>
                <a:tab pos="897890" algn="l"/>
              </a:tabLst>
            </a:pP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If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agents represent individuals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or 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organizations,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(the more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general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case), 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then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we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cannot make the benevolence  assumption</a:t>
            </a:r>
            <a:endParaRPr sz="3200">
              <a:latin typeface="Arial"/>
              <a:cs typeface="Arial"/>
            </a:endParaRPr>
          </a:p>
          <a:p>
            <a:pPr marL="897890" marR="5080" indent="-337820" algn="just">
              <a:lnSpc>
                <a:spcPct val="75500"/>
              </a:lnSpc>
              <a:spcBef>
                <a:spcPts val="760"/>
              </a:spcBef>
              <a:buFont typeface="Arial"/>
              <a:buChar char="•"/>
              <a:tabLst>
                <a:tab pos="89789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Agents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will be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assumed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act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further  their </a:t>
            </a:r>
            <a:r>
              <a:rPr sz="3200" b="1" spc="5" dirty="0">
                <a:solidFill>
                  <a:srgbClr val="003366"/>
                </a:solidFill>
                <a:latin typeface="Arial"/>
                <a:cs typeface="Arial"/>
              </a:rPr>
              <a:t>own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interests, possibly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at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expense  </a:t>
            </a:r>
            <a:r>
              <a:rPr sz="3200" b="1" dirty="0">
                <a:solidFill>
                  <a:srgbClr val="003366"/>
                </a:solidFill>
                <a:latin typeface="Arial"/>
                <a:cs typeface="Arial"/>
              </a:rPr>
              <a:t>of</a:t>
            </a:r>
            <a:r>
              <a:rPr sz="32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others</a:t>
            </a:r>
            <a:endParaRPr sz="3200">
              <a:latin typeface="Arial"/>
              <a:cs typeface="Arial"/>
            </a:endParaRPr>
          </a:p>
          <a:p>
            <a:pPr marL="897890" indent="-337820" algn="just">
              <a:lnSpc>
                <a:spcPts val="3570"/>
              </a:lnSpc>
              <a:buFont typeface="Arial"/>
              <a:buChar char="•"/>
              <a:tabLst>
                <a:tab pos="89789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Potential for</a:t>
            </a:r>
            <a:r>
              <a:rPr sz="3200"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3200" b="1" i="1" spc="-5" dirty="0">
                <a:solidFill>
                  <a:srgbClr val="B74600"/>
                </a:solidFill>
                <a:latin typeface="Arial"/>
                <a:cs typeface="Arial"/>
              </a:rPr>
              <a:t>conflict.</a:t>
            </a:r>
            <a:endParaRPr sz="3200">
              <a:latin typeface="Arial"/>
              <a:cs typeface="Arial"/>
            </a:endParaRPr>
          </a:p>
          <a:p>
            <a:pPr marL="897890" marR="612775" indent="-337820">
              <a:lnSpc>
                <a:spcPct val="75500"/>
              </a:lnSpc>
              <a:spcBef>
                <a:spcPts val="850"/>
              </a:spcBef>
              <a:buClr>
                <a:srgbClr val="003366"/>
              </a:buClr>
              <a:buFont typeface="Arial"/>
              <a:buChar char="•"/>
              <a:tabLst>
                <a:tab pos="897255" algn="l"/>
                <a:tab pos="897890" algn="l"/>
              </a:tabLst>
            </a:pPr>
            <a:r>
              <a:rPr sz="3200" b="1" i="1" dirty="0">
                <a:solidFill>
                  <a:srgbClr val="333366"/>
                </a:solidFill>
                <a:latin typeface="Arial"/>
                <a:cs typeface="Arial"/>
              </a:rPr>
              <a:t>E.g. </a:t>
            </a:r>
            <a:r>
              <a:rPr sz="3200" b="1" i="1" spc="-5" dirty="0">
                <a:solidFill>
                  <a:srgbClr val="333366"/>
                </a:solidFill>
                <a:latin typeface="Arial"/>
                <a:cs typeface="Arial"/>
              </a:rPr>
              <a:t>Competitive environment (sport,  </a:t>
            </a:r>
            <a:r>
              <a:rPr sz="3200" b="1" i="1" dirty="0">
                <a:solidFill>
                  <a:srgbClr val="333366"/>
                </a:solidFill>
                <a:latin typeface="Arial"/>
                <a:cs typeface="Arial"/>
              </a:rPr>
              <a:t>war,</a:t>
            </a:r>
            <a:r>
              <a:rPr sz="3200" b="1" i="1" spc="-5" dirty="0">
                <a:solidFill>
                  <a:srgbClr val="333366"/>
                </a:solidFill>
                <a:latin typeface="Arial"/>
                <a:cs typeface="Arial"/>
              </a:rPr>
              <a:t> ...)</a:t>
            </a:r>
            <a:endParaRPr sz="3200">
              <a:latin typeface="Arial"/>
              <a:cs typeface="Arial"/>
            </a:endParaRPr>
          </a:p>
          <a:p>
            <a:pPr marL="897890" marR="1633855" indent="-337820">
              <a:lnSpc>
                <a:spcPct val="75500"/>
              </a:lnSpc>
              <a:spcBef>
                <a:spcPts val="765"/>
              </a:spcBef>
              <a:buFont typeface="Arial"/>
              <a:buChar char="•"/>
              <a:tabLst>
                <a:tab pos="897255" algn="l"/>
                <a:tab pos="897890" algn="l"/>
              </a:tabLst>
            </a:pP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May complicate the design </a:t>
            </a:r>
            <a:r>
              <a:rPr sz="3200" b="1" spc="-10" dirty="0">
                <a:solidFill>
                  <a:srgbClr val="003366"/>
                </a:solidFill>
                <a:latin typeface="Arial"/>
                <a:cs typeface="Arial"/>
              </a:rPr>
              <a:t>task  </a:t>
            </a:r>
            <a:r>
              <a:rPr sz="3200" b="1" spc="-5" dirty="0">
                <a:solidFill>
                  <a:srgbClr val="003366"/>
                </a:solidFill>
                <a:latin typeface="Arial"/>
                <a:cs typeface="Arial"/>
              </a:rPr>
              <a:t>enormously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1000" y="659036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b="1" dirty="0">
                <a:solidFill>
                  <a:srgbClr val="000066"/>
                </a:solidFill>
                <a:latin typeface="Arial"/>
                <a:cs typeface="Arial"/>
              </a:rPr>
              <a:t>83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" y="2002789"/>
            <a:ext cx="9146540" cy="4856480"/>
            <a:chOff x="-1270" y="2002789"/>
            <a:chExt cx="9146540" cy="4856480"/>
          </a:xfrm>
        </p:grpSpPr>
        <p:sp>
          <p:nvSpPr>
            <p:cNvPr id="3" name="object 3"/>
            <p:cNvSpPr/>
            <p:nvPr/>
          </p:nvSpPr>
          <p:spPr>
            <a:xfrm>
              <a:off x="0" y="6553835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037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1740" y="6553835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3109" y="6553835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66689" y="6553835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9" name="object 9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-12700" y="265429"/>
            <a:ext cx="80137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9435" algn="l"/>
              </a:tabLst>
            </a:pPr>
            <a:r>
              <a:rPr b="0" dirty="0">
                <a:solidFill>
                  <a:srgbClr val="CC3300"/>
                </a:solidFill>
                <a:latin typeface="Times New Roman"/>
                <a:cs typeface="Times New Roman"/>
              </a:rPr>
              <a:t> 	</a:t>
            </a:r>
            <a:r>
              <a:rPr spc="-5" dirty="0">
                <a:solidFill>
                  <a:srgbClr val="CC3300"/>
                </a:solidFill>
              </a:rPr>
              <a:t>Task Sharing</a:t>
            </a:r>
            <a:r>
              <a:rPr u="none" spc="-5" dirty="0">
                <a:solidFill>
                  <a:srgbClr val="CC3300"/>
                </a:solidFill>
              </a:rPr>
              <a:t> and Result</a:t>
            </a:r>
            <a:r>
              <a:rPr u="none" spc="5" dirty="0">
                <a:solidFill>
                  <a:srgbClr val="CC3300"/>
                </a:solidFill>
              </a:rPr>
              <a:t> </a:t>
            </a:r>
            <a:r>
              <a:rPr u="none" dirty="0">
                <a:solidFill>
                  <a:srgbClr val="CC3300"/>
                </a:solidFill>
              </a:rPr>
              <a:t>Sharing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461000" y="6590362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r>
              <a:rPr sz="1400" b="1" dirty="0">
                <a:solidFill>
                  <a:srgbClr val="000066"/>
                </a:solidFill>
                <a:latin typeface="Arial"/>
                <a:cs typeface="Arial"/>
              </a:rPr>
              <a:t>84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34669" y="1150620"/>
            <a:ext cx="8056245" cy="52387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0520" marR="784225" indent="-337820">
              <a:lnSpc>
                <a:spcPct val="76800"/>
              </a:lnSpc>
              <a:spcBef>
                <a:spcPts val="88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Two main modes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cooperative problem  solving:</a:t>
            </a:r>
            <a:endParaRPr sz="2800">
              <a:latin typeface="Arial"/>
              <a:cs typeface="Arial"/>
            </a:endParaRPr>
          </a:p>
          <a:p>
            <a:pPr marL="750570" marR="597535" lvl="1" indent="-280670">
              <a:lnSpc>
                <a:spcPct val="76800"/>
              </a:lnSpc>
              <a:spcBef>
                <a:spcPts val="660"/>
              </a:spcBef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800" b="1" i="1" spc="-5" dirty="0">
                <a:solidFill>
                  <a:srgbClr val="B74600"/>
                </a:solidFill>
                <a:latin typeface="Arial"/>
                <a:cs typeface="Arial"/>
              </a:rPr>
              <a:t>Task sharing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: components </a:t>
            </a:r>
            <a:r>
              <a:rPr sz="2800" b="1" spc="-10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task are  distributed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various</a:t>
            </a:r>
            <a:r>
              <a:rPr sz="2800" b="1" spc="-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agents</a:t>
            </a:r>
            <a:endParaRPr sz="2800">
              <a:latin typeface="Arial"/>
              <a:cs typeface="Arial"/>
            </a:endParaRPr>
          </a:p>
          <a:p>
            <a:pPr marL="750570" marR="5080" lvl="1" indent="-280670">
              <a:lnSpc>
                <a:spcPct val="76800"/>
              </a:lnSpc>
              <a:spcBef>
                <a:spcPts val="655"/>
              </a:spcBef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800" b="1" i="1" spc="-5" dirty="0">
                <a:solidFill>
                  <a:srgbClr val="B74600"/>
                </a:solidFill>
                <a:latin typeface="Arial"/>
                <a:cs typeface="Arial"/>
              </a:rPr>
              <a:t>Result sharing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: information (partial results,  </a:t>
            </a:r>
            <a:r>
              <a:rPr sz="2800" b="1" dirty="0">
                <a:solidFill>
                  <a:srgbClr val="003366"/>
                </a:solidFill>
                <a:latin typeface="Arial"/>
                <a:cs typeface="Arial"/>
              </a:rPr>
              <a:t>etc.) is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distributed</a:t>
            </a:r>
            <a:endParaRPr sz="2800">
              <a:latin typeface="Arial"/>
              <a:cs typeface="Arial"/>
            </a:endParaRPr>
          </a:p>
          <a:p>
            <a:pPr marL="350520" marR="13970" indent="-337820">
              <a:lnSpc>
                <a:spcPct val="76800"/>
              </a:lnSpc>
              <a:spcBef>
                <a:spcPts val="810"/>
              </a:spcBef>
              <a:buClr>
                <a:srgbClr val="003366"/>
              </a:buClr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333366"/>
                </a:solidFill>
                <a:latin typeface="Arial"/>
                <a:cs typeface="Arial"/>
              </a:rPr>
              <a:t>Both benevolent </a:t>
            </a:r>
            <a:r>
              <a:rPr sz="2800" b="1" dirty="0">
                <a:solidFill>
                  <a:srgbClr val="333366"/>
                </a:solidFill>
                <a:latin typeface="Arial"/>
                <a:cs typeface="Arial"/>
              </a:rPr>
              <a:t>and </a:t>
            </a:r>
            <a:r>
              <a:rPr sz="2800" b="1" spc="-5" dirty="0">
                <a:solidFill>
                  <a:srgbClr val="333366"/>
                </a:solidFill>
                <a:latin typeface="Arial"/>
                <a:cs typeface="Arial"/>
              </a:rPr>
              <a:t>self-interested agents  have </a:t>
            </a:r>
            <a:r>
              <a:rPr sz="2800" b="1" dirty="0">
                <a:solidFill>
                  <a:srgbClr val="333366"/>
                </a:solidFill>
                <a:latin typeface="Arial"/>
                <a:cs typeface="Arial"/>
              </a:rPr>
              <a:t>to </a:t>
            </a:r>
            <a:r>
              <a:rPr sz="2800" b="1" spc="-5" dirty="0">
                <a:solidFill>
                  <a:srgbClr val="333366"/>
                </a:solidFill>
                <a:latin typeface="Arial"/>
                <a:cs typeface="Arial"/>
              </a:rPr>
              <a:t>work together and need to</a:t>
            </a:r>
            <a:r>
              <a:rPr sz="2800" b="1" spc="-15" dirty="0">
                <a:solidFill>
                  <a:srgbClr val="33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66"/>
                </a:solidFill>
                <a:latin typeface="Arial"/>
                <a:cs typeface="Arial"/>
              </a:rPr>
              <a:t>cooperate.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30"/>
              </a:spcBef>
              <a:buClr>
                <a:srgbClr val="003366"/>
              </a:buClr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333366"/>
                </a:solidFill>
                <a:latin typeface="Arial"/>
                <a:cs typeface="Arial"/>
              </a:rPr>
              <a:t>Cooperation requires</a:t>
            </a:r>
            <a:r>
              <a:rPr sz="2800" b="1" spc="-15" dirty="0">
                <a:solidFill>
                  <a:srgbClr val="33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B74600"/>
                </a:solidFill>
                <a:latin typeface="Arial"/>
                <a:cs typeface="Arial"/>
              </a:rPr>
              <a:t>coordination</a:t>
            </a:r>
            <a:endParaRPr sz="2800">
              <a:latin typeface="Arial"/>
              <a:cs typeface="Arial"/>
            </a:endParaRPr>
          </a:p>
          <a:p>
            <a:pPr marL="350520" marR="492759" indent="-337820">
              <a:lnSpc>
                <a:spcPct val="76900"/>
              </a:lnSpc>
              <a:spcBef>
                <a:spcPts val="800"/>
              </a:spcBef>
              <a:buClr>
                <a:srgbClr val="003366"/>
              </a:buClr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10" dirty="0">
                <a:solidFill>
                  <a:srgbClr val="333366"/>
                </a:solidFill>
                <a:latin typeface="Arial"/>
                <a:cs typeface="Arial"/>
              </a:rPr>
              <a:t>Coordination of </a:t>
            </a:r>
            <a:r>
              <a:rPr sz="2800" b="1" spc="-5" dirty="0">
                <a:solidFill>
                  <a:srgbClr val="333366"/>
                </a:solidFill>
                <a:latin typeface="Arial"/>
                <a:cs typeface="Arial"/>
              </a:rPr>
              <a:t>multiple </a:t>
            </a:r>
            <a:r>
              <a:rPr sz="2800" b="1" spc="-10" dirty="0">
                <a:solidFill>
                  <a:srgbClr val="333366"/>
                </a:solidFill>
                <a:latin typeface="Arial"/>
                <a:cs typeface="Arial"/>
              </a:rPr>
              <a:t>independent  autonomous </a:t>
            </a:r>
            <a:r>
              <a:rPr sz="2800" b="1" spc="-5" dirty="0">
                <a:solidFill>
                  <a:srgbClr val="333366"/>
                </a:solidFill>
                <a:latin typeface="Arial"/>
                <a:cs typeface="Arial"/>
              </a:rPr>
              <a:t>agent require </a:t>
            </a:r>
            <a:r>
              <a:rPr sz="2800" b="1" spc="-5" dirty="0">
                <a:solidFill>
                  <a:srgbClr val="B74600"/>
                </a:solidFill>
                <a:latin typeface="Arial"/>
                <a:cs typeface="Arial"/>
              </a:rPr>
              <a:t>communication </a:t>
            </a:r>
            <a:r>
              <a:rPr sz="2800" b="1" spc="-5" dirty="0">
                <a:solidFill>
                  <a:srgbClr val="333366"/>
                </a:solidFill>
                <a:latin typeface="Arial"/>
                <a:cs typeface="Arial"/>
              </a:rPr>
              <a:t> (of </a:t>
            </a:r>
            <a:r>
              <a:rPr sz="2800" b="1" spc="-10" dirty="0">
                <a:solidFill>
                  <a:srgbClr val="333366"/>
                </a:solidFill>
                <a:latin typeface="Arial"/>
                <a:cs typeface="Arial"/>
              </a:rPr>
              <a:t>some</a:t>
            </a:r>
            <a:r>
              <a:rPr sz="2800" b="1" spc="15" dirty="0">
                <a:solidFill>
                  <a:srgbClr val="33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66"/>
                </a:solidFill>
                <a:latin typeface="Arial"/>
                <a:cs typeface="Arial"/>
              </a:rPr>
              <a:t>sort).</a:t>
            </a:r>
            <a:endParaRPr sz="28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150"/>
              </a:spcBef>
              <a:buClr>
                <a:srgbClr val="003366"/>
              </a:buClr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200" i="1" spc="-5" dirty="0">
                <a:solidFill>
                  <a:srgbClr val="333366"/>
                </a:solidFill>
                <a:latin typeface="Arial"/>
                <a:cs typeface="Arial"/>
              </a:rPr>
              <a:t>E.g. Lifting </a:t>
            </a:r>
            <a:r>
              <a:rPr sz="2200" i="1" dirty="0">
                <a:solidFill>
                  <a:srgbClr val="333366"/>
                </a:solidFill>
                <a:latin typeface="Arial"/>
                <a:cs typeface="Arial"/>
              </a:rPr>
              <a:t>a</a:t>
            </a:r>
            <a:r>
              <a:rPr sz="2200" i="1" spc="-5" dirty="0">
                <a:solidFill>
                  <a:srgbClr val="333366"/>
                </a:solidFill>
                <a:latin typeface="Arial"/>
                <a:cs typeface="Arial"/>
              </a:rPr>
              <a:t> table</a:t>
            </a:r>
            <a:endParaRPr sz="22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130"/>
              </a:spcBef>
              <a:buClr>
                <a:srgbClr val="003366"/>
              </a:buClr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200" i="1" spc="-5" dirty="0">
                <a:solidFill>
                  <a:srgbClr val="333366"/>
                </a:solidFill>
                <a:latin typeface="Arial"/>
                <a:cs typeface="Arial"/>
              </a:rPr>
              <a:t>E.g. </a:t>
            </a:r>
            <a:r>
              <a:rPr sz="2200" i="1" dirty="0">
                <a:solidFill>
                  <a:srgbClr val="333366"/>
                </a:solidFill>
                <a:latin typeface="Arial"/>
                <a:cs typeface="Arial"/>
              </a:rPr>
              <a:t>I can't play a </a:t>
            </a:r>
            <a:r>
              <a:rPr sz="2200" i="1" spc="-5" dirty="0">
                <a:solidFill>
                  <a:srgbClr val="333366"/>
                </a:solidFill>
                <a:latin typeface="Arial"/>
                <a:cs typeface="Arial"/>
              </a:rPr>
              <a:t>quintet with </a:t>
            </a:r>
            <a:r>
              <a:rPr sz="2200" i="1" dirty="0">
                <a:solidFill>
                  <a:srgbClr val="333366"/>
                </a:solidFill>
                <a:latin typeface="Arial"/>
                <a:cs typeface="Arial"/>
              </a:rPr>
              <a:t>the </a:t>
            </a:r>
            <a:r>
              <a:rPr sz="2200" i="1" spc="-5" dirty="0">
                <a:solidFill>
                  <a:srgbClr val="333366"/>
                </a:solidFill>
                <a:latin typeface="Arial"/>
                <a:cs typeface="Arial"/>
              </a:rPr>
              <a:t>others </a:t>
            </a:r>
            <a:r>
              <a:rPr sz="2200" i="1" dirty="0">
                <a:solidFill>
                  <a:srgbClr val="333366"/>
                </a:solidFill>
                <a:latin typeface="Arial"/>
                <a:cs typeface="Arial"/>
              </a:rPr>
              <a:t>if I can't ear</a:t>
            </a:r>
            <a:r>
              <a:rPr sz="2200" i="1" spc="-20" dirty="0">
                <a:solidFill>
                  <a:srgbClr val="333366"/>
                </a:solidFill>
                <a:latin typeface="Arial"/>
                <a:cs typeface="Arial"/>
              </a:rPr>
              <a:t> </a:t>
            </a:r>
            <a:r>
              <a:rPr sz="2200" i="1" spc="-10" dirty="0">
                <a:solidFill>
                  <a:srgbClr val="333366"/>
                </a:solidFill>
                <a:latin typeface="Arial"/>
                <a:cs typeface="Arial"/>
              </a:rPr>
              <a:t>them!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00" y="6586219"/>
            <a:ext cx="2471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solidFill>
                  <a:srgbClr val="003366"/>
                </a:solidFill>
                <a:latin typeface="Verdana"/>
                <a:cs typeface="Verdana"/>
              </a:rPr>
              <a:t>Philippe </a:t>
            </a:r>
            <a:r>
              <a:rPr sz="1200" i="1" spc="-5" dirty="0">
                <a:solidFill>
                  <a:srgbClr val="003366"/>
                </a:solidFill>
                <a:latin typeface="Verdana"/>
                <a:cs typeface="Verdana"/>
              </a:rPr>
              <a:t>Pasquier, January</a:t>
            </a:r>
            <a:r>
              <a:rPr sz="1200" i="1" spc="-2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003366"/>
                </a:solidFill>
                <a:latin typeface="Verdana"/>
                <a:cs typeface="Verdana"/>
              </a:rPr>
              <a:t>2010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4" name="object 4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6544309"/>
            <a:ext cx="9138920" cy="19685"/>
            <a:chOff x="0" y="6544309"/>
            <a:chExt cx="9138920" cy="19685"/>
          </a:xfrm>
        </p:grpSpPr>
        <p:sp>
          <p:nvSpPr>
            <p:cNvPr id="9" name="object 9"/>
            <p:cNvSpPr/>
            <p:nvPr/>
          </p:nvSpPr>
          <p:spPr>
            <a:xfrm>
              <a:off x="0" y="65538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6553834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6690" y="6553834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-12700" y="237490"/>
            <a:ext cx="6435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200" dirty="0">
                <a:latin typeface="Times New Roman"/>
                <a:cs typeface="Times New Roman"/>
              </a:rPr>
              <a:t> </a:t>
            </a:r>
            <a:r>
              <a:rPr spc="-5" dirty="0"/>
              <a:t>Outline of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p</a:t>
            </a:r>
            <a:r>
              <a:rPr u="none" dirty="0"/>
              <a:t>resentation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44500" y="1087120"/>
            <a:ext cx="7773034" cy="535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Introduction: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What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is</a:t>
            </a:r>
            <a:r>
              <a:rPr sz="2400" b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cooperation?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Cooperative </a:t>
            </a:r>
            <a:r>
              <a:rPr sz="2400" b="1" i="1" spc="-5" dirty="0">
                <a:solidFill>
                  <a:srgbClr val="003366"/>
                </a:solidFill>
                <a:latin typeface="Arial"/>
                <a:cs typeface="Arial"/>
              </a:rPr>
              <a:t>versus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non-cooperative</a:t>
            </a:r>
            <a:r>
              <a:rPr sz="24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encounters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20"/>
              </a:spcBef>
              <a:buClr>
                <a:srgbClr val="003366"/>
              </a:buClr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B74600"/>
                </a:solidFill>
                <a:latin typeface="Arial"/>
                <a:cs typeface="Arial"/>
              </a:rPr>
              <a:t>Early</a:t>
            </a:r>
            <a:r>
              <a:rPr sz="2800" b="1" spc="-35" dirty="0">
                <a:solidFill>
                  <a:srgbClr val="B746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B74600"/>
                </a:solidFill>
                <a:latin typeface="Arial"/>
                <a:cs typeface="Arial"/>
              </a:rPr>
              <a:t>systems: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40"/>
              </a:spcBef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B74600"/>
                </a:solidFill>
                <a:latin typeface="Arial"/>
                <a:cs typeface="Arial"/>
              </a:rPr>
              <a:t>Methode</a:t>
            </a:r>
            <a:r>
              <a:rPr sz="2400" b="1" dirty="0">
                <a:solidFill>
                  <a:srgbClr val="B74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74600"/>
                </a:solidFill>
                <a:latin typeface="Arial"/>
                <a:cs typeface="Arial"/>
              </a:rPr>
              <a:t>invocation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333366"/>
                </a:solidFill>
                <a:latin typeface="Arial"/>
                <a:cs typeface="Arial"/>
              </a:rPr>
              <a:t>The blackboard</a:t>
            </a:r>
            <a:r>
              <a:rPr sz="2400" b="1" dirty="0">
                <a:solidFill>
                  <a:srgbClr val="33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66"/>
                </a:solidFill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Agent Communication Languages</a:t>
            </a:r>
            <a:r>
              <a:rPr sz="28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(ACL):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KQML &amp;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KIF;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FIPA ACL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Protocols and agent</a:t>
            </a:r>
            <a:r>
              <a:rPr sz="28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conversations: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The contract net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Argumentation</a:t>
            </a:r>
            <a:endParaRPr sz="2400">
              <a:latin typeface="Arial"/>
              <a:cs typeface="Arial"/>
            </a:endParaRPr>
          </a:p>
          <a:p>
            <a:pPr marL="749935" marR="271780" lvl="1" indent="-280670">
              <a:lnSpc>
                <a:spcPct val="77100"/>
              </a:lnSpc>
              <a:spcBef>
                <a:spcPts val="69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Negotiation protocols: Bargaining and Interest 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based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negotiation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(IBN)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700" y="6581140"/>
            <a:ext cx="480822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  <a:tabLst>
                <a:tab pos="4596765" algn="l"/>
              </a:tabLst>
            </a:pPr>
            <a:r>
              <a:rPr sz="3600" baseline="-4629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r>
              <a:rPr sz="3600" spc="367" baseline="-4629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3366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003366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003366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003366"/>
                </a:solidFill>
                <a:latin typeface="Verdana"/>
                <a:cs typeface="Verdana"/>
              </a:rPr>
              <a:t>-8</a:t>
            </a:r>
            <a:r>
              <a:rPr sz="1400" spc="-10" dirty="0">
                <a:solidFill>
                  <a:srgbClr val="003366"/>
                </a:solidFill>
                <a:latin typeface="Verdana"/>
                <a:cs typeface="Verdana"/>
              </a:rPr>
              <a:t>8</a:t>
            </a:r>
            <a:r>
              <a:rPr sz="1400" dirty="0">
                <a:solidFill>
                  <a:srgbClr val="003366"/>
                </a:solidFill>
                <a:latin typeface="Verdana"/>
                <a:cs typeface="Verdana"/>
              </a:rPr>
              <a:t>8</a:t>
            </a:r>
            <a:r>
              <a:rPr sz="1400" spc="-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3366"/>
                </a:solidFill>
                <a:latin typeface="Verdana"/>
                <a:cs typeface="Verdana"/>
              </a:rPr>
              <a:t>M</a:t>
            </a:r>
            <a:r>
              <a:rPr sz="1400" spc="5" dirty="0">
                <a:solidFill>
                  <a:srgbClr val="003366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003366"/>
                </a:solidFill>
                <a:latin typeface="Verdana"/>
                <a:cs typeface="Verdana"/>
              </a:rPr>
              <a:t>ta</a:t>
            </a:r>
            <a:r>
              <a:rPr sz="1400" dirty="0">
                <a:solidFill>
                  <a:srgbClr val="003366"/>
                </a:solidFill>
                <a:latin typeface="Verdana"/>
                <a:cs typeface="Verdana"/>
              </a:rPr>
              <a:t>cr</a:t>
            </a:r>
            <a:r>
              <a:rPr sz="1400" spc="5" dirty="0">
                <a:solidFill>
                  <a:srgbClr val="003366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003366"/>
                </a:solidFill>
                <a:latin typeface="Verdana"/>
                <a:cs typeface="Verdana"/>
              </a:rPr>
              <a:t>at</a:t>
            </a:r>
            <a:r>
              <a:rPr sz="1400" spc="15" dirty="0">
                <a:solidFill>
                  <a:srgbClr val="003366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003366"/>
                </a:solidFill>
                <a:latin typeface="Verdana"/>
                <a:cs typeface="Verdana"/>
              </a:rPr>
              <a:t>on	</a:t>
            </a:r>
            <a:r>
              <a:rPr sz="2100" b="1" baseline="1984" dirty="0">
                <a:solidFill>
                  <a:srgbClr val="000066"/>
                </a:solidFill>
                <a:latin typeface="Arial"/>
                <a:cs typeface="Arial"/>
              </a:rPr>
              <a:t>85</a:t>
            </a:r>
            <a:endParaRPr sz="2100" baseline="1984">
              <a:latin typeface="Arial"/>
              <a:cs typeface="Arial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00" y="6586219"/>
            <a:ext cx="2471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solidFill>
                  <a:srgbClr val="003366"/>
                </a:solidFill>
                <a:latin typeface="Verdana"/>
                <a:cs typeface="Verdana"/>
              </a:rPr>
              <a:t>Philippe </a:t>
            </a:r>
            <a:r>
              <a:rPr sz="1200" i="1" spc="-5" dirty="0">
                <a:solidFill>
                  <a:srgbClr val="003366"/>
                </a:solidFill>
                <a:latin typeface="Verdana"/>
                <a:cs typeface="Verdana"/>
              </a:rPr>
              <a:t>Pasquier, January</a:t>
            </a:r>
            <a:r>
              <a:rPr sz="1200" i="1" spc="-2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003366"/>
                </a:solidFill>
                <a:latin typeface="Verdana"/>
                <a:cs typeface="Verdana"/>
              </a:rPr>
              <a:t>2010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4" name="object 4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6544309"/>
            <a:ext cx="9138920" cy="19685"/>
            <a:chOff x="0" y="6544309"/>
            <a:chExt cx="9138920" cy="19685"/>
          </a:xfrm>
        </p:grpSpPr>
        <p:sp>
          <p:nvSpPr>
            <p:cNvPr id="9" name="object 9"/>
            <p:cNvSpPr/>
            <p:nvPr/>
          </p:nvSpPr>
          <p:spPr>
            <a:xfrm>
              <a:off x="0" y="65538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036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173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23110" y="6553834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66690" y="6553834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-12700" y="237490"/>
            <a:ext cx="6435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200" dirty="0">
                <a:latin typeface="Times New Roman"/>
                <a:cs typeface="Times New Roman"/>
              </a:rPr>
              <a:t> </a:t>
            </a:r>
            <a:r>
              <a:rPr spc="-5" dirty="0"/>
              <a:t>Outline of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p</a:t>
            </a:r>
            <a:r>
              <a:rPr u="none" dirty="0"/>
              <a:t>resentation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44500" y="1087120"/>
            <a:ext cx="7773034" cy="535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Introduction: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What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is</a:t>
            </a:r>
            <a:r>
              <a:rPr sz="2400" b="1" spc="1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cooperation?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Cooperative </a:t>
            </a:r>
            <a:r>
              <a:rPr sz="2400" b="1" i="1" spc="-5" dirty="0">
                <a:solidFill>
                  <a:srgbClr val="003366"/>
                </a:solidFill>
                <a:latin typeface="Arial"/>
                <a:cs typeface="Arial"/>
              </a:rPr>
              <a:t>versus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non-cooperative</a:t>
            </a:r>
            <a:r>
              <a:rPr sz="2400" b="1" spc="-2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encounters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20"/>
              </a:spcBef>
              <a:buClr>
                <a:srgbClr val="003366"/>
              </a:buClr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B74600"/>
                </a:solidFill>
                <a:latin typeface="Arial"/>
                <a:cs typeface="Arial"/>
              </a:rPr>
              <a:t>Early</a:t>
            </a:r>
            <a:r>
              <a:rPr sz="2800" b="1" spc="-35" dirty="0">
                <a:solidFill>
                  <a:srgbClr val="B746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B74600"/>
                </a:solidFill>
                <a:latin typeface="Arial"/>
                <a:cs typeface="Arial"/>
              </a:rPr>
              <a:t>systems: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Methode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invocation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Clr>
                <a:srgbClr val="003366"/>
              </a:buClr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B74600"/>
                </a:solidFill>
                <a:latin typeface="Arial"/>
                <a:cs typeface="Arial"/>
              </a:rPr>
              <a:t>The blackboard</a:t>
            </a:r>
            <a:r>
              <a:rPr sz="2400" b="1" dirty="0">
                <a:solidFill>
                  <a:srgbClr val="B746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B74600"/>
                </a:solidFill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Agent Communication Languages</a:t>
            </a:r>
            <a:r>
              <a:rPr sz="28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(ACL):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KQML &amp;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KIF;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FIPA ACL</a:t>
            </a:r>
            <a:endParaRPr sz="2400">
              <a:latin typeface="Arial"/>
              <a:cs typeface="Arial"/>
            </a:endParaRPr>
          </a:p>
          <a:p>
            <a:pPr marL="350520" indent="-33782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Protocols and agent</a:t>
            </a:r>
            <a:r>
              <a:rPr sz="28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03366"/>
                </a:solidFill>
                <a:latin typeface="Arial"/>
                <a:cs typeface="Arial"/>
              </a:rPr>
              <a:t>conversations:</a:t>
            </a:r>
            <a:endParaRPr sz="28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The contract net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protocol</a:t>
            </a:r>
            <a:endParaRPr sz="2400">
              <a:latin typeface="Arial"/>
              <a:cs typeface="Arial"/>
            </a:endParaRPr>
          </a:p>
          <a:p>
            <a:pPr marL="750570" lvl="1" indent="-280670">
              <a:lnSpc>
                <a:spcPct val="100000"/>
              </a:lnSpc>
              <a:spcBef>
                <a:spcPts val="3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Argumentation</a:t>
            </a:r>
            <a:endParaRPr sz="2400">
              <a:latin typeface="Arial"/>
              <a:cs typeface="Arial"/>
            </a:endParaRPr>
          </a:p>
          <a:p>
            <a:pPr marL="749935" marR="271780" lvl="1" indent="-280670">
              <a:lnSpc>
                <a:spcPct val="77100"/>
              </a:lnSpc>
              <a:spcBef>
                <a:spcPts val="690"/>
              </a:spcBef>
              <a:buFont typeface="Arial"/>
              <a:buChar char="–"/>
              <a:tabLst>
                <a:tab pos="750570" algn="l"/>
              </a:tabLst>
            </a:pP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Negotiation protocols: Bargaining and Interest  </a:t>
            </a:r>
            <a:r>
              <a:rPr sz="2400" b="1" spc="-10" dirty="0">
                <a:solidFill>
                  <a:srgbClr val="003366"/>
                </a:solidFill>
                <a:latin typeface="Arial"/>
                <a:cs typeface="Arial"/>
              </a:rPr>
              <a:t>based </a:t>
            </a:r>
            <a:r>
              <a:rPr sz="2400" b="1" spc="-5" dirty="0">
                <a:solidFill>
                  <a:srgbClr val="003366"/>
                </a:solidFill>
                <a:latin typeface="Arial"/>
                <a:cs typeface="Arial"/>
              </a:rPr>
              <a:t>negotiation</a:t>
            </a:r>
            <a:r>
              <a:rPr sz="2400" b="1" spc="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3366"/>
                </a:solidFill>
                <a:latin typeface="Arial"/>
                <a:cs typeface="Arial"/>
              </a:rPr>
              <a:t>(IBN)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700" y="6581140"/>
            <a:ext cx="4808220" cy="238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0"/>
              </a:lnSpc>
              <a:tabLst>
                <a:tab pos="4596765" algn="l"/>
              </a:tabLst>
            </a:pPr>
            <a:r>
              <a:rPr sz="3600" baseline="-4629" dirty="0">
                <a:solidFill>
                  <a:srgbClr val="003366"/>
                </a:solidFill>
                <a:latin typeface="Arial"/>
                <a:cs typeface="Arial"/>
              </a:rPr>
              <a:t>–</a:t>
            </a:r>
            <a:r>
              <a:rPr sz="3600" spc="367" baseline="-4629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003366"/>
                </a:solidFill>
                <a:latin typeface="Verdana"/>
                <a:cs typeface="Verdana"/>
              </a:rPr>
              <a:t>I</a:t>
            </a:r>
            <a:r>
              <a:rPr sz="1400" spc="10" dirty="0">
                <a:solidFill>
                  <a:srgbClr val="003366"/>
                </a:solidFill>
                <a:latin typeface="Verdana"/>
                <a:cs typeface="Verdana"/>
              </a:rPr>
              <a:t>A</a:t>
            </a:r>
            <a:r>
              <a:rPr sz="1400" spc="-5" dirty="0">
                <a:solidFill>
                  <a:srgbClr val="003366"/>
                </a:solidFill>
                <a:latin typeface="Verdana"/>
                <a:cs typeface="Verdana"/>
              </a:rPr>
              <a:t>T</a:t>
            </a:r>
            <a:r>
              <a:rPr sz="1400" dirty="0">
                <a:solidFill>
                  <a:srgbClr val="003366"/>
                </a:solidFill>
                <a:latin typeface="Verdana"/>
                <a:cs typeface="Verdana"/>
              </a:rPr>
              <a:t>-8</a:t>
            </a:r>
            <a:r>
              <a:rPr sz="1400" spc="-10" dirty="0">
                <a:solidFill>
                  <a:srgbClr val="003366"/>
                </a:solidFill>
                <a:latin typeface="Verdana"/>
                <a:cs typeface="Verdana"/>
              </a:rPr>
              <a:t>8</a:t>
            </a:r>
            <a:r>
              <a:rPr sz="1400" dirty="0">
                <a:solidFill>
                  <a:srgbClr val="003366"/>
                </a:solidFill>
                <a:latin typeface="Verdana"/>
                <a:cs typeface="Verdana"/>
              </a:rPr>
              <a:t>8</a:t>
            </a:r>
            <a:r>
              <a:rPr sz="1400" spc="-5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400" spc="10" dirty="0">
                <a:solidFill>
                  <a:srgbClr val="003366"/>
                </a:solidFill>
                <a:latin typeface="Verdana"/>
                <a:cs typeface="Verdana"/>
              </a:rPr>
              <a:t>M</a:t>
            </a:r>
            <a:r>
              <a:rPr sz="1400" spc="5" dirty="0">
                <a:solidFill>
                  <a:srgbClr val="003366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003366"/>
                </a:solidFill>
                <a:latin typeface="Verdana"/>
                <a:cs typeface="Verdana"/>
              </a:rPr>
              <a:t>ta</a:t>
            </a:r>
            <a:r>
              <a:rPr sz="1400" dirty="0">
                <a:solidFill>
                  <a:srgbClr val="003366"/>
                </a:solidFill>
                <a:latin typeface="Verdana"/>
                <a:cs typeface="Verdana"/>
              </a:rPr>
              <a:t>cr</a:t>
            </a:r>
            <a:r>
              <a:rPr sz="1400" spc="5" dirty="0">
                <a:solidFill>
                  <a:srgbClr val="003366"/>
                </a:solidFill>
                <a:latin typeface="Verdana"/>
                <a:cs typeface="Verdana"/>
              </a:rPr>
              <a:t>e</a:t>
            </a:r>
            <a:r>
              <a:rPr sz="1400" spc="-5" dirty="0">
                <a:solidFill>
                  <a:srgbClr val="003366"/>
                </a:solidFill>
                <a:latin typeface="Verdana"/>
                <a:cs typeface="Verdana"/>
              </a:rPr>
              <a:t>at</a:t>
            </a:r>
            <a:r>
              <a:rPr sz="1400" spc="15" dirty="0">
                <a:solidFill>
                  <a:srgbClr val="003366"/>
                </a:solidFill>
                <a:latin typeface="Verdana"/>
                <a:cs typeface="Verdana"/>
              </a:rPr>
              <a:t>i</a:t>
            </a:r>
            <a:r>
              <a:rPr sz="1400" dirty="0">
                <a:solidFill>
                  <a:srgbClr val="003366"/>
                </a:solidFill>
                <a:latin typeface="Verdana"/>
                <a:cs typeface="Verdana"/>
              </a:rPr>
              <a:t>on	</a:t>
            </a:r>
            <a:r>
              <a:rPr sz="2100" b="1" baseline="1984" dirty="0">
                <a:solidFill>
                  <a:srgbClr val="000066"/>
                </a:solidFill>
                <a:latin typeface="Arial"/>
                <a:cs typeface="Arial"/>
              </a:rPr>
              <a:t>86</a:t>
            </a:r>
            <a:endParaRPr sz="2100" baseline="1984">
              <a:latin typeface="Arial"/>
              <a:cs typeface="Arial"/>
            </a:endParaRP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1300" y="6586219"/>
            <a:ext cx="2471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solidFill>
                  <a:srgbClr val="003366"/>
                </a:solidFill>
                <a:latin typeface="Verdana"/>
                <a:cs typeface="Verdana"/>
              </a:rPr>
              <a:t>Philippe </a:t>
            </a:r>
            <a:r>
              <a:rPr sz="1200" i="1" spc="-5" dirty="0">
                <a:solidFill>
                  <a:srgbClr val="003366"/>
                </a:solidFill>
                <a:latin typeface="Verdana"/>
                <a:cs typeface="Verdana"/>
              </a:rPr>
              <a:t>Pasquier, January</a:t>
            </a:r>
            <a:r>
              <a:rPr sz="1200" i="1" spc="-2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200" i="1" dirty="0">
                <a:solidFill>
                  <a:srgbClr val="003366"/>
                </a:solidFill>
                <a:latin typeface="Verdana"/>
                <a:cs typeface="Verdana"/>
              </a:rPr>
              <a:t>2010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219709"/>
            <a:ext cx="3644900" cy="20320"/>
            <a:chOff x="0" y="219709"/>
            <a:chExt cx="3644900" cy="20320"/>
          </a:xfrm>
        </p:grpSpPr>
        <p:sp>
          <p:nvSpPr>
            <p:cNvPr id="4" name="object 4"/>
            <p:cNvSpPr/>
            <p:nvPr/>
          </p:nvSpPr>
          <p:spPr>
            <a:xfrm>
              <a:off x="0" y="2292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036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1739" y="2292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3110" y="229869"/>
              <a:ext cx="1621790" cy="0"/>
            </a:xfrm>
            <a:custGeom>
              <a:avLst/>
              <a:gdLst/>
              <a:ahLst/>
              <a:cxnLst/>
              <a:rect l="l" t="t" r="r" b="b"/>
              <a:pathLst>
                <a:path w="1621789">
                  <a:moveTo>
                    <a:pt x="0" y="0"/>
                  </a:moveTo>
                  <a:lnTo>
                    <a:pt x="1621789" y="0"/>
                  </a:lnTo>
                </a:path>
              </a:pathLst>
            </a:custGeom>
            <a:ln w="2032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87450" y="6581140"/>
            <a:ext cx="19710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3366"/>
                </a:solidFill>
                <a:latin typeface="Verdana"/>
                <a:cs typeface="Verdana"/>
              </a:rPr>
              <a:t>IAT-888</a:t>
            </a:r>
            <a:r>
              <a:rPr sz="1400" spc="-60" dirty="0">
                <a:solidFill>
                  <a:srgbClr val="003366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3366"/>
                </a:solidFill>
                <a:latin typeface="Verdana"/>
                <a:cs typeface="Verdana"/>
              </a:rPr>
              <a:t>Metacreation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6544309"/>
            <a:ext cx="9138920" cy="19685"/>
            <a:chOff x="0" y="6544309"/>
            <a:chExt cx="9138920" cy="19685"/>
          </a:xfrm>
        </p:grpSpPr>
        <p:sp>
          <p:nvSpPr>
            <p:cNvPr id="10" name="object 10"/>
            <p:cNvSpPr/>
            <p:nvPr/>
          </p:nvSpPr>
          <p:spPr>
            <a:xfrm>
              <a:off x="0" y="6553834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40005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036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21739" y="6553834"/>
              <a:ext cx="781050" cy="0"/>
            </a:xfrm>
            <a:custGeom>
              <a:avLst/>
              <a:gdLst/>
              <a:ahLst/>
              <a:cxnLst/>
              <a:rect l="l" t="t" r="r" b="b"/>
              <a:pathLst>
                <a:path w="781050">
                  <a:moveTo>
                    <a:pt x="0" y="0"/>
                  </a:moveTo>
                  <a:lnTo>
                    <a:pt x="781049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23110" y="6553834"/>
              <a:ext cx="3223260" cy="0"/>
            </a:xfrm>
            <a:custGeom>
              <a:avLst/>
              <a:gdLst/>
              <a:ahLst/>
              <a:cxnLst/>
              <a:rect l="l" t="t" r="r" b="b"/>
              <a:pathLst>
                <a:path w="3223260">
                  <a:moveTo>
                    <a:pt x="0" y="0"/>
                  </a:moveTo>
                  <a:lnTo>
                    <a:pt x="3223260" y="0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66690" y="6553834"/>
              <a:ext cx="3872229" cy="635"/>
            </a:xfrm>
            <a:custGeom>
              <a:avLst/>
              <a:gdLst/>
              <a:ahLst/>
              <a:cxnLst/>
              <a:rect l="l" t="t" r="r" b="b"/>
              <a:pathLst>
                <a:path w="3872229" h="634">
                  <a:moveTo>
                    <a:pt x="0" y="0"/>
                  </a:moveTo>
                  <a:lnTo>
                    <a:pt x="781050" y="0"/>
                  </a:lnTo>
                </a:path>
                <a:path w="3872229" h="634">
                  <a:moveTo>
                    <a:pt x="801370" y="0"/>
                  </a:moveTo>
                  <a:lnTo>
                    <a:pt x="1582419" y="0"/>
                  </a:lnTo>
                </a:path>
                <a:path w="3872229" h="634">
                  <a:moveTo>
                    <a:pt x="1602739" y="635"/>
                  </a:moveTo>
                  <a:lnTo>
                    <a:pt x="3872230" y="635"/>
                  </a:lnTo>
                </a:path>
              </a:pathLst>
            </a:custGeom>
            <a:ln w="19050">
              <a:solidFill>
                <a:srgbClr val="CC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86400" y="6573519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0066"/>
                </a:solidFill>
                <a:latin typeface="Arial"/>
                <a:cs typeface="Arial"/>
              </a:rPr>
              <a:t>87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-12700" y="265429"/>
            <a:ext cx="4961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835" algn="l"/>
                <a:tab pos="3024505" algn="l"/>
              </a:tabLst>
            </a:pPr>
            <a:r>
              <a:rPr b="0" dirty="0">
                <a:solidFill>
                  <a:srgbClr val="CC3300"/>
                </a:solidFill>
                <a:latin typeface="Times New Roman"/>
                <a:cs typeface="Times New Roman"/>
              </a:rPr>
              <a:t> 	</a:t>
            </a:r>
            <a:r>
              <a:rPr spc="-10" dirty="0">
                <a:solidFill>
                  <a:srgbClr val="CC3300"/>
                </a:solidFill>
              </a:rPr>
              <a:t>B</a:t>
            </a:r>
            <a:r>
              <a:rPr spc="5" dirty="0">
                <a:solidFill>
                  <a:srgbClr val="CC3300"/>
                </a:solidFill>
              </a:rPr>
              <a:t>l</a:t>
            </a:r>
            <a:r>
              <a:rPr spc="-10" dirty="0">
                <a:solidFill>
                  <a:srgbClr val="CC3300"/>
                </a:solidFill>
              </a:rPr>
              <a:t>a</a:t>
            </a:r>
            <a:r>
              <a:rPr spc="5" dirty="0">
                <a:solidFill>
                  <a:srgbClr val="CC3300"/>
                </a:solidFill>
              </a:rPr>
              <a:t>c</a:t>
            </a:r>
            <a:r>
              <a:rPr dirty="0">
                <a:solidFill>
                  <a:srgbClr val="CC3300"/>
                </a:solidFill>
              </a:rPr>
              <a:t>kbo</a:t>
            </a:r>
            <a:r>
              <a:rPr spc="-10" dirty="0">
                <a:solidFill>
                  <a:srgbClr val="CC3300"/>
                </a:solidFill>
              </a:rPr>
              <a:t>a</a:t>
            </a:r>
            <a:r>
              <a:rPr spc="5" dirty="0">
                <a:solidFill>
                  <a:srgbClr val="CC3300"/>
                </a:solidFill>
              </a:rPr>
              <a:t>r</a:t>
            </a:r>
            <a:r>
              <a:rPr dirty="0">
                <a:solidFill>
                  <a:srgbClr val="CC3300"/>
                </a:solidFill>
              </a:rPr>
              <a:t>d	</a:t>
            </a:r>
            <a:r>
              <a:rPr spc="5" dirty="0">
                <a:solidFill>
                  <a:srgbClr val="CC3300"/>
                </a:solidFill>
              </a:rPr>
              <a:t>Sy</a:t>
            </a:r>
            <a:r>
              <a:rPr dirty="0">
                <a:solidFill>
                  <a:srgbClr val="CC3300"/>
                </a:solidFill>
              </a:rPr>
              <a:t>s</a:t>
            </a:r>
            <a:r>
              <a:rPr u="none" dirty="0">
                <a:solidFill>
                  <a:srgbClr val="CC3300"/>
                </a:solidFill>
              </a:rPr>
              <a:t>t</a:t>
            </a:r>
            <a:r>
              <a:rPr u="none" spc="5" dirty="0">
                <a:solidFill>
                  <a:srgbClr val="CC3300"/>
                </a:solidFill>
              </a:rPr>
              <a:t>e</a:t>
            </a:r>
            <a:r>
              <a:rPr u="none" dirty="0">
                <a:solidFill>
                  <a:srgbClr val="CC3300"/>
                </a:solidFill>
              </a:rPr>
              <a:t>ms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34669" y="1154429"/>
            <a:ext cx="8030209" cy="493014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0520" marR="1657350" indent="-337820" algn="just">
              <a:lnSpc>
                <a:spcPct val="77200"/>
              </a:lnSpc>
              <a:spcBef>
                <a:spcPts val="810"/>
              </a:spcBef>
              <a:buFont typeface="Arial"/>
              <a:buChar char="•"/>
              <a:tabLst>
                <a:tab pos="350520" algn="l"/>
              </a:tabLst>
            </a:pP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One of the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first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scheme introduced for  cooperative problem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solving</a:t>
            </a:r>
            <a:endParaRPr sz="2600">
              <a:latin typeface="Arial"/>
              <a:cs typeface="Arial"/>
            </a:endParaRPr>
          </a:p>
          <a:p>
            <a:pPr marL="350520" marR="205740" indent="-337820" algn="just">
              <a:lnSpc>
                <a:spcPct val="77200"/>
              </a:lnSpc>
              <a:spcBef>
                <a:spcPts val="650"/>
              </a:spcBef>
              <a:buFont typeface="Arial"/>
              <a:buChar char="•"/>
              <a:tabLst>
                <a:tab pos="350520" algn="l"/>
              </a:tabLst>
            </a:pP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Introduce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in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a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system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called HEARSAY-II (1975,  Carnegie Mellon) as results sharing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system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via  shared data structure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(BB)</a:t>
            </a:r>
            <a:endParaRPr sz="2600">
              <a:latin typeface="Arial"/>
              <a:cs typeface="Arial"/>
            </a:endParaRPr>
          </a:p>
          <a:p>
            <a:pPr marL="350520" indent="-337820">
              <a:lnSpc>
                <a:spcPts val="3030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Multiple agents </a:t>
            </a:r>
            <a:r>
              <a:rPr sz="2600" b="1" spc="5" dirty="0">
                <a:solidFill>
                  <a:srgbClr val="003366"/>
                </a:solidFill>
                <a:latin typeface="Arial"/>
                <a:cs typeface="Arial"/>
              </a:rPr>
              <a:t>can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read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and write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to</a:t>
            </a:r>
            <a:r>
              <a:rPr sz="2600" b="1" spc="-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BB</a:t>
            </a:r>
            <a:endParaRPr sz="2600">
              <a:latin typeface="Arial"/>
              <a:cs typeface="Arial"/>
            </a:endParaRPr>
          </a:p>
          <a:p>
            <a:pPr marL="350520" indent="-337820">
              <a:lnSpc>
                <a:spcPts val="3055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Agents write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partial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solutions to</a:t>
            </a:r>
            <a:r>
              <a:rPr sz="2600" b="1" spc="-3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BB</a:t>
            </a:r>
            <a:endParaRPr sz="2600">
              <a:latin typeface="Arial"/>
              <a:cs typeface="Arial"/>
            </a:endParaRPr>
          </a:p>
          <a:p>
            <a:pPr marL="350520" indent="-337820">
              <a:lnSpc>
                <a:spcPts val="3055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600" b="1" spc="5" dirty="0">
                <a:solidFill>
                  <a:srgbClr val="003366"/>
                </a:solidFill>
                <a:latin typeface="Arial"/>
                <a:cs typeface="Arial"/>
              </a:rPr>
              <a:t>BB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can be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structured into</a:t>
            </a:r>
            <a:r>
              <a:rPr sz="2600" b="1" spc="10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hierarchy</a:t>
            </a:r>
            <a:endParaRPr sz="2600">
              <a:latin typeface="Arial"/>
              <a:cs typeface="Arial"/>
            </a:endParaRPr>
          </a:p>
          <a:p>
            <a:pPr marL="350520" indent="-337820">
              <a:lnSpc>
                <a:spcPts val="3085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Problems:</a:t>
            </a:r>
            <a:endParaRPr sz="2600">
              <a:latin typeface="Arial"/>
              <a:cs typeface="Arial"/>
            </a:endParaRPr>
          </a:p>
          <a:p>
            <a:pPr marL="750570" lvl="1" indent="-281305">
              <a:lnSpc>
                <a:spcPts val="2835"/>
              </a:lnSpc>
              <a:buFont typeface="Arial"/>
              <a:buChar char="–"/>
              <a:tabLst>
                <a:tab pos="750570" algn="l"/>
              </a:tabLst>
            </a:pP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Mutual exclusion </a:t>
            </a:r>
            <a:r>
              <a:rPr sz="2600" b="1" spc="5" dirty="0">
                <a:solidFill>
                  <a:srgbClr val="003366"/>
                </a:solidFill>
                <a:latin typeface="Arial"/>
                <a:cs typeface="Arial"/>
              </a:rPr>
              <a:t>of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access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to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the BB</a:t>
            </a:r>
            <a:r>
              <a:rPr sz="2600" b="1" spc="-5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required</a:t>
            </a:r>
            <a:endParaRPr sz="2600">
              <a:latin typeface="Arial"/>
              <a:cs typeface="Arial"/>
            </a:endParaRPr>
          </a:p>
          <a:p>
            <a:pPr marL="750570">
              <a:lnSpc>
                <a:spcPts val="2840"/>
              </a:lnSpc>
            </a:pPr>
            <a:r>
              <a:rPr sz="2600" dirty="0">
                <a:solidFill>
                  <a:srgbClr val="003366"/>
                </a:solidFill>
                <a:latin typeface="Symbol"/>
                <a:cs typeface="Symbol"/>
              </a:rPr>
              <a:t></a:t>
            </a:r>
            <a:r>
              <a:rPr sz="2600" spc="75" dirty="0">
                <a:solidFill>
                  <a:srgbClr val="003366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bottleneck</a:t>
            </a:r>
            <a:endParaRPr sz="2600">
              <a:latin typeface="Arial"/>
              <a:cs typeface="Arial"/>
            </a:endParaRPr>
          </a:p>
          <a:p>
            <a:pPr marL="750570" lvl="1" indent="-281305">
              <a:lnSpc>
                <a:spcPts val="3090"/>
              </a:lnSpc>
              <a:buFont typeface="Arial"/>
              <a:buChar char="–"/>
              <a:tabLst>
                <a:tab pos="750570" algn="l"/>
              </a:tabLst>
            </a:pP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Not concurrent</a:t>
            </a:r>
            <a:r>
              <a:rPr sz="2600" b="1" spc="-2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activity</a:t>
            </a:r>
            <a:endParaRPr sz="2600">
              <a:latin typeface="Arial"/>
              <a:cs typeface="Arial"/>
            </a:endParaRPr>
          </a:p>
          <a:p>
            <a:pPr marL="350520" indent="-337820">
              <a:lnSpc>
                <a:spcPts val="2935"/>
              </a:lnSpc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Compare:</a:t>
            </a:r>
            <a:r>
              <a:rPr sz="2600" b="1" spc="-5" dirty="0">
                <a:solidFill>
                  <a:srgbClr val="003366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3366"/>
                </a:solidFill>
                <a:latin typeface="Arial"/>
                <a:cs typeface="Arial"/>
              </a:rPr>
              <a:t>JavaSpaces</a:t>
            </a:r>
            <a:endParaRPr sz="2600">
              <a:latin typeface="Arial"/>
              <a:cs typeface="Arial"/>
            </a:endParaRPr>
          </a:p>
          <a:p>
            <a:pPr marL="350520">
              <a:lnSpc>
                <a:spcPts val="1285"/>
              </a:lnSpc>
            </a:pPr>
            <a:r>
              <a:rPr sz="1200" b="1" spc="-5" dirty="0">
                <a:solidFill>
                  <a:srgbClr val="003366"/>
                </a:solidFill>
                <a:latin typeface="Arial"/>
                <a:cs typeface="Arial"/>
                <a:hlinkClick r:id="rId2"/>
              </a:rPr>
              <a:t>(htt</a:t>
            </a:r>
            <a:r>
              <a:rPr sz="1200" b="1" spc="-5" dirty="0">
                <a:solidFill>
                  <a:srgbClr val="003366"/>
                </a:solidFill>
                <a:latin typeface="Arial"/>
                <a:cs typeface="Arial"/>
              </a:rPr>
              <a:t>p</a:t>
            </a:r>
            <a:r>
              <a:rPr sz="1200" b="1" spc="-5" dirty="0">
                <a:solidFill>
                  <a:srgbClr val="003366"/>
                </a:solidFill>
                <a:latin typeface="Arial"/>
                <a:cs typeface="Arial"/>
                <a:hlinkClick r:id="rId2"/>
              </a:rPr>
              <a:t>://java.sun.com/developer/technicalArticles/tools/JavaSpaces/)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2855</Words>
  <Application>Microsoft Office PowerPoint</Application>
  <PresentationFormat>On-screen Show (4:3)</PresentationFormat>
  <Paragraphs>438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Agent Communication</vt:lpstr>
      <vt:lpstr>  Outline of the presentation</vt:lpstr>
      <vt:lpstr>  Working Together</vt:lpstr>
      <vt:lpstr>  Benevolent Agents</vt:lpstr>
      <vt:lpstr>Slide 5</vt:lpstr>
      <vt:lpstr>  Task Sharing and Result Sharing</vt:lpstr>
      <vt:lpstr>  Outline of the presentation</vt:lpstr>
      <vt:lpstr>  Outline of the presentation</vt:lpstr>
      <vt:lpstr>  Blackboard Systems</vt:lpstr>
      <vt:lpstr>  Outline of the presentation</vt:lpstr>
      <vt:lpstr>  Introduction to agent communication</vt:lpstr>
      <vt:lpstr>  Based on Speech Act Theory</vt:lpstr>
      <vt:lpstr>Speech Acts</vt:lpstr>
      <vt:lpstr>ACLs: Agent Communication Languages</vt:lpstr>
      <vt:lpstr>  KQML and KIF</vt:lpstr>
      <vt:lpstr>  KQML and KIF</vt:lpstr>
      <vt:lpstr>Slide 17</vt:lpstr>
      <vt:lpstr>  KIF – Knowledge Interchange Format</vt:lpstr>
      <vt:lpstr>  KQML and KIF</vt:lpstr>
      <vt:lpstr>FIPA-ACL</vt:lpstr>
      <vt:lpstr>  “Inform” and “Request”</vt:lpstr>
      <vt:lpstr>  “Inform” and “Request”</vt:lpstr>
      <vt:lpstr>  “Inform” and “Request”</vt:lpstr>
      <vt:lpstr>  Outline of the presentation</vt:lpstr>
      <vt:lpstr>Slide 25</vt:lpstr>
      <vt:lpstr>  The Contract Net Protocol</vt:lpstr>
      <vt:lpstr>Recognition</vt:lpstr>
      <vt:lpstr>  Announcement</vt:lpstr>
      <vt:lpstr>Bidding</vt:lpstr>
      <vt:lpstr>Slide 30</vt:lpstr>
      <vt:lpstr>  Types of Messages</vt:lpstr>
      <vt:lpstr>  Efficiency Modifications</vt:lpstr>
      <vt:lpstr>  Other Protocols</vt:lpstr>
      <vt:lpstr>  Argumentation</vt:lpstr>
      <vt:lpstr>  Argumentation</vt:lpstr>
      <vt:lpstr>Argumentation</vt:lpstr>
      <vt:lpstr>  Computational Models of Argumentation</vt:lpstr>
      <vt:lpstr>  Applied Models of Argumentation</vt:lpstr>
      <vt:lpstr>Negotiation</vt:lpstr>
      <vt:lpstr>  Models of Negotiation</vt:lpstr>
      <vt:lpstr>  Example: non-IBN 1</vt:lpstr>
      <vt:lpstr>  Example: non-IBN 2</vt:lpstr>
      <vt:lpstr>  Example: IBN </vt:lpstr>
      <vt:lpstr>  Auctions </vt:lpstr>
      <vt:lpstr>Slide 45</vt:lpstr>
      <vt:lpstr>  Assignments: for next Week</vt:lpstr>
      <vt:lpstr>Slide 47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admin</cp:lastModifiedBy>
  <cp:revision>4</cp:revision>
  <dcterms:created xsi:type="dcterms:W3CDTF">2021-11-30T05:42:07Z</dcterms:created>
  <dcterms:modified xsi:type="dcterms:W3CDTF">2021-12-07T05:42:00Z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2010-01-30T00:00:00Z</vt:filetime>
  </property>
  <property fmtid="{D5CDD505-2E9C-101B-9397-08002B2CF9AE}" pid="3" name="Creator">
    <vt:lpwstr>Impress</vt:lpwstr>
  </property>
  <property fmtid="{D5CDD505-2E9C-101B-9397-08002B2CF9AE}" pid="4" name="LastSaved">
    <vt:filetime>2021-11-30T00:00:00Z</vt:filetime>
  </property>
</Properties>
</file>