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1212" y="-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25342" y="908253"/>
            <a:ext cx="424271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01-Dec-21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01-Dec-21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71062" y="2984265"/>
            <a:ext cx="2161311" cy="10141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23450" y="3010141"/>
            <a:ext cx="2057399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323450" y="3010141"/>
            <a:ext cx="2057400" cy="914400"/>
          </a:xfrm>
          <a:custGeom>
            <a:avLst/>
            <a:gdLst/>
            <a:ahLst/>
            <a:cxnLst/>
            <a:rect l="l" t="t" r="r" b="b"/>
            <a:pathLst>
              <a:path w="2057400" h="914400">
                <a:moveTo>
                  <a:pt x="0" y="457199"/>
                </a:moveTo>
                <a:lnTo>
                  <a:pt x="457199" y="0"/>
                </a:lnTo>
                <a:lnTo>
                  <a:pt x="457199" y="228599"/>
                </a:lnTo>
                <a:lnTo>
                  <a:pt x="2057398" y="228599"/>
                </a:lnTo>
                <a:lnTo>
                  <a:pt x="2057398" y="685799"/>
                </a:lnTo>
                <a:lnTo>
                  <a:pt x="457199" y="685799"/>
                </a:lnTo>
                <a:lnTo>
                  <a:pt x="457199" y="914399"/>
                </a:lnTo>
                <a:lnTo>
                  <a:pt x="0" y="457199"/>
                </a:lnTo>
                <a:close/>
              </a:path>
            </a:pathLst>
          </a:custGeom>
          <a:ln w="9524">
            <a:solidFill>
              <a:srgbClr val="5B92C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328462" y="2984265"/>
            <a:ext cx="2161311" cy="1014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380850" y="3010141"/>
            <a:ext cx="2057399" cy="914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380851" y="3010142"/>
            <a:ext cx="2057400" cy="914400"/>
          </a:xfrm>
          <a:custGeom>
            <a:avLst/>
            <a:gdLst/>
            <a:ahLst/>
            <a:cxnLst/>
            <a:rect l="l" t="t" r="r" b="b"/>
            <a:pathLst>
              <a:path w="2057400" h="914400">
                <a:moveTo>
                  <a:pt x="2057398" y="457199"/>
                </a:moveTo>
                <a:lnTo>
                  <a:pt x="1600198" y="914399"/>
                </a:lnTo>
                <a:lnTo>
                  <a:pt x="1600198" y="685799"/>
                </a:lnTo>
                <a:lnTo>
                  <a:pt x="0" y="685799"/>
                </a:lnTo>
                <a:lnTo>
                  <a:pt x="0" y="228599"/>
                </a:lnTo>
                <a:lnTo>
                  <a:pt x="1600198" y="228599"/>
                </a:lnTo>
                <a:lnTo>
                  <a:pt x="1600198" y="0"/>
                </a:lnTo>
                <a:lnTo>
                  <a:pt x="2057398" y="457199"/>
                </a:lnTo>
                <a:close/>
              </a:path>
            </a:pathLst>
          </a:custGeom>
          <a:ln w="9524">
            <a:solidFill>
              <a:srgbClr val="9076B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01-Dec-21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01-Dec-21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01-Dec-21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6111" y="908253"/>
            <a:ext cx="6741177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9027" y="1317193"/>
            <a:ext cx="8072755" cy="513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01-Dec-21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37" Type="http://schemas.openxmlformats.org/officeDocument/2006/relationships/image" Target="../media/image61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36" Type="http://schemas.openxmlformats.org/officeDocument/2006/relationships/image" Target="../media/image60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35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18" Type="http://schemas.openxmlformats.org/officeDocument/2006/relationships/image" Target="../media/image7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77.png"/><Relationship Id="rId2" Type="http://schemas.openxmlformats.org/officeDocument/2006/relationships/image" Target="../media/image62.png"/><Relationship Id="rId16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13" Type="http://schemas.openxmlformats.org/officeDocument/2006/relationships/image" Target="../media/image134.png"/><Relationship Id="rId18" Type="http://schemas.openxmlformats.org/officeDocument/2006/relationships/image" Target="../media/image139.png"/><Relationship Id="rId3" Type="http://schemas.openxmlformats.org/officeDocument/2006/relationships/image" Target="../media/image124.png"/><Relationship Id="rId21" Type="http://schemas.openxmlformats.org/officeDocument/2006/relationships/image" Target="../media/image142.png"/><Relationship Id="rId7" Type="http://schemas.openxmlformats.org/officeDocument/2006/relationships/image" Target="../media/image128.png"/><Relationship Id="rId12" Type="http://schemas.openxmlformats.org/officeDocument/2006/relationships/image" Target="../media/image133.png"/><Relationship Id="rId17" Type="http://schemas.openxmlformats.org/officeDocument/2006/relationships/image" Target="../media/image138.png"/><Relationship Id="rId2" Type="http://schemas.openxmlformats.org/officeDocument/2006/relationships/image" Target="../media/image123.png"/><Relationship Id="rId16" Type="http://schemas.openxmlformats.org/officeDocument/2006/relationships/image" Target="../media/image137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5" Type="http://schemas.openxmlformats.org/officeDocument/2006/relationships/image" Target="../media/image136.png"/><Relationship Id="rId10" Type="http://schemas.openxmlformats.org/officeDocument/2006/relationships/image" Target="../media/image131.png"/><Relationship Id="rId19" Type="http://schemas.openxmlformats.org/officeDocument/2006/relationships/image" Target="../media/image140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Relationship Id="rId14" Type="http://schemas.openxmlformats.org/officeDocument/2006/relationships/image" Target="../media/image1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2" Type="http://schemas.openxmlformats.org/officeDocument/2006/relationships/image" Target="../media/image165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29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Relationship Id="rId30" Type="http://schemas.openxmlformats.org/officeDocument/2006/relationships/image" Target="../media/image19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13" Type="http://schemas.openxmlformats.org/officeDocument/2006/relationships/image" Target="../media/image203.png"/><Relationship Id="rId18" Type="http://schemas.openxmlformats.org/officeDocument/2006/relationships/image" Target="../media/image179.png"/><Relationship Id="rId26" Type="http://schemas.openxmlformats.org/officeDocument/2006/relationships/image" Target="../media/image212.png"/><Relationship Id="rId3" Type="http://schemas.openxmlformats.org/officeDocument/2006/relationships/image" Target="../media/image195.png"/><Relationship Id="rId21" Type="http://schemas.openxmlformats.org/officeDocument/2006/relationships/image" Target="../media/image182.png"/><Relationship Id="rId7" Type="http://schemas.openxmlformats.org/officeDocument/2006/relationships/image" Target="../media/image198.png"/><Relationship Id="rId12" Type="http://schemas.openxmlformats.org/officeDocument/2006/relationships/image" Target="../media/image173.png"/><Relationship Id="rId17" Type="http://schemas.openxmlformats.org/officeDocument/2006/relationships/image" Target="../media/image205.png"/><Relationship Id="rId25" Type="http://schemas.openxmlformats.org/officeDocument/2006/relationships/image" Target="../media/image211.png"/><Relationship Id="rId2" Type="http://schemas.openxmlformats.org/officeDocument/2006/relationships/image" Target="../media/image194.png"/><Relationship Id="rId16" Type="http://schemas.openxmlformats.org/officeDocument/2006/relationships/image" Target="../media/image177.png"/><Relationship Id="rId20" Type="http://schemas.openxmlformats.org/officeDocument/2006/relationships/image" Target="../media/image207.png"/><Relationship Id="rId29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202.png"/><Relationship Id="rId24" Type="http://schemas.openxmlformats.org/officeDocument/2006/relationships/image" Target="../media/image210.png"/><Relationship Id="rId32" Type="http://schemas.openxmlformats.org/officeDocument/2006/relationships/image" Target="../media/image218.png"/><Relationship Id="rId5" Type="http://schemas.openxmlformats.org/officeDocument/2006/relationships/image" Target="../media/image197.png"/><Relationship Id="rId15" Type="http://schemas.openxmlformats.org/officeDocument/2006/relationships/image" Target="../media/image204.png"/><Relationship Id="rId23" Type="http://schemas.openxmlformats.org/officeDocument/2006/relationships/image" Target="../media/image209.png"/><Relationship Id="rId28" Type="http://schemas.openxmlformats.org/officeDocument/2006/relationships/image" Target="../media/image214.png"/><Relationship Id="rId10" Type="http://schemas.openxmlformats.org/officeDocument/2006/relationships/image" Target="../media/image201.png"/><Relationship Id="rId19" Type="http://schemas.openxmlformats.org/officeDocument/2006/relationships/image" Target="../media/image206.png"/><Relationship Id="rId31" Type="http://schemas.openxmlformats.org/officeDocument/2006/relationships/image" Target="../media/image217.png"/><Relationship Id="rId4" Type="http://schemas.openxmlformats.org/officeDocument/2006/relationships/image" Target="../media/image196.png"/><Relationship Id="rId9" Type="http://schemas.openxmlformats.org/officeDocument/2006/relationships/image" Target="../media/image200.png"/><Relationship Id="rId14" Type="http://schemas.openxmlformats.org/officeDocument/2006/relationships/image" Target="../media/image175.png"/><Relationship Id="rId22" Type="http://schemas.openxmlformats.org/officeDocument/2006/relationships/image" Target="../media/image208.png"/><Relationship Id="rId27" Type="http://schemas.openxmlformats.org/officeDocument/2006/relationships/image" Target="../media/image213.png"/><Relationship Id="rId30" Type="http://schemas.openxmlformats.org/officeDocument/2006/relationships/image" Target="../media/image2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24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3.png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6140" y="858088"/>
            <a:ext cx="3485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Chapter</a:t>
            </a:r>
            <a:r>
              <a:rPr sz="4400" spc="-70" dirty="0"/>
              <a:t> </a:t>
            </a:r>
            <a:r>
              <a:rPr sz="4400" dirty="0"/>
              <a:t>9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749261" y="2123008"/>
            <a:ext cx="6026439" cy="2044149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0850" marR="5080" indent="-438784" algn="ctr">
              <a:lnSpc>
                <a:spcPts val="5200"/>
              </a:lnSpc>
              <a:spcBef>
                <a:spcPts val="340"/>
              </a:spcBef>
            </a:pPr>
            <a:r>
              <a:rPr sz="4400" b="1" spc="-5" dirty="0">
                <a:latin typeface="Carlito"/>
                <a:cs typeface="Carlito"/>
              </a:rPr>
              <a:t>Trust and Reputation</a:t>
            </a:r>
            <a:r>
              <a:rPr sz="4400" b="1" spc="-65" dirty="0">
                <a:latin typeface="Carlito"/>
                <a:cs typeface="Carlito"/>
              </a:rPr>
              <a:t> </a:t>
            </a:r>
            <a:r>
              <a:rPr sz="4400" b="1" dirty="0">
                <a:latin typeface="Carlito"/>
                <a:cs typeface="Carlito"/>
              </a:rPr>
              <a:t>in  </a:t>
            </a:r>
            <a:r>
              <a:rPr sz="4400" b="1" spc="-10" dirty="0">
                <a:latin typeface="Carlito"/>
                <a:cs typeface="Carlito"/>
              </a:rPr>
              <a:t>Multiagent </a:t>
            </a:r>
            <a:r>
              <a:rPr sz="4400" b="1" spc="-5" dirty="0">
                <a:latin typeface="Carlito"/>
                <a:cs typeface="Carlito"/>
              </a:rPr>
              <a:t>Systems</a:t>
            </a:r>
            <a:endParaRPr sz="4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0452" y="4929876"/>
            <a:ext cx="4600251" cy="25059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1822" y="330055"/>
            <a:ext cx="9676478" cy="41643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Carlito"/>
                <a:cs typeface="Carlito"/>
              </a:rPr>
              <a:t>2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Computational representation of trust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reputation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  <a:p>
            <a:pPr marL="732790" indent="-26352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733425" algn="l"/>
              </a:tabLst>
            </a:pPr>
            <a:r>
              <a:rPr sz="3600" spc="-5" dirty="0">
                <a:latin typeface="Carlito"/>
                <a:cs typeface="Carlito"/>
              </a:rPr>
              <a:t>Trust </a:t>
            </a:r>
            <a:r>
              <a:rPr sz="3600" dirty="0">
                <a:latin typeface="Carlito"/>
                <a:cs typeface="Carlito"/>
              </a:rPr>
              <a:t>and </a:t>
            </a:r>
            <a:r>
              <a:rPr sz="3600" spc="-5" dirty="0">
                <a:latin typeface="Carlito"/>
                <a:cs typeface="Carlito"/>
              </a:rPr>
              <a:t>reputation </a:t>
            </a:r>
            <a:r>
              <a:rPr sz="3600" dirty="0">
                <a:latin typeface="Carlito"/>
                <a:cs typeface="Carlito"/>
              </a:rPr>
              <a:t>as</a:t>
            </a:r>
            <a:r>
              <a:rPr sz="3600" spc="-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beliefs</a:t>
            </a:r>
            <a:endParaRPr sz="3600">
              <a:latin typeface="Carlito"/>
              <a:cs typeface="Carlito"/>
            </a:endParaRPr>
          </a:p>
          <a:p>
            <a:pPr marL="469900" marR="5080">
              <a:lnSpc>
                <a:spcPts val="2800"/>
              </a:lnSpc>
              <a:spcBef>
                <a:spcPts val="1475"/>
              </a:spcBef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BDI architecture,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trust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reputation </a:t>
            </a:r>
            <a:r>
              <a:rPr sz="2400" dirty="0">
                <a:latin typeface="Carlito"/>
                <a:cs typeface="Carlito"/>
              </a:rPr>
              <a:t>values </a:t>
            </a:r>
            <a:r>
              <a:rPr sz="2400" spc="-5" dirty="0">
                <a:latin typeface="Carlito"/>
                <a:cs typeface="Carlito"/>
              </a:rPr>
              <a:t>should </a:t>
            </a:r>
            <a:r>
              <a:rPr sz="2400" dirty="0">
                <a:latin typeface="Carlito"/>
                <a:cs typeface="Carlito"/>
              </a:rPr>
              <a:t>be  </a:t>
            </a:r>
            <a:r>
              <a:rPr sz="2400" spc="-5" dirty="0">
                <a:latin typeface="Carlito"/>
                <a:cs typeface="Carlito"/>
              </a:rPr>
              <a:t>represented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terms of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beliefs.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rlito"/>
              <a:cs typeface="Carlito"/>
            </a:endParaRPr>
          </a:p>
          <a:p>
            <a:pPr marL="469900" marR="228600">
              <a:lnSpc>
                <a:spcPct val="100699"/>
              </a:lnSpc>
            </a:pPr>
            <a:r>
              <a:rPr sz="2400" dirty="0">
                <a:latin typeface="Carlito"/>
                <a:cs typeface="Carlito"/>
              </a:rPr>
              <a:t>Using beliefs to </a:t>
            </a:r>
            <a:r>
              <a:rPr sz="2400" spc="-5" dirty="0">
                <a:latin typeface="Carlito"/>
                <a:cs typeface="Carlito"/>
              </a:rPr>
              <a:t>represent trust or reputation raises two main  issues: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  <a:tabLst>
                <a:tab pos="926465" algn="l"/>
              </a:tabLst>
            </a:pPr>
            <a:r>
              <a:rPr sz="2400" spc="-5" dirty="0">
                <a:latin typeface="Carlito"/>
                <a:cs typeface="Carlito"/>
              </a:rPr>
              <a:t>2.	</a:t>
            </a:r>
            <a:r>
              <a:rPr sz="2400" dirty="0">
                <a:latin typeface="Carlito"/>
                <a:cs typeface="Carlito"/>
              </a:rPr>
              <a:t>To link the belief to the </a:t>
            </a:r>
            <a:r>
              <a:rPr sz="2400" spc="-5" dirty="0">
                <a:latin typeface="Carlito"/>
                <a:cs typeface="Carlito"/>
              </a:rPr>
              <a:t>aggregated </a:t>
            </a:r>
            <a:r>
              <a:rPr sz="2400" dirty="0">
                <a:latin typeface="Carlito"/>
                <a:cs typeface="Carlito"/>
              </a:rPr>
              <a:t>data </a:t>
            </a:r>
            <a:r>
              <a:rPr sz="2400" spc="-5" dirty="0">
                <a:latin typeface="Carlito"/>
                <a:cs typeface="Carlito"/>
              </a:rPr>
              <a:t>grounding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it</a:t>
            </a:r>
            <a:endParaRPr sz="2400">
              <a:latin typeface="Carlito"/>
              <a:cs typeface="Carlito"/>
            </a:endParaRPr>
          </a:p>
          <a:p>
            <a:pPr marL="1155700" marR="332105">
              <a:lnSpc>
                <a:spcPct val="99500"/>
              </a:lnSpc>
              <a:spcBef>
                <a:spcPts val="1789"/>
              </a:spcBef>
            </a:pPr>
            <a:r>
              <a:rPr sz="1800" i="1" spc="-5" dirty="0">
                <a:latin typeface="Carlito"/>
                <a:cs typeface="Carlito"/>
              </a:rPr>
              <a:t>Example: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BDI+RepAge </a:t>
            </a:r>
            <a:r>
              <a:rPr sz="1800" dirty="0">
                <a:latin typeface="Carlito"/>
                <a:cs typeface="Carlito"/>
              </a:rPr>
              <a:t>the link </a:t>
            </a:r>
            <a:r>
              <a:rPr sz="1800" spc="-5" dirty="0">
                <a:latin typeface="Carlito"/>
                <a:cs typeface="Carlito"/>
              </a:rPr>
              <a:t>consists </a:t>
            </a:r>
            <a:r>
              <a:rPr sz="1800" dirty="0">
                <a:latin typeface="Carlito"/>
                <a:cs typeface="Carlito"/>
              </a:rPr>
              <a:t>in </a:t>
            </a:r>
            <a:r>
              <a:rPr sz="1800" spc="-5" dirty="0">
                <a:latin typeface="Carlito"/>
                <a:cs typeface="Carlito"/>
              </a:rPr>
              <a:t>transforming each one of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probability </a:t>
            </a:r>
            <a:r>
              <a:rPr sz="1800" dirty="0">
                <a:latin typeface="Carlito"/>
                <a:cs typeface="Carlito"/>
              </a:rPr>
              <a:t>values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probability distribution </a:t>
            </a:r>
            <a:r>
              <a:rPr sz="1800" dirty="0">
                <a:latin typeface="Carlito"/>
                <a:cs typeface="Carlito"/>
              </a:rPr>
              <a:t>used in </a:t>
            </a:r>
            <a:r>
              <a:rPr sz="1800" spc="-5" dirty="0">
                <a:latin typeface="Carlito"/>
                <a:cs typeface="Carlito"/>
              </a:rPr>
              <a:t>RepAge </a:t>
            </a:r>
            <a:r>
              <a:rPr sz="1800" dirty="0">
                <a:latin typeface="Carlito"/>
                <a:cs typeface="Carlito"/>
              </a:rPr>
              <a:t>into a  </a:t>
            </a:r>
            <a:r>
              <a:rPr sz="1800" spc="-5" dirty="0">
                <a:latin typeface="Carlito"/>
                <a:cs typeface="Carlito"/>
              </a:rPr>
              <a:t>belief.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2" y="330055"/>
            <a:ext cx="9219277" cy="62331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Carlito"/>
                <a:cs typeface="Carlito"/>
              </a:rPr>
              <a:t>2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Computational representation of trust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reputation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  <a:p>
            <a:pPr marL="732790" indent="-26352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733425" algn="l"/>
              </a:tabLst>
            </a:pPr>
            <a:r>
              <a:rPr sz="3600" dirty="0">
                <a:latin typeface="Carlito"/>
                <a:cs typeface="Carlito"/>
              </a:rPr>
              <a:t>The </a:t>
            </a:r>
            <a:r>
              <a:rPr sz="3600" spc="-5" dirty="0">
                <a:latin typeface="Carlito"/>
                <a:cs typeface="Carlito"/>
              </a:rPr>
              <a:t>reliability of </a:t>
            </a:r>
            <a:r>
              <a:rPr sz="3600" dirty="0">
                <a:latin typeface="Carlito"/>
                <a:cs typeface="Carlito"/>
              </a:rPr>
              <a:t>a value</a:t>
            </a:r>
            <a:endParaRPr sz="3600">
              <a:latin typeface="Carlito"/>
              <a:cs typeface="Carlito"/>
            </a:endParaRPr>
          </a:p>
          <a:p>
            <a:pPr marL="469900" marR="692785">
              <a:lnSpc>
                <a:spcPts val="2800"/>
              </a:lnSpc>
              <a:spcBef>
                <a:spcPts val="1475"/>
              </a:spcBef>
            </a:pPr>
            <a:r>
              <a:rPr sz="240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which extend </a:t>
            </a:r>
            <a:r>
              <a:rPr sz="2400" dirty="0">
                <a:latin typeface="Carlito"/>
                <a:cs typeface="Carlito"/>
              </a:rPr>
              <a:t>do </a:t>
            </a:r>
            <a:r>
              <a:rPr sz="2400" spc="-5" dirty="0">
                <a:latin typeface="Carlito"/>
                <a:cs typeface="Carlito"/>
              </a:rPr>
              <a:t>we have </a:t>
            </a:r>
            <a:r>
              <a:rPr sz="240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take </a:t>
            </a:r>
            <a:r>
              <a:rPr sz="2400" dirty="0">
                <a:latin typeface="Carlito"/>
                <a:cs typeface="Carlito"/>
              </a:rPr>
              <a:t>into </a:t>
            </a:r>
            <a:r>
              <a:rPr sz="2400" spc="-5" dirty="0">
                <a:latin typeface="Carlito"/>
                <a:cs typeface="Carlito"/>
              </a:rPr>
              <a:t>account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trust or  reputation </a:t>
            </a:r>
            <a:r>
              <a:rPr sz="2400" dirty="0">
                <a:latin typeface="Carlito"/>
                <a:cs typeface="Carlito"/>
              </a:rPr>
              <a:t>value in </a:t>
            </a:r>
            <a:r>
              <a:rPr sz="2400" spc="-5" dirty="0">
                <a:latin typeface="Carlito"/>
                <a:cs typeface="Carlito"/>
              </a:rPr>
              <a:t>order </a:t>
            </a:r>
            <a:r>
              <a:rPr sz="240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take </a:t>
            </a:r>
            <a:r>
              <a:rPr sz="2400" dirty="0">
                <a:latin typeface="Carlito"/>
                <a:cs typeface="Carlito"/>
              </a:rPr>
              <a:t>a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decision?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>
              <a:latin typeface="Carlito"/>
              <a:cs typeface="Carlito"/>
            </a:endParaRPr>
          </a:p>
          <a:p>
            <a:pPr marL="469900" marR="821690">
              <a:lnSpc>
                <a:spcPct val="100699"/>
              </a:lnSpc>
            </a:pPr>
            <a:r>
              <a:rPr sz="2400" spc="-5" dirty="0">
                <a:latin typeface="Carlito"/>
                <a:cs typeface="Carlito"/>
              </a:rPr>
              <a:t>Are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foundations of </a:t>
            </a:r>
            <a:r>
              <a:rPr sz="2400" dirty="0">
                <a:latin typeface="Carlito"/>
                <a:cs typeface="Carlito"/>
              </a:rPr>
              <a:t>that value </a:t>
            </a:r>
            <a:r>
              <a:rPr sz="2400" spc="-5" dirty="0">
                <a:latin typeface="Carlito"/>
                <a:cs typeface="Carlito"/>
              </a:rPr>
              <a:t>strong enough </a:t>
            </a:r>
            <a:r>
              <a:rPr sz="2400" dirty="0">
                <a:latin typeface="Carlito"/>
                <a:cs typeface="Carlito"/>
              </a:rPr>
              <a:t>to base a  </a:t>
            </a:r>
            <a:r>
              <a:rPr sz="2400" spc="-5" dirty="0">
                <a:latin typeface="Carlito"/>
                <a:cs typeface="Carlito"/>
              </a:rPr>
              <a:t>decision on</a:t>
            </a:r>
            <a:r>
              <a:rPr sz="2400" dirty="0">
                <a:latin typeface="Carlito"/>
                <a:cs typeface="Carlito"/>
              </a:rPr>
              <a:t> it?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Carlito"/>
              <a:cs typeface="Carlito"/>
            </a:endParaRPr>
          </a:p>
          <a:p>
            <a:pPr marL="469900" marR="5080">
              <a:lnSpc>
                <a:spcPct val="100699"/>
              </a:lnSpc>
            </a:pPr>
            <a:r>
              <a:rPr sz="2400" spc="-5" dirty="0">
                <a:latin typeface="Carlito"/>
                <a:cs typeface="Carlito"/>
              </a:rPr>
              <a:t>Some models </a:t>
            </a:r>
            <a:r>
              <a:rPr sz="2400" dirty="0">
                <a:latin typeface="Carlito"/>
                <a:cs typeface="Carlito"/>
              </a:rPr>
              <a:t>add a </a:t>
            </a:r>
            <a:r>
              <a:rPr sz="2400" spc="-5" dirty="0">
                <a:latin typeface="Carlito"/>
                <a:cs typeface="Carlito"/>
              </a:rPr>
              <a:t>measure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reliability </a:t>
            </a:r>
            <a:r>
              <a:rPr sz="2400" dirty="0">
                <a:latin typeface="Carlito"/>
                <a:cs typeface="Carlito"/>
              </a:rPr>
              <a:t>that the </a:t>
            </a:r>
            <a:r>
              <a:rPr sz="2400" spc="-5" dirty="0">
                <a:latin typeface="Carlito"/>
                <a:cs typeface="Carlito"/>
              </a:rPr>
              <a:t>trust or or  reputation </a:t>
            </a:r>
            <a:r>
              <a:rPr sz="2400" dirty="0">
                <a:latin typeface="Carlito"/>
                <a:cs typeface="Carlito"/>
              </a:rPr>
              <a:t>value has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.</a:t>
            </a:r>
            <a:endParaRPr sz="2400">
              <a:latin typeface="Carlito"/>
              <a:cs typeface="Carlito"/>
            </a:endParaRPr>
          </a:p>
          <a:p>
            <a:pPr marL="1155700">
              <a:lnSpc>
                <a:spcPts val="2130"/>
              </a:lnSpc>
              <a:spcBef>
                <a:spcPts val="1590"/>
              </a:spcBef>
            </a:pPr>
            <a:r>
              <a:rPr sz="1800" i="1" spc="-5" dirty="0">
                <a:latin typeface="Carlito"/>
                <a:cs typeface="Carlito"/>
              </a:rPr>
              <a:t>Examples:</a:t>
            </a:r>
            <a:endParaRPr sz="1800">
              <a:latin typeface="Carlito"/>
              <a:cs typeface="Carlito"/>
            </a:endParaRPr>
          </a:p>
          <a:p>
            <a:pPr marL="1612900" marR="895985">
              <a:lnSpc>
                <a:spcPts val="2200"/>
              </a:lnSpc>
              <a:spcBef>
                <a:spcPts val="10"/>
              </a:spcBef>
            </a:pPr>
            <a:r>
              <a:rPr sz="1800" spc="-5" dirty="0">
                <a:latin typeface="Carlito"/>
                <a:cs typeface="Carlito"/>
              </a:rPr>
              <a:t>Associate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number </a:t>
            </a:r>
            <a:r>
              <a:rPr sz="1800" dirty="0">
                <a:latin typeface="Carlito"/>
                <a:cs typeface="Carlito"/>
              </a:rPr>
              <a:t>to the </a:t>
            </a:r>
            <a:r>
              <a:rPr sz="1800" spc="-5" dirty="0">
                <a:latin typeface="Carlito"/>
                <a:cs typeface="Carlito"/>
              </a:rPr>
              <a:t>trust or reputation </a:t>
            </a:r>
            <a:r>
              <a:rPr sz="1800" dirty="0">
                <a:latin typeface="Carlito"/>
                <a:cs typeface="Carlito"/>
              </a:rPr>
              <a:t>value that </a:t>
            </a:r>
            <a:r>
              <a:rPr sz="1800" spc="-5" dirty="0">
                <a:latin typeface="Carlito"/>
                <a:cs typeface="Carlito"/>
              </a:rPr>
              <a:t>reﬂects  how reliable </a:t>
            </a:r>
            <a:r>
              <a:rPr sz="1800" dirty="0">
                <a:latin typeface="Carlito"/>
                <a:cs typeface="Carlito"/>
              </a:rPr>
              <a:t>it is </a:t>
            </a:r>
            <a:r>
              <a:rPr sz="1800" spc="-5" dirty="0">
                <a:latin typeface="Carlito"/>
                <a:cs typeface="Carlito"/>
              </a:rPr>
              <a:t>(ex.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ReGreT).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rlito"/>
              <a:cs typeface="Carlito"/>
            </a:endParaRPr>
          </a:p>
          <a:p>
            <a:pPr marL="1612900" marR="953135">
              <a:lnSpc>
                <a:spcPts val="21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The wideness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fuzzy set </a:t>
            </a:r>
            <a:r>
              <a:rPr sz="1800" spc="-5" dirty="0">
                <a:latin typeface="Carlito"/>
                <a:cs typeface="Carlito"/>
              </a:rPr>
              <a:t>reﬂects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reliability of </a:t>
            </a:r>
            <a:r>
              <a:rPr sz="1800" dirty="0">
                <a:latin typeface="Carlito"/>
                <a:cs typeface="Carlito"/>
              </a:rPr>
              <a:t>the value  (ex.</a:t>
            </a:r>
            <a:r>
              <a:rPr sz="1800" spc="-5" dirty="0">
                <a:latin typeface="Carlito"/>
                <a:cs typeface="Carlito"/>
              </a:rPr>
              <a:t> AFRAS).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382" y="4972570"/>
            <a:ext cx="695261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rlito"/>
                <a:cs typeface="Carlito"/>
              </a:rPr>
              <a:t>3 – </a:t>
            </a:r>
            <a:r>
              <a:rPr sz="4000" b="1" spc="-5" dirty="0">
                <a:latin typeface="Carlito"/>
                <a:cs typeface="Carlito"/>
              </a:rPr>
              <a:t>Trust processes </a:t>
            </a:r>
            <a:r>
              <a:rPr sz="4000" b="1" dirty="0">
                <a:latin typeface="Carlito"/>
                <a:cs typeface="Carlito"/>
              </a:rPr>
              <a:t>in</a:t>
            </a:r>
            <a:r>
              <a:rPr sz="4000" b="1" spc="-65" dirty="0">
                <a:latin typeface="Carlito"/>
                <a:cs typeface="Carlito"/>
              </a:rPr>
              <a:t> </a:t>
            </a:r>
            <a:r>
              <a:rPr sz="4000" b="1" spc="-5" dirty="0">
                <a:latin typeface="Carlito"/>
                <a:cs typeface="Carlito"/>
              </a:rPr>
              <a:t>multiagent  systems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6350" y="908253"/>
            <a:ext cx="818574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Trust evaluation or trust</a:t>
            </a:r>
            <a:r>
              <a:rPr spc="-20" dirty="0"/>
              <a:t> </a:t>
            </a:r>
            <a:r>
              <a:rPr spc="-5" dirty="0"/>
              <a:t>decision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027" y="1736293"/>
            <a:ext cx="9066873" cy="4045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dirty="0">
                <a:latin typeface="Carlito"/>
                <a:cs typeface="Carlito"/>
              </a:rPr>
              <a:t>A dual </a:t>
            </a:r>
            <a:r>
              <a:rPr sz="2500" spc="-5" dirty="0">
                <a:latin typeface="Carlito"/>
                <a:cs typeface="Carlito"/>
              </a:rPr>
              <a:t>nature of</a:t>
            </a:r>
            <a:r>
              <a:rPr sz="250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trust:</a:t>
            </a: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rlito"/>
              <a:cs typeface="Carlito"/>
            </a:endParaRPr>
          </a:p>
          <a:p>
            <a:pPr marL="355600" indent="-342900" algn="just">
              <a:lnSpc>
                <a:spcPts val="2995"/>
              </a:lnSpc>
              <a:spcBef>
                <a:spcPts val="5"/>
              </a:spcBef>
              <a:buFont typeface="Arial"/>
              <a:buChar char="•"/>
              <a:tabLst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Trust </a:t>
            </a:r>
            <a:r>
              <a:rPr sz="2500" dirty="0">
                <a:latin typeface="Carlito"/>
                <a:cs typeface="Carlito"/>
              </a:rPr>
              <a:t>as an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b="1" spc="-10" dirty="0">
                <a:solidFill>
                  <a:srgbClr val="000090"/>
                </a:solidFill>
                <a:latin typeface="Carlito"/>
                <a:cs typeface="Carlito"/>
              </a:rPr>
              <a:t>evaluation</a:t>
            </a:r>
            <a:endParaRPr sz="2500">
              <a:latin typeface="Carlito"/>
              <a:cs typeface="Carlito"/>
            </a:endParaRPr>
          </a:p>
          <a:p>
            <a:pPr marL="749300" marR="124460" lvl="1" indent="-279400" algn="just">
              <a:lnSpc>
                <a:spcPct val="79000"/>
              </a:lnSpc>
              <a:spcBef>
                <a:spcPts val="545"/>
              </a:spcBef>
              <a:buFont typeface="Arial"/>
              <a:buChar char="–"/>
              <a:tabLst>
                <a:tab pos="755650" algn="l"/>
              </a:tabLst>
            </a:pPr>
            <a:r>
              <a:rPr sz="2200" dirty="0">
                <a:latin typeface="Carlito"/>
                <a:cs typeface="Carlito"/>
              </a:rPr>
              <a:t>« </a:t>
            </a:r>
            <a:r>
              <a:rPr sz="2200" i="1" dirty="0">
                <a:latin typeface="Carlito"/>
                <a:cs typeface="Carlito"/>
              </a:rPr>
              <a:t>Trust is the </a:t>
            </a:r>
            <a:r>
              <a:rPr sz="2200" i="1" spc="-5" dirty="0">
                <a:latin typeface="Carlito"/>
                <a:cs typeface="Carlito"/>
              </a:rPr>
              <a:t>subjective </a:t>
            </a:r>
            <a:r>
              <a:rPr sz="2200" i="1" dirty="0">
                <a:latin typeface="Carlito"/>
                <a:cs typeface="Carlito"/>
              </a:rPr>
              <a:t>probability </a:t>
            </a:r>
            <a:r>
              <a:rPr sz="2200" i="1" spc="-5" dirty="0">
                <a:latin typeface="Carlito"/>
                <a:cs typeface="Carlito"/>
              </a:rPr>
              <a:t>by which an individual, </a:t>
            </a:r>
            <a:r>
              <a:rPr sz="2200" i="1" dirty="0">
                <a:latin typeface="Carlito"/>
                <a:cs typeface="Carlito"/>
              </a:rPr>
              <a:t>A,  </a:t>
            </a:r>
            <a:r>
              <a:rPr sz="2200" i="1" spc="-5" dirty="0">
                <a:latin typeface="Carlito"/>
                <a:cs typeface="Carlito"/>
              </a:rPr>
              <a:t>expects </a:t>
            </a:r>
            <a:r>
              <a:rPr sz="2200" i="1" dirty="0">
                <a:latin typeface="Carlito"/>
                <a:cs typeface="Carlito"/>
              </a:rPr>
              <a:t>that </a:t>
            </a:r>
            <a:r>
              <a:rPr sz="2200" i="1" spc="-5" dirty="0">
                <a:latin typeface="Carlito"/>
                <a:cs typeface="Carlito"/>
              </a:rPr>
              <a:t>another individual, B, performs </a:t>
            </a:r>
            <a:r>
              <a:rPr sz="2200" i="1" dirty="0">
                <a:latin typeface="Carlito"/>
                <a:cs typeface="Carlito"/>
              </a:rPr>
              <a:t>a </a:t>
            </a:r>
            <a:r>
              <a:rPr sz="2200" i="1" spc="-5" dirty="0">
                <a:latin typeface="Carlito"/>
                <a:cs typeface="Carlito"/>
              </a:rPr>
              <a:t>given action </a:t>
            </a:r>
            <a:r>
              <a:rPr sz="2200" i="1" dirty="0">
                <a:latin typeface="Carlito"/>
                <a:cs typeface="Carlito"/>
              </a:rPr>
              <a:t>on  </a:t>
            </a:r>
            <a:r>
              <a:rPr sz="2200" i="1" spc="-5" dirty="0">
                <a:latin typeface="Carlito"/>
                <a:cs typeface="Carlito"/>
              </a:rPr>
              <a:t>which </a:t>
            </a:r>
            <a:r>
              <a:rPr sz="2200" i="1" dirty="0">
                <a:latin typeface="Carlito"/>
                <a:cs typeface="Carlito"/>
              </a:rPr>
              <a:t>its </a:t>
            </a:r>
            <a:r>
              <a:rPr sz="2200" i="1" spc="-5" dirty="0">
                <a:latin typeface="Carlito"/>
                <a:cs typeface="Carlito"/>
              </a:rPr>
              <a:t>welfare depends </a:t>
            </a:r>
            <a:r>
              <a:rPr sz="2200" dirty="0">
                <a:latin typeface="Carlito"/>
                <a:cs typeface="Carlito"/>
              </a:rPr>
              <a:t>» </a:t>
            </a:r>
            <a:r>
              <a:rPr sz="2200" spc="-10" dirty="0">
                <a:latin typeface="Carlito"/>
                <a:cs typeface="Carlito"/>
              </a:rPr>
              <a:t>[Gambetta,</a:t>
            </a:r>
            <a:r>
              <a:rPr sz="220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88]</a:t>
            </a:r>
            <a:endParaRPr sz="2200">
              <a:latin typeface="Carlito"/>
              <a:cs typeface="Carlito"/>
            </a:endParaRPr>
          </a:p>
          <a:p>
            <a:pPr marL="755650" lvl="1" indent="-285750" algn="just">
              <a:lnSpc>
                <a:spcPts val="2630"/>
              </a:lnSpc>
              <a:buFont typeface="Arial"/>
              <a:buChar char="–"/>
              <a:tabLst>
                <a:tab pos="755650" algn="l"/>
              </a:tabLst>
            </a:pPr>
            <a:r>
              <a:rPr sz="2200" spc="-5" dirty="0">
                <a:latin typeface="Carlito"/>
                <a:cs typeface="Carlito"/>
              </a:rPr>
              <a:t>e.g.: </a:t>
            </a:r>
            <a:r>
              <a:rPr sz="2200" dirty="0">
                <a:latin typeface="Carlito"/>
                <a:cs typeface="Carlito"/>
              </a:rPr>
              <a:t>I </a:t>
            </a:r>
            <a:r>
              <a:rPr sz="2200" spc="-5" dirty="0">
                <a:latin typeface="Carlito"/>
                <a:cs typeface="Carlito"/>
              </a:rPr>
              <a:t>trust </a:t>
            </a:r>
            <a:r>
              <a:rPr sz="220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my medical doctor </a:t>
            </a:r>
            <a:r>
              <a:rPr sz="2200" dirty="0">
                <a:latin typeface="Carlito"/>
                <a:cs typeface="Carlito"/>
              </a:rPr>
              <a:t>is a </a:t>
            </a:r>
            <a:r>
              <a:rPr sz="2200" spc="-5" dirty="0">
                <a:latin typeface="Carlito"/>
                <a:cs typeface="Carlito"/>
              </a:rPr>
              <a:t>good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surgeon</a:t>
            </a:r>
            <a:endParaRPr sz="22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150">
              <a:latin typeface="Carlito"/>
              <a:cs typeface="Carlito"/>
            </a:endParaRPr>
          </a:p>
          <a:p>
            <a:pPr marL="355600" indent="-342900">
              <a:lnSpc>
                <a:spcPts val="299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Trust </a:t>
            </a:r>
            <a:r>
              <a:rPr sz="2500" dirty="0">
                <a:latin typeface="Carlito"/>
                <a:cs typeface="Carlito"/>
              </a:rPr>
              <a:t>as an</a:t>
            </a:r>
            <a:r>
              <a:rPr sz="2500" spc="-5" dirty="0">
                <a:latin typeface="Carlito"/>
                <a:cs typeface="Carlito"/>
              </a:rPr>
              <a:t> </a:t>
            </a:r>
            <a:r>
              <a:rPr sz="2500" b="1" dirty="0">
                <a:solidFill>
                  <a:srgbClr val="000090"/>
                </a:solidFill>
                <a:latin typeface="Carlito"/>
                <a:cs typeface="Carlito"/>
              </a:rPr>
              <a:t>act</a:t>
            </a:r>
            <a:endParaRPr sz="2500">
              <a:latin typeface="Carlito"/>
              <a:cs typeface="Carlito"/>
            </a:endParaRPr>
          </a:p>
          <a:p>
            <a:pPr marL="749300" marR="109220" lvl="1" indent="-279400">
              <a:lnSpc>
                <a:spcPct val="78500"/>
              </a:lnSpc>
              <a:spcBef>
                <a:spcPts val="56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Carlito"/>
                <a:cs typeface="Carlito"/>
              </a:rPr>
              <a:t>Trust </a:t>
            </a:r>
            <a:r>
              <a:rPr sz="2200" dirty="0">
                <a:latin typeface="Carlito"/>
                <a:cs typeface="Carlito"/>
              </a:rPr>
              <a:t>is also the « </a:t>
            </a:r>
            <a:r>
              <a:rPr sz="2200" i="1" spc="-5" dirty="0">
                <a:latin typeface="Carlito"/>
                <a:cs typeface="Carlito"/>
              </a:rPr>
              <a:t>decision </a:t>
            </a:r>
            <a:r>
              <a:rPr sz="2200" i="1" dirty="0">
                <a:latin typeface="Carlito"/>
                <a:cs typeface="Carlito"/>
              </a:rPr>
              <a:t>and the act </a:t>
            </a:r>
            <a:r>
              <a:rPr sz="2200" i="1" spc="-5" dirty="0">
                <a:latin typeface="Carlito"/>
                <a:cs typeface="Carlito"/>
              </a:rPr>
              <a:t>of relying on, counting  </a:t>
            </a:r>
            <a:r>
              <a:rPr sz="2200" i="1" dirty="0">
                <a:latin typeface="Carlito"/>
                <a:cs typeface="Carlito"/>
              </a:rPr>
              <a:t>on, </a:t>
            </a:r>
            <a:r>
              <a:rPr sz="2200" i="1" spc="-5" dirty="0">
                <a:latin typeface="Carlito"/>
                <a:cs typeface="Carlito"/>
              </a:rPr>
              <a:t>depending </a:t>
            </a:r>
            <a:r>
              <a:rPr sz="2200" i="1" dirty="0">
                <a:latin typeface="Carlito"/>
                <a:cs typeface="Carlito"/>
              </a:rPr>
              <a:t>on </a:t>
            </a:r>
            <a:r>
              <a:rPr sz="2200" i="1" spc="-5" dirty="0">
                <a:latin typeface="Carlito"/>
                <a:cs typeface="Carlito"/>
              </a:rPr>
              <a:t>[the trustee] </a:t>
            </a:r>
            <a:r>
              <a:rPr sz="2200" dirty="0">
                <a:latin typeface="Carlito"/>
                <a:cs typeface="Carlito"/>
              </a:rPr>
              <a:t>» </a:t>
            </a:r>
            <a:r>
              <a:rPr sz="2200" spc="-5" dirty="0">
                <a:latin typeface="Carlito"/>
                <a:cs typeface="Carlito"/>
              </a:rPr>
              <a:t>[Castelfranchi </a:t>
            </a:r>
            <a:r>
              <a:rPr sz="2200" dirty="0">
                <a:latin typeface="Carlito"/>
                <a:cs typeface="Carlito"/>
              </a:rPr>
              <a:t>&amp; </a:t>
            </a:r>
            <a:r>
              <a:rPr sz="2200" spc="-5" dirty="0">
                <a:latin typeface="Carlito"/>
                <a:cs typeface="Carlito"/>
              </a:rPr>
              <a:t>Falcone,</a:t>
            </a:r>
            <a:r>
              <a:rPr sz="2200" spc="7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10]</a:t>
            </a:r>
            <a:endParaRPr sz="2200">
              <a:latin typeface="Carlito"/>
              <a:cs typeface="Carlito"/>
            </a:endParaRPr>
          </a:p>
          <a:p>
            <a:pPr marL="749300" marR="5080" lvl="1" indent="-279400">
              <a:lnSpc>
                <a:spcPts val="2170"/>
              </a:lnSpc>
              <a:spcBef>
                <a:spcPts val="450"/>
              </a:spcBef>
              <a:buFont typeface="Arial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latin typeface="Carlito"/>
                <a:cs typeface="Carlito"/>
              </a:rPr>
              <a:t>E.g.: </a:t>
            </a:r>
            <a:r>
              <a:rPr sz="2200" dirty="0">
                <a:latin typeface="Carlito"/>
                <a:cs typeface="Carlito"/>
              </a:rPr>
              <a:t>I </a:t>
            </a:r>
            <a:r>
              <a:rPr sz="2200" spc="-5" dirty="0">
                <a:latin typeface="Carlito"/>
                <a:cs typeface="Carlito"/>
              </a:rPr>
              <a:t>decide </a:t>
            </a:r>
            <a:r>
              <a:rPr sz="220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my medical doctor will perform </a:t>
            </a:r>
            <a:r>
              <a:rPr sz="2200" dirty="0">
                <a:latin typeface="Carlito"/>
                <a:cs typeface="Carlito"/>
              </a:rPr>
              <a:t>a </a:t>
            </a:r>
            <a:r>
              <a:rPr sz="2200" spc="-5" dirty="0">
                <a:latin typeface="Carlito"/>
                <a:cs typeface="Carlito"/>
              </a:rPr>
              <a:t>surgery on  </a:t>
            </a:r>
            <a:r>
              <a:rPr sz="2200" dirty="0">
                <a:latin typeface="Carlito"/>
                <a:cs typeface="Carlito"/>
              </a:rPr>
              <a:t>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42" y="908253"/>
            <a:ext cx="830045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 overview of trust</a:t>
            </a:r>
            <a:r>
              <a:rPr spc="5" dirty="0"/>
              <a:t> </a:t>
            </a:r>
            <a:r>
              <a:rPr spc="-5" dirty="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027" y="1905569"/>
            <a:ext cx="9066873" cy="423256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Trust evaluation</a:t>
            </a:r>
            <a:endParaRPr sz="3000">
              <a:latin typeface="Carlito"/>
              <a:cs typeface="Carlito"/>
            </a:endParaRPr>
          </a:p>
          <a:p>
            <a:pPr marL="749300" marR="14604" lvl="1" indent="-279400">
              <a:lnSpc>
                <a:spcPts val="2780"/>
              </a:lnSpc>
              <a:spcBef>
                <a:spcPts val="640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i="1" spc="-5" dirty="0">
                <a:latin typeface="Carlito"/>
                <a:cs typeface="Carlito"/>
              </a:rPr>
              <a:t>trustor </a:t>
            </a:r>
            <a:r>
              <a:rPr sz="2600" i="1" dirty="0">
                <a:latin typeface="Carlito"/>
                <a:cs typeface="Carlito"/>
              </a:rPr>
              <a:t>X </a:t>
            </a:r>
            <a:r>
              <a:rPr sz="2600" spc="-5" dirty="0">
                <a:latin typeface="Carlito"/>
                <a:cs typeface="Carlito"/>
              </a:rPr>
              <a:t>uses various information sources </a:t>
            </a:r>
            <a:r>
              <a:rPr sz="2600" dirty="0">
                <a:latin typeface="Carlito"/>
                <a:cs typeface="Carlito"/>
              </a:rPr>
              <a:t>to </a:t>
            </a:r>
            <a:r>
              <a:rPr sz="2600" spc="-5" dirty="0">
                <a:latin typeface="Carlito"/>
                <a:cs typeface="Carlito"/>
              </a:rPr>
              <a:t>decide  </a:t>
            </a:r>
            <a:r>
              <a:rPr sz="2600" dirty="0">
                <a:latin typeface="Carlito"/>
                <a:cs typeface="Carlito"/>
              </a:rPr>
              <a:t>if a </a:t>
            </a:r>
            <a:r>
              <a:rPr sz="2600" i="1" spc="-5" dirty="0">
                <a:latin typeface="Carlito"/>
                <a:cs typeface="Carlito"/>
              </a:rPr>
              <a:t>trustee </a:t>
            </a:r>
            <a:r>
              <a:rPr sz="2600" i="1" dirty="0">
                <a:latin typeface="Carlito"/>
                <a:cs typeface="Carlito"/>
              </a:rPr>
              <a:t>Y </a:t>
            </a:r>
            <a:r>
              <a:rPr sz="2600" dirty="0">
                <a:latin typeface="Carlito"/>
                <a:cs typeface="Carlito"/>
              </a:rPr>
              <a:t>is</a:t>
            </a:r>
            <a:r>
              <a:rPr sz="2600" spc="-5" dirty="0">
                <a:latin typeface="Carlito"/>
                <a:cs typeface="Carlito"/>
              </a:rPr>
              <a:t> trustworthy</a:t>
            </a:r>
            <a:endParaRPr sz="2600">
              <a:latin typeface="Carlito"/>
              <a:cs typeface="Carlito"/>
            </a:endParaRPr>
          </a:p>
          <a:p>
            <a:pPr marL="755650" lvl="1" indent="-285750">
              <a:lnSpc>
                <a:spcPts val="3000"/>
              </a:lnSpc>
              <a:spcBef>
                <a:spcPts val="260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rlito"/>
                <a:cs typeface="Carlito"/>
              </a:rPr>
              <a:t>It </a:t>
            </a:r>
            <a:r>
              <a:rPr sz="2600" spc="-5" dirty="0">
                <a:latin typeface="Carlito"/>
                <a:cs typeface="Carlito"/>
              </a:rPr>
              <a:t>consists </a:t>
            </a:r>
            <a:r>
              <a:rPr sz="2600" dirty="0">
                <a:latin typeface="Carlito"/>
                <a:cs typeface="Carlito"/>
              </a:rPr>
              <a:t>in a set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b="1" i="1" spc="-5" dirty="0">
                <a:solidFill>
                  <a:srgbClr val="000090"/>
                </a:solidFill>
                <a:latin typeface="Carlito"/>
                <a:cs typeface="Carlito"/>
              </a:rPr>
              <a:t>social evaluations </a:t>
            </a:r>
            <a:r>
              <a:rPr sz="2600" spc="-5" dirty="0">
                <a:latin typeface="Carlito"/>
                <a:cs typeface="Carlito"/>
              </a:rPr>
              <a:t>(either</a:t>
            </a:r>
            <a:r>
              <a:rPr sz="2600" spc="10" dirty="0">
                <a:latin typeface="Carlito"/>
                <a:cs typeface="Carlito"/>
              </a:rPr>
              <a:t> </a:t>
            </a:r>
            <a:r>
              <a:rPr sz="2600" i="1" spc="-5" dirty="0">
                <a:latin typeface="Carlito"/>
                <a:cs typeface="Carlito"/>
              </a:rPr>
              <a:t>images</a:t>
            </a:r>
            <a:endParaRPr sz="2600">
              <a:latin typeface="Carlito"/>
              <a:cs typeface="Carlito"/>
            </a:endParaRPr>
          </a:p>
          <a:p>
            <a:pPr marL="749300">
              <a:lnSpc>
                <a:spcPts val="3000"/>
              </a:lnSpc>
            </a:pPr>
            <a:r>
              <a:rPr sz="2600" spc="-5" dirty="0">
                <a:latin typeface="Carlito"/>
                <a:cs typeface="Carlito"/>
              </a:rPr>
              <a:t>or </a:t>
            </a:r>
            <a:r>
              <a:rPr sz="2600" i="1" spc="-5" dirty="0">
                <a:latin typeface="Carlito"/>
                <a:cs typeface="Carlito"/>
              </a:rPr>
              <a:t>reputations</a:t>
            </a:r>
            <a:r>
              <a:rPr sz="2600" spc="-5" dirty="0">
                <a:latin typeface="Carlito"/>
                <a:cs typeface="Carlito"/>
              </a:rPr>
              <a:t>)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Trust decision</a:t>
            </a:r>
            <a:endParaRPr sz="3000">
              <a:latin typeface="Carlito"/>
              <a:cs typeface="Carlito"/>
            </a:endParaRPr>
          </a:p>
          <a:p>
            <a:pPr marL="749300" marR="67945" lvl="1" indent="-279400">
              <a:lnSpc>
                <a:spcPts val="2880"/>
              </a:lnSpc>
              <a:spcBef>
                <a:spcPts val="540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rlito"/>
                <a:cs typeface="Carlito"/>
              </a:rPr>
              <a:t>A </a:t>
            </a:r>
            <a:r>
              <a:rPr sz="2600" i="1" spc="-5" dirty="0">
                <a:latin typeface="Carlito"/>
                <a:cs typeface="Carlito"/>
              </a:rPr>
              <a:t>trustor </a:t>
            </a:r>
            <a:r>
              <a:rPr sz="2600" i="1" dirty="0">
                <a:latin typeface="Carlito"/>
                <a:cs typeface="Carlito"/>
              </a:rPr>
              <a:t>X </a:t>
            </a:r>
            <a:r>
              <a:rPr sz="2600" spc="-5" dirty="0">
                <a:latin typeface="Carlito"/>
                <a:cs typeface="Carlito"/>
              </a:rPr>
              <a:t>decides </a:t>
            </a:r>
            <a:r>
              <a:rPr sz="2600" dirty="0">
                <a:latin typeface="Carlito"/>
                <a:cs typeface="Carlito"/>
              </a:rPr>
              <a:t>if a </a:t>
            </a:r>
            <a:r>
              <a:rPr sz="2600" i="1" spc="-5" dirty="0">
                <a:latin typeface="Carlito"/>
                <a:cs typeface="Carlito"/>
              </a:rPr>
              <a:t>trustee </a:t>
            </a:r>
            <a:r>
              <a:rPr sz="2600" i="1" dirty="0">
                <a:latin typeface="Carlito"/>
                <a:cs typeface="Carlito"/>
              </a:rPr>
              <a:t>Y </a:t>
            </a:r>
            <a:r>
              <a:rPr sz="2600" dirty="0">
                <a:latin typeface="Carlito"/>
                <a:cs typeface="Carlito"/>
              </a:rPr>
              <a:t>can be </a:t>
            </a:r>
            <a:r>
              <a:rPr sz="2600" spc="-5" dirty="0">
                <a:latin typeface="Carlito"/>
                <a:cs typeface="Carlito"/>
              </a:rPr>
              <a:t>relied on for </a:t>
            </a:r>
            <a:r>
              <a:rPr sz="2600" dirty="0">
                <a:latin typeface="Carlito"/>
                <a:cs typeface="Carlito"/>
              </a:rPr>
              <a:t>a  given</a:t>
            </a:r>
            <a:r>
              <a:rPr sz="2600" spc="-10" dirty="0">
                <a:latin typeface="Carlito"/>
                <a:cs typeface="Carlito"/>
              </a:rPr>
              <a:t> </a:t>
            </a:r>
            <a:r>
              <a:rPr sz="2600" dirty="0">
                <a:latin typeface="Carlito"/>
                <a:cs typeface="Carlito"/>
              </a:rPr>
              <a:t>task</a:t>
            </a:r>
            <a:endParaRPr sz="2600">
              <a:latin typeface="Carlito"/>
              <a:cs typeface="Carlito"/>
            </a:endParaRPr>
          </a:p>
          <a:p>
            <a:pPr marL="749300" marR="897890" lvl="1" indent="-279400">
              <a:lnSpc>
                <a:spcPts val="2780"/>
              </a:lnSpc>
              <a:spcBef>
                <a:spcPts val="620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rlito"/>
                <a:cs typeface="Carlito"/>
              </a:rPr>
              <a:t>It is a </a:t>
            </a:r>
            <a:r>
              <a:rPr sz="2600" b="1" i="1" spc="-5" dirty="0">
                <a:solidFill>
                  <a:srgbClr val="000090"/>
                </a:solidFill>
                <a:latin typeface="Carlito"/>
                <a:cs typeface="Carlito"/>
              </a:rPr>
              <a:t>decision process </a:t>
            </a:r>
            <a:r>
              <a:rPr sz="2600" spc="-5" dirty="0">
                <a:latin typeface="Carlito"/>
                <a:cs typeface="Carlito"/>
              </a:rPr>
              <a:t>taking </a:t>
            </a:r>
            <a:r>
              <a:rPr sz="2600" dirty="0">
                <a:latin typeface="Carlito"/>
                <a:cs typeface="Carlito"/>
              </a:rPr>
              <a:t>into </a:t>
            </a:r>
            <a:r>
              <a:rPr sz="2600" spc="-5" dirty="0">
                <a:latin typeface="Carlito"/>
                <a:cs typeface="Carlito"/>
              </a:rPr>
              <a:t>account trust  evaluations</a:t>
            </a:r>
            <a:endParaRPr sz="26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3337" y="703554"/>
            <a:ext cx="472996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Trust</a:t>
            </a:r>
            <a:r>
              <a:rPr spc="-50" dirty="0"/>
              <a:t> </a:t>
            </a:r>
            <a:r>
              <a:rPr spc="-5" dirty="0"/>
              <a:t>processes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47156" y="2231961"/>
            <a:ext cx="2477770" cy="914400"/>
            <a:chOff x="1147156" y="2231961"/>
            <a:chExt cx="2477770" cy="914400"/>
          </a:xfrm>
        </p:grpSpPr>
        <p:sp>
          <p:nvSpPr>
            <p:cNvPr id="4" name="object 4"/>
            <p:cNvSpPr/>
            <p:nvPr/>
          </p:nvSpPr>
          <p:spPr>
            <a:xfrm>
              <a:off x="1147156" y="2231961"/>
              <a:ext cx="2477185" cy="9144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58137" y="2344190"/>
              <a:ext cx="1259377" cy="702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9373" y="2260866"/>
              <a:ext cx="2374583" cy="8118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9374" y="2260866"/>
              <a:ext cx="2374900" cy="812165"/>
            </a:xfrm>
            <a:custGeom>
              <a:avLst/>
              <a:gdLst/>
              <a:ahLst/>
              <a:cxnLst/>
              <a:rect l="l" t="t" r="r" b="b"/>
              <a:pathLst>
                <a:path w="2374900" h="812164">
                  <a:moveTo>
                    <a:pt x="0" y="405914"/>
                  </a:moveTo>
                  <a:lnTo>
                    <a:pt x="7987" y="358576"/>
                  </a:lnTo>
                  <a:lnTo>
                    <a:pt x="31357" y="312842"/>
                  </a:lnTo>
                  <a:lnTo>
                    <a:pt x="69217" y="269016"/>
                  </a:lnTo>
                  <a:lnTo>
                    <a:pt x="120678" y="227403"/>
                  </a:lnTo>
                  <a:lnTo>
                    <a:pt x="184847" y="188308"/>
                  </a:lnTo>
                  <a:lnTo>
                    <a:pt x="221419" y="169800"/>
                  </a:lnTo>
                  <a:lnTo>
                    <a:pt x="260835" y="152035"/>
                  </a:lnTo>
                  <a:lnTo>
                    <a:pt x="302983" y="135052"/>
                  </a:lnTo>
                  <a:lnTo>
                    <a:pt x="347750" y="118889"/>
                  </a:lnTo>
                  <a:lnTo>
                    <a:pt x="395028" y="103584"/>
                  </a:lnTo>
                  <a:lnTo>
                    <a:pt x="444703" y="89174"/>
                  </a:lnTo>
                  <a:lnTo>
                    <a:pt x="496664" y="75699"/>
                  </a:lnTo>
                  <a:lnTo>
                    <a:pt x="550801" y="63195"/>
                  </a:lnTo>
                  <a:lnTo>
                    <a:pt x="607001" y="51702"/>
                  </a:lnTo>
                  <a:lnTo>
                    <a:pt x="665154" y="41257"/>
                  </a:lnTo>
                  <a:lnTo>
                    <a:pt x="725147" y="31898"/>
                  </a:lnTo>
                  <a:lnTo>
                    <a:pt x="786871" y="23664"/>
                  </a:lnTo>
                  <a:lnTo>
                    <a:pt x="850212" y="16592"/>
                  </a:lnTo>
                  <a:lnTo>
                    <a:pt x="915061" y="10720"/>
                  </a:lnTo>
                  <a:lnTo>
                    <a:pt x="981305" y="6087"/>
                  </a:lnTo>
                  <a:lnTo>
                    <a:pt x="1048834" y="2730"/>
                  </a:lnTo>
                  <a:lnTo>
                    <a:pt x="1117536" y="689"/>
                  </a:lnTo>
                  <a:lnTo>
                    <a:pt x="1187299" y="0"/>
                  </a:lnTo>
                  <a:lnTo>
                    <a:pt x="1257061" y="689"/>
                  </a:lnTo>
                  <a:lnTo>
                    <a:pt x="1325761" y="2730"/>
                  </a:lnTo>
                  <a:lnTo>
                    <a:pt x="1393289" y="6087"/>
                  </a:lnTo>
                  <a:lnTo>
                    <a:pt x="1459532" y="10720"/>
                  </a:lnTo>
                  <a:lnTo>
                    <a:pt x="1524380" y="16592"/>
                  </a:lnTo>
                  <a:lnTo>
                    <a:pt x="1587721" y="23664"/>
                  </a:lnTo>
                  <a:lnTo>
                    <a:pt x="1649444" y="31898"/>
                  </a:lnTo>
                  <a:lnTo>
                    <a:pt x="1709437" y="41257"/>
                  </a:lnTo>
                  <a:lnTo>
                    <a:pt x="1767590" y="51702"/>
                  </a:lnTo>
                  <a:lnTo>
                    <a:pt x="1823789" y="63195"/>
                  </a:lnTo>
                  <a:lnTo>
                    <a:pt x="1877925" y="75699"/>
                  </a:lnTo>
                  <a:lnTo>
                    <a:pt x="1929886" y="89174"/>
                  </a:lnTo>
                  <a:lnTo>
                    <a:pt x="1979561" y="103584"/>
                  </a:lnTo>
                  <a:lnTo>
                    <a:pt x="2026838" y="118889"/>
                  </a:lnTo>
                  <a:lnTo>
                    <a:pt x="2071606" y="135052"/>
                  </a:lnTo>
                  <a:lnTo>
                    <a:pt x="2113753" y="152035"/>
                  </a:lnTo>
                  <a:lnTo>
                    <a:pt x="2153168" y="169800"/>
                  </a:lnTo>
                  <a:lnTo>
                    <a:pt x="2189741" y="188308"/>
                  </a:lnTo>
                  <a:lnTo>
                    <a:pt x="2223358" y="207522"/>
                  </a:lnTo>
                  <a:lnTo>
                    <a:pt x="2281284" y="247914"/>
                  </a:lnTo>
                  <a:lnTo>
                    <a:pt x="2326056" y="290671"/>
                  </a:lnTo>
                  <a:lnTo>
                    <a:pt x="2356782" y="335489"/>
                  </a:lnTo>
                  <a:lnTo>
                    <a:pt x="2372572" y="382064"/>
                  </a:lnTo>
                  <a:lnTo>
                    <a:pt x="2374588" y="405914"/>
                  </a:lnTo>
                  <a:lnTo>
                    <a:pt x="2372572" y="429765"/>
                  </a:lnTo>
                  <a:lnTo>
                    <a:pt x="2356782" y="476339"/>
                  </a:lnTo>
                  <a:lnTo>
                    <a:pt x="2326056" y="521157"/>
                  </a:lnTo>
                  <a:lnTo>
                    <a:pt x="2281284" y="563915"/>
                  </a:lnTo>
                  <a:lnTo>
                    <a:pt x="2223358" y="604307"/>
                  </a:lnTo>
                  <a:lnTo>
                    <a:pt x="2189741" y="623521"/>
                  </a:lnTo>
                  <a:lnTo>
                    <a:pt x="2153168" y="642029"/>
                  </a:lnTo>
                  <a:lnTo>
                    <a:pt x="2113753" y="659793"/>
                  </a:lnTo>
                  <a:lnTo>
                    <a:pt x="2071606" y="676776"/>
                  </a:lnTo>
                  <a:lnTo>
                    <a:pt x="2026838" y="692940"/>
                  </a:lnTo>
                  <a:lnTo>
                    <a:pt x="1979561" y="708245"/>
                  </a:lnTo>
                  <a:lnTo>
                    <a:pt x="1929886" y="722654"/>
                  </a:lnTo>
                  <a:lnTo>
                    <a:pt x="1877925" y="736130"/>
                  </a:lnTo>
                  <a:lnTo>
                    <a:pt x="1823789" y="748633"/>
                  </a:lnTo>
                  <a:lnTo>
                    <a:pt x="1767590" y="760126"/>
                  </a:lnTo>
                  <a:lnTo>
                    <a:pt x="1709437" y="770571"/>
                  </a:lnTo>
                  <a:lnTo>
                    <a:pt x="1649444" y="779930"/>
                  </a:lnTo>
                  <a:lnTo>
                    <a:pt x="1587721" y="788165"/>
                  </a:lnTo>
                  <a:lnTo>
                    <a:pt x="1524380" y="795237"/>
                  </a:lnTo>
                  <a:lnTo>
                    <a:pt x="1459532" y="801109"/>
                  </a:lnTo>
                  <a:lnTo>
                    <a:pt x="1393289" y="805742"/>
                  </a:lnTo>
                  <a:lnTo>
                    <a:pt x="1325761" y="809098"/>
                  </a:lnTo>
                  <a:lnTo>
                    <a:pt x="1257061" y="811140"/>
                  </a:lnTo>
                  <a:lnTo>
                    <a:pt x="1187299" y="811829"/>
                  </a:lnTo>
                  <a:lnTo>
                    <a:pt x="1117536" y="811140"/>
                  </a:lnTo>
                  <a:lnTo>
                    <a:pt x="1048834" y="809098"/>
                  </a:lnTo>
                  <a:lnTo>
                    <a:pt x="981305" y="805742"/>
                  </a:lnTo>
                  <a:lnTo>
                    <a:pt x="915061" y="801109"/>
                  </a:lnTo>
                  <a:lnTo>
                    <a:pt x="850212" y="795237"/>
                  </a:lnTo>
                  <a:lnTo>
                    <a:pt x="786871" y="788165"/>
                  </a:lnTo>
                  <a:lnTo>
                    <a:pt x="725147" y="779930"/>
                  </a:lnTo>
                  <a:lnTo>
                    <a:pt x="665154" y="770571"/>
                  </a:lnTo>
                  <a:lnTo>
                    <a:pt x="607001" y="760126"/>
                  </a:lnTo>
                  <a:lnTo>
                    <a:pt x="550801" y="748633"/>
                  </a:lnTo>
                  <a:lnTo>
                    <a:pt x="496664" y="736130"/>
                  </a:lnTo>
                  <a:lnTo>
                    <a:pt x="444703" y="722654"/>
                  </a:lnTo>
                  <a:lnTo>
                    <a:pt x="395028" y="708245"/>
                  </a:lnTo>
                  <a:lnTo>
                    <a:pt x="347750" y="692940"/>
                  </a:lnTo>
                  <a:lnTo>
                    <a:pt x="302983" y="676776"/>
                  </a:lnTo>
                  <a:lnTo>
                    <a:pt x="260835" y="659793"/>
                  </a:lnTo>
                  <a:lnTo>
                    <a:pt x="221419" y="642029"/>
                  </a:lnTo>
                  <a:lnTo>
                    <a:pt x="184847" y="623521"/>
                  </a:lnTo>
                  <a:lnTo>
                    <a:pt x="151229" y="604307"/>
                  </a:lnTo>
                  <a:lnTo>
                    <a:pt x="93303" y="563915"/>
                  </a:lnTo>
                  <a:lnTo>
                    <a:pt x="48531" y="521157"/>
                  </a:lnTo>
                  <a:lnTo>
                    <a:pt x="17805" y="476339"/>
                  </a:lnTo>
                  <a:lnTo>
                    <a:pt x="2015" y="429765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0546" y="2379751"/>
            <a:ext cx="1544954" cy="56705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76225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rlito"/>
                <a:cs typeface="Carlito"/>
              </a:rPr>
              <a:t>Direct  </a:t>
            </a:r>
            <a:r>
              <a:rPr sz="1800" dirty="0">
                <a:latin typeface="Carlito"/>
                <a:cs typeface="Carlito"/>
              </a:rPr>
              <a:t>experien</a:t>
            </a:r>
            <a:r>
              <a:rPr sz="1800" spc="-5" dirty="0">
                <a:latin typeface="Carlito"/>
                <a:cs typeface="Carlito"/>
              </a:rPr>
              <a:t>ces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68088" y="2231961"/>
            <a:ext cx="2473325" cy="914400"/>
            <a:chOff x="4468088" y="2231961"/>
            <a:chExt cx="2473325" cy="914400"/>
          </a:xfrm>
        </p:grpSpPr>
        <p:sp>
          <p:nvSpPr>
            <p:cNvPr id="10" name="object 10"/>
            <p:cNvSpPr/>
            <p:nvPr/>
          </p:nvSpPr>
          <p:spPr>
            <a:xfrm>
              <a:off x="4468088" y="2231961"/>
              <a:ext cx="2473032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21135" y="2344190"/>
              <a:ext cx="1554479" cy="7024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6691" y="2260866"/>
              <a:ext cx="2374582" cy="8118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6691" y="2260866"/>
              <a:ext cx="2374900" cy="812165"/>
            </a:xfrm>
            <a:custGeom>
              <a:avLst/>
              <a:gdLst/>
              <a:ahLst/>
              <a:cxnLst/>
              <a:rect l="l" t="t" r="r" b="b"/>
              <a:pathLst>
                <a:path w="2374900" h="812164">
                  <a:moveTo>
                    <a:pt x="0" y="405914"/>
                  </a:moveTo>
                  <a:lnTo>
                    <a:pt x="7987" y="358576"/>
                  </a:lnTo>
                  <a:lnTo>
                    <a:pt x="31357" y="312842"/>
                  </a:lnTo>
                  <a:lnTo>
                    <a:pt x="69217" y="269016"/>
                  </a:lnTo>
                  <a:lnTo>
                    <a:pt x="120678" y="227403"/>
                  </a:lnTo>
                  <a:lnTo>
                    <a:pt x="184847" y="188308"/>
                  </a:lnTo>
                  <a:lnTo>
                    <a:pt x="221420" y="169800"/>
                  </a:lnTo>
                  <a:lnTo>
                    <a:pt x="260835" y="152035"/>
                  </a:lnTo>
                  <a:lnTo>
                    <a:pt x="302983" y="135052"/>
                  </a:lnTo>
                  <a:lnTo>
                    <a:pt x="347751" y="118889"/>
                  </a:lnTo>
                  <a:lnTo>
                    <a:pt x="395028" y="103584"/>
                  </a:lnTo>
                  <a:lnTo>
                    <a:pt x="444703" y="89174"/>
                  </a:lnTo>
                  <a:lnTo>
                    <a:pt x="496664" y="75699"/>
                  </a:lnTo>
                  <a:lnTo>
                    <a:pt x="550801" y="63195"/>
                  </a:lnTo>
                  <a:lnTo>
                    <a:pt x="607001" y="51702"/>
                  </a:lnTo>
                  <a:lnTo>
                    <a:pt x="665154" y="41257"/>
                  </a:lnTo>
                  <a:lnTo>
                    <a:pt x="725147" y="31898"/>
                  </a:lnTo>
                  <a:lnTo>
                    <a:pt x="786871" y="23664"/>
                  </a:lnTo>
                  <a:lnTo>
                    <a:pt x="850213" y="16592"/>
                  </a:lnTo>
                  <a:lnTo>
                    <a:pt x="915061" y="10720"/>
                  </a:lnTo>
                  <a:lnTo>
                    <a:pt x="981306" y="6087"/>
                  </a:lnTo>
                  <a:lnTo>
                    <a:pt x="1048834" y="2730"/>
                  </a:lnTo>
                  <a:lnTo>
                    <a:pt x="1117536" y="689"/>
                  </a:lnTo>
                  <a:lnTo>
                    <a:pt x="1187299" y="0"/>
                  </a:lnTo>
                  <a:lnTo>
                    <a:pt x="1257061" y="689"/>
                  </a:lnTo>
                  <a:lnTo>
                    <a:pt x="1325761" y="2730"/>
                  </a:lnTo>
                  <a:lnTo>
                    <a:pt x="1393289" y="6087"/>
                  </a:lnTo>
                  <a:lnTo>
                    <a:pt x="1459533" y="10720"/>
                  </a:lnTo>
                  <a:lnTo>
                    <a:pt x="1524381" y="16592"/>
                  </a:lnTo>
                  <a:lnTo>
                    <a:pt x="1587722" y="23664"/>
                  </a:lnTo>
                  <a:lnTo>
                    <a:pt x="1649444" y="31898"/>
                  </a:lnTo>
                  <a:lnTo>
                    <a:pt x="1709438" y="41257"/>
                  </a:lnTo>
                  <a:lnTo>
                    <a:pt x="1767590" y="51702"/>
                  </a:lnTo>
                  <a:lnTo>
                    <a:pt x="1823790" y="63195"/>
                  </a:lnTo>
                  <a:lnTo>
                    <a:pt x="1877926" y="75699"/>
                  </a:lnTo>
                  <a:lnTo>
                    <a:pt x="1929887" y="89174"/>
                  </a:lnTo>
                  <a:lnTo>
                    <a:pt x="1979561" y="103584"/>
                  </a:lnTo>
                  <a:lnTo>
                    <a:pt x="2026838" y="118889"/>
                  </a:lnTo>
                  <a:lnTo>
                    <a:pt x="2071606" y="135052"/>
                  </a:lnTo>
                  <a:lnTo>
                    <a:pt x="2113753" y="152035"/>
                  </a:lnTo>
                  <a:lnTo>
                    <a:pt x="2153169" y="169800"/>
                  </a:lnTo>
                  <a:lnTo>
                    <a:pt x="2189741" y="188308"/>
                  </a:lnTo>
                  <a:lnTo>
                    <a:pt x="2223358" y="207522"/>
                  </a:lnTo>
                  <a:lnTo>
                    <a:pt x="2281285" y="247914"/>
                  </a:lnTo>
                  <a:lnTo>
                    <a:pt x="2326056" y="290671"/>
                  </a:lnTo>
                  <a:lnTo>
                    <a:pt x="2356782" y="335489"/>
                  </a:lnTo>
                  <a:lnTo>
                    <a:pt x="2372572" y="382064"/>
                  </a:lnTo>
                  <a:lnTo>
                    <a:pt x="2374588" y="405914"/>
                  </a:lnTo>
                  <a:lnTo>
                    <a:pt x="2372572" y="429765"/>
                  </a:lnTo>
                  <a:lnTo>
                    <a:pt x="2356782" y="476339"/>
                  </a:lnTo>
                  <a:lnTo>
                    <a:pt x="2326056" y="521157"/>
                  </a:lnTo>
                  <a:lnTo>
                    <a:pt x="2281285" y="563915"/>
                  </a:lnTo>
                  <a:lnTo>
                    <a:pt x="2223358" y="604307"/>
                  </a:lnTo>
                  <a:lnTo>
                    <a:pt x="2189741" y="623521"/>
                  </a:lnTo>
                  <a:lnTo>
                    <a:pt x="2153169" y="642029"/>
                  </a:lnTo>
                  <a:lnTo>
                    <a:pt x="2113753" y="659793"/>
                  </a:lnTo>
                  <a:lnTo>
                    <a:pt x="2071606" y="676776"/>
                  </a:lnTo>
                  <a:lnTo>
                    <a:pt x="2026838" y="692940"/>
                  </a:lnTo>
                  <a:lnTo>
                    <a:pt x="1979561" y="708245"/>
                  </a:lnTo>
                  <a:lnTo>
                    <a:pt x="1929887" y="722654"/>
                  </a:lnTo>
                  <a:lnTo>
                    <a:pt x="1877926" y="736130"/>
                  </a:lnTo>
                  <a:lnTo>
                    <a:pt x="1823790" y="748633"/>
                  </a:lnTo>
                  <a:lnTo>
                    <a:pt x="1767590" y="760126"/>
                  </a:lnTo>
                  <a:lnTo>
                    <a:pt x="1709438" y="770571"/>
                  </a:lnTo>
                  <a:lnTo>
                    <a:pt x="1649444" y="779930"/>
                  </a:lnTo>
                  <a:lnTo>
                    <a:pt x="1587722" y="788165"/>
                  </a:lnTo>
                  <a:lnTo>
                    <a:pt x="1524381" y="795237"/>
                  </a:lnTo>
                  <a:lnTo>
                    <a:pt x="1459533" y="801109"/>
                  </a:lnTo>
                  <a:lnTo>
                    <a:pt x="1393289" y="805742"/>
                  </a:lnTo>
                  <a:lnTo>
                    <a:pt x="1325761" y="809098"/>
                  </a:lnTo>
                  <a:lnTo>
                    <a:pt x="1257061" y="811140"/>
                  </a:lnTo>
                  <a:lnTo>
                    <a:pt x="1187299" y="811829"/>
                  </a:lnTo>
                  <a:lnTo>
                    <a:pt x="1117536" y="811140"/>
                  </a:lnTo>
                  <a:lnTo>
                    <a:pt x="1048834" y="809098"/>
                  </a:lnTo>
                  <a:lnTo>
                    <a:pt x="981306" y="805742"/>
                  </a:lnTo>
                  <a:lnTo>
                    <a:pt x="915061" y="801109"/>
                  </a:lnTo>
                  <a:lnTo>
                    <a:pt x="850213" y="795237"/>
                  </a:lnTo>
                  <a:lnTo>
                    <a:pt x="786871" y="788165"/>
                  </a:lnTo>
                  <a:lnTo>
                    <a:pt x="725147" y="779930"/>
                  </a:lnTo>
                  <a:lnTo>
                    <a:pt x="665154" y="770571"/>
                  </a:lnTo>
                  <a:lnTo>
                    <a:pt x="607001" y="760126"/>
                  </a:lnTo>
                  <a:lnTo>
                    <a:pt x="550801" y="748633"/>
                  </a:lnTo>
                  <a:lnTo>
                    <a:pt x="496664" y="736130"/>
                  </a:lnTo>
                  <a:lnTo>
                    <a:pt x="444703" y="722654"/>
                  </a:lnTo>
                  <a:lnTo>
                    <a:pt x="395028" y="708245"/>
                  </a:lnTo>
                  <a:lnTo>
                    <a:pt x="347751" y="692940"/>
                  </a:lnTo>
                  <a:lnTo>
                    <a:pt x="302983" y="676776"/>
                  </a:lnTo>
                  <a:lnTo>
                    <a:pt x="260835" y="659793"/>
                  </a:lnTo>
                  <a:lnTo>
                    <a:pt x="221420" y="642029"/>
                  </a:lnTo>
                  <a:lnTo>
                    <a:pt x="184847" y="623521"/>
                  </a:lnTo>
                  <a:lnTo>
                    <a:pt x="151229" y="604307"/>
                  </a:lnTo>
                  <a:lnTo>
                    <a:pt x="93303" y="563915"/>
                  </a:lnTo>
                  <a:lnTo>
                    <a:pt x="48531" y="521157"/>
                  </a:lnTo>
                  <a:lnTo>
                    <a:pt x="17805" y="476339"/>
                  </a:lnTo>
                  <a:lnTo>
                    <a:pt x="2015" y="429765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985598" y="2379751"/>
            <a:ext cx="1656502" cy="56705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64465" marR="5080" indent="-15240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latin typeface="Carlito"/>
                <a:cs typeface="Carlito"/>
              </a:rPr>
              <a:t>C</a:t>
            </a:r>
            <a:r>
              <a:rPr sz="1800" spc="-5" dirty="0">
                <a:latin typeface="Carlito"/>
                <a:cs typeface="Carlito"/>
              </a:rPr>
              <a:t>omm</a:t>
            </a:r>
            <a:r>
              <a:rPr sz="1800" dirty="0">
                <a:latin typeface="Carlito"/>
                <a:cs typeface="Carlito"/>
              </a:rPr>
              <a:t>unicat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d  </a:t>
            </a:r>
            <a:r>
              <a:rPr sz="1800" spc="-5" dirty="0">
                <a:latin typeface="Carlito"/>
                <a:cs typeface="Carlito"/>
              </a:rPr>
              <a:t>experiences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47352" y="1421472"/>
            <a:ext cx="2473325" cy="914400"/>
            <a:chOff x="2747352" y="1421472"/>
            <a:chExt cx="2473325" cy="914400"/>
          </a:xfrm>
        </p:grpSpPr>
        <p:sp>
          <p:nvSpPr>
            <p:cNvPr id="16" name="object 16"/>
            <p:cNvSpPr/>
            <p:nvPr/>
          </p:nvSpPr>
          <p:spPr>
            <a:xfrm>
              <a:off x="2747352" y="1421472"/>
              <a:ext cx="2473032" cy="914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4184" y="1533692"/>
              <a:ext cx="1246908" cy="698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96743" y="1449031"/>
              <a:ext cx="2374595" cy="81183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96743" y="1449032"/>
              <a:ext cx="2374900" cy="812165"/>
            </a:xfrm>
            <a:custGeom>
              <a:avLst/>
              <a:gdLst/>
              <a:ahLst/>
              <a:cxnLst/>
              <a:rect l="l" t="t" r="r" b="b"/>
              <a:pathLst>
                <a:path w="2374900" h="812164">
                  <a:moveTo>
                    <a:pt x="0" y="405914"/>
                  </a:moveTo>
                  <a:lnTo>
                    <a:pt x="7987" y="358576"/>
                  </a:lnTo>
                  <a:lnTo>
                    <a:pt x="31357" y="312842"/>
                  </a:lnTo>
                  <a:lnTo>
                    <a:pt x="69217" y="269016"/>
                  </a:lnTo>
                  <a:lnTo>
                    <a:pt x="120678" y="227403"/>
                  </a:lnTo>
                  <a:lnTo>
                    <a:pt x="184847" y="188308"/>
                  </a:lnTo>
                  <a:lnTo>
                    <a:pt x="221420" y="169800"/>
                  </a:lnTo>
                  <a:lnTo>
                    <a:pt x="260835" y="152035"/>
                  </a:lnTo>
                  <a:lnTo>
                    <a:pt x="302983" y="135052"/>
                  </a:lnTo>
                  <a:lnTo>
                    <a:pt x="347751" y="118889"/>
                  </a:lnTo>
                  <a:lnTo>
                    <a:pt x="395028" y="103584"/>
                  </a:lnTo>
                  <a:lnTo>
                    <a:pt x="444703" y="89174"/>
                  </a:lnTo>
                  <a:lnTo>
                    <a:pt x="496664" y="75699"/>
                  </a:lnTo>
                  <a:lnTo>
                    <a:pt x="550801" y="63196"/>
                  </a:lnTo>
                  <a:lnTo>
                    <a:pt x="607001" y="51702"/>
                  </a:lnTo>
                  <a:lnTo>
                    <a:pt x="665154" y="41257"/>
                  </a:lnTo>
                  <a:lnTo>
                    <a:pt x="725147" y="31898"/>
                  </a:lnTo>
                  <a:lnTo>
                    <a:pt x="786871" y="23664"/>
                  </a:lnTo>
                  <a:lnTo>
                    <a:pt x="850212" y="16592"/>
                  </a:lnTo>
                  <a:lnTo>
                    <a:pt x="915061" y="10720"/>
                  </a:lnTo>
                  <a:lnTo>
                    <a:pt x="981306" y="6087"/>
                  </a:lnTo>
                  <a:lnTo>
                    <a:pt x="1048834" y="2730"/>
                  </a:lnTo>
                  <a:lnTo>
                    <a:pt x="1117536" y="689"/>
                  </a:lnTo>
                  <a:lnTo>
                    <a:pt x="1187299" y="0"/>
                  </a:lnTo>
                  <a:lnTo>
                    <a:pt x="1257061" y="689"/>
                  </a:lnTo>
                  <a:lnTo>
                    <a:pt x="1325761" y="2730"/>
                  </a:lnTo>
                  <a:lnTo>
                    <a:pt x="1393289" y="6087"/>
                  </a:lnTo>
                  <a:lnTo>
                    <a:pt x="1459533" y="10720"/>
                  </a:lnTo>
                  <a:lnTo>
                    <a:pt x="1524381" y="16592"/>
                  </a:lnTo>
                  <a:lnTo>
                    <a:pt x="1587722" y="23664"/>
                  </a:lnTo>
                  <a:lnTo>
                    <a:pt x="1649444" y="31898"/>
                  </a:lnTo>
                  <a:lnTo>
                    <a:pt x="1709437" y="41257"/>
                  </a:lnTo>
                  <a:lnTo>
                    <a:pt x="1767590" y="51702"/>
                  </a:lnTo>
                  <a:lnTo>
                    <a:pt x="1823789" y="63196"/>
                  </a:lnTo>
                  <a:lnTo>
                    <a:pt x="1877926" y="75699"/>
                  </a:lnTo>
                  <a:lnTo>
                    <a:pt x="1929887" y="89174"/>
                  </a:lnTo>
                  <a:lnTo>
                    <a:pt x="1979561" y="103584"/>
                  </a:lnTo>
                  <a:lnTo>
                    <a:pt x="2026838" y="118889"/>
                  </a:lnTo>
                  <a:lnTo>
                    <a:pt x="2071606" y="135052"/>
                  </a:lnTo>
                  <a:lnTo>
                    <a:pt x="2113753" y="152035"/>
                  </a:lnTo>
                  <a:lnTo>
                    <a:pt x="2153169" y="169800"/>
                  </a:lnTo>
                  <a:lnTo>
                    <a:pt x="2189741" y="188308"/>
                  </a:lnTo>
                  <a:lnTo>
                    <a:pt x="2223358" y="207522"/>
                  </a:lnTo>
                  <a:lnTo>
                    <a:pt x="2281285" y="247914"/>
                  </a:lnTo>
                  <a:lnTo>
                    <a:pt x="2326056" y="290671"/>
                  </a:lnTo>
                  <a:lnTo>
                    <a:pt x="2356782" y="335489"/>
                  </a:lnTo>
                  <a:lnTo>
                    <a:pt x="2372572" y="382063"/>
                  </a:lnTo>
                  <a:lnTo>
                    <a:pt x="2374588" y="405914"/>
                  </a:lnTo>
                  <a:lnTo>
                    <a:pt x="2372572" y="429764"/>
                  </a:lnTo>
                  <a:lnTo>
                    <a:pt x="2356782" y="476339"/>
                  </a:lnTo>
                  <a:lnTo>
                    <a:pt x="2326056" y="521157"/>
                  </a:lnTo>
                  <a:lnTo>
                    <a:pt x="2281285" y="563914"/>
                  </a:lnTo>
                  <a:lnTo>
                    <a:pt x="2223358" y="604306"/>
                  </a:lnTo>
                  <a:lnTo>
                    <a:pt x="2189741" y="623520"/>
                  </a:lnTo>
                  <a:lnTo>
                    <a:pt x="2153169" y="642028"/>
                  </a:lnTo>
                  <a:lnTo>
                    <a:pt x="2113753" y="659793"/>
                  </a:lnTo>
                  <a:lnTo>
                    <a:pt x="2071606" y="676776"/>
                  </a:lnTo>
                  <a:lnTo>
                    <a:pt x="2026838" y="692939"/>
                  </a:lnTo>
                  <a:lnTo>
                    <a:pt x="1979561" y="708244"/>
                  </a:lnTo>
                  <a:lnTo>
                    <a:pt x="1929887" y="722654"/>
                  </a:lnTo>
                  <a:lnTo>
                    <a:pt x="1877926" y="736129"/>
                  </a:lnTo>
                  <a:lnTo>
                    <a:pt x="1823789" y="748633"/>
                  </a:lnTo>
                  <a:lnTo>
                    <a:pt x="1767590" y="760126"/>
                  </a:lnTo>
                  <a:lnTo>
                    <a:pt x="1709437" y="770571"/>
                  </a:lnTo>
                  <a:lnTo>
                    <a:pt x="1649444" y="779930"/>
                  </a:lnTo>
                  <a:lnTo>
                    <a:pt x="1587722" y="788164"/>
                  </a:lnTo>
                  <a:lnTo>
                    <a:pt x="1524381" y="795236"/>
                  </a:lnTo>
                  <a:lnTo>
                    <a:pt x="1459533" y="801108"/>
                  </a:lnTo>
                  <a:lnTo>
                    <a:pt x="1393289" y="805741"/>
                  </a:lnTo>
                  <a:lnTo>
                    <a:pt x="1325761" y="809098"/>
                  </a:lnTo>
                  <a:lnTo>
                    <a:pt x="1257061" y="811140"/>
                  </a:lnTo>
                  <a:lnTo>
                    <a:pt x="1187299" y="811829"/>
                  </a:lnTo>
                  <a:lnTo>
                    <a:pt x="1117536" y="811140"/>
                  </a:lnTo>
                  <a:lnTo>
                    <a:pt x="1048834" y="809098"/>
                  </a:lnTo>
                  <a:lnTo>
                    <a:pt x="981306" y="805741"/>
                  </a:lnTo>
                  <a:lnTo>
                    <a:pt x="915061" y="801108"/>
                  </a:lnTo>
                  <a:lnTo>
                    <a:pt x="850212" y="795236"/>
                  </a:lnTo>
                  <a:lnTo>
                    <a:pt x="786871" y="788164"/>
                  </a:lnTo>
                  <a:lnTo>
                    <a:pt x="725147" y="779930"/>
                  </a:lnTo>
                  <a:lnTo>
                    <a:pt x="665154" y="770571"/>
                  </a:lnTo>
                  <a:lnTo>
                    <a:pt x="607001" y="760126"/>
                  </a:lnTo>
                  <a:lnTo>
                    <a:pt x="550801" y="748633"/>
                  </a:lnTo>
                  <a:lnTo>
                    <a:pt x="496664" y="736129"/>
                  </a:lnTo>
                  <a:lnTo>
                    <a:pt x="444703" y="722654"/>
                  </a:lnTo>
                  <a:lnTo>
                    <a:pt x="395028" y="708244"/>
                  </a:lnTo>
                  <a:lnTo>
                    <a:pt x="347751" y="692939"/>
                  </a:lnTo>
                  <a:lnTo>
                    <a:pt x="302983" y="676776"/>
                  </a:lnTo>
                  <a:lnTo>
                    <a:pt x="260835" y="659793"/>
                  </a:lnTo>
                  <a:lnTo>
                    <a:pt x="221420" y="642028"/>
                  </a:lnTo>
                  <a:lnTo>
                    <a:pt x="184847" y="623520"/>
                  </a:lnTo>
                  <a:lnTo>
                    <a:pt x="151229" y="604306"/>
                  </a:lnTo>
                  <a:lnTo>
                    <a:pt x="93303" y="563914"/>
                  </a:lnTo>
                  <a:lnTo>
                    <a:pt x="48531" y="521157"/>
                  </a:lnTo>
                  <a:lnTo>
                    <a:pt x="17805" y="476339"/>
                  </a:lnTo>
                  <a:lnTo>
                    <a:pt x="2015" y="429764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422769" y="1567929"/>
            <a:ext cx="1466731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82575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rlito"/>
                <a:cs typeface="Carlito"/>
              </a:rPr>
              <a:t>Social  </a:t>
            </a:r>
            <a:r>
              <a:rPr sz="1800" dirty="0">
                <a:latin typeface="Carlito"/>
                <a:cs typeface="Carlito"/>
              </a:rPr>
              <a:t>inf</a:t>
            </a:r>
            <a:r>
              <a:rPr sz="1800" spc="-5" dirty="0">
                <a:latin typeface="Carlito"/>
                <a:cs typeface="Carlito"/>
              </a:rPr>
              <a:t>ormatio</a:t>
            </a:r>
            <a:r>
              <a:rPr sz="1800" dirty="0"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29737" y="3129740"/>
            <a:ext cx="1737360" cy="910590"/>
            <a:chOff x="3129737" y="3129740"/>
            <a:chExt cx="1737360" cy="910590"/>
          </a:xfrm>
        </p:grpSpPr>
        <p:sp>
          <p:nvSpPr>
            <p:cNvPr id="22" name="object 22"/>
            <p:cNvSpPr/>
            <p:nvPr/>
          </p:nvSpPr>
          <p:spPr>
            <a:xfrm>
              <a:off x="3129737" y="3129740"/>
              <a:ext cx="1737359" cy="9102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81159" y="3159620"/>
              <a:ext cx="1635594" cy="8118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181159" y="3159620"/>
              <a:ext cx="1635760" cy="812165"/>
            </a:xfrm>
            <a:custGeom>
              <a:avLst/>
              <a:gdLst/>
              <a:ahLst/>
              <a:cxnLst/>
              <a:rect l="l" t="t" r="r" b="b"/>
              <a:pathLst>
                <a:path w="1635760" h="812164">
                  <a:moveTo>
                    <a:pt x="0" y="405914"/>
                  </a:moveTo>
                  <a:lnTo>
                    <a:pt x="9720" y="343138"/>
                  </a:lnTo>
                  <a:lnTo>
                    <a:pt x="37912" y="283394"/>
                  </a:lnTo>
                  <a:lnTo>
                    <a:pt x="83121" y="227403"/>
                  </a:lnTo>
                  <a:lnTo>
                    <a:pt x="111653" y="201041"/>
                  </a:lnTo>
                  <a:lnTo>
                    <a:pt x="143893" y="175889"/>
                  </a:lnTo>
                  <a:lnTo>
                    <a:pt x="179660" y="152035"/>
                  </a:lnTo>
                  <a:lnTo>
                    <a:pt x="218772" y="129572"/>
                  </a:lnTo>
                  <a:lnTo>
                    <a:pt x="261048" y="108588"/>
                  </a:lnTo>
                  <a:lnTo>
                    <a:pt x="306306" y="89175"/>
                  </a:lnTo>
                  <a:lnTo>
                    <a:pt x="354363" y="71421"/>
                  </a:lnTo>
                  <a:lnTo>
                    <a:pt x="405038" y="55419"/>
                  </a:lnTo>
                  <a:lnTo>
                    <a:pt x="458149" y="41257"/>
                  </a:lnTo>
                  <a:lnTo>
                    <a:pt x="513515" y="29027"/>
                  </a:lnTo>
                  <a:lnTo>
                    <a:pt x="570953" y="18818"/>
                  </a:lnTo>
                  <a:lnTo>
                    <a:pt x="630282" y="10720"/>
                  </a:lnTo>
                  <a:lnTo>
                    <a:pt x="691320" y="4824"/>
                  </a:lnTo>
                  <a:lnTo>
                    <a:pt x="753885" y="1221"/>
                  </a:lnTo>
                  <a:lnTo>
                    <a:pt x="817795" y="0"/>
                  </a:lnTo>
                  <a:lnTo>
                    <a:pt x="881705" y="1221"/>
                  </a:lnTo>
                  <a:lnTo>
                    <a:pt x="944269" y="4824"/>
                  </a:lnTo>
                  <a:lnTo>
                    <a:pt x="1005307" y="10720"/>
                  </a:lnTo>
                  <a:lnTo>
                    <a:pt x="1064636" y="18818"/>
                  </a:lnTo>
                  <a:lnTo>
                    <a:pt x="1122074" y="29027"/>
                  </a:lnTo>
                  <a:lnTo>
                    <a:pt x="1177439" y="41257"/>
                  </a:lnTo>
                  <a:lnTo>
                    <a:pt x="1230550" y="55419"/>
                  </a:lnTo>
                  <a:lnTo>
                    <a:pt x="1281225" y="71421"/>
                  </a:lnTo>
                  <a:lnTo>
                    <a:pt x="1329282" y="89175"/>
                  </a:lnTo>
                  <a:lnTo>
                    <a:pt x="1374540" y="108588"/>
                  </a:lnTo>
                  <a:lnTo>
                    <a:pt x="1416816" y="129572"/>
                  </a:lnTo>
                  <a:lnTo>
                    <a:pt x="1455928" y="152035"/>
                  </a:lnTo>
                  <a:lnTo>
                    <a:pt x="1491695" y="175889"/>
                  </a:lnTo>
                  <a:lnTo>
                    <a:pt x="1523935" y="201041"/>
                  </a:lnTo>
                  <a:lnTo>
                    <a:pt x="1552467" y="227403"/>
                  </a:lnTo>
                  <a:lnTo>
                    <a:pt x="1597676" y="283394"/>
                  </a:lnTo>
                  <a:lnTo>
                    <a:pt x="1625868" y="343138"/>
                  </a:lnTo>
                  <a:lnTo>
                    <a:pt x="1635588" y="405914"/>
                  </a:lnTo>
                  <a:lnTo>
                    <a:pt x="1633128" y="437636"/>
                  </a:lnTo>
                  <a:lnTo>
                    <a:pt x="1613990" y="498987"/>
                  </a:lnTo>
                  <a:lnTo>
                    <a:pt x="1577107" y="556944"/>
                  </a:lnTo>
                  <a:lnTo>
                    <a:pt x="1523935" y="610787"/>
                  </a:lnTo>
                  <a:lnTo>
                    <a:pt x="1491695" y="635940"/>
                  </a:lnTo>
                  <a:lnTo>
                    <a:pt x="1455928" y="659793"/>
                  </a:lnTo>
                  <a:lnTo>
                    <a:pt x="1416816" y="682257"/>
                  </a:lnTo>
                  <a:lnTo>
                    <a:pt x="1374540" y="703240"/>
                  </a:lnTo>
                  <a:lnTo>
                    <a:pt x="1329282" y="722654"/>
                  </a:lnTo>
                  <a:lnTo>
                    <a:pt x="1281225" y="740407"/>
                  </a:lnTo>
                  <a:lnTo>
                    <a:pt x="1230550" y="756410"/>
                  </a:lnTo>
                  <a:lnTo>
                    <a:pt x="1177439" y="770571"/>
                  </a:lnTo>
                  <a:lnTo>
                    <a:pt x="1122074" y="782802"/>
                  </a:lnTo>
                  <a:lnTo>
                    <a:pt x="1064636" y="793011"/>
                  </a:lnTo>
                  <a:lnTo>
                    <a:pt x="1005307" y="801108"/>
                  </a:lnTo>
                  <a:lnTo>
                    <a:pt x="944269" y="807004"/>
                  </a:lnTo>
                  <a:lnTo>
                    <a:pt x="881705" y="810607"/>
                  </a:lnTo>
                  <a:lnTo>
                    <a:pt x="817795" y="811829"/>
                  </a:lnTo>
                  <a:lnTo>
                    <a:pt x="753885" y="810607"/>
                  </a:lnTo>
                  <a:lnTo>
                    <a:pt x="691320" y="807004"/>
                  </a:lnTo>
                  <a:lnTo>
                    <a:pt x="630282" y="801108"/>
                  </a:lnTo>
                  <a:lnTo>
                    <a:pt x="570953" y="793011"/>
                  </a:lnTo>
                  <a:lnTo>
                    <a:pt x="513515" y="782802"/>
                  </a:lnTo>
                  <a:lnTo>
                    <a:pt x="458149" y="770571"/>
                  </a:lnTo>
                  <a:lnTo>
                    <a:pt x="405038" y="756410"/>
                  </a:lnTo>
                  <a:lnTo>
                    <a:pt x="354363" y="740407"/>
                  </a:lnTo>
                  <a:lnTo>
                    <a:pt x="306306" y="722654"/>
                  </a:lnTo>
                  <a:lnTo>
                    <a:pt x="261048" y="703240"/>
                  </a:lnTo>
                  <a:lnTo>
                    <a:pt x="218772" y="682257"/>
                  </a:lnTo>
                  <a:lnTo>
                    <a:pt x="179660" y="659793"/>
                  </a:lnTo>
                  <a:lnTo>
                    <a:pt x="143893" y="635940"/>
                  </a:lnTo>
                  <a:lnTo>
                    <a:pt x="111653" y="610787"/>
                  </a:lnTo>
                  <a:lnTo>
                    <a:pt x="83121" y="584425"/>
                  </a:lnTo>
                  <a:lnTo>
                    <a:pt x="37912" y="528435"/>
                  </a:lnTo>
                  <a:lnTo>
                    <a:pt x="9720" y="468690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658932" y="3415677"/>
            <a:ext cx="100196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m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733311" y="3129740"/>
            <a:ext cx="1978660" cy="910590"/>
            <a:chOff x="6733311" y="3129740"/>
            <a:chExt cx="1978660" cy="910590"/>
          </a:xfrm>
        </p:grpSpPr>
        <p:sp>
          <p:nvSpPr>
            <p:cNvPr id="27" name="object 27"/>
            <p:cNvSpPr/>
            <p:nvPr/>
          </p:nvSpPr>
          <p:spPr>
            <a:xfrm>
              <a:off x="6733311" y="3129740"/>
              <a:ext cx="1978431" cy="9102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82879" y="3159620"/>
              <a:ext cx="1878571" cy="81183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82879" y="3159620"/>
              <a:ext cx="1878964" cy="812165"/>
            </a:xfrm>
            <a:custGeom>
              <a:avLst/>
              <a:gdLst/>
              <a:ahLst/>
              <a:cxnLst/>
              <a:rect l="l" t="t" r="r" b="b"/>
              <a:pathLst>
                <a:path w="1878965" h="812164">
                  <a:moveTo>
                    <a:pt x="0" y="405914"/>
                  </a:moveTo>
                  <a:lnTo>
                    <a:pt x="8574" y="350834"/>
                  </a:lnTo>
                  <a:lnTo>
                    <a:pt x="33552" y="298006"/>
                  </a:lnTo>
                  <a:lnTo>
                    <a:pt x="73813" y="247914"/>
                  </a:lnTo>
                  <a:lnTo>
                    <a:pt x="128239" y="201041"/>
                  </a:lnTo>
                  <a:lnTo>
                    <a:pt x="160414" y="178964"/>
                  </a:lnTo>
                  <a:lnTo>
                    <a:pt x="195711" y="157872"/>
                  </a:lnTo>
                  <a:lnTo>
                    <a:pt x="233989" y="137827"/>
                  </a:lnTo>
                  <a:lnTo>
                    <a:pt x="275109" y="118889"/>
                  </a:lnTo>
                  <a:lnTo>
                    <a:pt x="318931" y="101119"/>
                  </a:lnTo>
                  <a:lnTo>
                    <a:pt x="365315" y="84577"/>
                  </a:lnTo>
                  <a:lnTo>
                    <a:pt x="414120" y="69323"/>
                  </a:lnTo>
                  <a:lnTo>
                    <a:pt x="465208" y="55419"/>
                  </a:lnTo>
                  <a:lnTo>
                    <a:pt x="518439" y="42924"/>
                  </a:lnTo>
                  <a:lnTo>
                    <a:pt x="573671" y="31898"/>
                  </a:lnTo>
                  <a:lnTo>
                    <a:pt x="630766" y="22403"/>
                  </a:lnTo>
                  <a:lnTo>
                    <a:pt x="689584" y="14499"/>
                  </a:lnTo>
                  <a:lnTo>
                    <a:pt x="749985" y="8246"/>
                  </a:lnTo>
                  <a:lnTo>
                    <a:pt x="811828" y="3705"/>
                  </a:lnTo>
                  <a:lnTo>
                    <a:pt x="874974" y="936"/>
                  </a:lnTo>
                  <a:lnTo>
                    <a:pt x="939283" y="0"/>
                  </a:lnTo>
                  <a:lnTo>
                    <a:pt x="1003593" y="936"/>
                  </a:lnTo>
                  <a:lnTo>
                    <a:pt x="1066739" y="3705"/>
                  </a:lnTo>
                  <a:lnTo>
                    <a:pt x="1128583" y="8246"/>
                  </a:lnTo>
                  <a:lnTo>
                    <a:pt x="1188983" y="14499"/>
                  </a:lnTo>
                  <a:lnTo>
                    <a:pt x="1247801" y="22403"/>
                  </a:lnTo>
                  <a:lnTo>
                    <a:pt x="1304897" y="31898"/>
                  </a:lnTo>
                  <a:lnTo>
                    <a:pt x="1360129" y="42924"/>
                  </a:lnTo>
                  <a:lnTo>
                    <a:pt x="1413360" y="55419"/>
                  </a:lnTo>
                  <a:lnTo>
                    <a:pt x="1464448" y="69323"/>
                  </a:lnTo>
                  <a:lnTo>
                    <a:pt x="1513254" y="84577"/>
                  </a:lnTo>
                  <a:lnTo>
                    <a:pt x="1559637" y="101119"/>
                  </a:lnTo>
                  <a:lnTo>
                    <a:pt x="1603459" y="118889"/>
                  </a:lnTo>
                  <a:lnTo>
                    <a:pt x="1644579" y="137827"/>
                  </a:lnTo>
                  <a:lnTo>
                    <a:pt x="1682857" y="157872"/>
                  </a:lnTo>
                  <a:lnTo>
                    <a:pt x="1718154" y="178964"/>
                  </a:lnTo>
                  <a:lnTo>
                    <a:pt x="1750329" y="201041"/>
                  </a:lnTo>
                  <a:lnTo>
                    <a:pt x="1804755" y="247914"/>
                  </a:lnTo>
                  <a:lnTo>
                    <a:pt x="1845016" y="298006"/>
                  </a:lnTo>
                  <a:lnTo>
                    <a:pt x="1869994" y="350834"/>
                  </a:lnTo>
                  <a:lnTo>
                    <a:pt x="1878568" y="405914"/>
                  </a:lnTo>
                  <a:lnTo>
                    <a:pt x="1876402" y="433705"/>
                  </a:lnTo>
                  <a:lnTo>
                    <a:pt x="1859486" y="487720"/>
                  </a:lnTo>
                  <a:lnTo>
                    <a:pt x="1826726" y="539241"/>
                  </a:lnTo>
                  <a:lnTo>
                    <a:pt x="1779243" y="587783"/>
                  </a:lnTo>
                  <a:lnTo>
                    <a:pt x="1718154" y="632865"/>
                  </a:lnTo>
                  <a:lnTo>
                    <a:pt x="1682857" y="653957"/>
                  </a:lnTo>
                  <a:lnTo>
                    <a:pt x="1644579" y="674001"/>
                  </a:lnTo>
                  <a:lnTo>
                    <a:pt x="1603459" y="692939"/>
                  </a:lnTo>
                  <a:lnTo>
                    <a:pt x="1559637" y="710709"/>
                  </a:lnTo>
                  <a:lnTo>
                    <a:pt x="1513254" y="727251"/>
                  </a:lnTo>
                  <a:lnTo>
                    <a:pt x="1464448" y="742505"/>
                  </a:lnTo>
                  <a:lnTo>
                    <a:pt x="1413360" y="756410"/>
                  </a:lnTo>
                  <a:lnTo>
                    <a:pt x="1360129" y="768905"/>
                  </a:lnTo>
                  <a:lnTo>
                    <a:pt x="1304897" y="779930"/>
                  </a:lnTo>
                  <a:lnTo>
                    <a:pt x="1247801" y="789425"/>
                  </a:lnTo>
                  <a:lnTo>
                    <a:pt x="1188983" y="797329"/>
                  </a:lnTo>
                  <a:lnTo>
                    <a:pt x="1128583" y="803582"/>
                  </a:lnTo>
                  <a:lnTo>
                    <a:pt x="1066739" y="808123"/>
                  </a:lnTo>
                  <a:lnTo>
                    <a:pt x="1003593" y="810892"/>
                  </a:lnTo>
                  <a:lnTo>
                    <a:pt x="939283" y="811829"/>
                  </a:lnTo>
                  <a:lnTo>
                    <a:pt x="874974" y="810892"/>
                  </a:lnTo>
                  <a:lnTo>
                    <a:pt x="811828" y="808123"/>
                  </a:lnTo>
                  <a:lnTo>
                    <a:pt x="749985" y="803582"/>
                  </a:lnTo>
                  <a:lnTo>
                    <a:pt x="689584" y="797329"/>
                  </a:lnTo>
                  <a:lnTo>
                    <a:pt x="630766" y="789425"/>
                  </a:lnTo>
                  <a:lnTo>
                    <a:pt x="573671" y="779930"/>
                  </a:lnTo>
                  <a:lnTo>
                    <a:pt x="518439" y="768905"/>
                  </a:lnTo>
                  <a:lnTo>
                    <a:pt x="465208" y="756410"/>
                  </a:lnTo>
                  <a:lnTo>
                    <a:pt x="414120" y="742505"/>
                  </a:lnTo>
                  <a:lnTo>
                    <a:pt x="365315" y="727251"/>
                  </a:lnTo>
                  <a:lnTo>
                    <a:pt x="318931" y="710709"/>
                  </a:lnTo>
                  <a:lnTo>
                    <a:pt x="275109" y="692939"/>
                  </a:lnTo>
                  <a:lnTo>
                    <a:pt x="233989" y="674001"/>
                  </a:lnTo>
                  <a:lnTo>
                    <a:pt x="195711" y="653957"/>
                  </a:lnTo>
                  <a:lnTo>
                    <a:pt x="160414" y="632865"/>
                  </a:lnTo>
                  <a:lnTo>
                    <a:pt x="128239" y="610787"/>
                  </a:lnTo>
                  <a:lnTo>
                    <a:pt x="73813" y="563914"/>
                  </a:lnTo>
                  <a:lnTo>
                    <a:pt x="33552" y="513822"/>
                  </a:lnTo>
                  <a:lnTo>
                    <a:pt x="8574" y="460994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151410" y="3415677"/>
            <a:ext cx="13194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Reputations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505502" y="4450080"/>
            <a:ext cx="2477770" cy="623570"/>
            <a:chOff x="4505502" y="4301834"/>
            <a:chExt cx="2477770" cy="623570"/>
          </a:xfrm>
        </p:grpSpPr>
        <p:sp>
          <p:nvSpPr>
            <p:cNvPr id="32" name="object 32"/>
            <p:cNvSpPr/>
            <p:nvPr/>
          </p:nvSpPr>
          <p:spPr>
            <a:xfrm>
              <a:off x="4505502" y="4301834"/>
              <a:ext cx="2477185" cy="62345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55959" y="4329722"/>
              <a:ext cx="2374595" cy="5237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55960" y="4329722"/>
              <a:ext cx="2374900" cy="523875"/>
            </a:xfrm>
            <a:custGeom>
              <a:avLst/>
              <a:gdLst/>
              <a:ahLst/>
              <a:cxnLst/>
              <a:rect l="l" t="t" r="r" b="b"/>
              <a:pathLst>
                <a:path w="2374900" h="523875">
                  <a:moveTo>
                    <a:pt x="0" y="87295"/>
                  </a:moveTo>
                  <a:lnTo>
                    <a:pt x="6860" y="53315"/>
                  </a:lnTo>
                  <a:lnTo>
                    <a:pt x="25568" y="25568"/>
                  </a:lnTo>
                  <a:lnTo>
                    <a:pt x="53315" y="6860"/>
                  </a:lnTo>
                  <a:lnTo>
                    <a:pt x="87295" y="0"/>
                  </a:lnTo>
                  <a:lnTo>
                    <a:pt x="2287288" y="0"/>
                  </a:lnTo>
                  <a:lnTo>
                    <a:pt x="2321271" y="6860"/>
                  </a:lnTo>
                  <a:lnTo>
                    <a:pt x="2349020" y="25568"/>
                  </a:lnTo>
                  <a:lnTo>
                    <a:pt x="2367728" y="53315"/>
                  </a:lnTo>
                  <a:lnTo>
                    <a:pt x="2374588" y="87295"/>
                  </a:lnTo>
                  <a:lnTo>
                    <a:pt x="2374588" y="436465"/>
                  </a:lnTo>
                  <a:lnTo>
                    <a:pt x="2367728" y="470444"/>
                  </a:lnTo>
                  <a:lnTo>
                    <a:pt x="2349020" y="498192"/>
                  </a:lnTo>
                  <a:lnTo>
                    <a:pt x="2321271" y="516900"/>
                  </a:lnTo>
                  <a:lnTo>
                    <a:pt x="2287288" y="523760"/>
                  </a:lnTo>
                  <a:lnTo>
                    <a:pt x="87295" y="523760"/>
                  </a:lnTo>
                  <a:lnTo>
                    <a:pt x="53315" y="516900"/>
                  </a:lnTo>
                  <a:lnTo>
                    <a:pt x="25568" y="498192"/>
                  </a:lnTo>
                  <a:lnTo>
                    <a:pt x="6860" y="470444"/>
                  </a:lnTo>
                  <a:lnTo>
                    <a:pt x="0" y="436465"/>
                  </a:lnTo>
                  <a:lnTo>
                    <a:pt x="0" y="87295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847404" y="4426508"/>
            <a:ext cx="2099496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Trust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evaluations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180407" y="2205355"/>
            <a:ext cx="6600825" cy="3096895"/>
            <a:chOff x="1180407" y="2236120"/>
            <a:chExt cx="6600825" cy="3096895"/>
          </a:xfrm>
        </p:grpSpPr>
        <p:sp>
          <p:nvSpPr>
            <p:cNvPr id="37" name="object 37"/>
            <p:cNvSpPr/>
            <p:nvPr/>
          </p:nvSpPr>
          <p:spPr>
            <a:xfrm>
              <a:off x="3171304" y="2921921"/>
              <a:ext cx="394854" cy="52370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26206" y="2953803"/>
              <a:ext cx="181610" cy="303530"/>
            </a:xfrm>
            <a:custGeom>
              <a:avLst/>
              <a:gdLst/>
              <a:ahLst/>
              <a:cxnLst/>
              <a:rect l="l" t="t" r="r" b="b"/>
              <a:pathLst>
                <a:path w="181610" h="303529">
                  <a:moveTo>
                    <a:pt x="0" y="0"/>
                  </a:moveTo>
                  <a:lnTo>
                    <a:pt x="181515" y="30302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5931" y="3155835"/>
              <a:ext cx="104749" cy="12260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52951" y="2236120"/>
              <a:ext cx="290945" cy="108896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84040" y="2260866"/>
              <a:ext cx="15240" cy="873760"/>
            </a:xfrm>
            <a:custGeom>
              <a:avLst/>
              <a:gdLst/>
              <a:ahLst/>
              <a:cxnLst/>
              <a:rect l="l" t="t" r="r" b="b"/>
              <a:pathLst>
                <a:path w="15239" h="873760">
                  <a:moveTo>
                    <a:pt x="0" y="0"/>
                  </a:moveTo>
                  <a:lnTo>
                    <a:pt x="14658" y="873323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8485" y="3042742"/>
              <a:ext cx="117894" cy="11664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30687" y="2917766"/>
              <a:ext cx="490451" cy="52785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93918" y="2953803"/>
              <a:ext cx="270510" cy="306070"/>
            </a:xfrm>
            <a:custGeom>
              <a:avLst/>
              <a:gdLst/>
              <a:ahLst/>
              <a:cxnLst/>
              <a:rect l="l" t="t" r="r" b="b"/>
              <a:pathLst>
                <a:path w="270510" h="306070">
                  <a:moveTo>
                    <a:pt x="270511" y="0"/>
                  </a:moveTo>
                  <a:lnTo>
                    <a:pt x="0" y="30582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7219" y="3159290"/>
              <a:ext cx="114744" cy="119214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40225" y="3944387"/>
              <a:ext cx="1949335" cy="55279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998950" y="3971455"/>
              <a:ext cx="1744345" cy="333375"/>
            </a:xfrm>
            <a:custGeom>
              <a:avLst/>
              <a:gdLst/>
              <a:ahLst/>
              <a:cxnLst/>
              <a:rect l="l" t="t" r="r" b="b"/>
              <a:pathLst>
                <a:path w="1744345" h="333375">
                  <a:moveTo>
                    <a:pt x="0" y="0"/>
                  </a:moveTo>
                  <a:lnTo>
                    <a:pt x="0" y="179134"/>
                  </a:lnTo>
                  <a:lnTo>
                    <a:pt x="1744298" y="179134"/>
                  </a:lnTo>
                  <a:lnTo>
                    <a:pt x="1744298" y="333064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84304" y="4213809"/>
              <a:ext cx="117906" cy="1159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598617" y="3944387"/>
              <a:ext cx="2182088" cy="55279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43263" y="3971455"/>
              <a:ext cx="1979295" cy="333375"/>
            </a:xfrm>
            <a:custGeom>
              <a:avLst/>
              <a:gdLst/>
              <a:ahLst/>
              <a:cxnLst/>
              <a:rect l="l" t="t" r="r" b="b"/>
              <a:pathLst>
                <a:path w="1979295" h="333375">
                  <a:moveTo>
                    <a:pt x="1978908" y="0"/>
                  </a:moveTo>
                  <a:lnTo>
                    <a:pt x="1978908" y="179134"/>
                  </a:lnTo>
                  <a:lnTo>
                    <a:pt x="0" y="179134"/>
                  </a:lnTo>
                  <a:lnTo>
                    <a:pt x="0" y="333064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84304" y="4213809"/>
              <a:ext cx="117906" cy="115912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80407" y="4418215"/>
              <a:ext cx="2473032" cy="914400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30283" y="4447565"/>
              <a:ext cx="2374586" cy="81183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30283" y="4447565"/>
              <a:ext cx="2374900" cy="812165"/>
            </a:xfrm>
            <a:custGeom>
              <a:avLst/>
              <a:gdLst/>
              <a:ahLst/>
              <a:cxnLst/>
              <a:rect l="l" t="t" r="r" b="b"/>
              <a:pathLst>
                <a:path w="2374900" h="812164">
                  <a:moveTo>
                    <a:pt x="0" y="405914"/>
                  </a:moveTo>
                  <a:lnTo>
                    <a:pt x="7987" y="358576"/>
                  </a:lnTo>
                  <a:lnTo>
                    <a:pt x="31357" y="312841"/>
                  </a:lnTo>
                  <a:lnTo>
                    <a:pt x="69217" y="269016"/>
                  </a:lnTo>
                  <a:lnTo>
                    <a:pt x="120678" y="227403"/>
                  </a:lnTo>
                  <a:lnTo>
                    <a:pt x="184847" y="188308"/>
                  </a:lnTo>
                  <a:lnTo>
                    <a:pt x="221419" y="169800"/>
                  </a:lnTo>
                  <a:lnTo>
                    <a:pt x="260835" y="152035"/>
                  </a:lnTo>
                  <a:lnTo>
                    <a:pt x="302983" y="135052"/>
                  </a:lnTo>
                  <a:lnTo>
                    <a:pt x="347751" y="118889"/>
                  </a:lnTo>
                  <a:lnTo>
                    <a:pt x="395028" y="103584"/>
                  </a:lnTo>
                  <a:lnTo>
                    <a:pt x="444703" y="89174"/>
                  </a:lnTo>
                  <a:lnTo>
                    <a:pt x="496664" y="75699"/>
                  </a:lnTo>
                  <a:lnTo>
                    <a:pt x="550801" y="63195"/>
                  </a:lnTo>
                  <a:lnTo>
                    <a:pt x="607001" y="51702"/>
                  </a:lnTo>
                  <a:lnTo>
                    <a:pt x="665154" y="41257"/>
                  </a:lnTo>
                  <a:lnTo>
                    <a:pt x="725147" y="31898"/>
                  </a:lnTo>
                  <a:lnTo>
                    <a:pt x="786871" y="23664"/>
                  </a:lnTo>
                  <a:lnTo>
                    <a:pt x="850212" y="16592"/>
                  </a:lnTo>
                  <a:lnTo>
                    <a:pt x="915061" y="10720"/>
                  </a:lnTo>
                  <a:lnTo>
                    <a:pt x="981305" y="6087"/>
                  </a:lnTo>
                  <a:lnTo>
                    <a:pt x="1048834" y="2730"/>
                  </a:lnTo>
                  <a:lnTo>
                    <a:pt x="1117536" y="689"/>
                  </a:lnTo>
                  <a:lnTo>
                    <a:pt x="1187299" y="0"/>
                  </a:lnTo>
                  <a:lnTo>
                    <a:pt x="1257061" y="689"/>
                  </a:lnTo>
                  <a:lnTo>
                    <a:pt x="1325761" y="2730"/>
                  </a:lnTo>
                  <a:lnTo>
                    <a:pt x="1393289" y="6087"/>
                  </a:lnTo>
                  <a:lnTo>
                    <a:pt x="1459532" y="10720"/>
                  </a:lnTo>
                  <a:lnTo>
                    <a:pt x="1524380" y="16592"/>
                  </a:lnTo>
                  <a:lnTo>
                    <a:pt x="1587722" y="23664"/>
                  </a:lnTo>
                  <a:lnTo>
                    <a:pt x="1649444" y="31898"/>
                  </a:lnTo>
                  <a:lnTo>
                    <a:pt x="1709437" y="41257"/>
                  </a:lnTo>
                  <a:lnTo>
                    <a:pt x="1767590" y="51702"/>
                  </a:lnTo>
                  <a:lnTo>
                    <a:pt x="1823789" y="63195"/>
                  </a:lnTo>
                  <a:lnTo>
                    <a:pt x="1877926" y="75699"/>
                  </a:lnTo>
                  <a:lnTo>
                    <a:pt x="1929887" y="89174"/>
                  </a:lnTo>
                  <a:lnTo>
                    <a:pt x="1979561" y="103584"/>
                  </a:lnTo>
                  <a:lnTo>
                    <a:pt x="2026838" y="118889"/>
                  </a:lnTo>
                  <a:lnTo>
                    <a:pt x="2071606" y="135052"/>
                  </a:lnTo>
                  <a:lnTo>
                    <a:pt x="2113753" y="152035"/>
                  </a:lnTo>
                  <a:lnTo>
                    <a:pt x="2153168" y="169800"/>
                  </a:lnTo>
                  <a:lnTo>
                    <a:pt x="2189741" y="188308"/>
                  </a:lnTo>
                  <a:lnTo>
                    <a:pt x="2223358" y="207522"/>
                  </a:lnTo>
                  <a:lnTo>
                    <a:pt x="2281284" y="247914"/>
                  </a:lnTo>
                  <a:lnTo>
                    <a:pt x="2326056" y="290671"/>
                  </a:lnTo>
                  <a:lnTo>
                    <a:pt x="2356782" y="335489"/>
                  </a:lnTo>
                  <a:lnTo>
                    <a:pt x="2372572" y="382063"/>
                  </a:lnTo>
                  <a:lnTo>
                    <a:pt x="2374588" y="405914"/>
                  </a:lnTo>
                  <a:lnTo>
                    <a:pt x="2372572" y="429765"/>
                  </a:lnTo>
                  <a:lnTo>
                    <a:pt x="2356782" y="476339"/>
                  </a:lnTo>
                  <a:lnTo>
                    <a:pt x="2326056" y="521157"/>
                  </a:lnTo>
                  <a:lnTo>
                    <a:pt x="2281284" y="563915"/>
                  </a:lnTo>
                  <a:lnTo>
                    <a:pt x="2223358" y="604306"/>
                  </a:lnTo>
                  <a:lnTo>
                    <a:pt x="2189741" y="623520"/>
                  </a:lnTo>
                  <a:lnTo>
                    <a:pt x="2153168" y="642029"/>
                  </a:lnTo>
                  <a:lnTo>
                    <a:pt x="2113753" y="659793"/>
                  </a:lnTo>
                  <a:lnTo>
                    <a:pt x="2071606" y="676776"/>
                  </a:lnTo>
                  <a:lnTo>
                    <a:pt x="2026838" y="692939"/>
                  </a:lnTo>
                  <a:lnTo>
                    <a:pt x="1979561" y="708245"/>
                  </a:lnTo>
                  <a:lnTo>
                    <a:pt x="1929887" y="722654"/>
                  </a:lnTo>
                  <a:lnTo>
                    <a:pt x="1877926" y="736129"/>
                  </a:lnTo>
                  <a:lnTo>
                    <a:pt x="1823789" y="748633"/>
                  </a:lnTo>
                  <a:lnTo>
                    <a:pt x="1767590" y="760126"/>
                  </a:lnTo>
                  <a:lnTo>
                    <a:pt x="1709437" y="770571"/>
                  </a:lnTo>
                  <a:lnTo>
                    <a:pt x="1649444" y="779930"/>
                  </a:lnTo>
                  <a:lnTo>
                    <a:pt x="1587722" y="788165"/>
                  </a:lnTo>
                  <a:lnTo>
                    <a:pt x="1524380" y="795237"/>
                  </a:lnTo>
                  <a:lnTo>
                    <a:pt x="1459532" y="801108"/>
                  </a:lnTo>
                  <a:lnTo>
                    <a:pt x="1393289" y="805741"/>
                  </a:lnTo>
                  <a:lnTo>
                    <a:pt x="1325761" y="809098"/>
                  </a:lnTo>
                  <a:lnTo>
                    <a:pt x="1257061" y="811140"/>
                  </a:lnTo>
                  <a:lnTo>
                    <a:pt x="1187299" y="811829"/>
                  </a:lnTo>
                  <a:lnTo>
                    <a:pt x="1117536" y="811140"/>
                  </a:lnTo>
                  <a:lnTo>
                    <a:pt x="1048834" y="809098"/>
                  </a:lnTo>
                  <a:lnTo>
                    <a:pt x="981305" y="805741"/>
                  </a:lnTo>
                  <a:lnTo>
                    <a:pt x="915061" y="801108"/>
                  </a:lnTo>
                  <a:lnTo>
                    <a:pt x="850212" y="795237"/>
                  </a:lnTo>
                  <a:lnTo>
                    <a:pt x="786871" y="788165"/>
                  </a:lnTo>
                  <a:lnTo>
                    <a:pt x="725147" y="779930"/>
                  </a:lnTo>
                  <a:lnTo>
                    <a:pt x="665154" y="770571"/>
                  </a:lnTo>
                  <a:lnTo>
                    <a:pt x="607001" y="760126"/>
                  </a:lnTo>
                  <a:lnTo>
                    <a:pt x="550801" y="748633"/>
                  </a:lnTo>
                  <a:lnTo>
                    <a:pt x="496664" y="736129"/>
                  </a:lnTo>
                  <a:lnTo>
                    <a:pt x="444703" y="722654"/>
                  </a:lnTo>
                  <a:lnTo>
                    <a:pt x="395028" y="708245"/>
                  </a:lnTo>
                  <a:lnTo>
                    <a:pt x="347751" y="692939"/>
                  </a:lnTo>
                  <a:lnTo>
                    <a:pt x="302983" y="676776"/>
                  </a:lnTo>
                  <a:lnTo>
                    <a:pt x="260835" y="659793"/>
                  </a:lnTo>
                  <a:lnTo>
                    <a:pt x="221419" y="642029"/>
                  </a:lnTo>
                  <a:lnTo>
                    <a:pt x="184847" y="623520"/>
                  </a:lnTo>
                  <a:lnTo>
                    <a:pt x="151229" y="604306"/>
                  </a:lnTo>
                  <a:lnTo>
                    <a:pt x="93303" y="563915"/>
                  </a:lnTo>
                  <a:lnTo>
                    <a:pt x="48531" y="521157"/>
                  </a:lnTo>
                  <a:lnTo>
                    <a:pt x="17805" y="476339"/>
                  </a:lnTo>
                  <a:lnTo>
                    <a:pt x="2015" y="429765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043446" y="4703622"/>
            <a:ext cx="10172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Context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036727" y="4418215"/>
            <a:ext cx="2473325" cy="914400"/>
            <a:chOff x="7036727" y="4418215"/>
            <a:chExt cx="2473325" cy="914400"/>
          </a:xfrm>
        </p:grpSpPr>
        <p:sp>
          <p:nvSpPr>
            <p:cNvPr id="57" name="object 57"/>
            <p:cNvSpPr/>
            <p:nvPr/>
          </p:nvSpPr>
          <p:spPr>
            <a:xfrm>
              <a:off x="7036727" y="4418215"/>
              <a:ext cx="2473032" cy="91440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085291" y="4447565"/>
              <a:ext cx="2374595" cy="81183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085291" y="4447565"/>
              <a:ext cx="2374900" cy="812165"/>
            </a:xfrm>
            <a:custGeom>
              <a:avLst/>
              <a:gdLst/>
              <a:ahLst/>
              <a:cxnLst/>
              <a:rect l="l" t="t" r="r" b="b"/>
              <a:pathLst>
                <a:path w="2374900" h="812164">
                  <a:moveTo>
                    <a:pt x="0" y="405914"/>
                  </a:moveTo>
                  <a:lnTo>
                    <a:pt x="7987" y="358576"/>
                  </a:lnTo>
                  <a:lnTo>
                    <a:pt x="31357" y="312841"/>
                  </a:lnTo>
                  <a:lnTo>
                    <a:pt x="69217" y="269016"/>
                  </a:lnTo>
                  <a:lnTo>
                    <a:pt x="120678" y="227403"/>
                  </a:lnTo>
                  <a:lnTo>
                    <a:pt x="184847" y="188308"/>
                  </a:lnTo>
                  <a:lnTo>
                    <a:pt x="221420" y="169800"/>
                  </a:lnTo>
                  <a:lnTo>
                    <a:pt x="260835" y="152035"/>
                  </a:lnTo>
                  <a:lnTo>
                    <a:pt x="302983" y="135052"/>
                  </a:lnTo>
                  <a:lnTo>
                    <a:pt x="347751" y="118889"/>
                  </a:lnTo>
                  <a:lnTo>
                    <a:pt x="395028" y="103584"/>
                  </a:lnTo>
                  <a:lnTo>
                    <a:pt x="444703" y="89174"/>
                  </a:lnTo>
                  <a:lnTo>
                    <a:pt x="496664" y="75699"/>
                  </a:lnTo>
                  <a:lnTo>
                    <a:pt x="550801" y="63195"/>
                  </a:lnTo>
                  <a:lnTo>
                    <a:pt x="607001" y="51702"/>
                  </a:lnTo>
                  <a:lnTo>
                    <a:pt x="665154" y="41257"/>
                  </a:lnTo>
                  <a:lnTo>
                    <a:pt x="725147" y="31898"/>
                  </a:lnTo>
                  <a:lnTo>
                    <a:pt x="786871" y="23664"/>
                  </a:lnTo>
                  <a:lnTo>
                    <a:pt x="850212" y="16592"/>
                  </a:lnTo>
                  <a:lnTo>
                    <a:pt x="915061" y="10720"/>
                  </a:lnTo>
                  <a:lnTo>
                    <a:pt x="981306" y="6087"/>
                  </a:lnTo>
                  <a:lnTo>
                    <a:pt x="1048834" y="2730"/>
                  </a:lnTo>
                  <a:lnTo>
                    <a:pt x="1117536" y="689"/>
                  </a:lnTo>
                  <a:lnTo>
                    <a:pt x="1187299" y="0"/>
                  </a:lnTo>
                  <a:lnTo>
                    <a:pt x="1257061" y="689"/>
                  </a:lnTo>
                  <a:lnTo>
                    <a:pt x="1325761" y="2730"/>
                  </a:lnTo>
                  <a:lnTo>
                    <a:pt x="1393289" y="6087"/>
                  </a:lnTo>
                  <a:lnTo>
                    <a:pt x="1459533" y="10720"/>
                  </a:lnTo>
                  <a:lnTo>
                    <a:pt x="1524381" y="16592"/>
                  </a:lnTo>
                  <a:lnTo>
                    <a:pt x="1587722" y="23664"/>
                  </a:lnTo>
                  <a:lnTo>
                    <a:pt x="1649444" y="31898"/>
                  </a:lnTo>
                  <a:lnTo>
                    <a:pt x="1709437" y="41257"/>
                  </a:lnTo>
                  <a:lnTo>
                    <a:pt x="1767590" y="51702"/>
                  </a:lnTo>
                  <a:lnTo>
                    <a:pt x="1823789" y="63195"/>
                  </a:lnTo>
                  <a:lnTo>
                    <a:pt x="1877926" y="75699"/>
                  </a:lnTo>
                  <a:lnTo>
                    <a:pt x="1929887" y="89174"/>
                  </a:lnTo>
                  <a:lnTo>
                    <a:pt x="1979561" y="103584"/>
                  </a:lnTo>
                  <a:lnTo>
                    <a:pt x="2026838" y="118889"/>
                  </a:lnTo>
                  <a:lnTo>
                    <a:pt x="2071606" y="135052"/>
                  </a:lnTo>
                  <a:lnTo>
                    <a:pt x="2113753" y="152035"/>
                  </a:lnTo>
                  <a:lnTo>
                    <a:pt x="2153168" y="169800"/>
                  </a:lnTo>
                  <a:lnTo>
                    <a:pt x="2189741" y="188308"/>
                  </a:lnTo>
                  <a:lnTo>
                    <a:pt x="2223358" y="207522"/>
                  </a:lnTo>
                  <a:lnTo>
                    <a:pt x="2281284" y="247914"/>
                  </a:lnTo>
                  <a:lnTo>
                    <a:pt x="2326056" y="290671"/>
                  </a:lnTo>
                  <a:lnTo>
                    <a:pt x="2356782" y="335489"/>
                  </a:lnTo>
                  <a:lnTo>
                    <a:pt x="2372572" y="382063"/>
                  </a:lnTo>
                  <a:lnTo>
                    <a:pt x="2374588" y="405914"/>
                  </a:lnTo>
                  <a:lnTo>
                    <a:pt x="2372572" y="429765"/>
                  </a:lnTo>
                  <a:lnTo>
                    <a:pt x="2356782" y="476339"/>
                  </a:lnTo>
                  <a:lnTo>
                    <a:pt x="2326056" y="521157"/>
                  </a:lnTo>
                  <a:lnTo>
                    <a:pt x="2281284" y="563915"/>
                  </a:lnTo>
                  <a:lnTo>
                    <a:pt x="2223358" y="604306"/>
                  </a:lnTo>
                  <a:lnTo>
                    <a:pt x="2189741" y="623520"/>
                  </a:lnTo>
                  <a:lnTo>
                    <a:pt x="2153168" y="642029"/>
                  </a:lnTo>
                  <a:lnTo>
                    <a:pt x="2113753" y="659793"/>
                  </a:lnTo>
                  <a:lnTo>
                    <a:pt x="2071606" y="676776"/>
                  </a:lnTo>
                  <a:lnTo>
                    <a:pt x="2026838" y="692939"/>
                  </a:lnTo>
                  <a:lnTo>
                    <a:pt x="1979561" y="708245"/>
                  </a:lnTo>
                  <a:lnTo>
                    <a:pt x="1929887" y="722654"/>
                  </a:lnTo>
                  <a:lnTo>
                    <a:pt x="1877926" y="736129"/>
                  </a:lnTo>
                  <a:lnTo>
                    <a:pt x="1823789" y="748633"/>
                  </a:lnTo>
                  <a:lnTo>
                    <a:pt x="1767590" y="760126"/>
                  </a:lnTo>
                  <a:lnTo>
                    <a:pt x="1709437" y="770571"/>
                  </a:lnTo>
                  <a:lnTo>
                    <a:pt x="1649444" y="779930"/>
                  </a:lnTo>
                  <a:lnTo>
                    <a:pt x="1587722" y="788165"/>
                  </a:lnTo>
                  <a:lnTo>
                    <a:pt x="1524381" y="795237"/>
                  </a:lnTo>
                  <a:lnTo>
                    <a:pt x="1459533" y="801108"/>
                  </a:lnTo>
                  <a:lnTo>
                    <a:pt x="1393289" y="805741"/>
                  </a:lnTo>
                  <a:lnTo>
                    <a:pt x="1325761" y="809098"/>
                  </a:lnTo>
                  <a:lnTo>
                    <a:pt x="1257061" y="811140"/>
                  </a:lnTo>
                  <a:lnTo>
                    <a:pt x="1187299" y="811829"/>
                  </a:lnTo>
                  <a:lnTo>
                    <a:pt x="1117536" y="811140"/>
                  </a:lnTo>
                  <a:lnTo>
                    <a:pt x="1048834" y="809098"/>
                  </a:lnTo>
                  <a:lnTo>
                    <a:pt x="981306" y="805741"/>
                  </a:lnTo>
                  <a:lnTo>
                    <a:pt x="915061" y="801108"/>
                  </a:lnTo>
                  <a:lnTo>
                    <a:pt x="850212" y="795237"/>
                  </a:lnTo>
                  <a:lnTo>
                    <a:pt x="786871" y="788165"/>
                  </a:lnTo>
                  <a:lnTo>
                    <a:pt x="725147" y="779930"/>
                  </a:lnTo>
                  <a:lnTo>
                    <a:pt x="665154" y="770571"/>
                  </a:lnTo>
                  <a:lnTo>
                    <a:pt x="607001" y="760126"/>
                  </a:lnTo>
                  <a:lnTo>
                    <a:pt x="550801" y="748633"/>
                  </a:lnTo>
                  <a:lnTo>
                    <a:pt x="496664" y="736129"/>
                  </a:lnTo>
                  <a:lnTo>
                    <a:pt x="444703" y="722654"/>
                  </a:lnTo>
                  <a:lnTo>
                    <a:pt x="395028" y="708245"/>
                  </a:lnTo>
                  <a:lnTo>
                    <a:pt x="347751" y="692939"/>
                  </a:lnTo>
                  <a:lnTo>
                    <a:pt x="302983" y="676776"/>
                  </a:lnTo>
                  <a:lnTo>
                    <a:pt x="260835" y="659793"/>
                  </a:lnTo>
                  <a:lnTo>
                    <a:pt x="221420" y="642029"/>
                  </a:lnTo>
                  <a:lnTo>
                    <a:pt x="184847" y="623520"/>
                  </a:lnTo>
                  <a:lnTo>
                    <a:pt x="151229" y="604306"/>
                  </a:lnTo>
                  <a:lnTo>
                    <a:pt x="93303" y="563915"/>
                  </a:lnTo>
                  <a:lnTo>
                    <a:pt x="48531" y="521157"/>
                  </a:lnTo>
                  <a:lnTo>
                    <a:pt x="17805" y="476339"/>
                  </a:lnTo>
                  <a:lnTo>
                    <a:pt x="2015" y="429765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7515980" y="4703622"/>
            <a:ext cx="17931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Self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motivations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858211" y="5759450"/>
            <a:ext cx="5760720" cy="1511300"/>
            <a:chOff x="2858211" y="5594465"/>
            <a:chExt cx="5760720" cy="1511300"/>
          </a:xfrm>
        </p:grpSpPr>
        <p:sp>
          <p:nvSpPr>
            <p:cNvPr id="62" name="object 62"/>
            <p:cNvSpPr/>
            <p:nvPr/>
          </p:nvSpPr>
          <p:spPr>
            <a:xfrm>
              <a:off x="4501337" y="5594465"/>
              <a:ext cx="2473032" cy="62345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551045" y="5621299"/>
              <a:ext cx="2374582" cy="523760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551044" y="5621299"/>
              <a:ext cx="2374900" cy="523875"/>
            </a:xfrm>
            <a:custGeom>
              <a:avLst/>
              <a:gdLst/>
              <a:ahLst/>
              <a:cxnLst/>
              <a:rect l="l" t="t" r="r" b="b"/>
              <a:pathLst>
                <a:path w="2374900" h="523875">
                  <a:moveTo>
                    <a:pt x="0" y="87295"/>
                  </a:moveTo>
                  <a:lnTo>
                    <a:pt x="6860" y="53315"/>
                  </a:lnTo>
                  <a:lnTo>
                    <a:pt x="25568" y="25568"/>
                  </a:lnTo>
                  <a:lnTo>
                    <a:pt x="53315" y="6860"/>
                  </a:lnTo>
                  <a:lnTo>
                    <a:pt x="87294" y="0"/>
                  </a:lnTo>
                  <a:lnTo>
                    <a:pt x="2287288" y="0"/>
                  </a:lnTo>
                  <a:lnTo>
                    <a:pt x="2321271" y="6860"/>
                  </a:lnTo>
                  <a:lnTo>
                    <a:pt x="2349020" y="25568"/>
                  </a:lnTo>
                  <a:lnTo>
                    <a:pt x="2367728" y="53315"/>
                  </a:lnTo>
                  <a:lnTo>
                    <a:pt x="2374588" y="87295"/>
                  </a:lnTo>
                  <a:lnTo>
                    <a:pt x="2374588" y="436465"/>
                  </a:lnTo>
                  <a:lnTo>
                    <a:pt x="2367728" y="470444"/>
                  </a:lnTo>
                  <a:lnTo>
                    <a:pt x="2349020" y="498192"/>
                  </a:lnTo>
                  <a:lnTo>
                    <a:pt x="2321271" y="516900"/>
                  </a:lnTo>
                  <a:lnTo>
                    <a:pt x="2287288" y="523760"/>
                  </a:lnTo>
                  <a:lnTo>
                    <a:pt x="87294" y="523760"/>
                  </a:lnTo>
                  <a:lnTo>
                    <a:pt x="53315" y="516900"/>
                  </a:lnTo>
                  <a:lnTo>
                    <a:pt x="25568" y="498192"/>
                  </a:lnTo>
                  <a:lnTo>
                    <a:pt x="6860" y="470444"/>
                  </a:lnTo>
                  <a:lnTo>
                    <a:pt x="0" y="436465"/>
                  </a:lnTo>
                  <a:lnTo>
                    <a:pt x="0" y="87295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70911" y="6581894"/>
              <a:ext cx="5735320" cy="511175"/>
            </a:xfrm>
            <a:custGeom>
              <a:avLst/>
              <a:gdLst/>
              <a:ahLst/>
              <a:cxnLst/>
              <a:rect l="l" t="t" r="r" b="b"/>
              <a:pathLst>
                <a:path w="5735320" h="511175">
                  <a:moveTo>
                    <a:pt x="0" y="0"/>
                  </a:moveTo>
                  <a:lnTo>
                    <a:pt x="5734835" y="0"/>
                  </a:lnTo>
                  <a:lnTo>
                    <a:pt x="5734835" y="510666"/>
                  </a:lnTo>
                  <a:lnTo>
                    <a:pt x="0" y="51066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959741" y="5718085"/>
            <a:ext cx="1562735" cy="1269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Trust</a:t>
            </a:r>
            <a:r>
              <a:rPr sz="2000" spc="-6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decisions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Carlito"/>
              <a:cs typeface="Carlito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Actions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360815" y="4829695"/>
            <a:ext cx="5969000" cy="1920239"/>
            <a:chOff x="2360815" y="4829695"/>
            <a:chExt cx="5969000" cy="1920239"/>
          </a:xfrm>
        </p:grpSpPr>
        <p:sp>
          <p:nvSpPr>
            <p:cNvPr id="68" name="object 68"/>
            <p:cNvSpPr/>
            <p:nvPr/>
          </p:nvSpPr>
          <p:spPr>
            <a:xfrm>
              <a:off x="2360815" y="5232863"/>
              <a:ext cx="3524592" cy="55695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417584" y="5259400"/>
              <a:ext cx="3321050" cy="337185"/>
            </a:xfrm>
            <a:custGeom>
              <a:avLst/>
              <a:gdLst/>
              <a:ahLst/>
              <a:cxnLst/>
              <a:rect l="l" t="t" r="r" b="b"/>
              <a:pathLst>
                <a:path w="3321050" h="337185">
                  <a:moveTo>
                    <a:pt x="0" y="0"/>
                  </a:moveTo>
                  <a:lnTo>
                    <a:pt x="0" y="180952"/>
                  </a:lnTo>
                  <a:lnTo>
                    <a:pt x="3320757" y="180952"/>
                  </a:lnTo>
                  <a:lnTo>
                    <a:pt x="3320757" y="3366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679376" y="5505399"/>
              <a:ext cx="117906" cy="1159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90311" y="5232863"/>
              <a:ext cx="2739047" cy="556952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738341" y="5259400"/>
              <a:ext cx="2534285" cy="337185"/>
            </a:xfrm>
            <a:custGeom>
              <a:avLst/>
              <a:gdLst/>
              <a:ahLst/>
              <a:cxnLst/>
              <a:rect l="l" t="t" r="r" b="b"/>
              <a:pathLst>
                <a:path w="2534284" h="337185">
                  <a:moveTo>
                    <a:pt x="2534248" y="0"/>
                  </a:moveTo>
                  <a:lnTo>
                    <a:pt x="2534248" y="180952"/>
                  </a:lnTo>
                  <a:lnTo>
                    <a:pt x="0" y="180952"/>
                  </a:lnTo>
                  <a:lnTo>
                    <a:pt x="0" y="33669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679376" y="5505399"/>
              <a:ext cx="117906" cy="11590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590311" y="4829695"/>
              <a:ext cx="295102" cy="960119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738492" y="4853482"/>
              <a:ext cx="5080" cy="742950"/>
            </a:xfrm>
            <a:custGeom>
              <a:avLst/>
              <a:gdLst/>
              <a:ahLst/>
              <a:cxnLst/>
              <a:rect l="l" t="t" r="r" b="b"/>
              <a:pathLst>
                <a:path w="5079" h="742950">
                  <a:moveTo>
                    <a:pt x="4764" y="0"/>
                  </a:moveTo>
                  <a:lnTo>
                    <a:pt x="0" y="74261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80024" y="5505106"/>
              <a:ext cx="117906" cy="11619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590311" y="6118166"/>
              <a:ext cx="295102" cy="631767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738329" y="6145059"/>
              <a:ext cx="0" cy="411480"/>
            </a:xfrm>
            <a:custGeom>
              <a:avLst/>
              <a:gdLst/>
              <a:ahLst/>
              <a:cxnLst/>
              <a:rect l="l" t="t" r="r" b="b"/>
              <a:pathLst>
                <a:path h="411479">
                  <a:moveTo>
                    <a:pt x="0" y="0"/>
                  </a:moveTo>
                  <a:lnTo>
                    <a:pt x="0" y="411357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679376" y="6465717"/>
              <a:ext cx="117906" cy="115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80044" y="382155"/>
            <a:ext cx="85052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902" y="908253"/>
            <a:ext cx="526559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Trust evaluations</a:t>
            </a:r>
            <a:r>
              <a:rPr spc="-55" dirty="0"/>
              <a:t> </a:t>
            </a:r>
            <a:r>
              <a:rPr spc="-5" dirty="0"/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13186" y="1910183"/>
            <a:ext cx="5734114" cy="43827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600" dirty="0">
                <a:latin typeface="Carlito"/>
                <a:cs typeface="Carlito"/>
              </a:rPr>
              <a:t>Inputs coming </a:t>
            </a:r>
            <a:r>
              <a:rPr sz="2600" spc="-5" dirty="0">
                <a:latin typeface="Carlito"/>
                <a:cs typeface="Carlito"/>
              </a:rPr>
              <a:t>from diﬀerent</a:t>
            </a:r>
            <a:r>
              <a:rPr sz="2600" spc="-4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sources</a:t>
            </a:r>
            <a:endParaRPr sz="26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0090"/>
                </a:solidFill>
                <a:latin typeface="Carlito"/>
                <a:cs typeface="Carlito"/>
              </a:rPr>
              <a:t>Direct experiences</a:t>
            </a:r>
            <a:endParaRPr sz="2800">
              <a:latin typeface="Carlito"/>
              <a:cs typeface="Carlito"/>
            </a:endParaRPr>
          </a:p>
          <a:p>
            <a:pPr marL="749300" marR="346710" lvl="1" indent="-279400">
              <a:lnSpc>
                <a:spcPts val="2520"/>
              </a:lnSpc>
              <a:spcBef>
                <a:spcPts val="6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Direct interactions between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trustor </a:t>
            </a:r>
            <a:r>
              <a:rPr sz="2400" dirty="0">
                <a:latin typeface="Carlito"/>
                <a:cs typeface="Carlito"/>
              </a:rPr>
              <a:t>and the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trustee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000090"/>
                </a:solidFill>
                <a:latin typeface="Carlito"/>
                <a:cs typeface="Carlito"/>
              </a:rPr>
              <a:t>Communicated experiences</a:t>
            </a:r>
            <a:endParaRPr sz="2800">
              <a:latin typeface="Carlito"/>
              <a:cs typeface="Carlito"/>
            </a:endParaRPr>
          </a:p>
          <a:p>
            <a:pPr marL="749300" marR="71120" lvl="1" indent="-279400">
              <a:lnSpc>
                <a:spcPct val="90700"/>
              </a:lnSpc>
              <a:spcBef>
                <a:spcPts val="550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Interactions between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trustee 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another agent communicated  </a:t>
            </a:r>
            <a:r>
              <a:rPr sz="2400" dirty="0">
                <a:latin typeface="Carlito"/>
                <a:cs typeface="Carlito"/>
              </a:rPr>
              <a:t>to the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trustor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000090"/>
                </a:solidFill>
                <a:latin typeface="Carlito"/>
                <a:cs typeface="Carlito"/>
              </a:rPr>
              <a:t>Social</a:t>
            </a:r>
            <a:r>
              <a:rPr sz="2800" b="1" spc="-5" dirty="0">
                <a:solidFill>
                  <a:srgbClr val="000090"/>
                </a:solidFill>
                <a:latin typeface="Carlito"/>
                <a:cs typeface="Carlito"/>
              </a:rPr>
              <a:t> information</a:t>
            </a:r>
            <a:endParaRPr sz="2800">
              <a:latin typeface="Carlito"/>
              <a:cs typeface="Carlito"/>
            </a:endParaRPr>
          </a:p>
          <a:p>
            <a:pPr marL="749300" marR="5080" lvl="1" indent="-279400">
              <a:lnSpc>
                <a:spcPts val="2520"/>
              </a:lnSpc>
              <a:spcBef>
                <a:spcPts val="665"/>
              </a:spcBef>
              <a:buFont typeface="Arial"/>
              <a:buChar char="–"/>
              <a:tabLst>
                <a:tab pos="755650" algn="l"/>
              </a:tabLst>
            </a:pPr>
            <a:r>
              <a:rPr sz="2400" spc="-5" dirty="0">
                <a:latin typeface="Carlito"/>
                <a:cs typeface="Carlito"/>
              </a:rPr>
              <a:t>Social relations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position of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trustee </a:t>
            </a:r>
            <a:r>
              <a:rPr sz="2400" dirty="0">
                <a:latin typeface="Carlito"/>
                <a:cs typeface="Carlito"/>
              </a:rPr>
              <a:t>in the </a:t>
            </a:r>
            <a:r>
              <a:rPr sz="2400" spc="-5" dirty="0">
                <a:latin typeface="Carlito"/>
                <a:cs typeface="Carlito"/>
              </a:rPr>
              <a:t>society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6334" y="4102328"/>
            <a:ext cx="1758314" cy="914400"/>
            <a:chOff x="806334" y="4102328"/>
            <a:chExt cx="1758314" cy="914400"/>
          </a:xfrm>
        </p:grpSpPr>
        <p:sp>
          <p:nvSpPr>
            <p:cNvPr id="5" name="object 5"/>
            <p:cNvSpPr/>
            <p:nvPr/>
          </p:nvSpPr>
          <p:spPr>
            <a:xfrm>
              <a:off x="806334" y="4102328"/>
              <a:ext cx="1758137" cy="914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8062" y="4243641"/>
              <a:ext cx="1134686" cy="6400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924" y="4131221"/>
              <a:ext cx="1655528" cy="8118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6924" y="4131221"/>
              <a:ext cx="1656080" cy="812165"/>
            </a:xfrm>
            <a:custGeom>
              <a:avLst/>
              <a:gdLst/>
              <a:ahLst/>
              <a:cxnLst/>
              <a:rect l="l" t="t" r="r" b="b"/>
              <a:pathLst>
                <a:path w="1656080" h="812164">
                  <a:moveTo>
                    <a:pt x="0" y="405914"/>
                  </a:moveTo>
                  <a:lnTo>
                    <a:pt x="8975" y="345931"/>
                  </a:lnTo>
                  <a:lnTo>
                    <a:pt x="35046" y="288681"/>
                  </a:lnTo>
                  <a:lnTo>
                    <a:pt x="76934" y="234791"/>
                  </a:lnTo>
                  <a:lnTo>
                    <a:pt x="133357" y="184890"/>
                  </a:lnTo>
                  <a:lnTo>
                    <a:pt x="166619" y="161631"/>
                  </a:lnTo>
                  <a:lnTo>
                    <a:pt x="203036" y="139605"/>
                  </a:lnTo>
                  <a:lnTo>
                    <a:pt x="242445" y="118889"/>
                  </a:lnTo>
                  <a:lnTo>
                    <a:pt x="284689" y="99564"/>
                  </a:lnTo>
                  <a:lnTo>
                    <a:pt x="329606" y="81706"/>
                  </a:lnTo>
                  <a:lnTo>
                    <a:pt x="377036" y="65395"/>
                  </a:lnTo>
                  <a:lnTo>
                    <a:pt x="426820" y="50709"/>
                  </a:lnTo>
                  <a:lnTo>
                    <a:pt x="478798" y="37726"/>
                  </a:lnTo>
                  <a:lnTo>
                    <a:pt x="532808" y="26526"/>
                  </a:lnTo>
                  <a:lnTo>
                    <a:pt x="588693" y="17186"/>
                  </a:lnTo>
                  <a:lnTo>
                    <a:pt x="646290" y="9784"/>
                  </a:lnTo>
                  <a:lnTo>
                    <a:pt x="705440" y="4401"/>
                  </a:lnTo>
                  <a:lnTo>
                    <a:pt x="765984" y="1113"/>
                  </a:lnTo>
                  <a:lnTo>
                    <a:pt x="827761" y="0"/>
                  </a:lnTo>
                  <a:lnTo>
                    <a:pt x="889537" y="1113"/>
                  </a:lnTo>
                  <a:lnTo>
                    <a:pt x="950081" y="4401"/>
                  </a:lnTo>
                  <a:lnTo>
                    <a:pt x="1009231" y="9784"/>
                  </a:lnTo>
                  <a:lnTo>
                    <a:pt x="1066828" y="17186"/>
                  </a:lnTo>
                  <a:lnTo>
                    <a:pt x="1122712" y="26526"/>
                  </a:lnTo>
                  <a:lnTo>
                    <a:pt x="1176722" y="37726"/>
                  </a:lnTo>
                  <a:lnTo>
                    <a:pt x="1228700" y="50709"/>
                  </a:lnTo>
                  <a:lnTo>
                    <a:pt x="1278483" y="65395"/>
                  </a:lnTo>
                  <a:lnTo>
                    <a:pt x="1325914" y="81706"/>
                  </a:lnTo>
                  <a:lnTo>
                    <a:pt x="1370830" y="99564"/>
                  </a:lnTo>
                  <a:lnTo>
                    <a:pt x="1413074" y="118889"/>
                  </a:lnTo>
                  <a:lnTo>
                    <a:pt x="1452483" y="139605"/>
                  </a:lnTo>
                  <a:lnTo>
                    <a:pt x="1488899" y="161631"/>
                  </a:lnTo>
                  <a:lnTo>
                    <a:pt x="1522161" y="184890"/>
                  </a:lnTo>
                  <a:lnTo>
                    <a:pt x="1552110" y="209302"/>
                  </a:lnTo>
                  <a:lnTo>
                    <a:pt x="1601425" y="261277"/>
                  </a:lnTo>
                  <a:lnTo>
                    <a:pt x="1635565" y="316925"/>
                  </a:lnTo>
                  <a:lnTo>
                    <a:pt x="1653248" y="375620"/>
                  </a:lnTo>
                  <a:lnTo>
                    <a:pt x="1655518" y="405914"/>
                  </a:lnTo>
                  <a:lnTo>
                    <a:pt x="1653248" y="436208"/>
                  </a:lnTo>
                  <a:lnTo>
                    <a:pt x="1635565" y="494903"/>
                  </a:lnTo>
                  <a:lnTo>
                    <a:pt x="1601425" y="550552"/>
                  </a:lnTo>
                  <a:lnTo>
                    <a:pt x="1552110" y="602526"/>
                  </a:lnTo>
                  <a:lnTo>
                    <a:pt x="1522161" y="626939"/>
                  </a:lnTo>
                  <a:lnTo>
                    <a:pt x="1488899" y="650198"/>
                  </a:lnTo>
                  <a:lnTo>
                    <a:pt x="1452483" y="672224"/>
                  </a:lnTo>
                  <a:lnTo>
                    <a:pt x="1413074" y="692939"/>
                  </a:lnTo>
                  <a:lnTo>
                    <a:pt x="1370830" y="712265"/>
                  </a:lnTo>
                  <a:lnTo>
                    <a:pt x="1325914" y="730122"/>
                  </a:lnTo>
                  <a:lnTo>
                    <a:pt x="1278483" y="746433"/>
                  </a:lnTo>
                  <a:lnTo>
                    <a:pt x="1228700" y="761120"/>
                  </a:lnTo>
                  <a:lnTo>
                    <a:pt x="1176722" y="774102"/>
                  </a:lnTo>
                  <a:lnTo>
                    <a:pt x="1122712" y="785303"/>
                  </a:lnTo>
                  <a:lnTo>
                    <a:pt x="1066828" y="794643"/>
                  </a:lnTo>
                  <a:lnTo>
                    <a:pt x="1009231" y="802044"/>
                  </a:lnTo>
                  <a:lnTo>
                    <a:pt x="950081" y="807428"/>
                  </a:lnTo>
                  <a:lnTo>
                    <a:pt x="889537" y="810715"/>
                  </a:lnTo>
                  <a:lnTo>
                    <a:pt x="827761" y="811829"/>
                  </a:lnTo>
                  <a:lnTo>
                    <a:pt x="765984" y="810715"/>
                  </a:lnTo>
                  <a:lnTo>
                    <a:pt x="705440" y="807428"/>
                  </a:lnTo>
                  <a:lnTo>
                    <a:pt x="646290" y="802044"/>
                  </a:lnTo>
                  <a:lnTo>
                    <a:pt x="588693" y="794643"/>
                  </a:lnTo>
                  <a:lnTo>
                    <a:pt x="532808" y="785303"/>
                  </a:lnTo>
                  <a:lnTo>
                    <a:pt x="478798" y="774102"/>
                  </a:lnTo>
                  <a:lnTo>
                    <a:pt x="426820" y="761120"/>
                  </a:lnTo>
                  <a:lnTo>
                    <a:pt x="377036" y="746433"/>
                  </a:lnTo>
                  <a:lnTo>
                    <a:pt x="329606" y="730122"/>
                  </a:lnTo>
                  <a:lnTo>
                    <a:pt x="284689" y="712265"/>
                  </a:lnTo>
                  <a:lnTo>
                    <a:pt x="242445" y="692939"/>
                  </a:lnTo>
                  <a:lnTo>
                    <a:pt x="203036" y="672224"/>
                  </a:lnTo>
                  <a:lnTo>
                    <a:pt x="166619" y="650198"/>
                  </a:lnTo>
                  <a:lnTo>
                    <a:pt x="133357" y="626939"/>
                  </a:lnTo>
                  <a:lnTo>
                    <a:pt x="103408" y="602526"/>
                  </a:lnTo>
                  <a:lnTo>
                    <a:pt x="54093" y="550552"/>
                  </a:lnTo>
                  <a:lnTo>
                    <a:pt x="19953" y="494903"/>
                  </a:lnTo>
                  <a:lnTo>
                    <a:pt x="2270" y="436208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0590" y="4280598"/>
            <a:ext cx="1346710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4511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rlito"/>
                <a:cs typeface="Carlito"/>
              </a:rPr>
              <a:t>Direct  </a:t>
            </a:r>
            <a:r>
              <a:rPr sz="1600" dirty="0">
                <a:latin typeface="Carlito"/>
                <a:cs typeface="Carlito"/>
              </a:rPr>
              <a:t>experien</a:t>
            </a:r>
            <a:r>
              <a:rPr sz="1600" spc="-5" dirty="0">
                <a:latin typeface="Carlito"/>
                <a:cs typeface="Carlito"/>
              </a:rPr>
              <a:t>ces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15095" y="2128062"/>
            <a:ext cx="2011680" cy="914400"/>
            <a:chOff x="2315095" y="2128062"/>
            <a:chExt cx="2011680" cy="914400"/>
          </a:xfrm>
        </p:grpSpPr>
        <p:sp>
          <p:nvSpPr>
            <p:cNvPr id="11" name="object 11"/>
            <p:cNvSpPr/>
            <p:nvPr/>
          </p:nvSpPr>
          <p:spPr>
            <a:xfrm>
              <a:off x="2315095" y="2128062"/>
              <a:ext cx="2011680" cy="914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89161" y="2298472"/>
              <a:ext cx="1246908" cy="57773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63939" y="2156117"/>
              <a:ext cx="1912670" cy="81182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63939" y="2156116"/>
              <a:ext cx="1913255" cy="812165"/>
            </a:xfrm>
            <a:custGeom>
              <a:avLst/>
              <a:gdLst/>
              <a:ahLst/>
              <a:cxnLst/>
              <a:rect l="l" t="t" r="r" b="b"/>
              <a:pathLst>
                <a:path w="1913254" h="812164">
                  <a:moveTo>
                    <a:pt x="0" y="405914"/>
                  </a:moveTo>
                  <a:lnTo>
                    <a:pt x="8730" y="350834"/>
                  </a:lnTo>
                  <a:lnTo>
                    <a:pt x="34161" y="298006"/>
                  </a:lnTo>
                  <a:lnTo>
                    <a:pt x="75153" y="247914"/>
                  </a:lnTo>
                  <a:lnTo>
                    <a:pt x="130568" y="201041"/>
                  </a:lnTo>
                  <a:lnTo>
                    <a:pt x="163327" y="178963"/>
                  </a:lnTo>
                  <a:lnTo>
                    <a:pt x="199265" y="157872"/>
                  </a:lnTo>
                  <a:lnTo>
                    <a:pt x="238238" y="137827"/>
                  </a:lnTo>
                  <a:lnTo>
                    <a:pt x="280105" y="118889"/>
                  </a:lnTo>
                  <a:lnTo>
                    <a:pt x="324722" y="101119"/>
                  </a:lnTo>
                  <a:lnTo>
                    <a:pt x="371948" y="84577"/>
                  </a:lnTo>
                  <a:lnTo>
                    <a:pt x="421640" y="69323"/>
                  </a:lnTo>
                  <a:lnTo>
                    <a:pt x="473656" y="55419"/>
                  </a:lnTo>
                  <a:lnTo>
                    <a:pt x="527852" y="42924"/>
                  </a:lnTo>
                  <a:lnTo>
                    <a:pt x="584088" y="31898"/>
                  </a:lnTo>
                  <a:lnTo>
                    <a:pt x="642220" y="22403"/>
                  </a:lnTo>
                  <a:lnTo>
                    <a:pt x="702105" y="14499"/>
                  </a:lnTo>
                  <a:lnTo>
                    <a:pt x="763602" y="8246"/>
                  </a:lnTo>
                  <a:lnTo>
                    <a:pt x="826568" y="3705"/>
                  </a:lnTo>
                  <a:lnTo>
                    <a:pt x="890861" y="936"/>
                  </a:lnTo>
                  <a:lnTo>
                    <a:pt x="956338" y="0"/>
                  </a:lnTo>
                  <a:lnTo>
                    <a:pt x="1021815" y="936"/>
                  </a:lnTo>
                  <a:lnTo>
                    <a:pt x="1086107" y="3705"/>
                  </a:lnTo>
                  <a:lnTo>
                    <a:pt x="1149073" y="8246"/>
                  </a:lnTo>
                  <a:lnTo>
                    <a:pt x="1210570" y="14499"/>
                  </a:lnTo>
                  <a:lnTo>
                    <a:pt x="1270456" y="22403"/>
                  </a:lnTo>
                  <a:lnTo>
                    <a:pt x="1328588" y="31898"/>
                  </a:lnTo>
                  <a:lnTo>
                    <a:pt x="1384823" y="42924"/>
                  </a:lnTo>
                  <a:lnTo>
                    <a:pt x="1439020" y="55419"/>
                  </a:lnTo>
                  <a:lnTo>
                    <a:pt x="1491036" y="69323"/>
                  </a:lnTo>
                  <a:lnTo>
                    <a:pt x="1540728" y="84577"/>
                  </a:lnTo>
                  <a:lnTo>
                    <a:pt x="1587954" y="101119"/>
                  </a:lnTo>
                  <a:lnTo>
                    <a:pt x="1632572" y="118889"/>
                  </a:lnTo>
                  <a:lnTo>
                    <a:pt x="1674439" y="137827"/>
                  </a:lnTo>
                  <a:lnTo>
                    <a:pt x="1713412" y="157872"/>
                  </a:lnTo>
                  <a:lnTo>
                    <a:pt x="1749350" y="178963"/>
                  </a:lnTo>
                  <a:lnTo>
                    <a:pt x="1782109" y="201041"/>
                  </a:lnTo>
                  <a:lnTo>
                    <a:pt x="1837524" y="247914"/>
                  </a:lnTo>
                  <a:lnTo>
                    <a:pt x="1878517" y="298006"/>
                  </a:lnTo>
                  <a:lnTo>
                    <a:pt x="1903948" y="350834"/>
                  </a:lnTo>
                  <a:lnTo>
                    <a:pt x="1912678" y="405914"/>
                  </a:lnTo>
                  <a:lnTo>
                    <a:pt x="1910472" y="433706"/>
                  </a:lnTo>
                  <a:lnTo>
                    <a:pt x="1893249" y="487720"/>
                  </a:lnTo>
                  <a:lnTo>
                    <a:pt x="1859894" y="539241"/>
                  </a:lnTo>
                  <a:lnTo>
                    <a:pt x="1811548" y="587784"/>
                  </a:lnTo>
                  <a:lnTo>
                    <a:pt x="1749350" y="632865"/>
                  </a:lnTo>
                  <a:lnTo>
                    <a:pt x="1713412" y="653957"/>
                  </a:lnTo>
                  <a:lnTo>
                    <a:pt x="1674439" y="674002"/>
                  </a:lnTo>
                  <a:lnTo>
                    <a:pt x="1632572" y="692939"/>
                  </a:lnTo>
                  <a:lnTo>
                    <a:pt x="1587954" y="710710"/>
                  </a:lnTo>
                  <a:lnTo>
                    <a:pt x="1540728" y="727252"/>
                  </a:lnTo>
                  <a:lnTo>
                    <a:pt x="1491036" y="742505"/>
                  </a:lnTo>
                  <a:lnTo>
                    <a:pt x="1439020" y="756410"/>
                  </a:lnTo>
                  <a:lnTo>
                    <a:pt x="1384823" y="768905"/>
                  </a:lnTo>
                  <a:lnTo>
                    <a:pt x="1328588" y="779930"/>
                  </a:lnTo>
                  <a:lnTo>
                    <a:pt x="1270456" y="789425"/>
                  </a:lnTo>
                  <a:lnTo>
                    <a:pt x="1210570" y="797329"/>
                  </a:lnTo>
                  <a:lnTo>
                    <a:pt x="1149073" y="803582"/>
                  </a:lnTo>
                  <a:lnTo>
                    <a:pt x="1086107" y="808123"/>
                  </a:lnTo>
                  <a:lnTo>
                    <a:pt x="1021815" y="810893"/>
                  </a:lnTo>
                  <a:lnTo>
                    <a:pt x="956338" y="811829"/>
                  </a:lnTo>
                  <a:lnTo>
                    <a:pt x="890861" y="810893"/>
                  </a:lnTo>
                  <a:lnTo>
                    <a:pt x="826568" y="808123"/>
                  </a:lnTo>
                  <a:lnTo>
                    <a:pt x="763602" y="803582"/>
                  </a:lnTo>
                  <a:lnTo>
                    <a:pt x="702105" y="797329"/>
                  </a:lnTo>
                  <a:lnTo>
                    <a:pt x="642220" y="789425"/>
                  </a:lnTo>
                  <a:lnTo>
                    <a:pt x="584088" y="779930"/>
                  </a:lnTo>
                  <a:lnTo>
                    <a:pt x="527852" y="768905"/>
                  </a:lnTo>
                  <a:lnTo>
                    <a:pt x="473656" y="756410"/>
                  </a:lnTo>
                  <a:lnTo>
                    <a:pt x="421640" y="742505"/>
                  </a:lnTo>
                  <a:lnTo>
                    <a:pt x="371948" y="727252"/>
                  </a:lnTo>
                  <a:lnTo>
                    <a:pt x="324722" y="710710"/>
                  </a:lnTo>
                  <a:lnTo>
                    <a:pt x="280105" y="692939"/>
                  </a:lnTo>
                  <a:lnTo>
                    <a:pt x="238238" y="674002"/>
                  </a:lnTo>
                  <a:lnTo>
                    <a:pt x="199265" y="653957"/>
                  </a:lnTo>
                  <a:lnTo>
                    <a:pt x="163327" y="632865"/>
                  </a:lnTo>
                  <a:lnTo>
                    <a:pt x="130568" y="610787"/>
                  </a:lnTo>
                  <a:lnTo>
                    <a:pt x="75153" y="563915"/>
                  </a:lnTo>
                  <a:lnTo>
                    <a:pt x="34161" y="513823"/>
                  </a:lnTo>
                  <a:lnTo>
                    <a:pt x="8730" y="460995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59128" y="2335961"/>
            <a:ext cx="1444571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30810" marR="5080" indent="-11874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mmunicat</a:t>
            </a:r>
            <a:r>
              <a:rPr sz="1400" spc="-5" dirty="0">
                <a:latin typeface="Carlito"/>
                <a:cs typeface="Carlito"/>
              </a:rPr>
              <a:t>e</a:t>
            </a:r>
            <a:r>
              <a:rPr sz="1400" dirty="0">
                <a:latin typeface="Carlito"/>
                <a:cs typeface="Carlito"/>
              </a:rPr>
              <a:t>d  </a:t>
            </a:r>
            <a:r>
              <a:rPr sz="1400" spc="-5" dirty="0">
                <a:latin typeface="Carlito"/>
                <a:cs typeface="Carlito"/>
              </a:rPr>
              <a:t>experiences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66455" y="3125588"/>
            <a:ext cx="1783080" cy="910590"/>
            <a:chOff x="1766455" y="3125588"/>
            <a:chExt cx="1783080" cy="910590"/>
          </a:xfrm>
        </p:grpSpPr>
        <p:sp>
          <p:nvSpPr>
            <p:cNvPr id="17" name="object 17"/>
            <p:cNvSpPr/>
            <p:nvPr/>
          </p:nvSpPr>
          <p:spPr>
            <a:xfrm>
              <a:off x="1766455" y="3125588"/>
              <a:ext cx="1783079" cy="9102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94801" y="3266900"/>
              <a:ext cx="1122217" cy="63592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5617" y="3151250"/>
              <a:ext cx="1683270" cy="81183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15617" y="3151251"/>
              <a:ext cx="1683385" cy="812165"/>
            </a:xfrm>
            <a:custGeom>
              <a:avLst/>
              <a:gdLst/>
              <a:ahLst/>
              <a:cxnLst/>
              <a:rect l="l" t="t" r="r" b="b"/>
              <a:pathLst>
                <a:path w="1683385" h="812164">
                  <a:moveTo>
                    <a:pt x="0" y="405914"/>
                  </a:moveTo>
                  <a:lnTo>
                    <a:pt x="9125" y="345931"/>
                  </a:lnTo>
                  <a:lnTo>
                    <a:pt x="35634" y="288681"/>
                  </a:lnTo>
                  <a:lnTo>
                    <a:pt x="78223" y="234791"/>
                  </a:lnTo>
                  <a:lnTo>
                    <a:pt x="135592" y="184889"/>
                  </a:lnTo>
                  <a:lnTo>
                    <a:pt x="169412" y="161630"/>
                  </a:lnTo>
                  <a:lnTo>
                    <a:pt x="206439" y="139604"/>
                  </a:lnTo>
                  <a:lnTo>
                    <a:pt x="246509" y="118889"/>
                  </a:lnTo>
                  <a:lnTo>
                    <a:pt x="289461" y="99563"/>
                  </a:lnTo>
                  <a:lnTo>
                    <a:pt x="335131" y="81706"/>
                  </a:lnTo>
                  <a:lnTo>
                    <a:pt x="383356" y="65395"/>
                  </a:lnTo>
                  <a:lnTo>
                    <a:pt x="433975" y="50709"/>
                  </a:lnTo>
                  <a:lnTo>
                    <a:pt x="486824" y="37726"/>
                  </a:lnTo>
                  <a:lnTo>
                    <a:pt x="541740" y="26526"/>
                  </a:lnTo>
                  <a:lnTo>
                    <a:pt x="598561" y="17186"/>
                  </a:lnTo>
                  <a:lnTo>
                    <a:pt x="657124" y="9784"/>
                  </a:lnTo>
                  <a:lnTo>
                    <a:pt x="717266" y="4401"/>
                  </a:lnTo>
                  <a:lnTo>
                    <a:pt x="778824" y="1113"/>
                  </a:lnTo>
                  <a:lnTo>
                    <a:pt x="841637" y="0"/>
                  </a:lnTo>
                  <a:lnTo>
                    <a:pt x="904449" y="1113"/>
                  </a:lnTo>
                  <a:lnTo>
                    <a:pt x="966008" y="4401"/>
                  </a:lnTo>
                  <a:lnTo>
                    <a:pt x="1026150" y="9784"/>
                  </a:lnTo>
                  <a:lnTo>
                    <a:pt x="1084713" y="17186"/>
                  </a:lnTo>
                  <a:lnTo>
                    <a:pt x="1141534" y="26526"/>
                  </a:lnTo>
                  <a:lnTo>
                    <a:pt x="1196450" y="37726"/>
                  </a:lnTo>
                  <a:lnTo>
                    <a:pt x="1249299" y="50709"/>
                  </a:lnTo>
                  <a:lnTo>
                    <a:pt x="1299918" y="65395"/>
                  </a:lnTo>
                  <a:lnTo>
                    <a:pt x="1348144" y="81706"/>
                  </a:lnTo>
                  <a:lnTo>
                    <a:pt x="1393814" y="99563"/>
                  </a:lnTo>
                  <a:lnTo>
                    <a:pt x="1436766" y="118889"/>
                  </a:lnTo>
                  <a:lnTo>
                    <a:pt x="1476836" y="139604"/>
                  </a:lnTo>
                  <a:lnTo>
                    <a:pt x="1513863" y="161630"/>
                  </a:lnTo>
                  <a:lnTo>
                    <a:pt x="1547684" y="184889"/>
                  </a:lnTo>
                  <a:lnTo>
                    <a:pt x="1578135" y="209302"/>
                  </a:lnTo>
                  <a:lnTo>
                    <a:pt x="1628277" y="261276"/>
                  </a:lnTo>
                  <a:lnTo>
                    <a:pt x="1662990" y="316925"/>
                  </a:lnTo>
                  <a:lnTo>
                    <a:pt x="1680970" y="375620"/>
                  </a:lnTo>
                  <a:lnTo>
                    <a:pt x="1683278" y="405914"/>
                  </a:lnTo>
                  <a:lnTo>
                    <a:pt x="1680970" y="436208"/>
                  </a:lnTo>
                  <a:lnTo>
                    <a:pt x="1662990" y="494903"/>
                  </a:lnTo>
                  <a:lnTo>
                    <a:pt x="1628277" y="550552"/>
                  </a:lnTo>
                  <a:lnTo>
                    <a:pt x="1578135" y="602526"/>
                  </a:lnTo>
                  <a:lnTo>
                    <a:pt x="1547684" y="626939"/>
                  </a:lnTo>
                  <a:lnTo>
                    <a:pt x="1513863" y="650198"/>
                  </a:lnTo>
                  <a:lnTo>
                    <a:pt x="1476836" y="672224"/>
                  </a:lnTo>
                  <a:lnTo>
                    <a:pt x="1436766" y="692939"/>
                  </a:lnTo>
                  <a:lnTo>
                    <a:pt x="1393814" y="712265"/>
                  </a:lnTo>
                  <a:lnTo>
                    <a:pt x="1348144" y="730123"/>
                  </a:lnTo>
                  <a:lnTo>
                    <a:pt x="1299918" y="746434"/>
                  </a:lnTo>
                  <a:lnTo>
                    <a:pt x="1249299" y="761120"/>
                  </a:lnTo>
                  <a:lnTo>
                    <a:pt x="1196450" y="774102"/>
                  </a:lnTo>
                  <a:lnTo>
                    <a:pt x="1141534" y="785303"/>
                  </a:lnTo>
                  <a:lnTo>
                    <a:pt x="1084713" y="794643"/>
                  </a:lnTo>
                  <a:lnTo>
                    <a:pt x="1026150" y="802044"/>
                  </a:lnTo>
                  <a:lnTo>
                    <a:pt x="966008" y="807428"/>
                  </a:lnTo>
                  <a:lnTo>
                    <a:pt x="904449" y="810716"/>
                  </a:lnTo>
                  <a:lnTo>
                    <a:pt x="841637" y="811829"/>
                  </a:lnTo>
                  <a:lnTo>
                    <a:pt x="778824" y="810716"/>
                  </a:lnTo>
                  <a:lnTo>
                    <a:pt x="717266" y="807428"/>
                  </a:lnTo>
                  <a:lnTo>
                    <a:pt x="657124" y="802044"/>
                  </a:lnTo>
                  <a:lnTo>
                    <a:pt x="598561" y="794643"/>
                  </a:lnTo>
                  <a:lnTo>
                    <a:pt x="541740" y="785303"/>
                  </a:lnTo>
                  <a:lnTo>
                    <a:pt x="486824" y="774102"/>
                  </a:lnTo>
                  <a:lnTo>
                    <a:pt x="433975" y="761120"/>
                  </a:lnTo>
                  <a:lnTo>
                    <a:pt x="383356" y="746434"/>
                  </a:lnTo>
                  <a:lnTo>
                    <a:pt x="335131" y="730123"/>
                  </a:lnTo>
                  <a:lnTo>
                    <a:pt x="289461" y="712265"/>
                  </a:lnTo>
                  <a:lnTo>
                    <a:pt x="246509" y="692939"/>
                  </a:lnTo>
                  <a:lnTo>
                    <a:pt x="206439" y="672224"/>
                  </a:lnTo>
                  <a:lnTo>
                    <a:pt x="169412" y="650198"/>
                  </a:lnTo>
                  <a:lnTo>
                    <a:pt x="135592" y="626939"/>
                  </a:lnTo>
                  <a:lnTo>
                    <a:pt x="105142" y="602526"/>
                  </a:lnTo>
                  <a:lnTo>
                    <a:pt x="55000" y="550552"/>
                  </a:lnTo>
                  <a:lnTo>
                    <a:pt x="20288" y="494903"/>
                  </a:lnTo>
                  <a:lnTo>
                    <a:pt x="2308" y="436208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157184" y="3300628"/>
            <a:ext cx="128451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5146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rlito"/>
                <a:cs typeface="Carlito"/>
              </a:rPr>
              <a:t>Social  </a:t>
            </a:r>
            <a:r>
              <a:rPr sz="1600" dirty="0">
                <a:latin typeface="Carlito"/>
                <a:cs typeface="Carlito"/>
              </a:rPr>
              <a:t>inf</a:t>
            </a:r>
            <a:r>
              <a:rPr sz="1600" spc="-5" dirty="0">
                <a:latin typeface="Carlito"/>
                <a:cs typeface="Carlito"/>
              </a:rPr>
              <a:t>or</a:t>
            </a:r>
            <a:r>
              <a:rPr sz="1600" dirty="0">
                <a:latin typeface="Carlito"/>
                <a:cs typeface="Carlito"/>
              </a:rPr>
              <a:t>m</a:t>
            </a:r>
            <a:r>
              <a:rPr sz="1600" spc="-5" dirty="0">
                <a:latin typeface="Carlito"/>
                <a:cs typeface="Carlito"/>
              </a:rPr>
              <a:t>atio</a:t>
            </a:r>
            <a:r>
              <a:rPr sz="1600" dirty="0">
                <a:latin typeface="Carlito"/>
                <a:cs typeface="Carlito"/>
              </a:rPr>
              <a:t>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633448" y="5328462"/>
            <a:ext cx="1737360" cy="914400"/>
            <a:chOff x="1633448" y="5328462"/>
            <a:chExt cx="1737360" cy="914400"/>
          </a:xfrm>
        </p:grpSpPr>
        <p:sp>
          <p:nvSpPr>
            <p:cNvPr id="23" name="object 23"/>
            <p:cNvSpPr/>
            <p:nvPr/>
          </p:nvSpPr>
          <p:spPr>
            <a:xfrm>
              <a:off x="1633448" y="5328462"/>
              <a:ext cx="1737360" cy="9144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84680" y="5359412"/>
              <a:ext cx="1635594" cy="81183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84680" y="5359412"/>
              <a:ext cx="1635760" cy="812165"/>
            </a:xfrm>
            <a:custGeom>
              <a:avLst/>
              <a:gdLst/>
              <a:ahLst/>
              <a:cxnLst/>
              <a:rect l="l" t="t" r="r" b="b"/>
              <a:pathLst>
                <a:path w="1635760" h="812164">
                  <a:moveTo>
                    <a:pt x="0" y="405914"/>
                  </a:moveTo>
                  <a:lnTo>
                    <a:pt x="9720" y="343138"/>
                  </a:lnTo>
                  <a:lnTo>
                    <a:pt x="37912" y="283393"/>
                  </a:lnTo>
                  <a:lnTo>
                    <a:pt x="83121" y="227403"/>
                  </a:lnTo>
                  <a:lnTo>
                    <a:pt x="111653" y="201041"/>
                  </a:lnTo>
                  <a:lnTo>
                    <a:pt x="143893" y="175888"/>
                  </a:lnTo>
                  <a:lnTo>
                    <a:pt x="179660" y="152035"/>
                  </a:lnTo>
                  <a:lnTo>
                    <a:pt x="218772" y="129571"/>
                  </a:lnTo>
                  <a:lnTo>
                    <a:pt x="261048" y="108588"/>
                  </a:lnTo>
                  <a:lnTo>
                    <a:pt x="306306" y="89174"/>
                  </a:lnTo>
                  <a:lnTo>
                    <a:pt x="354363" y="71421"/>
                  </a:lnTo>
                  <a:lnTo>
                    <a:pt x="405038" y="55419"/>
                  </a:lnTo>
                  <a:lnTo>
                    <a:pt x="458149" y="41257"/>
                  </a:lnTo>
                  <a:lnTo>
                    <a:pt x="513515" y="29027"/>
                  </a:lnTo>
                  <a:lnTo>
                    <a:pt x="570953" y="18817"/>
                  </a:lnTo>
                  <a:lnTo>
                    <a:pt x="630282" y="10720"/>
                  </a:lnTo>
                  <a:lnTo>
                    <a:pt x="691320" y="4824"/>
                  </a:lnTo>
                  <a:lnTo>
                    <a:pt x="753885" y="1221"/>
                  </a:lnTo>
                  <a:lnTo>
                    <a:pt x="817795" y="0"/>
                  </a:lnTo>
                  <a:lnTo>
                    <a:pt x="881705" y="1221"/>
                  </a:lnTo>
                  <a:lnTo>
                    <a:pt x="944269" y="4824"/>
                  </a:lnTo>
                  <a:lnTo>
                    <a:pt x="1005307" y="10720"/>
                  </a:lnTo>
                  <a:lnTo>
                    <a:pt x="1064636" y="18817"/>
                  </a:lnTo>
                  <a:lnTo>
                    <a:pt x="1122074" y="29027"/>
                  </a:lnTo>
                  <a:lnTo>
                    <a:pt x="1177439" y="41257"/>
                  </a:lnTo>
                  <a:lnTo>
                    <a:pt x="1230550" y="55419"/>
                  </a:lnTo>
                  <a:lnTo>
                    <a:pt x="1281225" y="71421"/>
                  </a:lnTo>
                  <a:lnTo>
                    <a:pt x="1329282" y="89174"/>
                  </a:lnTo>
                  <a:lnTo>
                    <a:pt x="1374540" y="108588"/>
                  </a:lnTo>
                  <a:lnTo>
                    <a:pt x="1416816" y="129571"/>
                  </a:lnTo>
                  <a:lnTo>
                    <a:pt x="1455928" y="152035"/>
                  </a:lnTo>
                  <a:lnTo>
                    <a:pt x="1491695" y="175888"/>
                  </a:lnTo>
                  <a:lnTo>
                    <a:pt x="1523935" y="201041"/>
                  </a:lnTo>
                  <a:lnTo>
                    <a:pt x="1552467" y="227403"/>
                  </a:lnTo>
                  <a:lnTo>
                    <a:pt x="1597676" y="283393"/>
                  </a:lnTo>
                  <a:lnTo>
                    <a:pt x="1625868" y="343138"/>
                  </a:lnTo>
                  <a:lnTo>
                    <a:pt x="1635588" y="405914"/>
                  </a:lnTo>
                  <a:lnTo>
                    <a:pt x="1633128" y="437636"/>
                  </a:lnTo>
                  <a:lnTo>
                    <a:pt x="1613990" y="498987"/>
                  </a:lnTo>
                  <a:lnTo>
                    <a:pt x="1577107" y="556944"/>
                  </a:lnTo>
                  <a:lnTo>
                    <a:pt x="1523935" y="610787"/>
                  </a:lnTo>
                  <a:lnTo>
                    <a:pt x="1491695" y="635940"/>
                  </a:lnTo>
                  <a:lnTo>
                    <a:pt x="1455928" y="659793"/>
                  </a:lnTo>
                  <a:lnTo>
                    <a:pt x="1416816" y="682257"/>
                  </a:lnTo>
                  <a:lnTo>
                    <a:pt x="1374540" y="703240"/>
                  </a:lnTo>
                  <a:lnTo>
                    <a:pt x="1329282" y="722654"/>
                  </a:lnTo>
                  <a:lnTo>
                    <a:pt x="1281225" y="740407"/>
                  </a:lnTo>
                  <a:lnTo>
                    <a:pt x="1230550" y="756410"/>
                  </a:lnTo>
                  <a:lnTo>
                    <a:pt x="1177439" y="770571"/>
                  </a:lnTo>
                  <a:lnTo>
                    <a:pt x="1122074" y="782802"/>
                  </a:lnTo>
                  <a:lnTo>
                    <a:pt x="1064636" y="793011"/>
                  </a:lnTo>
                  <a:lnTo>
                    <a:pt x="1005307" y="801108"/>
                  </a:lnTo>
                  <a:lnTo>
                    <a:pt x="944269" y="807004"/>
                  </a:lnTo>
                  <a:lnTo>
                    <a:pt x="881705" y="810608"/>
                  </a:lnTo>
                  <a:lnTo>
                    <a:pt x="817795" y="811829"/>
                  </a:lnTo>
                  <a:lnTo>
                    <a:pt x="753885" y="810608"/>
                  </a:lnTo>
                  <a:lnTo>
                    <a:pt x="691320" y="807004"/>
                  </a:lnTo>
                  <a:lnTo>
                    <a:pt x="630282" y="801108"/>
                  </a:lnTo>
                  <a:lnTo>
                    <a:pt x="570953" y="793011"/>
                  </a:lnTo>
                  <a:lnTo>
                    <a:pt x="513515" y="782802"/>
                  </a:lnTo>
                  <a:lnTo>
                    <a:pt x="458149" y="770571"/>
                  </a:lnTo>
                  <a:lnTo>
                    <a:pt x="405038" y="756410"/>
                  </a:lnTo>
                  <a:lnTo>
                    <a:pt x="354363" y="740407"/>
                  </a:lnTo>
                  <a:lnTo>
                    <a:pt x="306306" y="722654"/>
                  </a:lnTo>
                  <a:lnTo>
                    <a:pt x="261048" y="703240"/>
                  </a:lnTo>
                  <a:lnTo>
                    <a:pt x="218772" y="682257"/>
                  </a:lnTo>
                  <a:lnTo>
                    <a:pt x="179660" y="659793"/>
                  </a:lnTo>
                  <a:lnTo>
                    <a:pt x="143893" y="635940"/>
                  </a:lnTo>
                  <a:lnTo>
                    <a:pt x="111653" y="610787"/>
                  </a:lnTo>
                  <a:lnTo>
                    <a:pt x="83121" y="584425"/>
                  </a:lnTo>
                  <a:lnTo>
                    <a:pt x="37912" y="528435"/>
                  </a:lnTo>
                  <a:lnTo>
                    <a:pt x="9720" y="468690"/>
                  </a:lnTo>
                  <a:lnTo>
                    <a:pt x="0" y="405914"/>
                  </a:lnTo>
                  <a:close/>
                </a:path>
              </a:pathLst>
            </a:custGeom>
            <a:ln w="9524">
              <a:solidFill>
                <a:srgbClr val="9076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62466" y="5615470"/>
            <a:ext cx="97443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I</a:t>
            </a:r>
            <a:r>
              <a:rPr sz="1800" spc="-5" dirty="0">
                <a:latin typeface="Carlito"/>
                <a:cs typeface="Carlito"/>
              </a:rPr>
              <a:t>m</a:t>
            </a:r>
            <a:r>
              <a:rPr sz="1800" dirty="0">
                <a:latin typeface="Carlito"/>
                <a:cs typeface="Carlito"/>
              </a:rPr>
              <a:t>a</a:t>
            </a:r>
            <a:r>
              <a:rPr sz="1800" spc="-5" dirty="0">
                <a:latin typeface="Carlito"/>
                <a:cs typeface="Carlito"/>
              </a:rPr>
              <a:t>g</a:t>
            </a:r>
            <a:r>
              <a:rPr sz="1800" dirty="0">
                <a:latin typeface="Carlito"/>
                <a:cs typeface="Carlito"/>
              </a:rPr>
              <a:t>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29295" y="2818015"/>
            <a:ext cx="2423160" cy="2826385"/>
            <a:chOff x="1629295" y="2818015"/>
            <a:chExt cx="2423160" cy="2826385"/>
          </a:xfrm>
        </p:grpSpPr>
        <p:sp>
          <p:nvSpPr>
            <p:cNvPr id="28" name="object 28"/>
            <p:cNvSpPr/>
            <p:nvPr/>
          </p:nvSpPr>
          <p:spPr>
            <a:xfrm>
              <a:off x="1629295" y="4912817"/>
              <a:ext cx="440574" cy="73151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4680" y="4943056"/>
              <a:ext cx="229870" cy="512445"/>
            </a:xfrm>
            <a:custGeom>
              <a:avLst/>
              <a:gdLst/>
              <a:ahLst/>
              <a:cxnLst/>
              <a:rect l="l" t="t" r="r" b="b"/>
              <a:pathLst>
                <a:path w="229869" h="512445">
                  <a:moveTo>
                    <a:pt x="0" y="0"/>
                  </a:moveTo>
                  <a:lnTo>
                    <a:pt x="229405" y="51198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27961" y="5353951"/>
              <a:ext cx="108915" cy="1240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356662" y="3936073"/>
              <a:ext cx="357446" cy="159189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05264" y="3963085"/>
              <a:ext cx="152400" cy="1371600"/>
            </a:xfrm>
            <a:custGeom>
              <a:avLst/>
              <a:gdLst/>
              <a:ahLst/>
              <a:cxnLst/>
              <a:rect l="l" t="t" r="r" b="b"/>
              <a:pathLst>
                <a:path w="152400" h="1371600">
                  <a:moveTo>
                    <a:pt x="151994" y="0"/>
                  </a:moveTo>
                  <a:lnTo>
                    <a:pt x="0" y="137127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55024" y="5239283"/>
              <a:ext cx="117182" cy="12012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34385" y="2818015"/>
              <a:ext cx="1118062" cy="282632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89041" y="2849054"/>
              <a:ext cx="908050" cy="2606040"/>
            </a:xfrm>
            <a:custGeom>
              <a:avLst/>
              <a:gdLst/>
              <a:ahLst/>
              <a:cxnLst/>
              <a:rect l="l" t="t" r="r" b="b"/>
              <a:pathLst>
                <a:path w="908050" h="2606040">
                  <a:moveTo>
                    <a:pt x="907470" y="0"/>
                  </a:moveTo>
                  <a:lnTo>
                    <a:pt x="0" y="260545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58312" y="5354116"/>
              <a:ext cx="111975" cy="12419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3902" y="908253"/>
            <a:ext cx="6332398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Trust evaluations</a:t>
            </a:r>
            <a:r>
              <a:rPr spc="-55" dirty="0"/>
              <a:t> </a:t>
            </a:r>
            <a:r>
              <a:rPr spc="-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4408" y="1656600"/>
            <a:ext cx="9377692" cy="5375061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dirty="0">
                <a:latin typeface="Carlito"/>
                <a:cs typeface="Carlito"/>
              </a:rPr>
              <a:t>Inputs </a:t>
            </a:r>
            <a:r>
              <a:rPr sz="2800" spc="-5" dirty="0">
                <a:latin typeface="Carlito"/>
                <a:cs typeface="Carlito"/>
              </a:rPr>
              <a:t>need </a:t>
            </a:r>
            <a:r>
              <a:rPr sz="2800" dirty="0">
                <a:latin typeface="Carlito"/>
                <a:cs typeface="Carlito"/>
              </a:rPr>
              <a:t>to be </a:t>
            </a:r>
            <a:r>
              <a:rPr sz="2800" spc="-5" dirty="0">
                <a:latin typeface="Carlito"/>
                <a:cs typeface="Carlito"/>
              </a:rPr>
              <a:t>ﬁltered or adapted for image </a:t>
            </a:r>
            <a:r>
              <a:rPr sz="2800" dirty="0">
                <a:latin typeface="Carlito"/>
                <a:cs typeface="Carlito"/>
              </a:rPr>
              <a:t>building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to</a:t>
            </a:r>
            <a:endParaRPr sz="2800">
              <a:latin typeface="Carlito"/>
              <a:cs typeface="Carlito"/>
            </a:endParaRPr>
          </a:p>
          <a:p>
            <a:pPr marL="354965" marR="522605" indent="-342900">
              <a:lnSpc>
                <a:spcPts val="3329"/>
              </a:lnSpc>
              <a:spcBef>
                <a:spcPts val="7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… </a:t>
            </a:r>
            <a:r>
              <a:rPr sz="2800" spc="-5" dirty="0">
                <a:latin typeface="Carlito"/>
                <a:cs typeface="Carlito"/>
              </a:rPr>
              <a:t>consider only relevant </a:t>
            </a:r>
            <a:r>
              <a:rPr sz="2800" dirty="0">
                <a:latin typeface="Carlito"/>
                <a:cs typeface="Carlito"/>
              </a:rPr>
              <a:t>inputs </a:t>
            </a:r>
            <a:r>
              <a:rPr sz="2800" spc="-5" dirty="0">
                <a:latin typeface="Carlito"/>
                <a:cs typeface="Carlito"/>
              </a:rPr>
              <a:t>for </a:t>
            </a:r>
            <a:r>
              <a:rPr sz="2800" dirty="0">
                <a:latin typeface="Carlito"/>
                <a:cs typeface="Carlito"/>
              </a:rPr>
              <a:t>the </a:t>
            </a:r>
            <a:r>
              <a:rPr sz="2800" b="1" i="1" spc="-5" dirty="0">
                <a:solidFill>
                  <a:srgbClr val="000090"/>
                </a:solidFill>
                <a:latin typeface="Carlito"/>
                <a:cs typeface="Carlito"/>
              </a:rPr>
              <a:t>context </a:t>
            </a:r>
            <a:r>
              <a:rPr sz="2800" spc="-5" dirty="0">
                <a:latin typeface="Carlito"/>
                <a:cs typeface="Carlito"/>
              </a:rPr>
              <a:t>of </a:t>
            </a:r>
            <a:r>
              <a:rPr sz="2800" dirty="0">
                <a:latin typeface="Carlito"/>
                <a:cs typeface="Carlito"/>
              </a:rPr>
              <a:t>an  </a:t>
            </a:r>
            <a:r>
              <a:rPr sz="2800" spc="-5" dirty="0">
                <a:latin typeface="Carlito"/>
                <a:cs typeface="Carlito"/>
              </a:rPr>
              <a:t>image</a:t>
            </a:r>
            <a:endParaRPr sz="2800">
              <a:latin typeface="Carlito"/>
              <a:cs typeface="Carlito"/>
            </a:endParaRPr>
          </a:p>
          <a:p>
            <a:pPr marL="862965" marR="441959">
              <a:lnSpc>
                <a:spcPct val="100800"/>
              </a:lnSpc>
              <a:spcBef>
                <a:spcPts val="390"/>
              </a:spcBef>
            </a:pPr>
            <a:r>
              <a:rPr sz="2000" spc="-5" dirty="0">
                <a:latin typeface="Carlito"/>
                <a:cs typeface="Carlito"/>
              </a:rPr>
              <a:t>e.g.: if I’m </a:t>
            </a:r>
            <a:r>
              <a:rPr sz="2000" dirty="0">
                <a:latin typeface="Carlito"/>
                <a:cs typeface="Carlito"/>
              </a:rPr>
              <a:t>building an </a:t>
            </a:r>
            <a:r>
              <a:rPr sz="2000" spc="-5" dirty="0">
                <a:latin typeface="Carlito"/>
                <a:cs typeface="Carlito"/>
              </a:rPr>
              <a:t>image of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medical doctor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5" dirty="0">
                <a:latin typeface="Carlito"/>
                <a:cs typeface="Carlito"/>
              </a:rPr>
              <a:t>surgeon, </a:t>
            </a:r>
            <a:r>
              <a:rPr sz="2000" dirty="0">
                <a:latin typeface="Carlito"/>
                <a:cs typeface="Carlito"/>
              </a:rPr>
              <a:t>I </a:t>
            </a:r>
            <a:r>
              <a:rPr sz="2000" spc="-5" dirty="0">
                <a:latin typeface="Carlito"/>
                <a:cs typeface="Carlito"/>
              </a:rPr>
              <a:t>won’t  consider her </a:t>
            </a:r>
            <a:r>
              <a:rPr sz="2000" dirty="0">
                <a:latin typeface="Carlito"/>
                <a:cs typeface="Carlito"/>
              </a:rPr>
              <a:t>past </a:t>
            </a:r>
            <a:r>
              <a:rPr sz="2000" spc="-5" dirty="0">
                <a:latin typeface="Carlito"/>
                <a:cs typeface="Carlito"/>
              </a:rPr>
              <a:t>experiences </a:t>
            </a:r>
            <a:r>
              <a:rPr sz="2000" dirty="0">
                <a:latin typeface="Carlito"/>
                <a:cs typeface="Carlito"/>
              </a:rPr>
              <a:t>as a </a:t>
            </a:r>
            <a:r>
              <a:rPr sz="2000" spc="-5" dirty="0">
                <a:latin typeface="Carlito"/>
                <a:cs typeface="Carlito"/>
              </a:rPr>
              <a:t>wine</a:t>
            </a:r>
            <a:r>
              <a:rPr sz="2000" spc="-1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recommender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3345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… </a:t>
            </a:r>
            <a:r>
              <a:rPr sz="2800" spc="-5" dirty="0">
                <a:latin typeface="Carlito"/>
                <a:cs typeface="Carlito"/>
              </a:rPr>
              <a:t>avoid </a:t>
            </a:r>
            <a:r>
              <a:rPr sz="2800" dirty="0">
                <a:latin typeface="Carlito"/>
                <a:cs typeface="Carlito"/>
              </a:rPr>
              <a:t>using </a:t>
            </a:r>
            <a:r>
              <a:rPr sz="2800" spc="-5" dirty="0">
                <a:latin typeface="Carlito"/>
                <a:cs typeface="Carlito"/>
              </a:rPr>
              <a:t>fake communicated experiences </a:t>
            </a:r>
            <a:r>
              <a:rPr sz="2800" dirty="0">
                <a:latin typeface="Carlito"/>
                <a:cs typeface="Carlito"/>
              </a:rPr>
              <a:t>sent</a:t>
            </a:r>
            <a:r>
              <a:rPr sz="2800" spc="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by</a:t>
            </a:r>
            <a:endParaRPr sz="2800">
              <a:latin typeface="Carlito"/>
              <a:cs typeface="Carlito"/>
            </a:endParaRPr>
          </a:p>
          <a:p>
            <a:pPr marL="354965">
              <a:lnSpc>
                <a:spcPts val="3345"/>
              </a:lnSpc>
            </a:pPr>
            <a:r>
              <a:rPr sz="2800" b="1" spc="-5" dirty="0">
                <a:solidFill>
                  <a:srgbClr val="000090"/>
                </a:solidFill>
                <a:latin typeface="Carlito"/>
                <a:cs typeface="Carlito"/>
              </a:rPr>
              <a:t>malicious</a:t>
            </a:r>
            <a:r>
              <a:rPr sz="2800" b="1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b="1" spc="-5" dirty="0">
                <a:solidFill>
                  <a:srgbClr val="000090"/>
                </a:solidFill>
                <a:latin typeface="Carlito"/>
                <a:cs typeface="Carlito"/>
              </a:rPr>
              <a:t>agents</a:t>
            </a:r>
            <a:endParaRPr sz="2800">
              <a:latin typeface="Carlito"/>
              <a:cs typeface="Carlito"/>
            </a:endParaRPr>
          </a:p>
          <a:p>
            <a:pPr marL="862965" marR="328295">
              <a:lnSpc>
                <a:spcPct val="100800"/>
              </a:lnSpc>
              <a:spcBef>
                <a:spcPts val="500"/>
              </a:spcBef>
            </a:pPr>
            <a:r>
              <a:rPr sz="2000" spc="-5" dirty="0">
                <a:latin typeface="Carlito"/>
                <a:cs typeface="Carlito"/>
              </a:rPr>
              <a:t>e.g.: </a:t>
            </a:r>
            <a:r>
              <a:rPr sz="2000" dirty="0">
                <a:latin typeface="Carlito"/>
                <a:cs typeface="Carlito"/>
              </a:rPr>
              <a:t>if I </a:t>
            </a:r>
            <a:r>
              <a:rPr sz="2000" spc="-5" dirty="0">
                <a:latin typeface="Carlito"/>
                <a:cs typeface="Carlito"/>
              </a:rPr>
              <a:t>detected </a:t>
            </a:r>
            <a:r>
              <a:rPr sz="2000" dirty="0">
                <a:latin typeface="Carlito"/>
                <a:cs typeface="Carlito"/>
              </a:rPr>
              <a:t>that an </a:t>
            </a:r>
            <a:r>
              <a:rPr sz="2000" spc="-5" dirty="0">
                <a:latin typeface="Carlito"/>
                <a:cs typeface="Carlito"/>
              </a:rPr>
              <a:t>agent sends </a:t>
            </a:r>
            <a:r>
              <a:rPr sz="2000" dirty="0">
                <a:latin typeface="Carlito"/>
                <a:cs typeface="Carlito"/>
              </a:rPr>
              <a:t>false </a:t>
            </a:r>
            <a:r>
              <a:rPr sz="2000" spc="-5" dirty="0">
                <a:latin typeface="Carlito"/>
                <a:cs typeface="Carlito"/>
              </a:rPr>
              <a:t>communicated experiences  about others, </a:t>
            </a:r>
            <a:r>
              <a:rPr sz="2000" dirty="0">
                <a:latin typeface="Carlito"/>
                <a:cs typeface="Carlito"/>
              </a:rPr>
              <a:t>I should </a:t>
            </a:r>
            <a:r>
              <a:rPr sz="2000" spc="-5" dirty="0">
                <a:latin typeface="Carlito"/>
                <a:cs typeface="Carlito"/>
              </a:rPr>
              <a:t>ignore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them</a:t>
            </a:r>
            <a:endParaRPr sz="2000">
              <a:latin typeface="Carlito"/>
              <a:cs typeface="Carlito"/>
            </a:endParaRPr>
          </a:p>
          <a:p>
            <a:pPr marL="355600" indent="-342900">
              <a:lnSpc>
                <a:spcPts val="3345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rlito"/>
                <a:cs typeface="Carlito"/>
              </a:rPr>
              <a:t>… adjust the </a:t>
            </a:r>
            <a:r>
              <a:rPr sz="2800" spc="-5" dirty="0">
                <a:latin typeface="Carlito"/>
                <a:cs typeface="Carlito"/>
              </a:rPr>
              <a:t>communicated </a:t>
            </a:r>
            <a:r>
              <a:rPr sz="2800" dirty="0">
                <a:latin typeface="Carlito"/>
                <a:cs typeface="Carlito"/>
              </a:rPr>
              <a:t>values if </a:t>
            </a:r>
            <a:r>
              <a:rPr sz="2800" b="1" spc="-5" dirty="0">
                <a:solidFill>
                  <a:srgbClr val="000090"/>
                </a:solidFill>
                <a:latin typeface="Carlito"/>
                <a:cs typeface="Carlito"/>
              </a:rPr>
              <a:t>subjective</a:t>
            </a:r>
            <a:r>
              <a:rPr sz="2800" b="1" spc="-40" dirty="0">
                <a:solidFill>
                  <a:srgbClr val="000090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000090"/>
                </a:solidFill>
                <a:latin typeface="Carlito"/>
                <a:cs typeface="Carlito"/>
              </a:rPr>
              <a:t>trust</a:t>
            </a:r>
            <a:endParaRPr sz="2800">
              <a:latin typeface="Carlito"/>
              <a:cs typeface="Carlito"/>
            </a:endParaRPr>
          </a:p>
          <a:p>
            <a:pPr marL="354965">
              <a:lnSpc>
                <a:spcPts val="3345"/>
              </a:lnSpc>
            </a:pPr>
            <a:r>
              <a:rPr sz="2800" spc="-5" dirty="0">
                <a:latin typeface="Carlito"/>
                <a:cs typeface="Carlito"/>
              </a:rPr>
              <a:t>computation functions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exist</a:t>
            </a:r>
            <a:endParaRPr sz="2800">
              <a:latin typeface="Carlito"/>
              <a:cs typeface="Carlito"/>
            </a:endParaRPr>
          </a:p>
          <a:p>
            <a:pPr marL="862965" marR="245745">
              <a:lnSpc>
                <a:spcPct val="100800"/>
              </a:lnSpc>
              <a:spcBef>
                <a:spcPts val="400"/>
              </a:spcBef>
            </a:pPr>
            <a:r>
              <a:rPr sz="2000" spc="-5" dirty="0">
                <a:latin typeface="Carlito"/>
                <a:cs typeface="Carlito"/>
              </a:rPr>
              <a:t>e.g.: Alice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more severe </a:t>
            </a:r>
            <a:r>
              <a:rPr sz="2000" dirty="0">
                <a:latin typeface="Carlito"/>
                <a:cs typeface="Carlito"/>
              </a:rPr>
              <a:t>than </a:t>
            </a:r>
            <a:r>
              <a:rPr sz="2000" spc="-5" dirty="0">
                <a:latin typeface="Carlito"/>
                <a:cs typeface="Carlito"/>
              </a:rPr>
              <a:t>Bob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when </a:t>
            </a:r>
            <a:r>
              <a:rPr sz="2000" dirty="0">
                <a:latin typeface="Carlito"/>
                <a:cs typeface="Carlito"/>
              </a:rPr>
              <a:t>she </a:t>
            </a:r>
            <a:r>
              <a:rPr sz="2000" spc="-5" dirty="0">
                <a:latin typeface="Carlito"/>
                <a:cs typeface="Carlito"/>
              </a:rPr>
              <a:t>communicates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trust  </a:t>
            </a:r>
            <a:r>
              <a:rPr sz="2000" dirty="0">
                <a:latin typeface="Carlito"/>
                <a:cs typeface="Carlito"/>
              </a:rPr>
              <a:t>value </a:t>
            </a:r>
            <a:r>
              <a:rPr sz="2000" spc="-5" dirty="0">
                <a:latin typeface="Carlito"/>
                <a:cs typeface="Carlito"/>
              </a:rPr>
              <a:t>of X, Bob </a:t>
            </a:r>
            <a:r>
              <a:rPr sz="2000" dirty="0">
                <a:latin typeface="Carlito"/>
                <a:cs typeface="Carlito"/>
              </a:rPr>
              <a:t>should </a:t>
            </a:r>
            <a:r>
              <a:rPr sz="2000" spc="-5" dirty="0">
                <a:latin typeface="Carlito"/>
                <a:cs typeface="Carlito"/>
              </a:rPr>
              <a:t>interpret </a:t>
            </a:r>
            <a:r>
              <a:rPr sz="2000" dirty="0">
                <a:latin typeface="Carlito"/>
                <a:cs typeface="Carlito"/>
              </a:rPr>
              <a:t>it as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X+2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9100" y="845096"/>
            <a:ext cx="8762999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100"/>
              </a:spcBef>
            </a:pPr>
            <a:r>
              <a:rPr spc="-5" dirty="0"/>
              <a:t>Trust</a:t>
            </a:r>
            <a:r>
              <a:rPr spc="-10" dirty="0"/>
              <a:t> </a:t>
            </a:r>
            <a:r>
              <a:rPr spc="-5" dirty="0"/>
              <a:t>evaluation</a:t>
            </a:r>
          </a:p>
          <a:p>
            <a:pPr algn="ctr">
              <a:lnSpc>
                <a:spcPts val="4310"/>
              </a:lnSpc>
            </a:pPr>
            <a:r>
              <a:rPr dirty="0"/>
              <a:t>by a </a:t>
            </a:r>
            <a:r>
              <a:rPr spc="-10" dirty="0"/>
              <a:t>statistical</a:t>
            </a:r>
            <a:r>
              <a:rPr spc="-35" dirty="0"/>
              <a:t> </a:t>
            </a:r>
            <a:r>
              <a:rPr spc="-5" dirty="0"/>
              <a:t>evaluation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1774" y="2277325"/>
            <a:ext cx="9274126" cy="4629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10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97D"/>
                </a:solidFill>
                <a:latin typeface="Carlito"/>
                <a:cs typeface="Carlito"/>
              </a:rPr>
              <a:t>Approach: </a:t>
            </a:r>
            <a:r>
              <a:rPr sz="2400" i="1" dirty="0">
                <a:latin typeface="Carlito"/>
                <a:cs typeface="Carlito"/>
              </a:rPr>
              <a:t>Compute a </a:t>
            </a:r>
            <a:r>
              <a:rPr sz="2400" i="1" spc="-5" dirty="0">
                <a:latin typeface="Carlito"/>
                <a:cs typeface="Carlito"/>
              </a:rPr>
              <a:t>single </a:t>
            </a:r>
            <a:r>
              <a:rPr sz="2400" i="1" dirty="0">
                <a:latin typeface="Carlito"/>
                <a:cs typeface="Carlito"/>
              </a:rPr>
              <a:t>value from a </a:t>
            </a:r>
            <a:r>
              <a:rPr sz="2400" i="1" spc="-5" dirty="0">
                <a:latin typeface="Carlito"/>
                <a:cs typeface="Carlito"/>
              </a:rPr>
              <a:t>set </a:t>
            </a:r>
            <a:r>
              <a:rPr sz="2400" i="1" dirty="0">
                <a:latin typeface="Carlito"/>
                <a:cs typeface="Carlito"/>
              </a:rPr>
              <a:t>of</a:t>
            </a:r>
            <a:r>
              <a:rPr sz="2400" i="1" spc="-35" dirty="0">
                <a:latin typeface="Carlito"/>
                <a:cs typeface="Carlito"/>
              </a:rPr>
              <a:t> </a:t>
            </a:r>
            <a:r>
              <a:rPr sz="2400" i="1" dirty="0">
                <a:latin typeface="Carlito"/>
                <a:cs typeface="Carlito"/>
              </a:rPr>
              <a:t>input</a:t>
            </a:r>
            <a:endParaRPr sz="2400">
              <a:latin typeface="Carlito"/>
              <a:cs typeface="Carlito"/>
            </a:endParaRPr>
          </a:p>
          <a:p>
            <a:pPr marL="336550" indent="-285750">
              <a:lnSpc>
                <a:spcPct val="100000"/>
              </a:lnSpc>
              <a:spcBef>
                <a:spcPts val="2150"/>
              </a:spcBef>
              <a:buFont typeface="Arial"/>
              <a:buChar char="•"/>
              <a:tabLst>
                <a:tab pos="335915" algn="l"/>
                <a:tab pos="336550" algn="l"/>
              </a:tabLst>
            </a:pPr>
            <a:r>
              <a:rPr sz="2000" dirty="0">
                <a:latin typeface="Carlito"/>
                <a:cs typeface="Carlito"/>
              </a:rPr>
              <a:t>One </a:t>
            </a:r>
            <a:r>
              <a:rPr sz="2000" spc="-5" dirty="0">
                <a:latin typeface="Carlito"/>
                <a:cs typeface="Carlito"/>
              </a:rPr>
              <a:t>example with qualitative </a:t>
            </a:r>
            <a:r>
              <a:rPr sz="2000" dirty="0">
                <a:latin typeface="Carlito"/>
                <a:cs typeface="Carlito"/>
              </a:rPr>
              <a:t>values </a:t>
            </a:r>
            <a:r>
              <a:rPr sz="2000" spc="-240" dirty="0">
                <a:latin typeface="Carlito"/>
                <a:cs typeface="Carlito"/>
              </a:rPr>
              <a:t>[Abdul-­‐Rahman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5" dirty="0">
                <a:latin typeface="Carlito"/>
                <a:cs typeface="Carlito"/>
              </a:rPr>
              <a:t>Hailes,</a:t>
            </a:r>
            <a:r>
              <a:rPr sz="2000" spc="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00]</a:t>
            </a:r>
            <a:endParaRPr sz="2000">
              <a:latin typeface="Carlito"/>
              <a:cs typeface="Carlito"/>
            </a:endParaRPr>
          </a:p>
          <a:p>
            <a:pPr marL="793750" lvl="1" indent="-285750">
              <a:lnSpc>
                <a:spcPts val="2130"/>
              </a:lnSpc>
              <a:buFont typeface="Arial"/>
              <a:buChar char="•"/>
              <a:tabLst>
                <a:tab pos="793115" algn="l"/>
                <a:tab pos="793750" algn="l"/>
              </a:tabLst>
            </a:pPr>
            <a:r>
              <a:rPr sz="1800" spc="-5" dirty="0">
                <a:latin typeface="Carlito"/>
                <a:cs typeface="Carlito"/>
              </a:rPr>
              <a:t>feedback </a:t>
            </a:r>
            <a:r>
              <a:rPr sz="1800" dirty="0">
                <a:latin typeface="Carlito"/>
                <a:cs typeface="Carlito"/>
              </a:rPr>
              <a:t>values in the set </a:t>
            </a:r>
            <a:r>
              <a:rPr sz="1800" i="1" dirty="0">
                <a:latin typeface="Carlito"/>
                <a:cs typeface="Carlito"/>
              </a:rPr>
              <a:t>{very </a:t>
            </a:r>
            <a:r>
              <a:rPr sz="1800" i="1" spc="-5" dirty="0">
                <a:latin typeface="Carlito"/>
                <a:cs typeface="Carlito"/>
              </a:rPr>
              <a:t>good, good, bad, </a:t>
            </a:r>
            <a:r>
              <a:rPr sz="1800" i="1" dirty="0">
                <a:latin typeface="Carlito"/>
                <a:cs typeface="Carlito"/>
              </a:rPr>
              <a:t>very </a:t>
            </a:r>
            <a:r>
              <a:rPr sz="1800" i="1" spc="-5" dirty="0">
                <a:latin typeface="Carlito"/>
                <a:cs typeface="Carlito"/>
              </a:rPr>
              <a:t>bad}</a:t>
            </a:r>
            <a:endParaRPr sz="1800">
              <a:latin typeface="Carlito"/>
              <a:cs typeface="Carlito"/>
            </a:endParaRPr>
          </a:p>
          <a:p>
            <a:pPr marL="787400" marR="17780" lvl="1" indent="-279400">
              <a:lnSpc>
                <a:spcPts val="2200"/>
              </a:lnSpc>
              <a:spcBef>
                <a:spcPts val="10"/>
              </a:spcBef>
              <a:buFont typeface="Arial"/>
              <a:buChar char="•"/>
              <a:tabLst>
                <a:tab pos="793115" algn="l"/>
                <a:tab pos="793750" algn="l"/>
              </a:tabLst>
            </a:pPr>
            <a:r>
              <a:rPr sz="1800" spc="-5" dirty="0">
                <a:latin typeface="Carlito"/>
                <a:cs typeface="Carlito"/>
              </a:rPr>
              <a:t>aggregation function consists </a:t>
            </a:r>
            <a:r>
              <a:rPr sz="1800" dirty="0">
                <a:latin typeface="Carlito"/>
                <a:cs typeface="Carlito"/>
              </a:rPr>
              <a:t>= keeping the </a:t>
            </a:r>
            <a:r>
              <a:rPr sz="1800" spc="-5" dirty="0">
                <a:latin typeface="Carlito"/>
                <a:cs typeface="Carlito"/>
              </a:rPr>
              <a:t>most represented feedback about  agent </a:t>
            </a:r>
            <a:r>
              <a:rPr sz="1800" i="1" dirty="0">
                <a:latin typeface="Carlito"/>
                <a:cs typeface="Carlito"/>
              </a:rPr>
              <a:t>a </a:t>
            </a:r>
            <a:r>
              <a:rPr sz="1800" dirty="0">
                <a:latin typeface="Carlito"/>
                <a:cs typeface="Carlito"/>
              </a:rPr>
              <a:t>in a </a:t>
            </a:r>
            <a:r>
              <a:rPr sz="1800" spc="-5" dirty="0">
                <a:latin typeface="Carlito"/>
                <a:cs typeface="Carlito"/>
              </a:rPr>
              <a:t>context </a:t>
            </a:r>
            <a:r>
              <a:rPr sz="1800" i="1" dirty="0">
                <a:latin typeface="Carlito"/>
                <a:cs typeface="Carlito"/>
              </a:rPr>
              <a:t>c</a:t>
            </a:r>
            <a:endParaRPr sz="1800">
              <a:latin typeface="Carlito"/>
              <a:cs typeface="Carlito"/>
            </a:endParaRPr>
          </a:p>
          <a:p>
            <a:pPr marL="481330" algn="ctr">
              <a:lnSpc>
                <a:spcPts val="2020"/>
              </a:lnSpc>
            </a:pPr>
            <a:r>
              <a:rPr sz="1800" i="1" spc="-5" dirty="0">
                <a:latin typeface="Carlito"/>
                <a:cs typeface="Carlito"/>
              </a:rPr>
              <a:t>T(a,c,td) </a:t>
            </a:r>
            <a:r>
              <a:rPr sz="1800" spc="-5" dirty="0">
                <a:latin typeface="Carlito"/>
                <a:cs typeface="Carlito"/>
              </a:rPr>
              <a:t>with </a:t>
            </a:r>
            <a:r>
              <a:rPr sz="1800" i="1" dirty="0">
                <a:latin typeface="Carlito"/>
                <a:cs typeface="Carlito"/>
              </a:rPr>
              <a:t>td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deﬁned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</a:t>
            </a:r>
            <a:endParaRPr sz="1800">
              <a:latin typeface="Carlito"/>
              <a:cs typeface="Carlito"/>
            </a:endParaRPr>
          </a:p>
          <a:p>
            <a:pPr marL="481965" algn="ctr">
              <a:lnSpc>
                <a:spcPct val="100000"/>
              </a:lnSpc>
              <a:spcBef>
                <a:spcPts val="40"/>
              </a:spcBef>
            </a:pPr>
            <a:r>
              <a:rPr sz="1800" i="1" dirty="0">
                <a:latin typeface="Carlito"/>
                <a:cs typeface="Carlito"/>
              </a:rPr>
              <a:t>{very </a:t>
            </a:r>
            <a:r>
              <a:rPr sz="1800" i="1" spc="-5" dirty="0">
                <a:latin typeface="Carlito"/>
                <a:cs typeface="Carlito"/>
              </a:rPr>
              <a:t>trustworhty, trustworthy, untrustworthy, </a:t>
            </a:r>
            <a:r>
              <a:rPr sz="1800" i="1" dirty="0">
                <a:latin typeface="Carlito"/>
                <a:cs typeface="Carlito"/>
              </a:rPr>
              <a:t>very</a:t>
            </a:r>
            <a:r>
              <a:rPr sz="1800" i="1" spc="4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untrustworthy}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Carlito"/>
              <a:cs typeface="Carlito"/>
            </a:endParaRPr>
          </a:p>
          <a:p>
            <a:pPr marL="336550" indent="-285750">
              <a:lnSpc>
                <a:spcPct val="100000"/>
              </a:lnSpc>
              <a:buFont typeface="Arial"/>
              <a:buChar char="•"/>
              <a:tabLst>
                <a:tab pos="335915" algn="l"/>
                <a:tab pos="336550" algn="l"/>
              </a:tabLst>
            </a:pPr>
            <a:r>
              <a:rPr sz="2000" spc="-5" dirty="0">
                <a:latin typeface="Carlito"/>
                <a:cs typeface="Carlito"/>
              </a:rPr>
              <a:t>Another example with numerical </a:t>
            </a:r>
            <a:r>
              <a:rPr sz="2000" dirty="0">
                <a:latin typeface="Carlito"/>
                <a:cs typeface="Carlito"/>
              </a:rPr>
              <a:t>values </a:t>
            </a:r>
            <a:r>
              <a:rPr sz="2000" spc="-5" dirty="0">
                <a:latin typeface="Carlito"/>
                <a:cs typeface="Carlito"/>
              </a:rPr>
              <a:t>[Schillo </a:t>
            </a:r>
            <a:r>
              <a:rPr sz="2000" dirty="0">
                <a:latin typeface="Carlito"/>
                <a:cs typeface="Carlito"/>
              </a:rPr>
              <a:t>et al,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00]</a:t>
            </a:r>
            <a:endParaRPr sz="2000">
              <a:latin typeface="Carlito"/>
              <a:cs typeface="Carlito"/>
            </a:endParaRPr>
          </a:p>
          <a:p>
            <a:pPr marL="793750" lvl="1" indent="-285750">
              <a:lnSpc>
                <a:spcPts val="2130"/>
              </a:lnSpc>
              <a:buFont typeface="Arial"/>
              <a:buChar char="•"/>
              <a:tabLst>
                <a:tab pos="793115" algn="l"/>
                <a:tab pos="793750" algn="l"/>
              </a:tabLst>
            </a:pPr>
            <a:r>
              <a:rPr sz="1800" spc="-5" dirty="0">
                <a:latin typeface="Carlito"/>
                <a:cs typeface="Carlito"/>
              </a:rPr>
              <a:t>Trustor </a:t>
            </a:r>
            <a:r>
              <a:rPr sz="1800" i="1" dirty="0">
                <a:latin typeface="Carlito"/>
                <a:cs typeface="Carlito"/>
              </a:rPr>
              <a:t>i </a:t>
            </a:r>
            <a:r>
              <a:rPr sz="1800" dirty="0">
                <a:latin typeface="Carlito"/>
                <a:cs typeface="Carlito"/>
              </a:rPr>
              <a:t>had </a:t>
            </a:r>
            <a:r>
              <a:rPr sz="1800" i="1" dirty="0">
                <a:latin typeface="Carlito"/>
                <a:cs typeface="Carlito"/>
              </a:rPr>
              <a:t>n </a:t>
            </a:r>
            <a:r>
              <a:rPr sz="1800" spc="-5" dirty="0">
                <a:latin typeface="Carlito"/>
                <a:cs typeface="Carlito"/>
              </a:rPr>
              <a:t>experiences with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trustee </a:t>
            </a:r>
            <a:r>
              <a:rPr sz="1800" i="1" dirty="0">
                <a:latin typeface="Carlito"/>
                <a:cs typeface="Carlito"/>
              </a:rPr>
              <a:t>j</a:t>
            </a:r>
            <a:r>
              <a:rPr sz="1800" dirty="0">
                <a:latin typeface="Carlito"/>
                <a:cs typeface="Carlito"/>
              </a:rPr>
              <a:t>, in </a:t>
            </a:r>
            <a:r>
              <a:rPr sz="1800" spc="-5" dirty="0">
                <a:latin typeface="Carlito"/>
                <a:cs typeface="Carlito"/>
              </a:rPr>
              <a:t>which </a:t>
            </a:r>
            <a:r>
              <a:rPr sz="1800" i="1" dirty="0">
                <a:latin typeface="Carlito"/>
                <a:cs typeface="Carlito"/>
              </a:rPr>
              <a:t>p </a:t>
            </a:r>
            <a:r>
              <a:rPr sz="1800" spc="-5" dirty="0">
                <a:latin typeface="Carlito"/>
                <a:cs typeface="Carlito"/>
              </a:rPr>
              <a:t>were</a:t>
            </a:r>
            <a:r>
              <a:rPr sz="1800" spc="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positive</a:t>
            </a:r>
            <a:endParaRPr sz="1800">
              <a:latin typeface="Carlito"/>
              <a:cs typeface="Carlito"/>
            </a:endParaRPr>
          </a:p>
          <a:p>
            <a:pPr marL="793750" lvl="1" indent="-285750">
              <a:lnSpc>
                <a:spcPts val="2130"/>
              </a:lnSpc>
              <a:buFont typeface="Arial"/>
              <a:buChar char="•"/>
              <a:tabLst>
                <a:tab pos="793115" algn="l"/>
                <a:tab pos="793750" algn="l"/>
              </a:tabLst>
            </a:pPr>
            <a:r>
              <a:rPr sz="1800" spc="-5" dirty="0">
                <a:latin typeface="Carlito"/>
                <a:cs typeface="Carlito"/>
              </a:rPr>
              <a:t>Aggregation function </a:t>
            </a:r>
            <a:r>
              <a:rPr sz="1800" dirty="0">
                <a:latin typeface="Carlito"/>
                <a:cs typeface="Carlito"/>
              </a:rPr>
              <a:t>= a </a:t>
            </a:r>
            <a:r>
              <a:rPr sz="1800" spc="-5" dirty="0">
                <a:latin typeface="Carlito"/>
                <a:cs typeface="Carlito"/>
              </a:rPr>
              <a:t>percentage of </a:t>
            </a:r>
            <a:r>
              <a:rPr sz="1800" spc="-10" dirty="0">
                <a:latin typeface="Carlito"/>
                <a:cs typeface="Carlito"/>
              </a:rPr>
              <a:t>positive</a:t>
            </a:r>
            <a:r>
              <a:rPr sz="1800" spc="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experiences</a:t>
            </a:r>
            <a:endParaRPr sz="1800">
              <a:latin typeface="Carlito"/>
              <a:cs typeface="Carlito"/>
            </a:endParaRPr>
          </a:p>
          <a:p>
            <a:pPr marL="3867150">
              <a:lnSpc>
                <a:spcPct val="100000"/>
              </a:lnSpc>
              <a:spcBef>
                <a:spcPts val="40"/>
              </a:spcBef>
            </a:pPr>
            <a:r>
              <a:rPr sz="2000" i="1" spc="5" dirty="0">
                <a:latin typeface="Carlito"/>
                <a:cs typeface="Carlito"/>
              </a:rPr>
              <a:t>T</a:t>
            </a:r>
            <a:r>
              <a:rPr sz="1950" i="1" spc="7" baseline="25641" dirty="0">
                <a:latin typeface="Carlito"/>
                <a:cs typeface="Carlito"/>
              </a:rPr>
              <a:t>i</a:t>
            </a:r>
            <a:r>
              <a:rPr sz="1950" i="1" spc="7" baseline="-21367" dirty="0">
                <a:latin typeface="Carlito"/>
                <a:cs typeface="Carlito"/>
              </a:rPr>
              <a:t>j </a:t>
            </a:r>
            <a:r>
              <a:rPr sz="2000" i="1" dirty="0">
                <a:latin typeface="Carlito"/>
                <a:cs typeface="Carlito"/>
              </a:rPr>
              <a:t>=</a:t>
            </a:r>
            <a:r>
              <a:rPr sz="2000" i="1" spc="-160" dirty="0">
                <a:latin typeface="Carlito"/>
                <a:cs typeface="Carlito"/>
              </a:rPr>
              <a:t> </a:t>
            </a:r>
            <a:r>
              <a:rPr sz="2000" i="1" dirty="0">
                <a:latin typeface="Carlito"/>
                <a:cs typeface="Carlito"/>
              </a:rPr>
              <a:t>p/n</a:t>
            </a:r>
            <a:endParaRPr sz="2000">
              <a:latin typeface="Carlito"/>
              <a:cs typeface="Carlito"/>
            </a:endParaRPr>
          </a:p>
          <a:p>
            <a:pPr marL="330200" marR="169545" indent="-279400">
              <a:lnSpc>
                <a:spcPct val="100000"/>
              </a:lnSpc>
              <a:spcBef>
                <a:spcPts val="505"/>
              </a:spcBef>
              <a:buFont typeface="Arial"/>
              <a:buChar char="•"/>
              <a:tabLst>
                <a:tab pos="335915" algn="l"/>
                <a:tab pos="336550" algn="l"/>
              </a:tabLst>
            </a:pP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third example </a:t>
            </a:r>
            <a:r>
              <a:rPr sz="2000" dirty="0">
                <a:latin typeface="Carlito"/>
                <a:cs typeface="Carlito"/>
              </a:rPr>
              <a:t>is to keep all the </a:t>
            </a:r>
            <a:r>
              <a:rPr sz="2000" spc="-5" dirty="0">
                <a:latin typeface="Carlito"/>
                <a:cs typeface="Carlito"/>
              </a:rPr>
              <a:t>experiences </a:t>
            </a:r>
            <a:r>
              <a:rPr sz="2000" dirty="0">
                <a:latin typeface="Carlito"/>
                <a:cs typeface="Carlito"/>
              </a:rPr>
              <a:t>in a </a:t>
            </a:r>
            <a:r>
              <a:rPr sz="2000" spc="-5" dirty="0">
                <a:latin typeface="Carlito"/>
                <a:cs typeface="Carlito"/>
              </a:rPr>
              <a:t>probability distribution  [Sierra </a:t>
            </a:r>
            <a:r>
              <a:rPr sz="2000" dirty="0">
                <a:latin typeface="Carlito"/>
                <a:cs typeface="Carlito"/>
              </a:rPr>
              <a:t>&amp; </a:t>
            </a:r>
            <a:r>
              <a:rPr sz="2000" spc="-5" dirty="0">
                <a:latin typeface="Carlito"/>
                <a:cs typeface="Carlito"/>
              </a:rPr>
              <a:t>Debenham,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00]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1500" y="845096"/>
            <a:ext cx="8534400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310"/>
              </a:lnSpc>
              <a:spcBef>
                <a:spcPts val="100"/>
              </a:spcBef>
            </a:pPr>
            <a:r>
              <a:rPr spc="-5" dirty="0"/>
              <a:t>Trust</a:t>
            </a:r>
            <a:r>
              <a:rPr spc="-10" dirty="0"/>
              <a:t> </a:t>
            </a:r>
            <a:r>
              <a:rPr spc="-5" dirty="0"/>
              <a:t>evaluation</a:t>
            </a:r>
          </a:p>
          <a:p>
            <a:pPr algn="ctr">
              <a:lnSpc>
                <a:spcPts val="4310"/>
              </a:lnSpc>
            </a:pPr>
            <a:r>
              <a:rPr dirty="0"/>
              <a:t>by </a:t>
            </a:r>
            <a:r>
              <a:rPr spc="-5" dirty="0"/>
              <a:t>logical beliefs</a:t>
            </a:r>
            <a:r>
              <a:rPr spc="-35" dirty="0"/>
              <a:t> </a:t>
            </a:r>
            <a:r>
              <a:rPr spc="-5" dirty="0"/>
              <a:t>generation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0580" y="2157628"/>
            <a:ext cx="7587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1F497D"/>
                </a:solidFill>
                <a:latin typeface="Carlito"/>
                <a:cs typeface="Carlito"/>
              </a:rPr>
              <a:t>Approach: </a:t>
            </a:r>
            <a:r>
              <a:rPr sz="2400" i="1" spc="-5" dirty="0">
                <a:latin typeface="Carlito"/>
                <a:cs typeface="Carlito"/>
              </a:rPr>
              <a:t>Infer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5" dirty="0">
                <a:latin typeface="Carlito"/>
                <a:cs typeface="Carlito"/>
              </a:rPr>
              <a:t>trust evaluation </a:t>
            </a:r>
            <a:r>
              <a:rPr sz="2400" i="1" dirty="0">
                <a:latin typeface="Carlito"/>
                <a:cs typeface="Carlito"/>
              </a:rPr>
              <a:t>from a </a:t>
            </a:r>
            <a:r>
              <a:rPr sz="2400" i="1" spc="-5" dirty="0">
                <a:latin typeface="Carlito"/>
                <a:cs typeface="Carlito"/>
              </a:rPr>
              <a:t>set </a:t>
            </a:r>
            <a:r>
              <a:rPr sz="2400" i="1" dirty="0">
                <a:latin typeface="Carlito"/>
                <a:cs typeface="Carlito"/>
              </a:rPr>
              <a:t>of</a:t>
            </a:r>
            <a:r>
              <a:rPr sz="2400" i="1" spc="1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beliefs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21" y="2820873"/>
            <a:ext cx="90657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2400" spc="-5" dirty="0">
                <a:latin typeface="Carlito"/>
                <a:cs typeface="Carlito"/>
              </a:rPr>
              <a:t>Example from [Herzig </a:t>
            </a:r>
            <a:r>
              <a:rPr sz="2400" dirty="0">
                <a:latin typeface="Carlito"/>
                <a:cs typeface="Carlito"/>
              </a:rPr>
              <a:t>et al, </a:t>
            </a:r>
            <a:r>
              <a:rPr sz="2400" spc="-5" dirty="0">
                <a:latin typeface="Carlito"/>
                <a:cs typeface="Carlito"/>
              </a:rPr>
              <a:t>10], </a:t>
            </a:r>
            <a:r>
              <a:rPr sz="2400" dirty="0">
                <a:latin typeface="Carlito"/>
                <a:cs typeface="Carlito"/>
              </a:rPr>
              <a:t>« </a:t>
            </a:r>
            <a:r>
              <a:rPr sz="2400" spc="-5" dirty="0">
                <a:latin typeface="Carlito"/>
                <a:cs typeface="Carlito"/>
              </a:rPr>
              <a:t>dispositional trust </a:t>
            </a:r>
            <a:r>
              <a:rPr sz="2400" dirty="0">
                <a:latin typeface="Carlito"/>
                <a:cs typeface="Carlito"/>
              </a:rPr>
              <a:t>»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: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1719" y="3179013"/>
            <a:ext cx="9040381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1465" marR="30480" indent="-254000">
              <a:lnSpc>
                <a:spcPct val="120800"/>
              </a:lnSpc>
              <a:spcBef>
                <a:spcPts val="100"/>
              </a:spcBef>
            </a:pPr>
            <a:r>
              <a:rPr sz="2000" spc="-5" dirty="0">
                <a:latin typeface="Carlito"/>
                <a:cs typeface="Carlito"/>
              </a:rPr>
              <a:t>DispTrust(Alice,Bob,write(p), written(p),Done(request(Alice,Bob,write(p)))) </a:t>
            </a:r>
            <a:r>
              <a:rPr sz="2000" dirty="0">
                <a:latin typeface="Carlito"/>
                <a:cs typeface="Carlito"/>
              </a:rPr>
              <a:t>=  </a:t>
            </a:r>
            <a:r>
              <a:rPr sz="2000" spc="-5" dirty="0">
                <a:latin typeface="Carlito"/>
                <a:cs typeface="Carlito"/>
              </a:rPr>
              <a:t>PotGoal</a:t>
            </a:r>
            <a:r>
              <a:rPr sz="1950" spc="-7" baseline="-21367" dirty="0">
                <a:latin typeface="Carlito"/>
                <a:cs typeface="Carlito"/>
              </a:rPr>
              <a:t>Alice</a:t>
            </a:r>
            <a:r>
              <a:rPr sz="2000" spc="-5" dirty="0">
                <a:latin typeface="Carlito"/>
                <a:cs typeface="Carlito"/>
              </a:rPr>
              <a:t>(written(p), request(Alice,Bob,write(p))) </a:t>
            </a:r>
            <a:r>
              <a:rPr sz="2000" dirty="0">
                <a:latin typeface="AoyagiKouzanFontT"/>
                <a:cs typeface="AoyagiKouzanFontT"/>
              </a:rPr>
              <a:t>∧  </a:t>
            </a:r>
            <a:r>
              <a:rPr sz="2000" spc="-5" dirty="0">
                <a:latin typeface="Carlito"/>
                <a:cs typeface="Carlito"/>
              </a:rPr>
              <a:t>Bel</a:t>
            </a:r>
            <a:r>
              <a:rPr sz="1950" spc="-7" baseline="-21367" dirty="0">
                <a:latin typeface="Carlito"/>
                <a:cs typeface="Carlito"/>
              </a:rPr>
              <a:t>Alice</a:t>
            </a:r>
            <a:r>
              <a:rPr sz="2000" spc="-5" dirty="0">
                <a:latin typeface="Carlito"/>
                <a:cs typeface="Carlito"/>
              </a:rPr>
              <a:t>G*((request(Alice,Bob,write(p)) </a:t>
            </a:r>
            <a:r>
              <a:rPr sz="2000" dirty="0">
                <a:latin typeface="AoyagiKouzanFontT"/>
                <a:cs typeface="AoyagiKouzanFontT"/>
              </a:rPr>
              <a:t>∧ </a:t>
            </a:r>
            <a:r>
              <a:rPr sz="2000" dirty="0">
                <a:latin typeface="Carlito"/>
                <a:cs typeface="Carlito"/>
              </a:rPr>
              <a:t>Choice</a:t>
            </a:r>
            <a:r>
              <a:rPr sz="1950" baseline="-21367" dirty="0">
                <a:latin typeface="Carlito"/>
                <a:cs typeface="Carlito"/>
              </a:rPr>
              <a:t>Alice</a:t>
            </a:r>
            <a:r>
              <a:rPr sz="2000" dirty="0">
                <a:latin typeface="Carlito"/>
                <a:cs typeface="Carlito"/>
              </a:rPr>
              <a:t>F </a:t>
            </a:r>
            <a:r>
              <a:rPr sz="2000" spc="-10" dirty="0">
                <a:latin typeface="Carlito"/>
                <a:cs typeface="Carlito"/>
              </a:rPr>
              <a:t>written(p)</a:t>
            </a:r>
            <a:r>
              <a:rPr sz="2000" spc="45" dirty="0">
                <a:latin typeface="Carlito"/>
                <a:cs typeface="Carlito"/>
              </a:rPr>
              <a:t> </a:t>
            </a:r>
            <a:r>
              <a:rPr sz="2000" spc="-890" dirty="0">
                <a:latin typeface="Carlito"/>
                <a:cs typeface="Carlito"/>
              </a:rPr>
              <a:t>-­‐&gt;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821" y="4334712"/>
            <a:ext cx="9383279" cy="250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9944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Intends</a:t>
            </a:r>
            <a:r>
              <a:rPr sz="1950" baseline="-21367" dirty="0">
                <a:latin typeface="Carlito"/>
                <a:cs typeface="Carlito"/>
              </a:rPr>
              <a:t>Bob</a:t>
            </a:r>
            <a:r>
              <a:rPr sz="2000" dirty="0">
                <a:latin typeface="Carlito"/>
                <a:cs typeface="Carlito"/>
              </a:rPr>
              <a:t>(write(p)) </a:t>
            </a:r>
            <a:r>
              <a:rPr sz="2000" dirty="0">
                <a:latin typeface="AoyagiKouzanFontT"/>
                <a:cs typeface="AoyagiKouzanFontT"/>
              </a:rPr>
              <a:t>∧ </a:t>
            </a:r>
            <a:r>
              <a:rPr sz="2000" dirty="0">
                <a:latin typeface="Carlito"/>
                <a:cs typeface="Carlito"/>
              </a:rPr>
              <a:t>Capable</a:t>
            </a:r>
            <a:r>
              <a:rPr sz="1950" baseline="-21367" dirty="0">
                <a:latin typeface="Carlito"/>
                <a:cs typeface="Carlito"/>
              </a:rPr>
              <a:t>Bob</a:t>
            </a:r>
            <a:r>
              <a:rPr sz="2000" dirty="0">
                <a:latin typeface="Carlito"/>
                <a:cs typeface="Carlito"/>
              </a:rPr>
              <a:t>(write(p)) </a:t>
            </a:r>
            <a:r>
              <a:rPr sz="2000" dirty="0">
                <a:latin typeface="AoyagiKouzanFontT"/>
                <a:cs typeface="AoyagiKouzanFontT"/>
              </a:rPr>
              <a:t>∧</a:t>
            </a:r>
            <a:r>
              <a:rPr sz="2000" spc="45" dirty="0">
                <a:latin typeface="AoyagiKouzanFontT"/>
                <a:cs typeface="AoyagiKouzanFontT"/>
              </a:rPr>
              <a:t> </a:t>
            </a:r>
            <a:r>
              <a:rPr sz="2000" spc="-5" dirty="0">
                <a:latin typeface="Carlito"/>
                <a:cs typeface="Carlito"/>
              </a:rPr>
              <a:t>AUer</a:t>
            </a:r>
            <a:r>
              <a:rPr sz="1950" spc="-7" baseline="-21367" dirty="0">
                <a:latin typeface="Carlito"/>
                <a:cs typeface="Carlito"/>
              </a:rPr>
              <a:t>Bob:write(p)</a:t>
            </a:r>
            <a:r>
              <a:rPr sz="2000" spc="-5" dirty="0">
                <a:latin typeface="Carlito"/>
                <a:cs typeface="Carlito"/>
              </a:rPr>
              <a:t>written(p))</a:t>
            </a:r>
            <a:endParaRPr sz="2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Carlito"/>
              <a:cs typeface="Carlito"/>
            </a:endParaRPr>
          </a:p>
          <a:p>
            <a:pPr marL="25400">
              <a:lnSpc>
                <a:spcPts val="2130"/>
              </a:lnSpc>
            </a:pPr>
            <a:r>
              <a:rPr sz="1800" i="1" spc="-5" dirty="0">
                <a:latin typeface="Carlito"/>
                <a:cs typeface="Carlito"/>
              </a:rPr>
              <a:t>Informally: </a:t>
            </a:r>
            <a:r>
              <a:rPr sz="1800" i="1" dirty="0">
                <a:latin typeface="Carlito"/>
                <a:cs typeface="Carlito"/>
              </a:rPr>
              <a:t>Alice </a:t>
            </a:r>
            <a:r>
              <a:rPr sz="1800" i="1" spc="-5" dirty="0">
                <a:latin typeface="Carlito"/>
                <a:cs typeface="Carlito"/>
              </a:rPr>
              <a:t>trusts Bob </a:t>
            </a:r>
            <a:r>
              <a:rPr sz="1800" i="1" dirty="0">
                <a:latin typeface="Carlito"/>
                <a:cs typeface="Carlito"/>
              </a:rPr>
              <a:t>to </a:t>
            </a:r>
            <a:r>
              <a:rPr sz="1800" i="1" spc="-5" dirty="0">
                <a:latin typeface="Carlito"/>
                <a:cs typeface="Carlito"/>
              </a:rPr>
              <a:t>write </a:t>
            </a:r>
            <a:r>
              <a:rPr sz="1800" i="1" dirty="0">
                <a:latin typeface="Carlito"/>
                <a:cs typeface="Carlito"/>
              </a:rPr>
              <a:t>a </a:t>
            </a:r>
            <a:r>
              <a:rPr sz="1800" i="1" spc="-5" dirty="0">
                <a:latin typeface="Carlito"/>
                <a:cs typeface="Carlito"/>
              </a:rPr>
              <a:t>paper </a:t>
            </a:r>
            <a:r>
              <a:rPr sz="1800" i="1" dirty="0">
                <a:latin typeface="Carlito"/>
                <a:cs typeface="Carlito"/>
              </a:rPr>
              <a:t>p</a:t>
            </a:r>
            <a:r>
              <a:rPr sz="1800" i="1" spc="1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if</a:t>
            </a:r>
            <a:endParaRPr sz="1800">
              <a:latin typeface="Carlito"/>
              <a:cs typeface="Carlito"/>
            </a:endParaRPr>
          </a:p>
          <a:p>
            <a:pPr marL="311150" indent="-285750">
              <a:lnSpc>
                <a:spcPts val="2130"/>
              </a:lnSpc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sz="1800" i="1" dirty="0">
                <a:latin typeface="Carlito"/>
                <a:cs typeface="Carlito"/>
              </a:rPr>
              <a:t>she may have the goal to have a </a:t>
            </a:r>
            <a:r>
              <a:rPr sz="1800" i="1" spc="-5" dirty="0">
                <a:latin typeface="Carlito"/>
                <a:cs typeface="Carlito"/>
              </a:rPr>
              <a:t>paper </a:t>
            </a:r>
            <a:r>
              <a:rPr sz="1800" i="1" dirty="0">
                <a:latin typeface="Carlito"/>
                <a:cs typeface="Carlito"/>
              </a:rPr>
              <a:t>p </a:t>
            </a:r>
            <a:r>
              <a:rPr sz="1800" i="1" spc="-10" dirty="0">
                <a:latin typeface="Carlito"/>
                <a:cs typeface="Carlito"/>
              </a:rPr>
              <a:t>wriOen</a:t>
            </a:r>
            <a:r>
              <a:rPr sz="1800" i="1" spc="-3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and,</a:t>
            </a:r>
            <a:endParaRPr sz="1800">
              <a:latin typeface="Carlito"/>
              <a:cs typeface="Carlito"/>
            </a:endParaRPr>
          </a:p>
          <a:p>
            <a:pPr marL="311150" indent="-285750">
              <a:lnSpc>
                <a:spcPts val="2130"/>
              </a:lnSpc>
              <a:spcBef>
                <a:spcPts val="40"/>
              </a:spcBef>
              <a:buFont typeface="Arial"/>
              <a:buChar char="•"/>
              <a:tabLst>
                <a:tab pos="310515" algn="l"/>
                <a:tab pos="311150" algn="l"/>
              </a:tabLst>
            </a:pPr>
            <a:r>
              <a:rPr sz="1800" i="1" dirty="0">
                <a:latin typeface="Carlito"/>
                <a:cs typeface="Carlito"/>
              </a:rPr>
              <a:t>she </a:t>
            </a:r>
            <a:r>
              <a:rPr sz="1800" i="1" spc="-5" dirty="0">
                <a:latin typeface="Carlito"/>
                <a:cs typeface="Carlito"/>
              </a:rPr>
              <a:t>believes </a:t>
            </a:r>
            <a:r>
              <a:rPr sz="1800" i="1" dirty="0">
                <a:latin typeface="Carlito"/>
                <a:cs typeface="Carlito"/>
              </a:rPr>
              <a:t>that </a:t>
            </a:r>
            <a:r>
              <a:rPr sz="1800" i="1" spc="-5" dirty="0">
                <a:latin typeface="Carlito"/>
                <a:cs typeface="Carlito"/>
              </a:rPr>
              <a:t>when </a:t>
            </a:r>
            <a:r>
              <a:rPr sz="1800" i="1" dirty="0">
                <a:latin typeface="Carlito"/>
                <a:cs typeface="Carlito"/>
              </a:rPr>
              <a:t>she </a:t>
            </a:r>
            <a:r>
              <a:rPr sz="1800" i="1" spc="-5" dirty="0">
                <a:latin typeface="Carlito"/>
                <a:cs typeface="Carlito"/>
              </a:rPr>
              <a:t>has </a:t>
            </a:r>
            <a:r>
              <a:rPr sz="1800" i="1" dirty="0">
                <a:latin typeface="Carlito"/>
                <a:cs typeface="Carlito"/>
              </a:rPr>
              <a:t>this </a:t>
            </a:r>
            <a:r>
              <a:rPr sz="1800" i="1" spc="-5" dirty="0">
                <a:latin typeface="Carlito"/>
                <a:cs typeface="Carlito"/>
              </a:rPr>
              <a:t>goal and when </a:t>
            </a:r>
            <a:r>
              <a:rPr sz="1800" i="1" dirty="0">
                <a:latin typeface="Carlito"/>
                <a:cs typeface="Carlito"/>
              </a:rPr>
              <a:t>she </a:t>
            </a:r>
            <a:r>
              <a:rPr sz="1800" i="1" spc="-5" dirty="0">
                <a:latin typeface="Carlito"/>
                <a:cs typeface="Carlito"/>
              </a:rPr>
              <a:t>asked Bob </a:t>
            </a:r>
            <a:r>
              <a:rPr sz="1800" i="1" dirty="0">
                <a:latin typeface="Carlito"/>
                <a:cs typeface="Carlito"/>
              </a:rPr>
              <a:t>to </a:t>
            </a:r>
            <a:r>
              <a:rPr sz="1800" i="1" spc="-5" dirty="0">
                <a:latin typeface="Carlito"/>
                <a:cs typeface="Carlito"/>
              </a:rPr>
              <a:t>write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1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paper</a:t>
            </a:r>
            <a:endParaRPr sz="1800">
              <a:latin typeface="Carlito"/>
              <a:cs typeface="Carlito"/>
            </a:endParaRPr>
          </a:p>
          <a:p>
            <a:pPr marL="768350" lvl="1" indent="-286385">
              <a:lnSpc>
                <a:spcPts val="2130"/>
              </a:lnSpc>
              <a:buFont typeface="Arial"/>
              <a:buChar char="•"/>
              <a:tabLst>
                <a:tab pos="767715" algn="l"/>
                <a:tab pos="768350" algn="l"/>
              </a:tabLst>
            </a:pPr>
            <a:r>
              <a:rPr sz="1800" i="1" dirty="0">
                <a:latin typeface="Carlito"/>
                <a:cs typeface="Carlito"/>
              </a:rPr>
              <a:t>Bob </a:t>
            </a:r>
            <a:r>
              <a:rPr sz="1800" i="1" spc="-5" dirty="0">
                <a:latin typeface="Carlito"/>
                <a:cs typeface="Carlito"/>
              </a:rPr>
              <a:t>intends </a:t>
            </a:r>
            <a:r>
              <a:rPr sz="1800" i="1" dirty="0">
                <a:latin typeface="Carlito"/>
                <a:cs typeface="Carlito"/>
              </a:rPr>
              <a:t>to </a:t>
            </a:r>
            <a:r>
              <a:rPr sz="1800" i="1" spc="-5" dirty="0">
                <a:latin typeface="Carlito"/>
                <a:cs typeface="Carlito"/>
              </a:rPr>
              <a:t>write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-5" dirty="0">
                <a:latin typeface="Carlito"/>
                <a:cs typeface="Carlito"/>
              </a:rPr>
              <a:t> paper</a:t>
            </a:r>
            <a:endParaRPr sz="1800">
              <a:latin typeface="Carlito"/>
              <a:cs typeface="Carlito"/>
            </a:endParaRPr>
          </a:p>
          <a:p>
            <a:pPr marL="768350" lvl="1" indent="-286385">
              <a:lnSpc>
                <a:spcPts val="2130"/>
              </a:lnSpc>
              <a:spcBef>
                <a:spcPts val="40"/>
              </a:spcBef>
              <a:buFont typeface="Arial"/>
              <a:buChar char="•"/>
              <a:tabLst>
                <a:tab pos="767715" algn="l"/>
                <a:tab pos="768350" algn="l"/>
              </a:tabLst>
            </a:pPr>
            <a:r>
              <a:rPr sz="1800" i="1" dirty="0">
                <a:latin typeface="Carlito"/>
                <a:cs typeface="Carlito"/>
              </a:rPr>
              <a:t>Bob is capable of </a:t>
            </a:r>
            <a:r>
              <a:rPr sz="1800" i="1" spc="-10" dirty="0">
                <a:latin typeface="Carlito"/>
                <a:cs typeface="Carlito"/>
              </a:rPr>
              <a:t>writing </a:t>
            </a:r>
            <a:r>
              <a:rPr sz="1800" i="1" dirty="0">
                <a:latin typeface="Carlito"/>
                <a:cs typeface="Carlito"/>
              </a:rPr>
              <a:t>the</a:t>
            </a:r>
            <a:r>
              <a:rPr sz="1800" i="1" spc="-1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paper</a:t>
            </a:r>
            <a:endParaRPr sz="1800">
              <a:latin typeface="Carlito"/>
              <a:cs typeface="Carlito"/>
            </a:endParaRPr>
          </a:p>
          <a:p>
            <a:pPr marL="768350" lvl="1" indent="-286385">
              <a:lnSpc>
                <a:spcPts val="2130"/>
              </a:lnSpc>
              <a:buFont typeface="Arial"/>
              <a:buChar char="•"/>
              <a:tabLst>
                <a:tab pos="767715" algn="l"/>
                <a:tab pos="768350" algn="l"/>
              </a:tabLst>
            </a:pPr>
            <a:r>
              <a:rPr sz="1800" i="1" spc="-25" dirty="0">
                <a:latin typeface="Carlito"/>
                <a:cs typeface="Carlito"/>
              </a:rPr>
              <a:t>AQer </a:t>
            </a:r>
            <a:r>
              <a:rPr sz="1800" i="1" dirty="0">
                <a:latin typeface="Carlito"/>
                <a:cs typeface="Carlito"/>
              </a:rPr>
              <a:t>Bob </a:t>
            </a:r>
            <a:r>
              <a:rPr sz="1800" i="1" spc="-5" dirty="0">
                <a:latin typeface="Carlito"/>
                <a:cs typeface="Carlito"/>
              </a:rPr>
              <a:t>does </a:t>
            </a:r>
            <a:r>
              <a:rPr sz="1800" i="1" dirty="0">
                <a:latin typeface="Carlito"/>
                <a:cs typeface="Carlito"/>
              </a:rPr>
              <a:t>the </a:t>
            </a:r>
            <a:r>
              <a:rPr sz="1800" i="1" spc="-5" dirty="0">
                <a:latin typeface="Carlito"/>
                <a:cs typeface="Carlito"/>
              </a:rPr>
              <a:t>action write(p) </a:t>
            </a:r>
            <a:r>
              <a:rPr sz="1800" i="1" dirty="0">
                <a:latin typeface="Carlito"/>
                <a:cs typeface="Carlito"/>
              </a:rPr>
              <a:t>the </a:t>
            </a:r>
            <a:r>
              <a:rPr sz="1800" i="1" spc="-5" dirty="0">
                <a:latin typeface="Carlito"/>
                <a:cs typeface="Carlito"/>
              </a:rPr>
              <a:t>paper </a:t>
            </a:r>
            <a:r>
              <a:rPr sz="1800" i="1" dirty="0">
                <a:latin typeface="Carlito"/>
                <a:cs typeface="Carlito"/>
              </a:rPr>
              <a:t>is</a:t>
            </a:r>
            <a:r>
              <a:rPr sz="1800" i="1" spc="2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wriOen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93936" y="3019069"/>
            <a:ext cx="824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d</a:t>
            </a:r>
            <a:r>
              <a:rPr sz="1800" spc="-5" dirty="0">
                <a:latin typeface="Carlito"/>
                <a:cs typeface="Carlito"/>
              </a:rPr>
              <a:t>e</a:t>
            </a:r>
            <a:r>
              <a:rPr sz="1800" dirty="0">
                <a:latin typeface="Carlito"/>
                <a:cs typeface="Carlito"/>
              </a:rPr>
              <a:t>f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4214" y="575754"/>
            <a:ext cx="4090886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rlito"/>
                <a:cs typeface="Carlito"/>
              </a:rPr>
              <a:t>1</a:t>
            </a:r>
            <a:r>
              <a:rPr sz="4000" b="1" spc="-10" dirty="0">
                <a:latin typeface="Carlito"/>
                <a:cs typeface="Carlito"/>
              </a:rPr>
              <a:t> </a:t>
            </a:r>
            <a:r>
              <a:rPr sz="4000" b="1" spc="-2365" dirty="0">
                <a:latin typeface="Carlito"/>
                <a:cs typeface="Carlito"/>
              </a:rPr>
              <a:t>-­‐</a:t>
            </a:r>
            <a:r>
              <a:rPr sz="4000" b="1" spc="-5" dirty="0">
                <a:latin typeface="Carlito"/>
                <a:cs typeface="Carlito"/>
              </a:rPr>
              <a:t> </a:t>
            </a:r>
            <a:r>
              <a:rPr sz="4000" b="1" spc="-80" dirty="0">
                <a:latin typeface="Carlito"/>
                <a:cs typeface="Carlito"/>
              </a:rPr>
              <a:t>Introduction</a:t>
            </a:r>
            <a:endParaRPr sz="4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51100" y="4464050"/>
            <a:ext cx="4780280" cy="2548255"/>
            <a:chOff x="2560320" y="4326776"/>
            <a:chExt cx="4780280" cy="2548255"/>
          </a:xfrm>
        </p:grpSpPr>
        <p:sp>
          <p:nvSpPr>
            <p:cNvPr id="4" name="object 4"/>
            <p:cNvSpPr/>
            <p:nvPr/>
          </p:nvSpPr>
          <p:spPr>
            <a:xfrm>
              <a:off x="2560320" y="4326776"/>
              <a:ext cx="4779822" cy="25478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08783" y="4354195"/>
              <a:ext cx="4680508" cy="2448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8783" y="4354195"/>
              <a:ext cx="4680585" cy="2448560"/>
            </a:xfrm>
            <a:custGeom>
              <a:avLst/>
              <a:gdLst/>
              <a:ahLst/>
              <a:cxnLst/>
              <a:rect l="l" t="t" r="r" b="b"/>
              <a:pathLst>
                <a:path w="4680584" h="2448559">
                  <a:moveTo>
                    <a:pt x="0" y="1224139"/>
                  </a:moveTo>
                  <a:lnTo>
                    <a:pt x="3243" y="1159126"/>
                  </a:lnTo>
                  <a:lnTo>
                    <a:pt x="12867" y="1094997"/>
                  </a:lnTo>
                  <a:lnTo>
                    <a:pt x="28710" y="1031836"/>
                  </a:lnTo>
                  <a:lnTo>
                    <a:pt x="50608" y="969728"/>
                  </a:lnTo>
                  <a:lnTo>
                    <a:pt x="78402" y="908758"/>
                  </a:lnTo>
                  <a:lnTo>
                    <a:pt x="111928" y="849011"/>
                  </a:lnTo>
                  <a:lnTo>
                    <a:pt x="151026" y="790570"/>
                  </a:lnTo>
                  <a:lnTo>
                    <a:pt x="195534" y="733520"/>
                  </a:lnTo>
                  <a:lnTo>
                    <a:pt x="245289" y="677947"/>
                  </a:lnTo>
                  <a:lnTo>
                    <a:pt x="272084" y="650740"/>
                  </a:lnTo>
                  <a:lnTo>
                    <a:pt x="300131" y="623934"/>
                  </a:lnTo>
                  <a:lnTo>
                    <a:pt x="329408" y="597539"/>
                  </a:lnTo>
                  <a:lnTo>
                    <a:pt x="359896" y="571566"/>
                  </a:lnTo>
                  <a:lnTo>
                    <a:pt x="391575" y="546026"/>
                  </a:lnTo>
                  <a:lnTo>
                    <a:pt x="424425" y="520929"/>
                  </a:lnTo>
                  <a:lnTo>
                    <a:pt x="458425" y="496285"/>
                  </a:lnTo>
                  <a:lnTo>
                    <a:pt x="493554" y="472106"/>
                  </a:lnTo>
                  <a:lnTo>
                    <a:pt x="529794" y="448401"/>
                  </a:lnTo>
                  <a:lnTo>
                    <a:pt x="567123" y="425181"/>
                  </a:lnTo>
                  <a:lnTo>
                    <a:pt x="605521" y="402458"/>
                  </a:lnTo>
                  <a:lnTo>
                    <a:pt x="644969" y="380241"/>
                  </a:lnTo>
                  <a:lnTo>
                    <a:pt x="685445" y="358541"/>
                  </a:lnTo>
                  <a:lnTo>
                    <a:pt x="726930" y="337368"/>
                  </a:lnTo>
                  <a:lnTo>
                    <a:pt x="769404" y="316734"/>
                  </a:lnTo>
                  <a:lnTo>
                    <a:pt x="812846" y="296649"/>
                  </a:lnTo>
                  <a:lnTo>
                    <a:pt x="857236" y="277123"/>
                  </a:lnTo>
                  <a:lnTo>
                    <a:pt x="902554" y="258167"/>
                  </a:lnTo>
                  <a:lnTo>
                    <a:pt x="948779" y="239791"/>
                  </a:lnTo>
                  <a:lnTo>
                    <a:pt x="995892" y="222007"/>
                  </a:lnTo>
                  <a:lnTo>
                    <a:pt x="1043872" y="204824"/>
                  </a:lnTo>
                  <a:lnTo>
                    <a:pt x="1092699" y="188253"/>
                  </a:lnTo>
                  <a:lnTo>
                    <a:pt x="1142353" y="172306"/>
                  </a:lnTo>
                  <a:lnTo>
                    <a:pt x="1192813" y="156991"/>
                  </a:lnTo>
                  <a:lnTo>
                    <a:pt x="1244060" y="142321"/>
                  </a:lnTo>
                  <a:lnTo>
                    <a:pt x="1296073" y="128305"/>
                  </a:lnTo>
                  <a:lnTo>
                    <a:pt x="1348831" y="114954"/>
                  </a:lnTo>
                  <a:lnTo>
                    <a:pt x="1402316" y="102279"/>
                  </a:lnTo>
                  <a:lnTo>
                    <a:pt x="1456505" y="90290"/>
                  </a:lnTo>
                  <a:lnTo>
                    <a:pt x="1511380" y="78998"/>
                  </a:lnTo>
                  <a:lnTo>
                    <a:pt x="1566920" y="68414"/>
                  </a:lnTo>
                  <a:lnTo>
                    <a:pt x="1623105" y="58547"/>
                  </a:lnTo>
                  <a:lnTo>
                    <a:pt x="1679915" y="49409"/>
                  </a:lnTo>
                  <a:lnTo>
                    <a:pt x="1737328" y="41010"/>
                  </a:lnTo>
                  <a:lnTo>
                    <a:pt x="1795326" y="33361"/>
                  </a:lnTo>
                  <a:lnTo>
                    <a:pt x="1853888" y="26472"/>
                  </a:lnTo>
                  <a:lnTo>
                    <a:pt x="1912993" y="20354"/>
                  </a:lnTo>
                  <a:lnTo>
                    <a:pt x="1972622" y="15017"/>
                  </a:lnTo>
                  <a:lnTo>
                    <a:pt x="2032755" y="10472"/>
                  </a:lnTo>
                  <a:lnTo>
                    <a:pt x="2093370" y="6730"/>
                  </a:lnTo>
                  <a:lnTo>
                    <a:pt x="2154448" y="3801"/>
                  </a:lnTo>
                  <a:lnTo>
                    <a:pt x="2215969" y="1696"/>
                  </a:lnTo>
                  <a:lnTo>
                    <a:pt x="2277912" y="425"/>
                  </a:lnTo>
                  <a:lnTo>
                    <a:pt x="2340258" y="0"/>
                  </a:lnTo>
                  <a:lnTo>
                    <a:pt x="2402603" y="425"/>
                  </a:lnTo>
                  <a:lnTo>
                    <a:pt x="2464547" y="1696"/>
                  </a:lnTo>
                  <a:lnTo>
                    <a:pt x="2526067" y="3801"/>
                  </a:lnTo>
                  <a:lnTo>
                    <a:pt x="2587146" y="6730"/>
                  </a:lnTo>
                  <a:lnTo>
                    <a:pt x="2647761" y="10472"/>
                  </a:lnTo>
                  <a:lnTo>
                    <a:pt x="2707893" y="15017"/>
                  </a:lnTo>
                  <a:lnTo>
                    <a:pt x="2767522" y="20354"/>
                  </a:lnTo>
                  <a:lnTo>
                    <a:pt x="2826628" y="26472"/>
                  </a:lnTo>
                  <a:lnTo>
                    <a:pt x="2885190" y="33361"/>
                  </a:lnTo>
                  <a:lnTo>
                    <a:pt x="2943187" y="41010"/>
                  </a:lnTo>
                  <a:lnTo>
                    <a:pt x="3000601" y="49409"/>
                  </a:lnTo>
                  <a:lnTo>
                    <a:pt x="3057410" y="58547"/>
                  </a:lnTo>
                  <a:lnTo>
                    <a:pt x="3113595" y="68414"/>
                  </a:lnTo>
                  <a:lnTo>
                    <a:pt x="3169135" y="78998"/>
                  </a:lnTo>
                  <a:lnTo>
                    <a:pt x="3224010" y="90290"/>
                  </a:lnTo>
                  <a:lnTo>
                    <a:pt x="3278200" y="102279"/>
                  </a:lnTo>
                  <a:lnTo>
                    <a:pt x="3331684" y="114954"/>
                  </a:lnTo>
                  <a:lnTo>
                    <a:pt x="3384443" y="128305"/>
                  </a:lnTo>
                  <a:lnTo>
                    <a:pt x="3436456" y="142321"/>
                  </a:lnTo>
                  <a:lnTo>
                    <a:pt x="3487702" y="156991"/>
                  </a:lnTo>
                  <a:lnTo>
                    <a:pt x="3538163" y="172306"/>
                  </a:lnTo>
                  <a:lnTo>
                    <a:pt x="3587816" y="188253"/>
                  </a:lnTo>
                  <a:lnTo>
                    <a:pt x="3636643" y="204824"/>
                  </a:lnTo>
                  <a:lnTo>
                    <a:pt x="3684623" y="222007"/>
                  </a:lnTo>
                  <a:lnTo>
                    <a:pt x="3731736" y="239791"/>
                  </a:lnTo>
                  <a:lnTo>
                    <a:pt x="3777962" y="258167"/>
                  </a:lnTo>
                  <a:lnTo>
                    <a:pt x="3823280" y="277123"/>
                  </a:lnTo>
                  <a:lnTo>
                    <a:pt x="3867670" y="296649"/>
                  </a:lnTo>
                  <a:lnTo>
                    <a:pt x="3911112" y="316734"/>
                  </a:lnTo>
                  <a:lnTo>
                    <a:pt x="3953585" y="337368"/>
                  </a:lnTo>
                  <a:lnTo>
                    <a:pt x="3995070" y="358541"/>
                  </a:lnTo>
                  <a:lnTo>
                    <a:pt x="4035547" y="380241"/>
                  </a:lnTo>
                  <a:lnTo>
                    <a:pt x="4074994" y="402458"/>
                  </a:lnTo>
                  <a:lnTo>
                    <a:pt x="4113393" y="425181"/>
                  </a:lnTo>
                  <a:lnTo>
                    <a:pt x="4150722" y="448401"/>
                  </a:lnTo>
                  <a:lnTo>
                    <a:pt x="4186961" y="472106"/>
                  </a:lnTo>
                  <a:lnTo>
                    <a:pt x="4222091" y="496285"/>
                  </a:lnTo>
                  <a:lnTo>
                    <a:pt x="4256091" y="520929"/>
                  </a:lnTo>
                  <a:lnTo>
                    <a:pt x="4288940" y="546026"/>
                  </a:lnTo>
                  <a:lnTo>
                    <a:pt x="4320619" y="571566"/>
                  </a:lnTo>
                  <a:lnTo>
                    <a:pt x="4351108" y="597539"/>
                  </a:lnTo>
                  <a:lnTo>
                    <a:pt x="4380385" y="623934"/>
                  </a:lnTo>
                  <a:lnTo>
                    <a:pt x="4408431" y="650740"/>
                  </a:lnTo>
                  <a:lnTo>
                    <a:pt x="4435227" y="677947"/>
                  </a:lnTo>
                  <a:lnTo>
                    <a:pt x="4484982" y="733520"/>
                  </a:lnTo>
                  <a:lnTo>
                    <a:pt x="4529489" y="790570"/>
                  </a:lnTo>
                  <a:lnTo>
                    <a:pt x="4568587" y="849011"/>
                  </a:lnTo>
                  <a:lnTo>
                    <a:pt x="4602114" y="908758"/>
                  </a:lnTo>
                  <a:lnTo>
                    <a:pt x="4629907" y="969728"/>
                  </a:lnTo>
                  <a:lnTo>
                    <a:pt x="4651806" y="1031836"/>
                  </a:lnTo>
                  <a:lnTo>
                    <a:pt x="4667648" y="1094997"/>
                  </a:lnTo>
                  <a:lnTo>
                    <a:pt x="4677272" y="1159126"/>
                  </a:lnTo>
                  <a:lnTo>
                    <a:pt x="4680516" y="1224139"/>
                  </a:lnTo>
                  <a:lnTo>
                    <a:pt x="4679702" y="1256750"/>
                  </a:lnTo>
                  <a:lnTo>
                    <a:pt x="4673248" y="1321331"/>
                  </a:lnTo>
                  <a:lnTo>
                    <a:pt x="4660494" y="1384986"/>
                  </a:lnTo>
                  <a:lnTo>
                    <a:pt x="4641604" y="1447630"/>
                  </a:lnTo>
                  <a:lnTo>
                    <a:pt x="4616737" y="1509179"/>
                  </a:lnTo>
                  <a:lnTo>
                    <a:pt x="4586057" y="1569548"/>
                  </a:lnTo>
                  <a:lnTo>
                    <a:pt x="4549725" y="1628652"/>
                  </a:lnTo>
                  <a:lnTo>
                    <a:pt x="4507902" y="1686407"/>
                  </a:lnTo>
                  <a:lnTo>
                    <a:pt x="4460750" y="1742729"/>
                  </a:lnTo>
                  <a:lnTo>
                    <a:pt x="4408431" y="1797532"/>
                  </a:lnTo>
                  <a:lnTo>
                    <a:pt x="4380385" y="1824338"/>
                  </a:lnTo>
                  <a:lnTo>
                    <a:pt x="4351108" y="1850733"/>
                  </a:lnTo>
                  <a:lnTo>
                    <a:pt x="4320619" y="1876705"/>
                  </a:lnTo>
                  <a:lnTo>
                    <a:pt x="4288940" y="1902245"/>
                  </a:lnTo>
                  <a:lnTo>
                    <a:pt x="4256091" y="1927342"/>
                  </a:lnTo>
                  <a:lnTo>
                    <a:pt x="4222091" y="1951986"/>
                  </a:lnTo>
                  <a:lnTo>
                    <a:pt x="4186961" y="1976165"/>
                  </a:lnTo>
                  <a:lnTo>
                    <a:pt x="4150722" y="1999870"/>
                  </a:lnTo>
                  <a:lnTo>
                    <a:pt x="4113393" y="2023089"/>
                  </a:lnTo>
                  <a:lnTo>
                    <a:pt x="4074994" y="2045813"/>
                  </a:lnTo>
                  <a:lnTo>
                    <a:pt x="4035547" y="2068029"/>
                  </a:lnTo>
                  <a:lnTo>
                    <a:pt x="3995070" y="2089729"/>
                  </a:lnTo>
                  <a:lnTo>
                    <a:pt x="3953585" y="2110901"/>
                  </a:lnTo>
                  <a:lnTo>
                    <a:pt x="3911112" y="2131535"/>
                  </a:lnTo>
                  <a:lnTo>
                    <a:pt x="3867670" y="2151621"/>
                  </a:lnTo>
                  <a:lnTo>
                    <a:pt x="3823280" y="2171146"/>
                  </a:lnTo>
                  <a:lnTo>
                    <a:pt x="3777962" y="2190102"/>
                  </a:lnTo>
                  <a:lnTo>
                    <a:pt x="3731736" y="2208478"/>
                  </a:lnTo>
                  <a:lnTo>
                    <a:pt x="3684623" y="2226262"/>
                  </a:lnTo>
                  <a:lnTo>
                    <a:pt x="3636643" y="2243445"/>
                  </a:lnTo>
                  <a:lnTo>
                    <a:pt x="3587816" y="2260015"/>
                  </a:lnTo>
                  <a:lnTo>
                    <a:pt x="3538163" y="2275963"/>
                  </a:lnTo>
                  <a:lnTo>
                    <a:pt x="3487702" y="2291277"/>
                  </a:lnTo>
                  <a:lnTo>
                    <a:pt x="3436456" y="2305948"/>
                  </a:lnTo>
                  <a:lnTo>
                    <a:pt x="3384443" y="2319963"/>
                  </a:lnTo>
                  <a:lnTo>
                    <a:pt x="3331684" y="2333314"/>
                  </a:lnTo>
                  <a:lnTo>
                    <a:pt x="3278200" y="2345989"/>
                  </a:lnTo>
                  <a:lnTo>
                    <a:pt x="3224010" y="2357978"/>
                  </a:lnTo>
                  <a:lnTo>
                    <a:pt x="3169135" y="2369270"/>
                  </a:lnTo>
                  <a:lnTo>
                    <a:pt x="3113595" y="2379854"/>
                  </a:lnTo>
                  <a:lnTo>
                    <a:pt x="3057410" y="2389721"/>
                  </a:lnTo>
                  <a:lnTo>
                    <a:pt x="3000601" y="2398859"/>
                  </a:lnTo>
                  <a:lnTo>
                    <a:pt x="2943187" y="2407258"/>
                  </a:lnTo>
                  <a:lnTo>
                    <a:pt x="2885190" y="2414907"/>
                  </a:lnTo>
                  <a:lnTo>
                    <a:pt x="2826628" y="2421796"/>
                  </a:lnTo>
                  <a:lnTo>
                    <a:pt x="2767522" y="2427914"/>
                  </a:lnTo>
                  <a:lnTo>
                    <a:pt x="2707893" y="2433250"/>
                  </a:lnTo>
                  <a:lnTo>
                    <a:pt x="2647761" y="2437795"/>
                  </a:lnTo>
                  <a:lnTo>
                    <a:pt x="2587146" y="2441537"/>
                  </a:lnTo>
                  <a:lnTo>
                    <a:pt x="2526067" y="2444466"/>
                  </a:lnTo>
                  <a:lnTo>
                    <a:pt x="2464547" y="2446571"/>
                  </a:lnTo>
                  <a:lnTo>
                    <a:pt x="2402603" y="2447842"/>
                  </a:lnTo>
                  <a:lnTo>
                    <a:pt x="2340258" y="2448268"/>
                  </a:lnTo>
                  <a:lnTo>
                    <a:pt x="2277912" y="2447842"/>
                  </a:lnTo>
                  <a:lnTo>
                    <a:pt x="2215969" y="2446571"/>
                  </a:lnTo>
                  <a:lnTo>
                    <a:pt x="2154448" y="2444466"/>
                  </a:lnTo>
                  <a:lnTo>
                    <a:pt x="2093370" y="2441537"/>
                  </a:lnTo>
                  <a:lnTo>
                    <a:pt x="2032755" y="2437795"/>
                  </a:lnTo>
                  <a:lnTo>
                    <a:pt x="1972622" y="2433250"/>
                  </a:lnTo>
                  <a:lnTo>
                    <a:pt x="1912993" y="2427914"/>
                  </a:lnTo>
                  <a:lnTo>
                    <a:pt x="1853888" y="2421796"/>
                  </a:lnTo>
                  <a:lnTo>
                    <a:pt x="1795326" y="2414907"/>
                  </a:lnTo>
                  <a:lnTo>
                    <a:pt x="1737328" y="2407258"/>
                  </a:lnTo>
                  <a:lnTo>
                    <a:pt x="1679915" y="2398859"/>
                  </a:lnTo>
                  <a:lnTo>
                    <a:pt x="1623105" y="2389721"/>
                  </a:lnTo>
                  <a:lnTo>
                    <a:pt x="1566920" y="2379854"/>
                  </a:lnTo>
                  <a:lnTo>
                    <a:pt x="1511380" y="2369270"/>
                  </a:lnTo>
                  <a:lnTo>
                    <a:pt x="1456505" y="2357978"/>
                  </a:lnTo>
                  <a:lnTo>
                    <a:pt x="1402316" y="2345989"/>
                  </a:lnTo>
                  <a:lnTo>
                    <a:pt x="1348831" y="2333314"/>
                  </a:lnTo>
                  <a:lnTo>
                    <a:pt x="1296073" y="2319963"/>
                  </a:lnTo>
                  <a:lnTo>
                    <a:pt x="1244060" y="2305948"/>
                  </a:lnTo>
                  <a:lnTo>
                    <a:pt x="1192813" y="2291277"/>
                  </a:lnTo>
                  <a:lnTo>
                    <a:pt x="1142353" y="2275963"/>
                  </a:lnTo>
                  <a:lnTo>
                    <a:pt x="1092699" y="2260015"/>
                  </a:lnTo>
                  <a:lnTo>
                    <a:pt x="1043872" y="2243445"/>
                  </a:lnTo>
                  <a:lnTo>
                    <a:pt x="995892" y="2226262"/>
                  </a:lnTo>
                  <a:lnTo>
                    <a:pt x="948779" y="2208478"/>
                  </a:lnTo>
                  <a:lnTo>
                    <a:pt x="902554" y="2190102"/>
                  </a:lnTo>
                  <a:lnTo>
                    <a:pt x="857236" y="2171146"/>
                  </a:lnTo>
                  <a:lnTo>
                    <a:pt x="812846" y="2151621"/>
                  </a:lnTo>
                  <a:lnTo>
                    <a:pt x="769404" y="2131535"/>
                  </a:lnTo>
                  <a:lnTo>
                    <a:pt x="726930" y="2110901"/>
                  </a:lnTo>
                  <a:lnTo>
                    <a:pt x="685445" y="2089729"/>
                  </a:lnTo>
                  <a:lnTo>
                    <a:pt x="644969" y="2068029"/>
                  </a:lnTo>
                  <a:lnTo>
                    <a:pt x="605521" y="2045813"/>
                  </a:lnTo>
                  <a:lnTo>
                    <a:pt x="567123" y="2023089"/>
                  </a:lnTo>
                  <a:lnTo>
                    <a:pt x="529794" y="1999870"/>
                  </a:lnTo>
                  <a:lnTo>
                    <a:pt x="493554" y="1976165"/>
                  </a:lnTo>
                  <a:lnTo>
                    <a:pt x="458425" y="1951986"/>
                  </a:lnTo>
                  <a:lnTo>
                    <a:pt x="424425" y="1927342"/>
                  </a:lnTo>
                  <a:lnTo>
                    <a:pt x="391575" y="1902245"/>
                  </a:lnTo>
                  <a:lnTo>
                    <a:pt x="359896" y="1876705"/>
                  </a:lnTo>
                  <a:lnTo>
                    <a:pt x="329408" y="1850733"/>
                  </a:lnTo>
                  <a:lnTo>
                    <a:pt x="300131" y="1824338"/>
                  </a:lnTo>
                  <a:lnTo>
                    <a:pt x="272084" y="1797532"/>
                  </a:lnTo>
                  <a:lnTo>
                    <a:pt x="245289" y="1770326"/>
                  </a:lnTo>
                  <a:lnTo>
                    <a:pt x="195534" y="1714753"/>
                  </a:lnTo>
                  <a:lnTo>
                    <a:pt x="151026" y="1657704"/>
                  </a:lnTo>
                  <a:lnTo>
                    <a:pt x="111928" y="1599263"/>
                  </a:lnTo>
                  <a:lnTo>
                    <a:pt x="78402" y="1539516"/>
                  </a:lnTo>
                  <a:lnTo>
                    <a:pt x="50608" y="1478547"/>
                  </a:lnTo>
                  <a:lnTo>
                    <a:pt x="28710" y="1416440"/>
                  </a:lnTo>
                  <a:lnTo>
                    <a:pt x="12867" y="1353280"/>
                  </a:lnTo>
                  <a:lnTo>
                    <a:pt x="3243" y="1289151"/>
                  </a:lnTo>
                  <a:lnTo>
                    <a:pt x="0" y="1224139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56479" y="5428475"/>
            <a:ext cx="2190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Computational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security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60320" y="2381605"/>
            <a:ext cx="4780280" cy="2839085"/>
            <a:chOff x="2560320" y="2381605"/>
            <a:chExt cx="4780280" cy="2839085"/>
          </a:xfrm>
        </p:grpSpPr>
        <p:sp>
          <p:nvSpPr>
            <p:cNvPr id="9" name="object 9"/>
            <p:cNvSpPr/>
            <p:nvPr/>
          </p:nvSpPr>
          <p:spPr>
            <a:xfrm>
              <a:off x="2560320" y="2381605"/>
              <a:ext cx="4779822" cy="2838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8783" y="2415781"/>
              <a:ext cx="4680508" cy="27304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8783" y="2409989"/>
              <a:ext cx="4680585" cy="2736850"/>
            </a:xfrm>
            <a:custGeom>
              <a:avLst/>
              <a:gdLst/>
              <a:ahLst/>
              <a:cxnLst/>
              <a:rect l="l" t="t" r="r" b="b"/>
              <a:pathLst>
                <a:path w="4680584" h="2736850">
                  <a:moveTo>
                    <a:pt x="0" y="1368149"/>
                  </a:moveTo>
                  <a:lnTo>
                    <a:pt x="3045" y="1297744"/>
                  </a:lnTo>
                  <a:lnTo>
                    <a:pt x="12082" y="1228263"/>
                  </a:lnTo>
                  <a:lnTo>
                    <a:pt x="26965" y="1159793"/>
                  </a:lnTo>
                  <a:lnTo>
                    <a:pt x="47545" y="1092419"/>
                  </a:lnTo>
                  <a:lnTo>
                    <a:pt x="73677" y="1026227"/>
                  </a:lnTo>
                  <a:lnTo>
                    <a:pt x="105213" y="961303"/>
                  </a:lnTo>
                  <a:lnTo>
                    <a:pt x="142006" y="897733"/>
                  </a:lnTo>
                  <a:lnTo>
                    <a:pt x="183909" y="835603"/>
                  </a:lnTo>
                  <a:lnTo>
                    <a:pt x="230774" y="775000"/>
                  </a:lnTo>
                  <a:lnTo>
                    <a:pt x="256022" y="745297"/>
                  </a:lnTo>
                  <a:lnTo>
                    <a:pt x="282456" y="716008"/>
                  </a:lnTo>
                  <a:lnTo>
                    <a:pt x="310057" y="687143"/>
                  </a:lnTo>
                  <a:lnTo>
                    <a:pt x="338807" y="658714"/>
                  </a:lnTo>
                  <a:lnTo>
                    <a:pt x="368687" y="630730"/>
                  </a:lnTo>
                  <a:lnTo>
                    <a:pt x="399679" y="603204"/>
                  </a:lnTo>
                  <a:lnTo>
                    <a:pt x="431765" y="576144"/>
                  </a:lnTo>
                  <a:lnTo>
                    <a:pt x="464926" y="549563"/>
                  </a:lnTo>
                  <a:lnTo>
                    <a:pt x="499144" y="523471"/>
                  </a:lnTo>
                  <a:lnTo>
                    <a:pt x="534401" y="497879"/>
                  </a:lnTo>
                  <a:lnTo>
                    <a:pt x="570678" y="472797"/>
                  </a:lnTo>
                  <a:lnTo>
                    <a:pt x="607956" y="448236"/>
                  </a:lnTo>
                  <a:lnTo>
                    <a:pt x="646218" y="424207"/>
                  </a:lnTo>
                  <a:lnTo>
                    <a:pt x="685445" y="400721"/>
                  </a:lnTo>
                  <a:lnTo>
                    <a:pt x="725619" y="377789"/>
                  </a:lnTo>
                  <a:lnTo>
                    <a:pt x="766721" y="355420"/>
                  </a:lnTo>
                  <a:lnTo>
                    <a:pt x="808733" y="333626"/>
                  </a:lnTo>
                  <a:lnTo>
                    <a:pt x="851636" y="312418"/>
                  </a:lnTo>
                  <a:lnTo>
                    <a:pt x="895413" y="291807"/>
                  </a:lnTo>
                  <a:lnTo>
                    <a:pt x="940044" y="271802"/>
                  </a:lnTo>
                  <a:lnTo>
                    <a:pt x="985512" y="252416"/>
                  </a:lnTo>
                  <a:lnTo>
                    <a:pt x="1031797" y="233658"/>
                  </a:lnTo>
                  <a:lnTo>
                    <a:pt x="1078882" y="215540"/>
                  </a:lnTo>
                  <a:lnTo>
                    <a:pt x="1126749" y="198071"/>
                  </a:lnTo>
                  <a:lnTo>
                    <a:pt x="1175378" y="181264"/>
                  </a:lnTo>
                  <a:lnTo>
                    <a:pt x="1224752" y="165128"/>
                  </a:lnTo>
                  <a:lnTo>
                    <a:pt x="1274852" y="149674"/>
                  </a:lnTo>
                  <a:lnTo>
                    <a:pt x="1325659" y="134914"/>
                  </a:lnTo>
                  <a:lnTo>
                    <a:pt x="1377156" y="120857"/>
                  </a:lnTo>
                  <a:lnTo>
                    <a:pt x="1429324" y="107516"/>
                  </a:lnTo>
                  <a:lnTo>
                    <a:pt x="1482144" y="94899"/>
                  </a:lnTo>
                  <a:lnTo>
                    <a:pt x="1535598" y="83018"/>
                  </a:lnTo>
                  <a:lnTo>
                    <a:pt x="1589669" y="71885"/>
                  </a:lnTo>
                  <a:lnTo>
                    <a:pt x="1644337" y="61509"/>
                  </a:lnTo>
                  <a:lnTo>
                    <a:pt x="1699583" y="51901"/>
                  </a:lnTo>
                  <a:lnTo>
                    <a:pt x="1755391" y="43072"/>
                  </a:lnTo>
                  <a:lnTo>
                    <a:pt x="1811741" y="35034"/>
                  </a:lnTo>
                  <a:lnTo>
                    <a:pt x="1868614" y="27795"/>
                  </a:lnTo>
                  <a:lnTo>
                    <a:pt x="1925993" y="21369"/>
                  </a:lnTo>
                  <a:lnTo>
                    <a:pt x="1983860" y="15764"/>
                  </a:lnTo>
                  <a:lnTo>
                    <a:pt x="2042195" y="10992"/>
                  </a:lnTo>
                  <a:lnTo>
                    <a:pt x="2100980" y="7063"/>
                  </a:lnTo>
                  <a:lnTo>
                    <a:pt x="2160197" y="3989"/>
                  </a:lnTo>
                  <a:lnTo>
                    <a:pt x="2219828" y="1780"/>
                  </a:lnTo>
                  <a:lnTo>
                    <a:pt x="2279855" y="446"/>
                  </a:lnTo>
                  <a:lnTo>
                    <a:pt x="2340258" y="0"/>
                  </a:lnTo>
                  <a:lnTo>
                    <a:pt x="2400661" y="446"/>
                  </a:lnTo>
                  <a:lnTo>
                    <a:pt x="2460687" y="1780"/>
                  </a:lnTo>
                  <a:lnTo>
                    <a:pt x="2520318" y="3989"/>
                  </a:lnTo>
                  <a:lnTo>
                    <a:pt x="2579536" y="7063"/>
                  </a:lnTo>
                  <a:lnTo>
                    <a:pt x="2638321" y="10992"/>
                  </a:lnTo>
                  <a:lnTo>
                    <a:pt x="2696656" y="15764"/>
                  </a:lnTo>
                  <a:lnTo>
                    <a:pt x="2754522" y="21369"/>
                  </a:lnTo>
                  <a:lnTo>
                    <a:pt x="2811902" y="27795"/>
                  </a:lnTo>
                  <a:lnTo>
                    <a:pt x="2868775" y="35034"/>
                  </a:lnTo>
                  <a:lnTo>
                    <a:pt x="2925125" y="43072"/>
                  </a:lnTo>
                  <a:lnTo>
                    <a:pt x="2980932" y="51901"/>
                  </a:lnTo>
                  <a:lnTo>
                    <a:pt x="3036179" y="61509"/>
                  </a:lnTo>
                  <a:lnTo>
                    <a:pt x="3090847" y="71885"/>
                  </a:lnTo>
                  <a:lnTo>
                    <a:pt x="3144917" y="83018"/>
                  </a:lnTo>
                  <a:lnTo>
                    <a:pt x="3198372" y="94899"/>
                  </a:lnTo>
                  <a:lnTo>
                    <a:pt x="3251192" y="107516"/>
                  </a:lnTo>
                  <a:lnTo>
                    <a:pt x="3303360" y="120857"/>
                  </a:lnTo>
                  <a:lnTo>
                    <a:pt x="3354857" y="134914"/>
                  </a:lnTo>
                  <a:lnTo>
                    <a:pt x="3405664" y="149674"/>
                  </a:lnTo>
                  <a:lnTo>
                    <a:pt x="3455764" y="165128"/>
                  </a:lnTo>
                  <a:lnTo>
                    <a:pt x="3505138" y="181264"/>
                  </a:lnTo>
                  <a:lnTo>
                    <a:pt x="3553767" y="198071"/>
                  </a:lnTo>
                  <a:lnTo>
                    <a:pt x="3601633" y="215540"/>
                  </a:lnTo>
                  <a:lnTo>
                    <a:pt x="3648719" y="233658"/>
                  </a:lnTo>
                  <a:lnTo>
                    <a:pt x="3695004" y="252416"/>
                  </a:lnTo>
                  <a:lnTo>
                    <a:pt x="3740472" y="271802"/>
                  </a:lnTo>
                  <a:lnTo>
                    <a:pt x="3785103" y="291807"/>
                  </a:lnTo>
                  <a:lnTo>
                    <a:pt x="3828879" y="312418"/>
                  </a:lnTo>
                  <a:lnTo>
                    <a:pt x="3871783" y="333626"/>
                  </a:lnTo>
                  <a:lnTo>
                    <a:pt x="3913795" y="355420"/>
                  </a:lnTo>
                  <a:lnTo>
                    <a:pt x="3954897" y="377789"/>
                  </a:lnTo>
                  <a:lnTo>
                    <a:pt x="3995070" y="400721"/>
                  </a:lnTo>
                  <a:lnTo>
                    <a:pt x="4034297" y="424207"/>
                  </a:lnTo>
                  <a:lnTo>
                    <a:pt x="4072559" y="448236"/>
                  </a:lnTo>
                  <a:lnTo>
                    <a:pt x="4109838" y="472797"/>
                  </a:lnTo>
                  <a:lnTo>
                    <a:pt x="4146115" y="497879"/>
                  </a:lnTo>
                  <a:lnTo>
                    <a:pt x="4181372" y="523471"/>
                  </a:lnTo>
                  <a:lnTo>
                    <a:pt x="4215590" y="549563"/>
                  </a:lnTo>
                  <a:lnTo>
                    <a:pt x="4248751" y="576144"/>
                  </a:lnTo>
                  <a:lnTo>
                    <a:pt x="4280837" y="603204"/>
                  </a:lnTo>
                  <a:lnTo>
                    <a:pt x="4311829" y="630730"/>
                  </a:lnTo>
                  <a:lnTo>
                    <a:pt x="4341709" y="658714"/>
                  </a:lnTo>
                  <a:lnTo>
                    <a:pt x="4370459" y="687143"/>
                  </a:lnTo>
                  <a:lnTo>
                    <a:pt x="4398060" y="716008"/>
                  </a:lnTo>
                  <a:lnTo>
                    <a:pt x="4424493" y="745297"/>
                  </a:lnTo>
                  <a:lnTo>
                    <a:pt x="4449741" y="775000"/>
                  </a:lnTo>
                  <a:lnTo>
                    <a:pt x="4473785" y="805105"/>
                  </a:lnTo>
                  <a:lnTo>
                    <a:pt x="4518188" y="866483"/>
                  </a:lnTo>
                  <a:lnTo>
                    <a:pt x="4557554" y="929344"/>
                  </a:lnTo>
                  <a:lnTo>
                    <a:pt x="4591737" y="993601"/>
                  </a:lnTo>
                  <a:lnTo>
                    <a:pt x="4620589" y="1059170"/>
                  </a:lnTo>
                  <a:lnTo>
                    <a:pt x="4643964" y="1125964"/>
                  </a:lnTo>
                  <a:lnTo>
                    <a:pt x="4661714" y="1193897"/>
                  </a:lnTo>
                  <a:lnTo>
                    <a:pt x="4673692" y="1262883"/>
                  </a:lnTo>
                  <a:lnTo>
                    <a:pt x="4679752" y="1332836"/>
                  </a:lnTo>
                  <a:lnTo>
                    <a:pt x="4680516" y="1368149"/>
                  </a:lnTo>
                  <a:lnTo>
                    <a:pt x="4679752" y="1403461"/>
                  </a:lnTo>
                  <a:lnTo>
                    <a:pt x="4673692" y="1473415"/>
                  </a:lnTo>
                  <a:lnTo>
                    <a:pt x="4661714" y="1542401"/>
                  </a:lnTo>
                  <a:lnTo>
                    <a:pt x="4643964" y="1610334"/>
                  </a:lnTo>
                  <a:lnTo>
                    <a:pt x="4620589" y="1677128"/>
                  </a:lnTo>
                  <a:lnTo>
                    <a:pt x="4591737" y="1742697"/>
                  </a:lnTo>
                  <a:lnTo>
                    <a:pt x="4557554" y="1806955"/>
                  </a:lnTo>
                  <a:lnTo>
                    <a:pt x="4518188" y="1869815"/>
                  </a:lnTo>
                  <a:lnTo>
                    <a:pt x="4473785" y="1931193"/>
                  </a:lnTo>
                  <a:lnTo>
                    <a:pt x="4449741" y="1961299"/>
                  </a:lnTo>
                  <a:lnTo>
                    <a:pt x="4424493" y="1991001"/>
                  </a:lnTo>
                  <a:lnTo>
                    <a:pt x="4398060" y="2020290"/>
                  </a:lnTo>
                  <a:lnTo>
                    <a:pt x="4370459" y="2049155"/>
                  </a:lnTo>
                  <a:lnTo>
                    <a:pt x="4341709" y="2077584"/>
                  </a:lnTo>
                  <a:lnTo>
                    <a:pt x="4311829" y="2105568"/>
                  </a:lnTo>
                  <a:lnTo>
                    <a:pt x="4280837" y="2133095"/>
                  </a:lnTo>
                  <a:lnTo>
                    <a:pt x="4248751" y="2160154"/>
                  </a:lnTo>
                  <a:lnTo>
                    <a:pt x="4215590" y="2186735"/>
                  </a:lnTo>
                  <a:lnTo>
                    <a:pt x="4181372" y="2212827"/>
                  </a:lnTo>
                  <a:lnTo>
                    <a:pt x="4146115" y="2238419"/>
                  </a:lnTo>
                  <a:lnTo>
                    <a:pt x="4109838" y="2263501"/>
                  </a:lnTo>
                  <a:lnTo>
                    <a:pt x="4072559" y="2288062"/>
                  </a:lnTo>
                  <a:lnTo>
                    <a:pt x="4034297" y="2312091"/>
                  </a:lnTo>
                  <a:lnTo>
                    <a:pt x="3995070" y="2335577"/>
                  </a:lnTo>
                  <a:lnTo>
                    <a:pt x="3954897" y="2358509"/>
                  </a:lnTo>
                  <a:lnTo>
                    <a:pt x="3913795" y="2380878"/>
                  </a:lnTo>
                  <a:lnTo>
                    <a:pt x="3871783" y="2402672"/>
                  </a:lnTo>
                  <a:lnTo>
                    <a:pt x="3828879" y="2423879"/>
                  </a:lnTo>
                  <a:lnTo>
                    <a:pt x="3785103" y="2444491"/>
                  </a:lnTo>
                  <a:lnTo>
                    <a:pt x="3740472" y="2464495"/>
                  </a:lnTo>
                  <a:lnTo>
                    <a:pt x="3695004" y="2483882"/>
                  </a:lnTo>
                  <a:lnTo>
                    <a:pt x="3648719" y="2502640"/>
                  </a:lnTo>
                  <a:lnTo>
                    <a:pt x="3601633" y="2520758"/>
                  </a:lnTo>
                  <a:lnTo>
                    <a:pt x="3553767" y="2538227"/>
                  </a:lnTo>
                  <a:lnTo>
                    <a:pt x="3505138" y="2555034"/>
                  </a:lnTo>
                  <a:lnTo>
                    <a:pt x="3455764" y="2571170"/>
                  </a:lnTo>
                  <a:lnTo>
                    <a:pt x="3405664" y="2586623"/>
                  </a:lnTo>
                  <a:lnTo>
                    <a:pt x="3354857" y="2601384"/>
                  </a:lnTo>
                  <a:lnTo>
                    <a:pt x="3303360" y="2615440"/>
                  </a:lnTo>
                  <a:lnTo>
                    <a:pt x="3251192" y="2628782"/>
                  </a:lnTo>
                  <a:lnTo>
                    <a:pt x="3198372" y="2641399"/>
                  </a:lnTo>
                  <a:lnTo>
                    <a:pt x="3144917" y="2653279"/>
                  </a:lnTo>
                  <a:lnTo>
                    <a:pt x="3090847" y="2664413"/>
                  </a:lnTo>
                  <a:lnTo>
                    <a:pt x="3036179" y="2674789"/>
                  </a:lnTo>
                  <a:lnTo>
                    <a:pt x="2980932" y="2684396"/>
                  </a:lnTo>
                  <a:lnTo>
                    <a:pt x="2925125" y="2693225"/>
                  </a:lnTo>
                  <a:lnTo>
                    <a:pt x="2868775" y="2701264"/>
                  </a:lnTo>
                  <a:lnTo>
                    <a:pt x="2811902" y="2708502"/>
                  </a:lnTo>
                  <a:lnTo>
                    <a:pt x="2754522" y="2714929"/>
                  </a:lnTo>
                  <a:lnTo>
                    <a:pt x="2696656" y="2720534"/>
                  </a:lnTo>
                  <a:lnTo>
                    <a:pt x="2638321" y="2725306"/>
                  </a:lnTo>
                  <a:lnTo>
                    <a:pt x="2579536" y="2729234"/>
                  </a:lnTo>
                  <a:lnTo>
                    <a:pt x="2520318" y="2732308"/>
                  </a:lnTo>
                  <a:lnTo>
                    <a:pt x="2460687" y="2734517"/>
                  </a:lnTo>
                  <a:lnTo>
                    <a:pt x="2400661" y="2735851"/>
                  </a:lnTo>
                  <a:lnTo>
                    <a:pt x="2340258" y="2736298"/>
                  </a:lnTo>
                  <a:lnTo>
                    <a:pt x="2279855" y="2735851"/>
                  </a:lnTo>
                  <a:lnTo>
                    <a:pt x="2219828" y="2734517"/>
                  </a:lnTo>
                  <a:lnTo>
                    <a:pt x="2160197" y="2732308"/>
                  </a:lnTo>
                  <a:lnTo>
                    <a:pt x="2100980" y="2729234"/>
                  </a:lnTo>
                  <a:lnTo>
                    <a:pt x="2042195" y="2725306"/>
                  </a:lnTo>
                  <a:lnTo>
                    <a:pt x="1983860" y="2720534"/>
                  </a:lnTo>
                  <a:lnTo>
                    <a:pt x="1925993" y="2714929"/>
                  </a:lnTo>
                  <a:lnTo>
                    <a:pt x="1868614" y="2708502"/>
                  </a:lnTo>
                  <a:lnTo>
                    <a:pt x="1811741" y="2701264"/>
                  </a:lnTo>
                  <a:lnTo>
                    <a:pt x="1755391" y="2693225"/>
                  </a:lnTo>
                  <a:lnTo>
                    <a:pt x="1699583" y="2684396"/>
                  </a:lnTo>
                  <a:lnTo>
                    <a:pt x="1644337" y="2674789"/>
                  </a:lnTo>
                  <a:lnTo>
                    <a:pt x="1589669" y="2664413"/>
                  </a:lnTo>
                  <a:lnTo>
                    <a:pt x="1535598" y="2653279"/>
                  </a:lnTo>
                  <a:lnTo>
                    <a:pt x="1482144" y="2641399"/>
                  </a:lnTo>
                  <a:lnTo>
                    <a:pt x="1429324" y="2628782"/>
                  </a:lnTo>
                  <a:lnTo>
                    <a:pt x="1377156" y="2615440"/>
                  </a:lnTo>
                  <a:lnTo>
                    <a:pt x="1325659" y="2601384"/>
                  </a:lnTo>
                  <a:lnTo>
                    <a:pt x="1274852" y="2586623"/>
                  </a:lnTo>
                  <a:lnTo>
                    <a:pt x="1224752" y="2571170"/>
                  </a:lnTo>
                  <a:lnTo>
                    <a:pt x="1175378" y="2555034"/>
                  </a:lnTo>
                  <a:lnTo>
                    <a:pt x="1126749" y="2538227"/>
                  </a:lnTo>
                  <a:lnTo>
                    <a:pt x="1078882" y="2520758"/>
                  </a:lnTo>
                  <a:lnTo>
                    <a:pt x="1031797" y="2502640"/>
                  </a:lnTo>
                  <a:lnTo>
                    <a:pt x="985512" y="2483882"/>
                  </a:lnTo>
                  <a:lnTo>
                    <a:pt x="940044" y="2464495"/>
                  </a:lnTo>
                  <a:lnTo>
                    <a:pt x="895413" y="2444491"/>
                  </a:lnTo>
                  <a:lnTo>
                    <a:pt x="851636" y="2423879"/>
                  </a:lnTo>
                  <a:lnTo>
                    <a:pt x="808733" y="2402672"/>
                  </a:lnTo>
                  <a:lnTo>
                    <a:pt x="766721" y="2380878"/>
                  </a:lnTo>
                  <a:lnTo>
                    <a:pt x="725619" y="2358509"/>
                  </a:lnTo>
                  <a:lnTo>
                    <a:pt x="685445" y="2335577"/>
                  </a:lnTo>
                  <a:lnTo>
                    <a:pt x="646218" y="2312091"/>
                  </a:lnTo>
                  <a:lnTo>
                    <a:pt x="607956" y="2288062"/>
                  </a:lnTo>
                  <a:lnTo>
                    <a:pt x="570678" y="2263501"/>
                  </a:lnTo>
                  <a:lnTo>
                    <a:pt x="534401" y="2238419"/>
                  </a:lnTo>
                  <a:lnTo>
                    <a:pt x="499144" y="2212827"/>
                  </a:lnTo>
                  <a:lnTo>
                    <a:pt x="464926" y="2186735"/>
                  </a:lnTo>
                  <a:lnTo>
                    <a:pt x="431765" y="2160154"/>
                  </a:lnTo>
                  <a:lnTo>
                    <a:pt x="399679" y="2133095"/>
                  </a:lnTo>
                  <a:lnTo>
                    <a:pt x="368687" y="2105568"/>
                  </a:lnTo>
                  <a:lnTo>
                    <a:pt x="338807" y="2077584"/>
                  </a:lnTo>
                  <a:lnTo>
                    <a:pt x="310057" y="2049155"/>
                  </a:lnTo>
                  <a:lnTo>
                    <a:pt x="282456" y="2020290"/>
                  </a:lnTo>
                  <a:lnTo>
                    <a:pt x="256022" y="1991001"/>
                  </a:lnTo>
                  <a:lnTo>
                    <a:pt x="230774" y="1961299"/>
                  </a:lnTo>
                  <a:lnTo>
                    <a:pt x="206730" y="1931193"/>
                  </a:lnTo>
                  <a:lnTo>
                    <a:pt x="162328" y="1869815"/>
                  </a:lnTo>
                  <a:lnTo>
                    <a:pt x="122961" y="1806955"/>
                  </a:lnTo>
                  <a:lnTo>
                    <a:pt x="88779" y="1742697"/>
                  </a:lnTo>
                  <a:lnTo>
                    <a:pt x="59926" y="1677128"/>
                  </a:lnTo>
                  <a:lnTo>
                    <a:pt x="36552" y="1610334"/>
                  </a:lnTo>
                  <a:lnTo>
                    <a:pt x="18802" y="1542401"/>
                  </a:lnTo>
                  <a:lnTo>
                    <a:pt x="6823" y="1473415"/>
                  </a:lnTo>
                  <a:lnTo>
                    <a:pt x="764" y="1403461"/>
                  </a:lnTo>
                  <a:lnTo>
                    <a:pt x="0" y="1368149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07409" y="3628275"/>
            <a:ext cx="2489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Social control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mechanisms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679168" y="2522905"/>
            <a:ext cx="544830" cy="2040889"/>
            <a:chOff x="1679168" y="2522905"/>
            <a:chExt cx="544830" cy="2040889"/>
          </a:xfrm>
        </p:grpSpPr>
        <p:sp>
          <p:nvSpPr>
            <p:cNvPr id="14" name="object 14"/>
            <p:cNvSpPr/>
            <p:nvPr/>
          </p:nvSpPr>
          <p:spPr>
            <a:xfrm>
              <a:off x="1679168" y="2522905"/>
              <a:ext cx="544483" cy="204077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4350" y="2553995"/>
              <a:ext cx="432041" cy="19362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34350" y="2553995"/>
              <a:ext cx="432434" cy="1936750"/>
            </a:xfrm>
            <a:custGeom>
              <a:avLst/>
              <a:gdLst/>
              <a:ahLst/>
              <a:cxnLst/>
              <a:rect l="l" t="t" r="r" b="b"/>
              <a:pathLst>
                <a:path w="432435" h="1936750">
                  <a:moveTo>
                    <a:pt x="0" y="216023"/>
                  </a:moveTo>
                  <a:lnTo>
                    <a:pt x="216023" y="0"/>
                  </a:lnTo>
                  <a:lnTo>
                    <a:pt x="432047" y="216023"/>
                  </a:lnTo>
                  <a:lnTo>
                    <a:pt x="324035" y="216023"/>
                  </a:lnTo>
                  <a:lnTo>
                    <a:pt x="324035" y="1936238"/>
                  </a:lnTo>
                  <a:lnTo>
                    <a:pt x="108011" y="1936238"/>
                  </a:lnTo>
                  <a:lnTo>
                    <a:pt x="108011" y="216023"/>
                  </a:lnTo>
                  <a:lnTo>
                    <a:pt x="0" y="21602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81036" y="4513960"/>
            <a:ext cx="13748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rlito"/>
                <a:cs typeface="Carlito"/>
              </a:rPr>
              <a:t>SoU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security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3198" y="4035823"/>
            <a:ext cx="1758314" cy="894080"/>
            <a:chOff x="4763198" y="4035823"/>
            <a:chExt cx="1758314" cy="894080"/>
          </a:xfrm>
        </p:grpSpPr>
        <p:sp>
          <p:nvSpPr>
            <p:cNvPr id="19" name="object 19"/>
            <p:cNvSpPr/>
            <p:nvPr/>
          </p:nvSpPr>
          <p:spPr>
            <a:xfrm>
              <a:off x="4763198" y="4035823"/>
              <a:ext cx="1758137" cy="89361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79072" y="4135575"/>
              <a:ext cx="1130531" cy="70242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15128" y="4066171"/>
              <a:ext cx="1656194" cy="79208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15128" y="4066171"/>
              <a:ext cx="1656714" cy="792480"/>
            </a:xfrm>
            <a:custGeom>
              <a:avLst/>
              <a:gdLst/>
              <a:ahLst/>
              <a:cxnLst/>
              <a:rect l="l" t="t" r="r" b="b"/>
              <a:pathLst>
                <a:path w="1656714" h="792479">
                  <a:moveTo>
                    <a:pt x="0" y="396043"/>
                  </a:moveTo>
                  <a:lnTo>
                    <a:pt x="9842" y="334794"/>
                  </a:lnTo>
                  <a:lnTo>
                    <a:pt x="38389" y="276502"/>
                  </a:lnTo>
                  <a:lnTo>
                    <a:pt x="84168" y="221873"/>
                  </a:lnTo>
                  <a:lnTo>
                    <a:pt x="113058" y="196152"/>
                  </a:lnTo>
                  <a:lnTo>
                    <a:pt x="145704" y="171611"/>
                  </a:lnTo>
                  <a:lnTo>
                    <a:pt x="181922" y="148338"/>
                  </a:lnTo>
                  <a:lnTo>
                    <a:pt x="221527" y="126421"/>
                  </a:lnTo>
                  <a:lnTo>
                    <a:pt x="264335" y="105947"/>
                  </a:lnTo>
                  <a:lnTo>
                    <a:pt x="310162" y="87006"/>
                  </a:lnTo>
                  <a:lnTo>
                    <a:pt x="358824" y="69684"/>
                  </a:lnTo>
                  <a:lnTo>
                    <a:pt x="410137" y="54071"/>
                  </a:lnTo>
                  <a:lnTo>
                    <a:pt x="463917" y="40254"/>
                  </a:lnTo>
                  <a:lnTo>
                    <a:pt x="519980" y="28321"/>
                  </a:lnTo>
                  <a:lnTo>
                    <a:pt x="578141" y="18360"/>
                  </a:lnTo>
                  <a:lnTo>
                    <a:pt x="638217" y="10459"/>
                  </a:lnTo>
                  <a:lnTo>
                    <a:pt x="700024" y="4707"/>
                  </a:lnTo>
                  <a:lnTo>
                    <a:pt x="763376" y="1191"/>
                  </a:lnTo>
                  <a:lnTo>
                    <a:pt x="828091" y="0"/>
                  </a:lnTo>
                  <a:lnTo>
                    <a:pt x="892805" y="1191"/>
                  </a:lnTo>
                  <a:lnTo>
                    <a:pt x="956157" y="4707"/>
                  </a:lnTo>
                  <a:lnTo>
                    <a:pt x="1017963" y="10459"/>
                  </a:lnTo>
                  <a:lnTo>
                    <a:pt x="1078039" y="18360"/>
                  </a:lnTo>
                  <a:lnTo>
                    <a:pt x="1136200" y="28321"/>
                  </a:lnTo>
                  <a:lnTo>
                    <a:pt x="1192262" y="40254"/>
                  </a:lnTo>
                  <a:lnTo>
                    <a:pt x="1246042" y="54071"/>
                  </a:lnTo>
                  <a:lnTo>
                    <a:pt x="1297355" y="69684"/>
                  </a:lnTo>
                  <a:lnTo>
                    <a:pt x="1346017" y="87006"/>
                  </a:lnTo>
                  <a:lnTo>
                    <a:pt x="1391844" y="105947"/>
                  </a:lnTo>
                  <a:lnTo>
                    <a:pt x="1434652" y="126421"/>
                  </a:lnTo>
                  <a:lnTo>
                    <a:pt x="1474256" y="148338"/>
                  </a:lnTo>
                  <a:lnTo>
                    <a:pt x="1510474" y="171611"/>
                  </a:lnTo>
                  <a:lnTo>
                    <a:pt x="1543120" y="196152"/>
                  </a:lnTo>
                  <a:lnTo>
                    <a:pt x="1572010" y="221873"/>
                  </a:lnTo>
                  <a:lnTo>
                    <a:pt x="1617789" y="276502"/>
                  </a:lnTo>
                  <a:lnTo>
                    <a:pt x="1646336" y="334794"/>
                  </a:lnTo>
                  <a:lnTo>
                    <a:pt x="1656179" y="396043"/>
                  </a:lnTo>
                  <a:lnTo>
                    <a:pt x="1653687" y="426994"/>
                  </a:lnTo>
                  <a:lnTo>
                    <a:pt x="1634308" y="486852"/>
                  </a:lnTo>
                  <a:lnTo>
                    <a:pt x="1596961" y="543401"/>
                  </a:lnTo>
                  <a:lnTo>
                    <a:pt x="1543120" y="595934"/>
                  </a:lnTo>
                  <a:lnTo>
                    <a:pt x="1510474" y="620475"/>
                  </a:lnTo>
                  <a:lnTo>
                    <a:pt x="1474256" y="643748"/>
                  </a:lnTo>
                  <a:lnTo>
                    <a:pt x="1434652" y="665666"/>
                  </a:lnTo>
                  <a:lnTo>
                    <a:pt x="1391844" y="686139"/>
                  </a:lnTo>
                  <a:lnTo>
                    <a:pt x="1346017" y="705081"/>
                  </a:lnTo>
                  <a:lnTo>
                    <a:pt x="1297355" y="722402"/>
                  </a:lnTo>
                  <a:lnTo>
                    <a:pt x="1246042" y="738015"/>
                  </a:lnTo>
                  <a:lnTo>
                    <a:pt x="1192262" y="751833"/>
                  </a:lnTo>
                  <a:lnTo>
                    <a:pt x="1136200" y="763766"/>
                  </a:lnTo>
                  <a:lnTo>
                    <a:pt x="1078039" y="773727"/>
                  </a:lnTo>
                  <a:lnTo>
                    <a:pt x="1017963" y="781627"/>
                  </a:lnTo>
                  <a:lnTo>
                    <a:pt x="956157" y="787379"/>
                  </a:lnTo>
                  <a:lnTo>
                    <a:pt x="892805" y="790895"/>
                  </a:lnTo>
                  <a:lnTo>
                    <a:pt x="828091" y="792087"/>
                  </a:lnTo>
                  <a:lnTo>
                    <a:pt x="763376" y="790895"/>
                  </a:lnTo>
                  <a:lnTo>
                    <a:pt x="700024" y="787379"/>
                  </a:lnTo>
                  <a:lnTo>
                    <a:pt x="638217" y="781627"/>
                  </a:lnTo>
                  <a:lnTo>
                    <a:pt x="578141" y="773727"/>
                  </a:lnTo>
                  <a:lnTo>
                    <a:pt x="519980" y="763766"/>
                  </a:lnTo>
                  <a:lnTo>
                    <a:pt x="463917" y="751833"/>
                  </a:lnTo>
                  <a:lnTo>
                    <a:pt x="410137" y="738015"/>
                  </a:lnTo>
                  <a:lnTo>
                    <a:pt x="358824" y="722402"/>
                  </a:lnTo>
                  <a:lnTo>
                    <a:pt x="310162" y="705081"/>
                  </a:lnTo>
                  <a:lnTo>
                    <a:pt x="264335" y="686139"/>
                  </a:lnTo>
                  <a:lnTo>
                    <a:pt x="221527" y="665666"/>
                  </a:lnTo>
                  <a:lnTo>
                    <a:pt x="181922" y="643748"/>
                  </a:lnTo>
                  <a:lnTo>
                    <a:pt x="145704" y="620475"/>
                  </a:lnTo>
                  <a:lnTo>
                    <a:pt x="113058" y="595934"/>
                  </a:lnTo>
                  <a:lnTo>
                    <a:pt x="84168" y="570213"/>
                  </a:lnTo>
                  <a:lnTo>
                    <a:pt x="38389" y="515584"/>
                  </a:lnTo>
                  <a:lnTo>
                    <a:pt x="9842" y="457293"/>
                  </a:lnTo>
                  <a:lnTo>
                    <a:pt x="0" y="39604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139432" y="4175188"/>
            <a:ext cx="1502667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53975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rlito"/>
                <a:cs typeface="Carlito"/>
              </a:rPr>
              <a:t>Trust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5" dirty="0">
                <a:latin typeface="Carlito"/>
                <a:cs typeface="Carlito"/>
              </a:rPr>
              <a:t>r</a:t>
            </a:r>
            <a:r>
              <a:rPr sz="1800" dirty="0">
                <a:latin typeface="Carlito"/>
                <a:cs typeface="Carlito"/>
              </a:rPr>
              <a:t>epu</a:t>
            </a:r>
            <a:r>
              <a:rPr sz="1800" spc="-5" dirty="0">
                <a:latin typeface="Carlito"/>
                <a:cs typeface="Carlito"/>
              </a:rPr>
              <a:t>tatio</a:t>
            </a:r>
            <a:r>
              <a:rPr sz="1800" dirty="0"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71704" y="1658378"/>
            <a:ext cx="2984500" cy="4352290"/>
            <a:chOff x="6371704" y="1658378"/>
            <a:chExt cx="2984500" cy="4352290"/>
          </a:xfrm>
        </p:grpSpPr>
        <p:sp>
          <p:nvSpPr>
            <p:cNvPr id="25" name="object 25"/>
            <p:cNvSpPr/>
            <p:nvPr/>
          </p:nvSpPr>
          <p:spPr>
            <a:xfrm>
              <a:off x="6371704" y="1658378"/>
              <a:ext cx="2984271" cy="435171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49337" y="1689900"/>
              <a:ext cx="1656181" cy="424846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19458" y="3796378"/>
              <a:ext cx="1243330" cy="550545"/>
            </a:xfrm>
            <a:custGeom>
              <a:avLst/>
              <a:gdLst/>
              <a:ahLst/>
              <a:cxnLst/>
              <a:rect l="l" t="t" r="r" b="b"/>
              <a:pathLst>
                <a:path w="1243329" h="550545">
                  <a:moveTo>
                    <a:pt x="1242846" y="0"/>
                  </a:moveTo>
                  <a:lnTo>
                    <a:pt x="0" y="550049"/>
                  </a:lnTo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649336" y="1689900"/>
            <a:ext cx="1735964" cy="4608313"/>
          </a:xfrm>
          <a:prstGeom prst="rect">
            <a:avLst/>
          </a:prstGeom>
          <a:ln w="9524">
            <a:solidFill>
              <a:srgbClr val="F9A35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91440" marR="133985">
              <a:lnSpc>
                <a:spcPct val="99500"/>
              </a:lnSpc>
              <a:spcBef>
                <a:spcPts val="1375"/>
              </a:spcBef>
            </a:pPr>
            <a:r>
              <a:rPr sz="1600" spc="-5" dirty="0">
                <a:latin typeface="Carlito"/>
                <a:cs typeface="Carlito"/>
              </a:rPr>
              <a:t>From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local  perspective,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they  </a:t>
            </a:r>
            <a:r>
              <a:rPr sz="1600" spc="-5" dirty="0">
                <a:latin typeface="Carlito"/>
                <a:cs typeface="Carlito"/>
              </a:rPr>
              <a:t>are integrated  </a:t>
            </a:r>
            <a:r>
              <a:rPr sz="1600" dirty="0">
                <a:latin typeface="Carlito"/>
                <a:cs typeface="Carlito"/>
              </a:rPr>
              <a:t>into an </a:t>
            </a:r>
            <a:r>
              <a:rPr sz="1600" spc="-5" dirty="0">
                <a:latin typeface="Carlito"/>
                <a:cs typeface="Carlito"/>
              </a:rPr>
              <a:t>agent  decision process  when </a:t>
            </a:r>
            <a:r>
              <a:rPr sz="1600" dirty="0">
                <a:latin typeface="Carlito"/>
                <a:cs typeface="Carlito"/>
              </a:rPr>
              <a:t>it </a:t>
            </a:r>
            <a:r>
              <a:rPr sz="1600" spc="-5" dirty="0">
                <a:latin typeface="Carlito"/>
                <a:cs typeface="Carlito"/>
              </a:rPr>
              <a:t>involves  other agents in  order </a:t>
            </a:r>
            <a:r>
              <a:rPr sz="1600" dirty="0">
                <a:latin typeface="Carlito"/>
                <a:cs typeface="Carlito"/>
              </a:rPr>
              <a:t>to </a:t>
            </a:r>
            <a:r>
              <a:rPr sz="1600" spc="-5" dirty="0">
                <a:latin typeface="Carlito"/>
                <a:cs typeface="Carlito"/>
              </a:rPr>
              <a:t>decide  with whom </a:t>
            </a:r>
            <a:r>
              <a:rPr sz="1600" dirty="0">
                <a:latin typeface="Carlito"/>
                <a:cs typeface="Carlito"/>
              </a:rPr>
              <a:t>to  </a:t>
            </a:r>
            <a:r>
              <a:rPr sz="1600" spc="-5" dirty="0">
                <a:latin typeface="Carlito"/>
                <a:cs typeface="Carlito"/>
              </a:rPr>
              <a:t>interact.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Carlito"/>
              <a:cs typeface="Carlito"/>
            </a:endParaRPr>
          </a:p>
          <a:p>
            <a:pPr marL="91440" marR="133985">
              <a:lnSpc>
                <a:spcPct val="100299"/>
              </a:lnSpc>
            </a:pPr>
            <a:r>
              <a:rPr sz="1600" spc="-5" dirty="0">
                <a:latin typeface="Carlito"/>
                <a:cs typeface="Carlito"/>
              </a:rPr>
              <a:t>From </a:t>
            </a:r>
            <a:r>
              <a:rPr sz="1600" dirty="0">
                <a:latin typeface="Carlito"/>
                <a:cs typeface="Carlito"/>
              </a:rPr>
              <a:t>a </a:t>
            </a:r>
            <a:r>
              <a:rPr sz="1600" spc="-5" dirty="0">
                <a:latin typeface="Carlito"/>
                <a:cs typeface="Carlito"/>
              </a:rPr>
              <a:t>global  perspective,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they  can be </a:t>
            </a:r>
            <a:r>
              <a:rPr sz="1600" spc="-5" dirty="0">
                <a:latin typeface="Carlito"/>
                <a:cs typeface="Carlito"/>
              </a:rPr>
              <a:t>used </a:t>
            </a:r>
            <a:r>
              <a:rPr sz="1600" dirty="0">
                <a:latin typeface="Carlito"/>
                <a:cs typeface="Carlito"/>
              </a:rPr>
              <a:t>as  </a:t>
            </a:r>
            <a:r>
              <a:rPr sz="1600" spc="-5" dirty="0">
                <a:latin typeface="Carlito"/>
                <a:cs typeface="Carlito"/>
              </a:rPr>
              <a:t>social control  </a:t>
            </a:r>
            <a:r>
              <a:rPr sz="1600" dirty="0">
                <a:latin typeface="Carlito"/>
                <a:cs typeface="Carlito"/>
              </a:rPr>
              <a:t>mechanisms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0568" y="908253"/>
            <a:ext cx="5116132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Trust</a:t>
            </a:r>
            <a:r>
              <a:rPr spc="-65" dirty="0"/>
              <a:t> </a:t>
            </a:r>
            <a:r>
              <a:rPr spc="-5" dirty="0"/>
              <a:t>decision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81410" y="2845828"/>
            <a:ext cx="5889689" cy="35306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55600" marR="5080" indent="-342900">
              <a:lnSpc>
                <a:spcPct val="77800"/>
              </a:lnSpc>
              <a:spcBef>
                <a:spcPts val="9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trust decision process takes  </a:t>
            </a:r>
            <a:r>
              <a:rPr sz="3000" dirty="0">
                <a:latin typeface="Carlito"/>
                <a:cs typeface="Carlito"/>
              </a:rPr>
              <a:t>into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account</a:t>
            </a:r>
            <a:endParaRPr sz="3000">
              <a:latin typeface="Carlito"/>
              <a:cs typeface="Carlito"/>
            </a:endParaRPr>
          </a:p>
          <a:p>
            <a:pPr marL="749300" marR="524510" lvl="1" indent="-279400">
              <a:lnSpc>
                <a:spcPct val="794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sz="2600" b="1" dirty="0">
                <a:solidFill>
                  <a:srgbClr val="1F497D"/>
                </a:solidFill>
                <a:latin typeface="Carlito"/>
                <a:cs typeface="Carlito"/>
              </a:rPr>
              <a:t>trust </a:t>
            </a:r>
            <a:r>
              <a:rPr sz="2600" b="1" spc="-10" dirty="0">
                <a:solidFill>
                  <a:srgbClr val="1F497D"/>
                </a:solidFill>
                <a:latin typeface="Carlito"/>
                <a:cs typeface="Carlito"/>
              </a:rPr>
              <a:t>evaluations </a:t>
            </a:r>
            <a:r>
              <a:rPr sz="2600" spc="-5" dirty="0">
                <a:latin typeface="Carlito"/>
                <a:cs typeface="Carlito"/>
              </a:rPr>
              <a:t>(images </a:t>
            </a:r>
            <a:r>
              <a:rPr sz="2600" dirty="0">
                <a:latin typeface="Carlito"/>
                <a:cs typeface="Carlito"/>
              </a:rPr>
              <a:t>and  </a:t>
            </a:r>
            <a:r>
              <a:rPr sz="2600" spc="-5" dirty="0">
                <a:latin typeface="Carlito"/>
                <a:cs typeface="Carlito"/>
              </a:rPr>
              <a:t>reputations)</a:t>
            </a:r>
            <a:endParaRPr sz="2600">
              <a:latin typeface="Carlito"/>
              <a:cs typeface="Carlito"/>
            </a:endParaRPr>
          </a:p>
          <a:p>
            <a:pPr marL="755650" lvl="1" indent="-285750">
              <a:lnSpc>
                <a:spcPts val="3110"/>
              </a:lnSpc>
              <a:spcBef>
                <a:spcPts val="5"/>
              </a:spcBef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b="1" spc="-5" dirty="0">
                <a:solidFill>
                  <a:srgbClr val="1F497D"/>
                </a:solidFill>
                <a:latin typeface="Carlito"/>
                <a:cs typeface="Carlito"/>
              </a:rPr>
              <a:t>context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decision</a:t>
            </a:r>
            <a:endParaRPr sz="2600">
              <a:latin typeface="Carlito"/>
              <a:cs typeface="Carlito"/>
            </a:endParaRPr>
          </a:p>
          <a:p>
            <a:pPr marL="755650" lvl="1" indent="-285750">
              <a:lnSpc>
                <a:spcPts val="3110"/>
              </a:lnSpc>
              <a:buFont typeface="Arial"/>
              <a:buChar char="–"/>
              <a:tabLst>
                <a:tab pos="755650" algn="l"/>
              </a:tabLst>
            </a:pPr>
            <a:r>
              <a:rPr sz="2600" dirty="0">
                <a:latin typeface="Carlito"/>
                <a:cs typeface="Carlito"/>
              </a:rPr>
              <a:t>the </a:t>
            </a:r>
            <a:r>
              <a:rPr sz="2600" b="1" spc="-5" dirty="0">
                <a:solidFill>
                  <a:srgbClr val="1F497D"/>
                </a:solidFill>
                <a:latin typeface="Carlito"/>
                <a:cs typeface="Carlito"/>
              </a:rPr>
              <a:t>motivations </a:t>
            </a:r>
            <a:r>
              <a:rPr sz="2600" spc="-5" dirty="0">
                <a:latin typeface="Carlito"/>
                <a:cs typeface="Carlito"/>
              </a:rPr>
              <a:t>of </a:t>
            </a:r>
            <a:r>
              <a:rPr sz="2600" dirty="0">
                <a:latin typeface="Carlito"/>
                <a:cs typeface="Carlito"/>
              </a:rPr>
              <a:t>the</a:t>
            </a:r>
            <a:r>
              <a:rPr sz="2600" spc="-20" dirty="0">
                <a:latin typeface="Carlito"/>
                <a:cs typeface="Carlito"/>
              </a:rPr>
              <a:t> </a:t>
            </a:r>
            <a:r>
              <a:rPr sz="2600" spc="-5" dirty="0">
                <a:latin typeface="Carlito"/>
                <a:cs typeface="Carlito"/>
              </a:rPr>
              <a:t>trustor</a:t>
            </a:r>
            <a:endParaRPr sz="2600">
              <a:latin typeface="Carlito"/>
              <a:cs typeface="Carlito"/>
            </a:endParaRPr>
          </a:p>
          <a:p>
            <a:pPr marL="355600" marR="130175" indent="-342900">
              <a:lnSpc>
                <a:spcPct val="789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trust decision process  depends on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representation  formalism of trust</a:t>
            </a:r>
            <a:r>
              <a:rPr sz="3000" spc="-10" dirty="0">
                <a:latin typeface="Carlito"/>
                <a:cs typeface="Carlito"/>
              </a:rPr>
              <a:t> </a:t>
            </a:r>
            <a:r>
              <a:rPr sz="3000" spc="-5" dirty="0">
                <a:latin typeface="Carlito"/>
                <a:cs typeface="Carlito"/>
              </a:rPr>
              <a:t>evaluations</a:t>
            </a:r>
            <a:endParaRPr sz="3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0390" y="1799793"/>
            <a:ext cx="464350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dirty="0">
                <a:latin typeface="Carlito"/>
                <a:cs typeface="Carlito"/>
              </a:rPr>
              <a:t>Trust as an</a:t>
            </a:r>
            <a:r>
              <a:rPr sz="3200" i="1" spc="-100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act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47156" y="2606041"/>
            <a:ext cx="2112010" cy="623570"/>
            <a:chOff x="1147156" y="2606041"/>
            <a:chExt cx="2112010" cy="623570"/>
          </a:xfrm>
        </p:grpSpPr>
        <p:sp>
          <p:nvSpPr>
            <p:cNvPr id="6" name="object 6"/>
            <p:cNvSpPr/>
            <p:nvPr/>
          </p:nvSpPr>
          <p:spPr>
            <a:xfrm>
              <a:off x="1147156" y="2606041"/>
              <a:ext cx="2111425" cy="6234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7748" y="2632316"/>
              <a:ext cx="2011503" cy="5237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97748" y="2632316"/>
              <a:ext cx="2011680" cy="523875"/>
            </a:xfrm>
            <a:custGeom>
              <a:avLst/>
              <a:gdLst/>
              <a:ahLst/>
              <a:cxnLst/>
              <a:rect l="l" t="t" r="r" b="b"/>
              <a:pathLst>
                <a:path w="2011680" h="523875">
                  <a:moveTo>
                    <a:pt x="0" y="87295"/>
                  </a:moveTo>
                  <a:lnTo>
                    <a:pt x="6860" y="53315"/>
                  </a:lnTo>
                  <a:lnTo>
                    <a:pt x="25568" y="25568"/>
                  </a:lnTo>
                  <a:lnTo>
                    <a:pt x="53315" y="6860"/>
                  </a:lnTo>
                  <a:lnTo>
                    <a:pt x="87294" y="0"/>
                  </a:lnTo>
                  <a:lnTo>
                    <a:pt x="1924208" y="0"/>
                  </a:lnTo>
                  <a:lnTo>
                    <a:pt x="1958186" y="6860"/>
                  </a:lnTo>
                  <a:lnTo>
                    <a:pt x="1985932" y="25568"/>
                  </a:lnTo>
                  <a:lnTo>
                    <a:pt x="2004638" y="53315"/>
                  </a:lnTo>
                  <a:lnTo>
                    <a:pt x="2011498" y="87295"/>
                  </a:lnTo>
                  <a:lnTo>
                    <a:pt x="2011498" y="436465"/>
                  </a:lnTo>
                  <a:lnTo>
                    <a:pt x="2004638" y="470444"/>
                  </a:lnTo>
                  <a:lnTo>
                    <a:pt x="1985932" y="498192"/>
                  </a:lnTo>
                  <a:lnTo>
                    <a:pt x="1958186" y="516900"/>
                  </a:lnTo>
                  <a:lnTo>
                    <a:pt x="1924208" y="523760"/>
                  </a:lnTo>
                  <a:lnTo>
                    <a:pt x="87294" y="523760"/>
                  </a:lnTo>
                  <a:lnTo>
                    <a:pt x="53315" y="516900"/>
                  </a:lnTo>
                  <a:lnTo>
                    <a:pt x="25568" y="498192"/>
                  </a:lnTo>
                  <a:lnTo>
                    <a:pt x="6860" y="470444"/>
                  </a:lnTo>
                  <a:lnTo>
                    <a:pt x="0" y="436465"/>
                  </a:lnTo>
                  <a:lnTo>
                    <a:pt x="0" y="87295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96014" y="2744342"/>
            <a:ext cx="1740886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Trust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evaluations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3083" y="3711634"/>
            <a:ext cx="1325880" cy="507365"/>
            <a:chOff x="773083" y="3711634"/>
            <a:chExt cx="1325880" cy="507365"/>
          </a:xfrm>
        </p:grpSpPr>
        <p:sp>
          <p:nvSpPr>
            <p:cNvPr id="11" name="object 11"/>
            <p:cNvSpPr/>
            <p:nvPr/>
          </p:nvSpPr>
          <p:spPr>
            <a:xfrm>
              <a:off x="773083" y="3711634"/>
              <a:ext cx="1325880" cy="5070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0777" y="3769827"/>
              <a:ext cx="789708" cy="3990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1837" y="3737876"/>
              <a:ext cx="1247002" cy="40591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1837" y="3737876"/>
              <a:ext cx="1247140" cy="406400"/>
            </a:xfrm>
            <a:custGeom>
              <a:avLst/>
              <a:gdLst/>
              <a:ahLst/>
              <a:cxnLst/>
              <a:rect l="l" t="t" r="r" b="b"/>
              <a:pathLst>
                <a:path w="1247139" h="406400">
                  <a:moveTo>
                    <a:pt x="0" y="202957"/>
                  </a:moveTo>
                  <a:lnTo>
                    <a:pt x="14380" y="159418"/>
                  </a:lnTo>
                  <a:lnTo>
                    <a:pt x="55494" y="119133"/>
                  </a:lnTo>
                  <a:lnTo>
                    <a:pt x="120299" y="83093"/>
                  </a:lnTo>
                  <a:lnTo>
                    <a:pt x="160634" y="66974"/>
                  </a:lnTo>
                  <a:lnTo>
                    <a:pt x="205750" y="52288"/>
                  </a:lnTo>
                  <a:lnTo>
                    <a:pt x="255268" y="39159"/>
                  </a:lnTo>
                  <a:lnTo>
                    <a:pt x="308807" y="27709"/>
                  </a:lnTo>
                  <a:lnTo>
                    <a:pt x="365986" y="18064"/>
                  </a:lnTo>
                  <a:lnTo>
                    <a:pt x="426425" y="10346"/>
                  </a:lnTo>
                  <a:lnTo>
                    <a:pt x="489744" y="4681"/>
                  </a:lnTo>
                  <a:lnTo>
                    <a:pt x="555562" y="1190"/>
                  </a:lnTo>
                  <a:lnTo>
                    <a:pt x="623499" y="0"/>
                  </a:lnTo>
                  <a:lnTo>
                    <a:pt x="691436" y="1190"/>
                  </a:lnTo>
                  <a:lnTo>
                    <a:pt x="757254" y="4681"/>
                  </a:lnTo>
                  <a:lnTo>
                    <a:pt x="820573" y="10346"/>
                  </a:lnTo>
                  <a:lnTo>
                    <a:pt x="881012" y="18064"/>
                  </a:lnTo>
                  <a:lnTo>
                    <a:pt x="938191" y="27709"/>
                  </a:lnTo>
                  <a:lnTo>
                    <a:pt x="991730" y="39159"/>
                  </a:lnTo>
                  <a:lnTo>
                    <a:pt x="1041247" y="52288"/>
                  </a:lnTo>
                  <a:lnTo>
                    <a:pt x="1086364" y="66974"/>
                  </a:lnTo>
                  <a:lnTo>
                    <a:pt x="1126699" y="83093"/>
                  </a:lnTo>
                  <a:lnTo>
                    <a:pt x="1161873" y="100521"/>
                  </a:lnTo>
                  <a:lnTo>
                    <a:pt x="1215212" y="138807"/>
                  </a:lnTo>
                  <a:lnTo>
                    <a:pt x="1243340" y="180843"/>
                  </a:lnTo>
                  <a:lnTo>
                    <a:pt x="1246999" y="202957"/>
                  </a:lnTo>
                  <a:lnTo>
                    <a:pt x="1243340" y="225072"/>
                  </a:lnTo>
                  <a:lnTo>
                    <a:pt x="1215212" y="267108"/>
                  </a:lnTo>
                  <a:lnTo>
                    <a:pt x="1161873" y="305394"/>
                  </a:lnTo>
                  <a:lnTo>
                    <a:pt x="1126699" y="322822"/>
                  </a:lnTo>
                  <a:lnTo>
                    <a:pt x="1086364" y="338940"/>
                  </a:lnTo>
                  <a:lnTo>
                    <a:pt x="1041247" y="353626"/>
                  </a:lnTo>
                  <a:lnTo>
                    <a:pt x="991730" y="366756"/>
                  </a:lnTo>
                  <a:lnTo>
                    <a:pt x="938191" y="378205"/>
                  </a:lnTo>
                  <a:lnTo>
                    <a:pt x="881012" y="387851"/>
                  </a:lnTo>
                  <a:lnTo>
                    <a:pt x="820573" y="395568"/>
                  </a:lnTo>
                  <a:lnTo>
                    <a:pt x="757254" y="401234"/>
                  </a:lnTo>
                  <a:lnTo>
                    <a:pt x="691436" y="404724"/>
                  </a:lnTo>
                  <a:lnTo>
                    <a:pt x="623499" y="405915"/>
                  </a:lnTo>
                  <a:lnTo>
                    <a:pt x="555562" y="404724"/>
                  </a:lnTo>
                  <a:lnTo>
                    <a:pt x="489744" y="401234"/>
                  </a:lnTo>
                  <a:lnTo>
                    <a:pt x="426425" y="395568"/>
                  </a:lnTo>
                  <a:lnTo>
                    <a:pt x="365986" y="387851"/>
                  </a:lnTo>
                  <a:lnTo>
                    <a:pt x="308807" y="378205"/>
                  </a:lnTo>
                  <a:lnTo>
                    <a:pt x="255268" y="366756"/>
                  </a:lnTo>
                  <a:lnTo>
                    <a:pt x="205750" y="353626"/>
                  </a:lnTo>
                  <a:lnTo>
                    <a:pt x="160634" y="338940"/>
                  </a:lnTo>
                  <a:lnTo>
                    <a:pt x="120299" y="322822"/>
                  </a:lnTo>
                  <a:lnTo>
                    <a:pt x="85125" y="305394"/>
                  </a:lnTo>
                  <a:lnTo>
                    <a:pt x="31786" y="267108"/>
                  </a:lnTo>
                  <a:lnTo>
                    <a:pt x="3658" y="225072"/>
                  </a:lnTo>
                  <a:lnTo>
                    <a:pt x="0" y="202957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91870" y="3806214"/>
            <a:ext cx="82582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C</a:t>
            </a:r>
            <a:r>
              <a:rPr sz="1600" spc="-5" dirty="0">
                <a:latin typeface="Carlito"/>
                <a:cs typeface="Carlito"/>
              </a:rPr>
              <a:t>o</a:t>
            </a:r>
            <a:r>
              <a:rPr sz="1600" dirty="0">
                <a:latin typeface="Carlito"/>
                <a:cs typeface="Carlito"/>
              </a:rPr>
              <a:t>nt</a:t>
            </a:r>
            <a:r>
              <a:rPr sz="1600" spc="-5" dirty="0">
                <a:latin typeface="Carlito"/>
                <a:cs typeface="Carlito"/>
              </a:rPr>
              <a:t>e</a:t>
            </a:r>
            <a:r>
              <a:rPr sz="1600" dirty="0">
                <a:latin typeface="Carlito"/>
                <a:cs typeface="Carlito"/>
              </a:rPr>
              <a:t>xt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31720" y="3582788"/>
            <a:ext cx="1671320" cy="636270"/>
            <a:chOff x="2331720" y="3582788"/>
            <a:chExt cx="1671320" cy="636270"/>
          </a:xfrm>
        </p:grpSpPr>
        <p:sp>
          <p:nvSpPr>
            <p:cNvPr id="17" name="object 17"/>
            <p:cNvSpPr/>
            <p:nvPr/>
          </p:nvSpPr>
          <p:spPr>
            <a:xfrm>
              <a:off x="2331720" y="3591097"/>
              <a:ext cx="1670862" cy="61514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3441" y="3582788"/>
              <a:ext cx="1043246" cy="6359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80970" y="3617938"/>
              <a:ext cx="1573072" cy="51286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80970" y="3617938"/>
              <a:ext cx="1573530" cy="513080"/>
            </a:xfrm>
            <a:custGeom>
              <a:avLst/>
              <a:gdLst/>
              <a:ahLst/>
              <a:cxnLst/>
              <a:rect l="l" t="t" r="r" b="b"/>
              <a:pathLst>
                <a:path w="1573529" h="513079">
                  <a:moveTo>
                    <a:pt x="0" y="256432"/>
                  </a:moveTo>
                  <a:lnTo>
                    <a:pt x="11390" y="212703"/>
                  </a:lnTo>
                  <a:lnTo>
                    <a:pt x="44304" y="171372"/>
                  </a:lnTo>
                  <a:lnTo>
                    <a:pt x="96851" y="133055"/>
                  </a:lnTo>
                  <a:lnTo>
                    <a:pt x="167143" y="98369"/>
                  </a:lnTo>
                  <a:lnTo>
                    <a:pt x="208353" y="82579"/>
                  </a:lnTo>
                  <a:lnTo>
                    <a:pt x="253291" y="67928"/>
                  </a:lnTo>
                  <a:lnTo>
                    <a:pt x="301721" y="54493"/>
                  </a:lnTo>
                  <a:lnTo>
                    <a:pt x="353407" y="42350"/>
                  </a:lnTo>
                  <a:lnTo>
                    <a:pt x="408112" y="31576"/>
                  </a:lnTo>
                  <a:lnTo>
                    <a:pt x="465601" y="22248"/>
                  </a:lnTo>
                  <a:lnTo>
                    <a:pt x="525638" y="14444"/>
                  </a:lnTo>
                  <a:lnTo>
                    <a:pt x="587986" y="8240"/>
                  </a:lnTo>
                  <a:lnTo>
                    <a:pt x="652409" y="3713"/>
                  </a:lnTo>
                  <a:lnTo>
                    <a:pt x="718671" y="941"/>
                  </a:lnTo>
                  <a:lnTo>
                    <a:pt x="786537" y="0"/>
                  </a:lnTo>
                  <a:lnTo>
                    <a:pt x="854402" y="941"/>
                  </a:lnTo>
                  <a:lnTo>
                    <a:pt x="920665" y="3713"/>
                  </a:lnTo>
                  <a:lnTo>
                    <a:pt x="985088" y="8240"/>
                  </a:lnTo>
                  <a:lnTo>
                    <a:pt x="1047436" y="14444"/>
                  </a:lnTo>
                  <a:lnTo>
                    <a:pt x="1107473" y="22248"/>
                  </a:lnTo>
                  <a:lnTo>
                    <a:pt x="1164962" y="31576"/>
                  </a:lnTo>
                  <a:lnTo>
                    <a:pt x="1219668" y="42350"/>
                  </a:lnTo>
                  <a:lnTo>
                    <a:pt x="1271354" y="54493"/>
                  </a:lnTo>
                  <a:lnTo>
                    <a:pt x="1319784" y="67928"/>
                  </a:lnTo>
                  <a:lnTo>
                    <a:pt x="1364722" y="82579"/>
                  </a:lnTo>
                  <a:lnTo>
                    <a:pt x="1405933" y="98369"/>
                  </a:lnTo>
                  <a:lnTo>
                    <a:pt x="1443179" y="115220"/>
                  </a:lnTo>
                  <a:lnTo>
                    <a:pt x="1504836" y="151798"/>
                  </a:lnTo>
                  <a:lnTo>
                    <a:pt x="1547803" y="191699"/>
                  </a:lnTo>
                  <a:lnTo>
                    <a:pt x="1570191" y="234306"/>
                  </a:lnTo>
                  <a:lnTo>
                    <a:pt x="1573078" y="256432"/>
                  </a:lnTo>
                  <a:lnTo>
                    <a:pt x="1570191" y="278558"/>
                  </a:lnTo>
                  <a:lnTo>
                    <a:pt x="1547803" y="321165"/>
                  </a:lnTo>
                  <a:lnTo>
                    <a:pt x="1504836" y="361066"/>
                  </a:lnTo>
                  <a:lnTo>
                    <a:pt x="1443179" y="397644"/>
                  </a:lnTo>
                  <a:lnTo>
                    <a:pt x="1405933" y="414495"/>
                  </a:lnTo>
                  <a:lnTo>
                    <a:pt x="1364722" y="430285"/>
                  </a:lnTo>
                  <a:lnTo>
                    <a:pt x="1319784" y="444936"/>
                  </a:lnTo>
                  <a:lnTo>
                    <a:pt x="1271354" y="458372"/>
                  </a:lnTo>
                  <a:lnTo>
                    <a:pt x="1219668" y="470515"/>
                  </a:lnTo>
                  <a:lnTo>
                    <a:pt x="1164962" y="481289"/>
                  </a:lnTo>
                  <a:lnTo>
                    <a:pt x="1107473" y="490616"/>
                  </a:lnTo>
                  <a:lnTo>
                    <a:pt x="1047436" y="498421"/>
                  </a:lnTo>
                  <a:lnTo>
                    <a:pt x="985088" y="504625"/>
                  </a:lnTo>
                  <a:lnTo>
                    <a:pt x="920665" y="509151"/>
                  </a:lnTo>
                  <a:lnTo>
                    <a:pt x="854402" y="511924"/>
                  </a:lnTo>
                  <a:lnTo>
                    <a:pt x="786537" y="512865"/>
                  </a:lnTo>
                  <a:lnTo>
                    <a:pt x="718671" y="511924"/>
                  </a:lnTo>
                  <a:lnTo>
                    <a:pt x="652409" y="509151"/>
                  </a:lnTo>
                  <a:lnTo>
                    <a:pt x="587986" y="504625"/>
                  </a:lnTo>
                  <a:lnTo>
                    <a:pt x="525638" y="498421"/>
                  </a:lnTo>
                  <a:lnTo>
                    <a:pt x="465601" y="490616"/>
                  </a:lnTo>
                  <a:lnTo>
                    <a:pt x="408112" y="481289"/>
                  </a:lnTo>
                  <a:lnTo>
                    <a:pt x="353407" y="470515"/>
                  </a:lnTo>
                  <a:lnTo>
                    <a:pt x="301721" y="458372"/>
                  </a:lnTo>
                  <a:lnTo>
                    <a:pt x="253291" y="444936"/>
                  </a:lnTo>
                  <a:lnTo>
                    <a:pt x="208353" y="430285"/>
                  </a:lnTo>
                  <a:lnTo>
                    <a:pt x="167143" y="414495"/>
                  </a:lnTo>
                  <a:lnTo>
                    <a:pt x="129897" y="397644"/>
                  </a:lnTo>
                  <a:lnTo>
                    <a:pt x="68241" y="361066"/>
                  </a:lnTo>
                  <a:lnTo>
                    <a:pt x="25275" y="321165"/>
                  </a:lnTo>
                  <a:lnTo>
                    <a:pt x="2887" y="278558"/>
                  </a:lnTo>
                  <a:lnTo>
                    <a:pt x="0" y="256432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08132" y="3617823"/>
            <a:ext cx="1190767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297815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Carlito"/>
                <a:cs typeface="Carlito"/>
              </a:rPr>
              <a:t>Self  </a:t>
            </a:r>
            <a:r>
              <a:rPr sz="1600" dirty="0">
                <a:latin typeface="Carlito"/>
                <a:cs typeface="Carlito"/>
              </a:rPr>
              <a:t>m</a:t>
            </a:r>
            <a:r>
              <a:rPr sz="1600" spc="-5" dirty="0">
                <a:latin typeface="Carlito"/>
                <a:cs typeface="Carlito"/>
              </a:rPr>
              <a:t>o</a:t>
            </a:r>
            <a:r>
              <a:rPr sz="1600" spc="-10" dirty="0">
                <a:latin typeface="Carlito"/>
                <a:cs typeface="Carlito"/>
              </a:rPr>
              <a:t>ti</a:t>
            </a:r>
            <a:r>
              <a:rPr sz="1600" dirty="0">
                <a:latin typeface="Carlito"/>
                <a:cs typeface="Carlito"/>
              </a:rPr>
              <a:t>v</a:t>
            </a:r>
            <a:r>
              <a:rPr sz="1600" spc="-5" dirty="0">
                <a:latin typeface="Carlito"/>
                <a:cs typeface="Carlito"/>
              </a:rPr>
              <a:t>atio</a:t>
            </a:r>
            <a:r>
              <a:rPr sz="1600" dirty="0">
                <a:latin typeface="Carlito"/>
                <a:cs typeface="Carlito"/>
              </a:rPr>
              <a:t>n</a:t>
            </a:r>
            <a:endParaRPr sz="16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51807" y="4721628"/>
            <a:ext cx="2473325" cy="628015"/>
            <a:chOff x="951807" y="4721628"/>
            <a:chExt cx="2473325" cy="628015"/>
          </a:xfrm>
        </p:grpSpPr>
        <p:sp>
          <p:nvSpPr>
            <p:cNvPr id="23" name="object 23"/>
            <p:cNvSpPr/>
            <p:nvPr/>
          </p:nvSpPr>
          <p:spPr>
            <a:xfrm>
              <a:off x="951807" y="4721628"/>
              <a:ext cx="2473032" cy="6276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580" y="4750015"/>
              <a:ext cx="2374583" cy="5237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580" y="4750016"/>
              <a:ext cx="2374900" cy="523875"/>
            </a:xfrm>
            <a:custGeom>
              <a:avLst/>
              <a:gdLst/>
              <a:ahLst/>
              <a:cxnLst/>
              <a:rect l="l" t="t" r="r" b="b"/>
              <a:pathLst>
                <a:path w="2374900" h="523875">
                  <a:moveTo>
                    <a:pt x="0" y="87294"/>
                  </a:moveTo>
                  <a:lnTo>
                    <a:pt x="6860" y="53315"/>
                  </a:lnTo>
                  <a:lnTo>
                    <a:pt x="25568" y="25568"/>
                  </a:lnTo>
                  <a:lnTo>
                    <a:pt x="53315" y="6860"/>
                  </a:lnTo>
                  <a:lnTo>
                    <a:pt x="87294" y="0"/>
                  </a:lnTo>
                  <a:lnTo>
                    <a:pt x="2287288" y="0"/>
                  </a:lnTo>
                  <a:lnTo>
                    <a:pt x="2321271" y="6860"/>
                  </a:lnTo>
                  <a:lnTo>
                    <a:pt x="2349020" y="25568"/>
                  </a:lnTo>
                  <a:lnTo>
                    <a:pt x="2367728" y="53315"/>
                  </a:lnTo>
                  <a:lnTo>
                    <a:pt x="2374588" y="87294"/>
                  </a:lnTo>
                  <a:lnTo>
                    <a:pt x="2374588" y="436465"/>
                  </a:lnTo>
                  <a:lnTo>
                    <a:pt x="2367728" y="470444"/>
                  </a:lnTo>
                  <a:lnTo>
                    <a:pt x="2349020" y="498192"/>
                  </a:lnTo>
                  <a:lnTo>
                    <a:pt x="2321271" y="516900"/>
                  </a:lnTo>
                  <a:lnTo>
                    <a:pt x="2287288" y="523760"/>
                  </a:lnTo>
                  <a:lnTo>
                    <a:pt x="87294" y="523760"/>
                  </a:lnTo>
                  <a:lnTo>
                    <a:pt x="53315" y="516900"/>
                  </a:lnTo>
                  <a:lnTo>
                    <a:pt x="25568" y="498192"/>
                  </a:lnTo>
                  <a:lnTo>
                    <a:pt x="6860" y="470444"/>
                  </a:lnTo>
                  <a:lnTo>
                    <a:pt x="0" y="436465"/>
                  </a:lnTo>
                  <a:lnTo>
                    <a:pt x="0" y="87294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86155" y="4862029"/>
            <a:ext cx="1803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Trust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decisions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27605" y="5916739"/>
            <a:ext cx="2313305" cy="511175"/>
          </a:xfrm>
          <a:custGeom>
            <a:avLst/>
            <a:gdLst/>
            <a:ahLst/>
            <a:cxnLst/>
            <a:rect l="l" t="t" r="r" b="b"/>
            <a:pathLst>
              <a:path w="2313304" h="511175">
                <a:moveTo>
                  <a:pt x="0" y="0"/>
                </a:moveTo>
                <a:lnTo>
                  <a:pt x="2312678" y="0"/>
                </a:lnTo>
                <a:lnTo>
                  <a:pt x="2312678" y="510666"/>
                </a:lnTo>
                <a:lnTo>
                  <a:pt x="0" y="51066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27605" y="5916739"/>
            <a:ext cx="2313305" cy="511175"/>
          </a:xfrm>
          <a:prstGeom prst="rect">
            <a:avLst/>
          </a:prstGeom>
          <a:ln w="25399">
            <a:solidFill>
              <a:srgbClr val="000000"/>
            </a:solidFill>
          </a:ln>
        </p:spPr>
        <p:txBody>
          <a:bodyPr vert="horz" wrap="square" lIns="0" tIns="11811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930"/>
              </a:spcBef>
            </a:pPr>
            <a:r>
              <a:rPr sz="1800" spc="-5" dirty="0">
                <a:latin typeface="Carlito"/>
                <a:cs typeface="Carlito"/>
              </a:rPr>
              <a:t>Actions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367447" y="3129749"/>
            <a:ext cx="1858010" cy="2955290"/>
            <a:chOff x="1367447" y="3129749"/>
            <a:chExt cx="1858010" cy="2955290"/>
          </a:xfrm>
        </p:grpSpPr>
        <p:sp>
          <p:nvSpPr>
            <p:cNvPr id="30" name="object 30"/>
            <p:cNvSpPr/>
            <p:nvPr/>
          </p:nvSpPr>
          <p:spPr>
            <a:xfrm>
              <a:off x="1367447" y="4118960"/>
              <a:ext cx="968432" cy="79802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25333" y="4143794"/>
              <a:ext cx="762635" cy="581025"/>
            </a:xfrm>
            <a:custGeom>
              <a:avLst/>
              <a:gdLst/>
              <a:ahLst/>
              <a:cxnLst/>
              <a:rect l="l" t="t" r="r" b="b"/>
              <a:pathLst>
                <a:path w="762635" h="581025">
                  <a:moveTo>
                    <a:pt x="0" y="0"/>
                  </a:moveTo>
                  <a:lnTo>
                    <a:pt x="0" y="303107"/>
                  </a:lnTo>
                  <a:lnTo>
                    <a:pt x="762537" y="303107"/>
                  </a:lnTo>
                  <a:lnTo>
                    <a:pt x="762537" y="58101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28926" y="4634102"/>
              <a:ext cx="117906" cy="11591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040775" y="4106491"/>
              <a:ext cx="1184563" cy="8104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187877" y="4130802"/>
              <a:ext cx="979805" cy="594360"/>
            </a:xfrm>
            <a:custGeom>
              <a:avLst/>
              <a:gdLst/>
              <a:ahLst/>
              <a:cxnLst/>
              <a:rect l="l" t="t" r="r" b="b"/>
              <a:pathLst>
                <a:path w="979805" h="594360">
                  <a:moveTo>
                    <a:pt x="979629" y="0"/>
                  </a:moveTo>
                  <a:lnTo>
                    <a:pt x="979629" y="309605"/>
                  </a:lnTo>
                  <a:lnTo>
                    <a:pt x="0" y="309605"/>
                  </a:lnTo>
                  <a:lnTo>
                    <a:pt x="0" y="594006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28926" y="4634102"/>
              <a:ext cx="117906" cy="11591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0775" y="3129749"/>
              <a:ext cx="295102" cy="17872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188122" y="3156076"/>
              <a:ext cx="15875" cy="1569085"/>
            </a:xfrm>
            <a:custGeom>
              <a:avLst/>
              <a:gdLst/>
              <a:ahLst/>
              <a:cxnLst/>
              <a:rect l="l" t="t" r="r" b="b"/>
              <a:pathLst>
                <a:path w="15875" h="1569085">
                  <a:moveTo>
                    <a:pt x="15377" y="0"/>
                  </a:moveTo>
                  <a:lnTo>
                    <a:pt x="0" y="156872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29916" y="4633671"/>
              <a:ext cx="117894" cy="1163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36622" y="5249484"/>
              <a:ext cx="295102" cy="835428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184105" y="5273776"/>
              <a:ext cx="3810" cy="617855"/>
            </a:xfrm>
            <a:custGeom>
              <a:avLst/>
              <a:gdLst/>
              <a:ahLst/>
              <a:cxnLst/>
              <a:rect l="l" t="t" r="r" b="b"/>
              <a:pathLst>
                <a:path w="3810" h="617854">
                  <a:moveTo>
                    <a:pt x="3773" y="0"/>
                  </a:moveTo>
                  <a:lnTo>
                    <a:pt x="0" y="61775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125611" y="5800559"/>
              <a:ext cx="117906" cy="11617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3171" y="908253"/>
            <a:ext cx="5654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Trust </a:t>
            </a:r>
            <a:r>
              <a:rPr dirty="0"/>
              <a:t>value</a:t>
            </a:r>
            <a:r>
              <a:rPr spc="-40" dirty="0"/>
              <a:t> </a:t>
            </a:r>
            <a:r>
              <a:rPr spc="-5" dirty="0"/>
              <a:t>thresholds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027" y="1779701"/>
            <a:ext cx="49282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i="1" spc="-5" dirty="0">
                <a:latin typeface="Carlito"/>
                <a:cs typeface="Carlito"/>
              </a:rPr>
              <a:t>Decision relying on</a:t>
            </a:r>
            <a:r>
              <a:rPr sz="3200" i="1" dirty="0">
                <a:latin typeface="Carlito"/>
                <a:cs typeface="Carlito"/>
              </a:rPr>
              <a:t> </a:t>
            </a:r>
            <a:r>
              <a:rPr sz="3200" i="1" spc="-5" dirty="0">
                <a:latin typeface="Carlito"/>
                <a:cs typeface="Carlito"/>
              </a:rPr>
              <a:t>thresholds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32" y="4727638"/>
            <a:ext cx="9230068" cy="21996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81000" marR="352425" indent="-342900">
              <a:lnSpc>
                <a:spcPct val="77200"/>
              </a:lnSpc>
              <a:spcBef>
                <a:spcPts val="83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700" dirty="0">
                <a:latin typeface="Carlito"/>
                <a:cs typeface="Carlito"/>
              </a:rPr>
              <a:t>If </a:t>
            </a:r>
            <a:r>
              <a:rPr sz="2700" spc="-5" dirty="0">
                <a:latin typeface="Carlito"/>
                <a:cs typeface="Carlito"/>
              </a:rPr>
              <a:t>Θ</a:t>
            </a:r>
            <a:r>
              <a:rPr sz="2700" spc="-7" baseline="24691" dirty="0">
                <a:latin typeface="Carlito"/>
                <a:cs typeface="Carlito"/>
              </a:rPr>
              <a:t>trust </a:t>
            </a:r>
            <a:r>
              <a:rPr sz="2700" dirty="0">
                <a:latin typeface="Carlito"/>
                <a:cs typeface="Carlito"/>
              </a:rPr>
              <a:t>≠ </a:t>
            </a:r>
            <a:r>
              <a:rPr sz="2700" spc="-5" dirty="0">
                <a:latin typeface="Carlito"/>
                <a:cs typeface="Carlito"/>
              </a:rPr>
              <a:t>Θ</a:t>
            </a:r>
            <a:r>
              <a:rPr sz="2700" spc="-7" baseline="24691" dirty="0">
                <a:latin typeface="Carlito"/>
                <a:cs typeface="Carlito"/>
              </a:rPr>
              <a:t>distrust</a:t>
            </a:r>
            <a:r>
              <a:rPr sz="2700" spc="-5" dirty="0">
                <a:latin typeface="Carlito"/>
                <a:cs typeface="Carlito"/>
              </a:rPr>
              <a:t>, uncertainty </a:t>
            </a:r>
            <a:r>
              <a:rPr sz="2700" dirty="0">
                <a:latin typeface="Carlito"/>
                <a:cs typeface="Carlito"/>
              </a:rPr>
              <a:t>in the </a:t>
            </a:r>
            <a:r>
              <a:rPr sz="2700" spc="-5" dirty="0">
                <a:latin typeface="Carlito"/>
                <a:cs typeface="Carlito"/>
              </a:rPr>
              <a:t>decision </a:t>
            </a:r>
            <a:r>
              <a:rPr sz="2700" dirty="0">
                <a:latin typeface="Carlito"/>
                <a:cs typeface="Carlito"/>
              </a:rPr>
              <a:t>should be  handled</a:t>
            </a:r>
            <a:endParaRPr sz="2700">
              <a:latin typeface="Carlito"/>
              <a:cs typeface="Carlito"/>
            </a:endParaRPr>
          </a:p>
          <a:p>
            <a:pPr marL="381000" indent="-34290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700" dirty="0">
                <a:latin typeface="Carlito"/>
                <a:cs typeface="Carlito"/>
              </a:rPr>
              <a:t>The </a:t>
            </a:r>
            <a:r>
              <a:rPr sz="2700" spc="-5" dirty="0">
                <a:latin typeface="Carlito"/>
                <a:cs typeface="Carlito"/>
              </a:rPr>
              <a:t>trust thresholds </a:t>
            </a:r>
            <a:r>
              <a:rPr sz="2700" dirty="0">
                <a:latin typeface="Carlito"/>
                <a:cs typeface="Carlito"/>
              </a:rPr>
              <a:t>can be </a:t>
            </a:r>
            <a:r>
              <a:rPr sz="2700" spc="-5" dirty="0">
                <a:latin typeface="Carlito"/>
                <a:cs typeface="Carlito"/>
              </a:rPr>
              <a:t>directly</a:t>
            </a:r>
            <a:r>
              <a:rPr sz="2700" dirty="0">
                <a:latin typeface="Carlito"/>
                <a:cs typeface="Carlito"/>
              </a:rPr>
              <a:t> </a:t>
            </a:r>
            <a:r>
              <a:rPr sz="2700" spc="-5" dirty="0">
                <a:latin typeface="Carlito"/>
                <a:cs typeface="Carlito"/>
              </a:rPr>
              <a:t>adjusted</a:t>
            </a:r>
            <a:endParaRPr sz="2700">
              <a:latin typeface="Carlito"/>
              <a:cs typeface="Carlito"/>
            </a:endParaRPr>
          </a:p>
          <a:p>
            <a:pPr marL="774700" marR="30480" lvl="1" indent="-279400">
              <a:lnSpc>
                <a:spcPts val="2320"/>
              </a:lnSpc>
              <a:spcBef>
                <a:spcPts val="590"/>
              </a:spcBef>
              <a:buFont typeface="Arial"/>
              <a:buChar char="–"/>
              <a:tabLst>
                <a:tab pos="781050" algn="l"/>
              </a:tabLst>
            </a:pPr>
            <a:r>
              <a:rPr sz="2400" spc="-5" dirty="0">
                <a:latin typeface="Carlito"/>
                <a:cs typeface="Carlito"/>
              </a:rPr>
              <a:t>with higher </a:t>
            </a:r>
            <a:r>
              <a:rPr sz="2400" dirty="0">
                <a:latin typeface="Carlito"/>
                <a:cs typeface="Carlito"/>
              </a:rPr>
              <a:t>values if the </a:t>
            </a:r>
            <a:r>
              <a:rPr sz="2400" spc="-5" dirty="0">
                <a:latin typeface="Carlito"/>
                <a:cs typeface="Carlito"/>
              </a:rPr>
              <a:t>trustor’s motivations are important  or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context risky</a:t>
            </a:r>
            <a:endParaRPr sz="2400">
              <a:latin typeface="Carlito"/>
              <a:cs typeface="Carlito"/>
            </a:endParaRPr>
          </a:p>
          <a:p>
            <a:pPr marL="781050" lvl="1" indent="-285750">
              <a:lnSpc>
                <a:spcPct val="100000"/>
              </a:lnSpc>
              <a:spcBef>
                <a:spcPts val="20"/>
              </a:spcBef>
              <a:buFont typeface="Arial"/>
              <a:buChar char="–"/>
              <a:tabLst>
                <a:tab pos="781050" algn="l"/>
              </a:tabLst>
            </a:pPr>
            <a:r>
              <a:rPr sz="2400" spc="-5" dirty="0">
                <a:latin typeface="Carlito"/>
                <a:cs typeface="Carlito"/>
              </a:rPr>
              <a:t>with lower </a:t>
            </a:r>
            <a:r>
              <a:rPr sz="2400" dirty="0">
                <a:latin typeface="Carlito"/>
                <a:cs typeface="Carlito"/>
              </a:rPr>
              <a:t>values in </a:t>
            </a:r>
            <a:r>
              <a:rPr sz="2400" spc="-5" dirty="0">
                <a:latin typeface="Carlito"/>
                <a:cs typeface="Carlito"/>
              </a:rPr>
              <a:t>opposite</a:t>
            </a:r>
            <a:r>
              <a:rPr sz="2400" dirty="0">
                <a:latin typeface="Carlito"/>
                <a:cs typeface="Carlito"/>
              </a:rPr>
              <a:t> cases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36864" y="3266903"/>
            <a:ext cx="2037080" cy="603250"/>
            <a:chOff x="1936864" y="3266903"/>
            <a:chExt cx="2037080" cy="603250"/>
          </a:xfrm>
        </p:grpSpPr>
        <p:sp>
          <p:nvSpPr>
            <p:cNvPr id="6" name="object 6"/>
            <p:cNvSpPr/>
            <p:nvPr/>
          </p:nvSpPr>
          <p:spPr>
            <a:xfrm>
              <a:off x="1936864" y="3266903"/>
              <a:ext cx="2036622" cy="6026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9744" y="3358342"/>
              <a:ext cx="1654225" cy="436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86953" y="3294303"/>
              <a:ext cx="1934362" cy="4998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86953" y="3294303"/>
              <a:ext cx="1934845" cy="500380"/>
            </a:xfrm>
            <a:custGeom>
              <a:avLst/>
              <a:gdLst/>
              <a:ahLst/>
              <a:cxnLst/>
              <a:rect l="l" t="t" r="r" b="b"/>
              <a:pathLst>
                <a:path w="1934845" h="500379">
                  <a:moveTo>
                    <a:pt x="0" y="83313"/>
                  </a:moveTo>
                  <a:lnTo>
                    <a:pt x="6547" y="50883"/>
                  </a:lnTo>
                  <a:lnTo>
                    <a:pt x="24401" y="24401"/>
                  </a:lnTo>
                  <a:lnTo>
                    <a:pt x="50883" y="6547"/>
                  </a:lnTo>
                  <a:lnTo>
                    <a:pt x="83312" y="0"/>
                  </a:lnTo>
                  <a:lnTo>
                    <a:pt x="1851048" y="0"/>
                  </a:lnTo>
                  <a:lnTo>
                    <a:pt x="1883476" y="6547"/>
                  </a:lnTo>
                  <a:lnTo>
                    <a:pt x="1909957" y="24401"/>
                  </a:lnTo>
                  <a:lnTo>
                    <a:pt x="1927811" y="50883"/>
                  </a:lnTo>
                  <a:lnTo>
                    <a:pt x="1934358" y="83313"/>
                  </a:lnTo>
                  <a:lnTo>
                    <a:pt x="1934358" y="416555"/>
                  </a:lnTo>
                  <a:lnTo>
                    <a:pt x="1927811" y="448984"/>
                  </a:lnTo>
                  <a:lnTo>
                    <a:pt x="1909957" y="475466"/>
                  </a:lnTo>
                  <a:lnTo>
                    <a:pt x="1883476" y="493321"/>
                  </a:lnTo>
                  <a:lnTo>
                    <a:pt x="1851048" y="499868"/>
                  </a:lnTo>
                  <a:lnTo>
                    <a:pt x="83312" y="499868"/>
                  </a:lnTo>
                  <a:lnTo>
                    <a:pt x="50883" y="493321"/>
                  </a:lnTo>
                  <a:lnTo>
                    <a:pt x="24401" y="475466"/>
                  </a:lnTo>
                  <a:lnTo>
                    <a:pt x="6547" y="448984"/>
                  </a:lnTo>
                  <a:lnTo>
                    <a:pt x="0" y="416555"/>
                  </a:lnTo>
                  <a:lnTo>
                    <a:pt x="0" y="8331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91460" y="3394379"/>
            <a:ext cx="170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Trust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evaluation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73728" y="2499525"/>
            <a:ext cx="4370705" cy="1437005"/>
            <a:chOff x="3873728" y="2499525"/>
            <a:chExt cx="4370705" cy="1437005"/>
          </a:xfrm>
        </p:grpSpPr>
        <p:sp>
          <p:nvSpPr>
            <p:cNvPr id="12" name="object 12"/>
            <p:cNvSpPr/>
            <p:nvPr/>
          </p:nvSpPr>
          <p:spPr>
            <a:xfrm>
              <a:off x="4613567" y="3212866"/>
              <a:ext cx="777239" cy="7232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64456" y="3240265"/>
              <a:ext cx="675589" cy="62146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64456" y="3240265"/>
              <a:ext cx="675640" cy="621665"/>
            </a:xfrm>
            <a:custGeom>
              <a:avLst/>
              <a:gdLst/>
              <a:ahLst/>
              <a:cxnLst/>
              <a:rect l="l" t="t" r="r" b="b"/>
              <a:pathLst>
                <a:path w="675639" h="621664">
                  <a:moveTo>
                    <a:pt x="0" y="310729"/>
                  </a:moveTo>
                  <a:lnTo>
                    <a:pt x="337790" y="0"/>
                  </a:lnTo>
                  <a:lnTo>
                    <a:pt x="675581" y="310729"/>
                  </a:lnTo>
                  <a:lnTo>
                    <a:pt x="337790" y="621458"/>
                  </a:lnTo>
                  <a:lnTo>
                    <a:pt x="0" y="310729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73728" y="3424845"/>
              <a:ext cx="939337" cy="2909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1315" y="3544239"/>
              <a:ext cx="718185" cy="6985"/>
            </a:xfrm>
            <a:custGeom>
              <a:avLst/>
              <a:gdLst/>
              <a:ahLst/>
              <a:cxnLst/>
              <a:rect l="l" t="t" r="r" b="b"/>
              <a:pathLst>
                <a:path w="718185" h="6985">
                  <a:moveTo>
                    <a:pt x="0" y="0"/>
                  </a:moveTo>
                  <a:lnTo>
                    <a:pt x="717745" y="690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47933" y="3491471"/>
              <a:ext cx="116331" cy="11789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66928" y="2512225"/>
              <a:ext cx="1864995" cy="511175"/>
            </a:xfrm>
            <a:custGeom>
              <a:avLst/>
              <a:gdLst/>
              <a:ahLst/>
              <a:cxnLst/>
              <a:rect l="l" t="t" r="r" b="b"/>
              <a:pathLst>
                <a:path w="1864995" h="511175">
                  <a:moveTo>
                    <a:pt x="0" y="0"/>
                  </a:moveTo>
                  <a:lnTo>
                    <a:pt x="1864598" y="0"/>
                  </a:lnTo>
                  <a:lnTo>
                    <a:pt x="1864598" y="510666"/>
                  </a:lnTo>
                  <a:lnTo>
                    <a:pt x="0" y="510666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57146" y="2617698"/>
            <a:ext cx="15089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Trust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attitude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366928" y="3948074"/>
            <a:ext cx="1864995" cy="511175"/>
          </a:xfrm>
          <a:custGeom>
            <a:avLst/>
            <a:gdLst/>
            <a:ahLst/>
            <a:cxnLst/>
            <a:rect l="l" t="t" r="r" b="b"/>
            <a:pathLst>
              <a:path w="1864995" h="511175">
                <a:moveTo>
                  <a:pt x="0" y="0"/>
                </a:moveTo>
                <a:lnTo>
                  <a:pt x="1864598" y="0"/>
                </a:lnTo>
                <a:lnTo>
                  <a:pt x="1864598" y="510666"/>
                </a:lnTo>
                <a:lnTo>
                  <a:pt x="0" y="510666"/>
                </a:lnTo>
                <a:lnTo>
                  <a:pt x="0" y="0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533302" y="4053547"/>
            <a:ext cx="1708997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Distrust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attitude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94120" y="3408388"/>
            <a:ext cx="34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???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941913" y="2655911"/>
            <a:ext cx="1571625" cy="1737360"/>
            <a:chOff x="4941913" y="2655911"/>
            <a:chExt cx="1571625" cy="1737360"/>
          </a:xfrm>
        </p:grpSpPr>
        <p:sp>
          <p:nvSpPr>
            <p:cNvPr id="24" name="object 24"/>
            <p:cNvSpPr/>
            <p:nvPr/>
          </p:nvSpPr>
          <p:spPr>
            <a:xfrm>
              <a:off x="4958537" y="2655911"/>
              <a:ext cx="1554480" cy="2909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02250" y="2781071"/>
              <a:ext cx="1339850" cy="0"/>
            </a:xfrm>
            <a:custGeom>
              <a:avLst/>
              <a:gdLst/>
              <a:ahLst/>
              <a:cxnLst/>
              <a:rect l="l" t="t" r="r" b="b"/>
              <a:pathLst>
                <a:path w="1339850">
                  <a:moveTo>
                    <a:pt x="0" y="0"/>
                  </a:moveTo>
                  <a:lnTo>
                    <a:pt x="1339248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50800" y="2722105"/>
              <a:ext cx="115912" cy="1179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41913" y="2755671"/>
              <a:ext cx="120534" cy="5486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002250" y="2781071"/>
              <a:ext cx="0" cy="459740"/>
            </a:xfrm>
            <a:custGeom>
              <a:avLst/>
              <a:gdLst/>
              <a:ahLst/>
              <a:cxnLst/>
              <a:rect l="l" t="t" r="r" b="b"/>
              <a:pathLst>
                <a:path h="459739">
                  <a:moveTo>
                    <a:pt x="0" y="0"/>
                  </a:moveTo>
                  <a:lnTo>
                    <a:pt x="1" y="459202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58537" y="4098170"/>
              <a:ext cx="1554480" cy="29510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02250" y="4226636"/>
              <a:ext cx="1339850" cy="0"/>
            </a:xfrm>
            <a:custGeom>
              <a:avLst/>
              <a:gdLst/>
              <a:ahLst/>
              <a:cxnLst/>
              <a:rect l="l" t="t" r="r" b="b"/>
              <a:pathLst>
                <a:path w="1339850">
                  <a:moveTo>
                    <a:pt x="0" y="0"/>
                  </a:moveTo>
                  <a:lnTo>
                    <a:pt x="1339248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50800" y="4167682"/>
              <a:ext cx="115912" cy="11790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41913" y="3836327"/>
              <a:ext cx="120534" cy="4572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02250" y="3861727"/>
              <a:ext cx="0" cy="365125"/>
            </a:xfrm>
            <a:custGeom>
              <a:avLst/>
              <a:gdLst/>
              <a:ahLst/>
              <a:cxnLst/>
              <a:rect l="l" t="t" r="r" b="b"/>
              <a:pathLst>
                <a:path h="365125">
                  <a:moveTo>
                    <a:pt x="0" y="0"/>
                  </a:moveTo>
                  <a:lnTo>
                    <a:pt x="1" y="36490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95201" y="3433160"/>
              <a:ext cx="764771" cy="29510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40045" y="3550996"/>
              <a:ext cx="550545" cy="8890"/>
            </a:xfrm>
            <a:custGeom>
              <a:avLst/>
              <a:gdLst/>
              <a:ahLst/>
              <a:cxnLst/>
              <a:rect l="l" t="t" r="r" b="b"/>
              <a:pathLst>
                <a:path w="550545" h="8889">
                  <a:moveTo>
                    <a:pt x="0" y="0"/>
                  </a:moveTo>
                  <a:lnTo>
                    <a:pt x="550266" y="834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8934" y="3499243"/>
              <a:ext cx="116573" cy="11790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654372" y="2326805"/>
            <a:ext cx="7562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16666" dirty="0">
                <a:latin typeface="Carlito"/>
                <a:cs typeface="Carlito"/>
              </a:rPr>
              <a:t>&gt;</a:t>
            </a:r>
            <a:r>
              <a:rPr sz="3000" spc="-67" baseline="-16666" dirty="0">
                <a:latin typeface="Carlito"/>
                <a:cs typeface="Carlito"/>
              </a:rPr>
              <a:t> </a:t>
            </a:r>
            <a:r>
              <a:rPr sz="3000" spc="7" baseline="-16666" dirty="0">
                <a:latin typeface="Carlito"/>
                <a:cs typeface="Carlito"/>
              </a:rPr>
              <a:t>Θ</a:t>
            </a:r>
            <a:r>
              <a:rPr sz="1300" spc="5" dirty="0">
                <a:latin typeface="Carlito"/>
                <a:cs typeface="Carlito"/>
              </a:rPr>
              <a:t>trust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54372" y="4235640"/>
            <a:ext cx="95059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-16666" dirty="0">
                <a:latin typeface="Carlito"/>
                <a:cs typeface="Carlito"/>
              </a:rPr>
              <a:t>&lt;</a:t>
            </a:r>
            <a:r>
              <a:rPr sz="3000" spc="-82" baseline="-16666" dirty="0">
                <a:latin typeface="Carlito"/>
                <a:cs typeface="Carlito"/>
              </a:rPr>
              <a:t> </a:t>
            </a:r>
            <a:r>
              <a:rPr sz="3000" spc="15" baseline="-16666" dirty="0">
                <a:latin typeface="Carlito"/>
                <a:cs typeface="Carlito"/>
              </a:rPr>
              <a:t>Θ</a:t>
            </a:r>
            <a:r>
              <a:rPr sz="1300" spc="10" dirty="0">
                <a:latin typeface="Carlito"/>
                <a:cs typeface="Carlito"/>
              </a:rPr>
              <a:t>distrust</a:t>
            </a:r>
            <a:endParaRPr sz="13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4844" y="908253"/>
            <a:ext cx="617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Trust decision </a:t>
            </a:r>
            <a:r>
              <a:rPr dirty="0"/>
              <a:t>as a</a:t>
            </a:r>
            <a:r>
              <a:rPr spc="-50" dirty="0"/>
              <a:t> </a:t>
            </a:r>
            <a:r>
              <a:rPr spc="-5" dirty="0"/>
              <a:t>belief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4238" y="1982355"/>
            <a:ext cx="9173061" cy="2423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67665" algn="l"/>
                <a:tab pos="368300" algn="l"/>
              </a:tabLst>
            </a:pPr>
            <a:r>
              <a:rPr sz="2800" spc="-5" dirty="0">
                <a:latin typeface="Carlito"/>
                <a:cs typeface="Carlito"/>
              </a:rPr>
              <a:t>Example from [Herzig </a:t>
            </a:r>
            <a:r>
              <a:rPr sz="2800" dirty="0">
                <a:latin typeface="Carlito"/>
                <a:cs typeface="Carlito"/>
              </a:rPr>
              <a:t>et al, </a:t>
            </a:r>
            <a:r>
              <a:rPr sz="2800" spc="-5" dirty="0">
                <a:latin typeface="Carlito"/>
                <a:cs typeface="Carlito"/>
              </a:rPr>
              <a:t>10], </a:t>
            </a:r>
            <a:r>
              <a:rPr sz="2800" dirty="0">
                <a:latin typeface="Carlito"/>
                <a:cs typeface="Carlito"/>
              </a:rPr>
              <a:t>« </a:t>
            </a:r>
            <a:r>
              <a:rPr sz="2800" spc="-5" dirty="0">
                <a:latin typeface="Carlito"/>
                <a:cs typeface="Carlito"/>
              </a:rPr>
              <a:t>occurrent trust </a:t>
            </a:r>
            <a:r>
              <a:rPr sz="2800" dirty="0">
                <a:latin typeface="Carlito"/>
                <a:cs typeface="Carlito"/>
              </a:rPr>
              <a:t>»</a:t>
            </a:r>
            <a:r>
              <a:rPr sz="2800" spc="3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: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arlito"/>
              <a:cs typeface="Carlito"/>
            </a:endParaRPr>
          </a:p>
          <a:p>
            <a:pPr marL="419100" marR="43180">
              <a:lnSpc>
                <a:spcPct val="120800"/>
              </a:lnSpc>
              <a:spcBef>
                <a:spcPts val="5"/>
              </a:spcBef>
            </a:pPr>
            <a:r>
              <a:rPr sz="2000" spc="-5" dirty="0">
                <a:latin typeface="Carlito"/>
                <a:cs typeface="Carlito"/>
              </a:rPr>
              <a:t>DispTrust(Alice,Bob,write(p), written(p),Done(request(Alice,Bob,write(p)))) </a:t>
            </a:r>
            <a:r>
              <a:rPr sz="2000" dirty="0">
                <a:latin typeface="AoyagiKouzanFontT"/>
                <a:cs typeface="AoyagiKouzanFontT"/>
              </a:rPr>
              <a:t>∧  </a:t>
            </a:r>
            <a:r>
              <a:rPr sz="2000" dirty="0">
                <a:latin typeface="Carlito"/>
                <a:cs typeface="Carlito"/>
              </a:rPr>
              <a:t>Choice</a:t>
            </a:r>
            <a:r>
              <a:rPr sz="1950" baseline="-21367" dirty="0">
                <a:latin typeface="Carlito"/>
                <a:cs typeface="Carlito"/>
              </a:rPr>
              <a:t>Alice</a:t>
            </a:r>
            <a:r>
              <a:rPr sz="2000" dirty="0">
                <a:latin typeface="Carlito"/>
                <a:cs typeface="Carlito"/>
              </a:rPr>
              <a:t>F </a:t>
            </a:r>
            <a:r>
              <a:rPr sz="2000" spc="-10" dirty="0">
                <a:latin typeface="Carlito"/>
                <a:cs typeface="Carlito"/>
              </a:rPr>
              <a:t>written(p)</a:t>
            </a:r>
            <a:r>
              <a:rPr sz="2000" spc="-5" dirty="0">
                <a:latin typeface="Carlito"/>
                <a:cs typeface="Carlito"/>
              </a:rPr>
              <a:t> </a:t>
            </a:r>
            <a:r>
              <a:rPr sz="2000" dirty="0">
                <a:latin typeface="AoyagiKouzanFontT"/>
                <a:cs typeface="AoyagiKouzanFontT"/>
              </a:rPr>
              <a:t>∧</a:t>
            </a:r>
            <a:endParaRPr sz="2000">
              <a:latin typeface="AoyagiKouzanFontT"/>
              <a:cs typeface="AoyagiKouzanFontT"/>
            </a:endParaRPr>
          </a:p>
          <a:p>
            <a:pPr marL="419100">
              <a:lnSpc>
                <a:spcPct val="100000"/>
              </a:lnSpc>
              <a:spcBef>
                <a:spcPts val="500"/>
              </a:spcBef>
            </a:pPr>
            <a:r>
              <a:rPr sz="2000" spc="-5" dirty="0">
                <a:latin typeface="Carlito"/>
                <a:cs typeface="Carlito"/>
              </a:rPr>
              <a:t>Bel</a:t>
            </a:r>
            <a:r>
              <a:rPr sz="1950" spc="-7" baseline="-21367" dirty="0">
                <a:latin typeface="Carlito"/>
                <a:cs typeface="Carlito"/>
              </a:rPr>
              <a:t>Alice</a:t>
            </a:r>
            <a:r>
              <a:rPr sz="2000" spc="-5" dirty="0">
                <a:latin typeface="Carlito"/>
                <a:cs typeface="Carlito"/>
              </a:rPr>
              <a:t>(request(Alice,Bob,write(p)))</a:t>
            </a:r>
            <a:endParaRPr sz="2000">
              <a:latin typeface="Carlito"/>
              <a:cs typeface="Carlito"/>
            </a:endParaRPr>
          </a:p>
          <a:p>
            <a:pPr marL="1847850">
              <a:lnSpc>
                <a:spcPct val="100000"/>
              </a:lnSpc>
              <a:spcBef>
                <a:spcPts val="500"/>
              </a:spcBef>
            </a:pPr>
            <a:r>
              <a:rPr sz="2000" spc="-890" dirty="0">
                <a:latin typeface="Carlito"/>
                <a:cs typeface="Carlito"/>
              </a:rPr>
              <a:t>-­‐&gt;</a:t>
            </a:r>
            <a:r>
              <a:rPr sz="2000" spc="-5" dirty="0">
                <a:latin typeface="Carlito"/>
                <a:cs typeface="Carlito"/>
              </a:rPr>
              <a:t> OccTrust(Alice,Bob,write(p),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written(p))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82758" y="5556478"/>
            <a:ext cx="8693142" cy="74676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822325" marR="5080" indent="-810260">
              <a:lnSpc>
                <a:spcPts val="2800"/>
              </a:lnSpc>
              <a:spcBef>
                <a:spcPts val="259"/>
              </a:spcBef>
            </a:pPr>
            <a:r>
              <a:rPr sz="2400" i="1" dirty="0">
                <a:latin typeface="Carlito"/>
                <a:cs typeface="Carlito"/>
              </a:rPr>
              <a:t>Alice </a:t>
            </a:r>
            <a:r>
              <a:rPr sz="2400" i="1" spc="-5" dirty="0">
                <a:latin typeface="Carlito"/>
                <a:cs typeface="Carlito"/>
              </a:rPr>
              <a:t>trusts here and </a:t>
            </a:r>
            <a:r>
              <a:rPr sz="2400" i="1" dirty="0">
                <a:latin typeface="Carlito"/>
                <a:cs typeface="Carlito"/>
              </a:rPr>
              <a:t>now </a:t>
            </a:r>
            <a:r>
              <a:rPr sz="2400" i="1" spc="-5" dirty="0">
                <a:latin typeface="Carlito"/>
                <a:cs typeface="Carlito"/>
              </a:rPr>
              <a:t>Bob </a:t>
            </a:r>
            <a:r>
              <a:rPr sz="2400" i="1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write </a:t>
            </a:r>
            <a:r>
              <a:rPr sz="2400" i="1" dirty="0">
                <a:latin typeface="Carlito"/>
                <a:cs typeface="Carlito"/>
              </a:rPr>
              <a:t>a </a:t>
            </a:r>
            <a:r>
              <a:rPr sz="2400" i="1" spc="-5" dirty="0">
                <a:latin typeface="Carlito"/>
                <a:cs typeface="Carlito"/>
              </a:rPr>
              <a:t>paper </a:t>
            </a:r>
            <a:r>
              <a:rPr sz="2400" i="1" dirty="0">
                <a:latin typeface="Carlito"/>
                <a:cs typeface="Carlito"/>
              </a:rPr>
              <a:t>p </a:t>
            </a:r>
            <a:r>
              <a:rPr sz="2400" i="1" spc="-5" dirty="0">
                <a:latin typeface="Carlito"/>
                <a:cs typeface="Carlito"/>
              </a:rPr>
              <a:t>in order </a:t>
            </a:r>
            <a:r>
              <a:rPr sz="2400" i="1" dirty="0">
                <a:latin typeface="Carlito"/>
                <a:cs typeface="Carlito"/>
              </a:rPr>
              <a:t>to  </a:t>
            </a:r>
            <a:r>
              <a:rPr sz="2400" i="1" spc="-5" dirty="0">
                <a:latin typeface="Carlito"/>
                <a:cs typeface="Carlito"/>
              </a:rPr>
              <a:t>achieve </a:t>
            </a:r>
            <a:r>
              <a:rPr sz="2400" i="1" dirty="0">
                <a:latin typeface="Carlito"/>
                <a:cs typeface="Carlito"/>
              </a:rPr>
              <a:t>the goal of having the </a:t>
            </a:r>
            <a:r>
              <a:rPr sz="2400" i="1" spc="-5" dirty="0">
                <a:latin typeface="Carlito"/>
                <a:cs typeface="Carlito"/>
              </a:rPr>
              <a:t>paper </a:t>
            </a:r>
            <a:r>
              <a:rPr sz="2400" i="1" dirty="0">
                <a:latin typeface="Carlito"/>
                <a:cs typeface="Carlito"/>
              </a:rPr>
              <a:t>p</a:t>
            </a:r>
            <a:r>
              <a:rPr sz="2400" i="1" spc="-35" dirty="0">
                <a:latin typeface="Carlito"/>
                <a:cs typeface="Carlito"/>
              </a:rPr>
              <a:t> </a:t>
            </a:r>
            <a:r>
              <a:rPr sz="2400" i="1" spc="-10" dirty="0">
                <a:latin typeface="Carlito"/>
                <a:cs typeface="Carlito"/>
              </a:rPr>
              <a:t>wriOen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6622" y="908253"/>
            <a:ext cx="632867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Diversity of trust models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95811" y="3940619"/>
            <a:ext cx="2293620" cy="616585"/>
            <a:chOff x="1195811" y="3940619"/>
            <a:chExt cx="2293620" cy="616585"/>
          </a:xfrm>
        </p:grpSpPr>
        <p:sp>
          <p:nvSpPr>
            <p:cNvPr id="4" name="object 4"/>
            <p:cNvSpPr/>
            <p:nvPr/>
          </p:nvSpPr>
          <p:spPr>
            <a:xfrm>
              <a:off x="1195811" y="3940619"/>
              <a:ext cx="605538" cy="6161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25840" y="4005072"/>
              <a:ext cx="1629410" cy="1905"/>
            </a:xfrm>
            <a:custGeom>
              <a:avLst/>
              <a:gdLst/>
              <a:ahLst/>
              <a:cxnLst/>
              <a:rect l="l" t="t" r="r" b="b"/>
              <a:pathLst>
                <a:path w="1629410" h="1904">
                  <a:moveTo>
                    <a:pt x="0" y="0"/>
                  </a:moveTo>
                  <a:lnTo>
                    <a:pt x="1628968" y="156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64065" y="3947604"/>
              <a:ext cx="115950" cy="1179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51049" y="4398826"/>
              <a:ext cx="1628775" cy="1905"/>
            </a:xfrm>
            <a:custGeom>
              <a:avLst/>
              <a:gdLst/>
              <a:ahLst/>
              <a:cxnLst/>
              <a:rect l="l" t="t" r="r" b="b"/>
              <a:pathLst>
                <a:path w="1628775" h="1904">
                  <a:moveTo>
                    <a:pt x="1628648" y="17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25840" y="4339958"/>
              <a:ext cx="115963" cy="11790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558476" y="3940619"/>
            <a:ext cx="605536" cy="616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10817" y="3003971"/>
            <a:ext cx="2357755" cy="9404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latin typeface="Carlito"/>
                <a:cs typeface="Carlito"/>
              </a:rPr>
              <a:t>Value</a:t>
            </a:r>
            <a:r>
              <a:rPr sz="2200" spc="-10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domain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urier New"/>
                <a:cs typeface="Courier New"/>
              </a:rPr>
              <a:t>T(John, </a:t>
            </a:r>
            <a:r>
              <a:rPr sz="1800" dirty="0">
                <a:latin typeface="Courier New"/>
                <a:cs typeface="Courier New"/>
              </a:rPr>
              <a:t>« </a:t>
            </a:r>
            <a:r>
              <a:rPr sz="1800" spc="-5" dirty="0">
                <a:latin typeface="Courier New"/>
                <a:cs typeface="Courier New"/>
              </a:rPr>
              <a:t>good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»)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8284" y="4589830"/>
            <a:ext cx="3112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T(John,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{(0.3,0.7),</a:t>
            </a:r>
            <a:endParaRPr sz="15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500" spc="-5" dirty="0">
                <a:latin typeface="Courier New"/>
                <a:cs typeface="Courier New"/>
              </a:rPr>
              <a:t>(0.4,0.25),(0.7,0.05)})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21573" y="3940327"/>
            <a:ext cx="605533" cy="6159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5958928" y="3940327"/>
            <a:ext cx="2293620" cy="616585"/>
            <a:chOff x="5958928" y="3940327"/>
            <a:chExt cx="2293620" cy="616585"/>
          </a:xfrm>
        </p:grpSpPr>
        <p:sp>
          <p:nvSpPr>
            <p:cNvPr id="14" name="object 14"/>
            <p:cNvSpPr/>
            <p:nvPr/>
          </p:nvSpPr>
          <p:spPr>
            <a:xfrm>
              <a:off x="5958928" y="3940327"/>
              <a:ext cx="605533" cy="6159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88963" y="4005071"/>
              <a:ext cx="1629410" cy="1905"/>
            </a:xfrm>
            <a:custGeom>
              <a:avLst/>
              <a:gdLst/>
              <a:ahLst/>
              <a:cxnLst/>
              <a:rect l="l" t="t" r="r" b="b"/>
              <a:pathLst>
                <a:path w="1629409" h="1904">
                  <a:moveTo>
                    <a:pt x="0" y="0"/>
                  </a:moveTo>
                  <a:lnTo>
                    <a:pt x="1628968" y="156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27187" y="3947604"/>
              <a:ext cx="115950" cy="11790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14171" y="4398826"/>
              <a:ext cx="1628775" cy="1905"/>
            </a:xfrm>
            <a:custGeom>
              <a:avLst/>
              <a:gdLst/>
              <a:ahLst/>
              <a:cxnLst/>
              <a:rect l="l" t="t" r="r" b="b"/>
              <a:pathLst>
                <a:path w="1628775" h="1904">
                  <a:moveTo>
                    <a:pt x="1628648" y="17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88963" y="4339958"/>
              <a:ext cx="115963" cy="11790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73927" y="3004189"/>
            <a:ext cx="2392045" cy="940435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420"/>
              </a:spcBef>
            </a:pPr>
            <a:r>
              <a:rPr sz="2200" spc="-5" dirty="0">
                <a:latin typeface="Carlito"/>
                <a:cs typeface="Carlito"/>
              </a:rPr>
              <a:t>Semantics of</a:t>
            </a:r>
            <a:r>
              <a:rPr sz="2200" spc="-7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values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urier New"/>
                <a:cs typeface="Courier New"/>
              </a:rPr>
              <a:t>T(John,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0.6)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3927" y="4609858"/>
            <a:ext cx="1671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T(John,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0.6)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5778" y="2748903"/>
            <a:ext cx="1733550" cy="944244"/>
          </a:xfrm>
          <a:custGeom>
            <a:avLst/>
            <a:gdLst/>
            <a:ahLst/>
            <a:cxnLst/>
            <a:rect l="l" t="t" r="r" b="b"/>
            <a:pathLst>
              <a:path w="1733550" h="944245">
                <a:moveTo>
                  <a:pt x="156956" y="310556"/>
                </a:moveTo>
                <a:lnTo>
                  <a:pt x="155051" y="269862"/>
                </a:lnTo>
                <a:lnTo>
                  <a:pt x="163836" y="230894"/>
                </a:lnTo>
                <a:lnTo>
                  <a:pt x="182379" y="194561"/>
                </a:lnTo>
                <a:lnTo>
                  <a:pt x="209746" y="161773"/>
                </a:lnTo>
                <a:lnTo>
                  <a:pt x="245006" y="133441"/>
                </a:lnTo>
                <a:lnTo>
                  <a:pt x="287227" y="110473"/>
                </a:lnTo>
                <a:lnTo>
                  <a:pt x="335475" y="93781"/>
                </a:lnTo>
                <a:lnTo>
                  <a:pt x="388819" y="84274"/>
                </a:lnTo>
                <a:lnTo>
                  <a:pt x="433899" y="82540"/>
                </a:lnTo>
                <a:lnTo>
                  <a:pt x="478439" y="86343"/>
                </a:lnTo>
                <a:lnTo>
                  <a:pt x="521525" y="95547"/>
                </a:lnTo>
                <a:lnTo>
                  <a:pt x="562238" y="110016"/>
                </a:lnTo>
                <a:lnTo>
                  <a:pt x="590233" y="79797"/>
                </a:lnTo>
                <a:lnTo>
                  <a:pt x="625563" y="55859"/>
                </a:lnTo>
                <a:lnTo>
                  <a:pt x="666491" y="38596"/>
                </a:lnTo>
                <a:lnTo>
                  <a:pt x="711282" y="28404"/>
                </a:lnTo>
                <a:lnTo>
                  <a:pt x="758199" y="25678"/>
                </a:lnTo>
                <a:lnTo>
                  <a:pt x="805507" y="30812"/>
                </a:lnTo>
                <a:lnTo>
                  <a:pt x="851468" y="44203"/>
                </a:lnTo>
                <a:lnTo>
                  <a:pt x="889763" y="63536"/>
                </a:lnTo>
                <a:lnTo>
                  <a:pt x="901174" y="71300"/>
                </a:lnTo>
                <a:lnTo>
                  <a:pt x="933861" y="37479"/>
                </a:lnTo>
                <a:lnTo>
                  <a:pt x="977552" y="13775"/>
                </a:lnTo>
                <a:lnTo>
                  <a:pt x="1028381" y="1151"/>
                </a:lnTo>
                <a:lnTo>
                  <a:pt x="1082479" y="566"/>
                </a:lnTo>
                <a:lnTo>
                  <a:pt x="1135979" y="12981"/>
                </a:lnTo>
                <a:lnTo>
                  <a:pt x="1153337" y="20363"/>
                </a:lnTo>
                <a:lnTo>
                  <a:pt x="1169400" y="29137"/>
                </a:lnTo>
                <a:lnTo>
                  <a:pt x="1184018" y="39211"/>
                </a:lnTo>
                <a:lnTo>
                  <a:pt x="1197039" y="50493"/>
                </a:lnTo>
                <a:lnTo>
                  <a:pt x="1235829" y="24571"/>
                </a:lnTo>
                <a:lnTo>
                  <a:pt x="1280896" y="7686"/>
                </a:lnTo>
                <a:lnTo>
                  <a:pt x="1329623" y="0"/>
                </a:lnTo>
                <a:lnTo>
                  <a:pt x="1379391" y="1670"/>
                </a:lnTo>
                <a:lnTo>
                  <a:pt x="1427586" y="12859"/>
                </a:lnTo>
                <a:lnTo>
                  <a:pt x="1471589" y="33725"/>
                </a:lnTo>
                <a:lnTo>
                  <a:pt x="1514399" y="71722"/>
                </a:lnTo>
                <a:lnTo>
                  <a:pt x="1537349" y="118196"/>
                </a:lnTo>
                <a:lnTo>
                  <a:pt x="1590205" y="134790"/>
                </a:lnTo>
                <a:lnTo>
                  <a:pt x="1633840" y="160249"/>
                </a:lnTo>
                <a:lnTo>
                  <a:pt x="1666821" y="192710"/>
                </a:lnTo>
                <a:lnTo>
                  <a:pt x="1687717" y="230312"/>
                </a:lnTo>
                <a:lnTo>
                  <a:pt x="1695097" y="271194"/>
                </a:lnTo>
                <a:lnTo>
                  <a:pt x="1687529" y="313494"/>
                </a:lnTo>
                <a:lnTo>
                  <a:pt x="1684919" y="320621"/>
                </a:lnTo>
                <a:lnTo>
                  <a:pt x="1681649" y="327604"/>
                </a:lnTo>
                <a:lnTo>
                  <a:pt x="1677739" y="334393"/>
                </a:lnTo>
                <a:lnTo>
                  <a:pt x="1706717" y="369123"/>
                </a:lnTo>
                <a:lnTo>
                  <a:pt x="1725228" y="406305"/>
                </a:lnTo>
                <a:lnTo>
                  <a:pt x="1733474" y="444801"/>
                </a:lnTo>
                <a:lnTo>
                  <a:pt x="1731655" y="483473"/>
                </a:lnTo>
                <a:lnTo>
                  <a:pt x="1719972" y="521185"/>
                </a:lnTo>
                <a:lnTo>
                  <a:pt x="1698626" y="556799"/>
                </a:lnTo>
                <a:lnTo>
                  <a:pt x="1667818" y="589179"/>
                </a:lnTo>
                <a:lnTo>
                  <a:pt x="1627749" y="617187"/>
                </a:lnTo>
                <a:lnTo>
                  <a:pt x="1567677" y="643117"/>
                </a:lnTo>
                <a:lnTo>
                  <a:pt x="1500699" y="656889"/>
                </a:lnTo>
                <a:lnTo>
                  <a:pt x="1494147" y="696308"/>
                </a:lnTo>
                <a:lnTo>
                  <a:pt x="1476303" y="732424"/>
                </a:lnTo>
                <a:lnTo>
                  <a:pt x="1448570" y="764211"/>
                </a:lnTo>
                <a:lnTo>
                  <a:pt x="1412352" y="790646"/>
                </a:lnTo>
                <a:lnTo>
                  <a:pt x="1369053" y="810703"/>
                </a:lnTo>
                <a:lnTo>
                  <a:pt x="1320077" y="823358"/>
                </a:lnTo>
                <a:lnTo>
                  <a:pt x="1266829" y="827586"/>
                </a:lnTo>
                <a:lnTo>
                  <a:pt x="1234968" y="825764"/>
                </a:lnTo>
                <a:lnTo>
                  <a:pt x="1203891" y="820744"/>
                </a:lnTo>
                <a:lnTo>
                  <a:pt x="1174033" y="812619"/>
                </a:lnTo>
                <a:lnTo>
                  <a:pt x="1145829" y="801482"/>
                </a:lnTo>
                <a:lnTo>
                  <a:pt x="1124748" y="839175"/>
                </a:lnTo>
                <a:lnTo>
                  <a:pt x="1094915" y="871985"/>
                </a:lnTo>
                <a:lnTo>
                  <a:pt x="1057688" y="899369"/>
                </a:lnTo>
                <a:lnTo>
                  <a:pt x="1014425" y="920788"/>
                </a:lnTo>
                <a:lnTo>
                  <a:pt x="966484" y="935701"/>
                </a:lnTo>
                <a:lnTo>
                  <a:pt x="915223" y="943566"/>
                </a:lnTo>
                <a:lnTo>
                  <a:pt x="861999" y="943842"/>
                </a:lnTo>
                <a:lnTo>
                  <a:pt x="808170" y="935990"/>
                </a:lnTo>
                <a:lnTo>
                  <a:pt x="764846" y="923100"/>
                </a:lnTo>
                <a:lnTo>
                  <a:pt x="725410" y="905016"/>
                </a:lnTo>
                <a:lnTo>
                  <a:pt x="690690" y="882194"/>
                </a:lnTo>
                <a:lnTo>
                  <a:pt x="661515" y="855093"/>
                </a:lnTo>
                <a:lnTo>
                  <a:pt x="616383" y="871778"/>
                </a:lnTo>
                <a:lnTo>
                  <a:pt x="569506" y="882571"/>
                </a:lnTo>
                <a:lnTo>
                  <a:pt x="521758" y="887633"/>
                </a:lnTo>
                <a:lnTo>
                  <a:pt x="474014" y="887127"/>
                </a:lnTo>
                <a:lnTo>
                  <a:pt x="427150" y="881215"/>
                </a:lnTo>
                <a:lnTo>
                  <a:pt x="382039" y="870060"/>
                </a:lnTo>
                <a:lnTo>
                  <a:pt x="339557" y="853824"/>
                </a:lnTo>
                <a:lnTo>
                  <a:pt x="300578" y="832669"/>
                </a:lnTo>
                <a:lnTo>
                  <a:pt x="265977" y="806757"/>
                </a:lnTo>
                <a:lnTo>
                  <a:pt x="236629" y="776252"/>
                </a:lnTo>
                <a:lnTo>
                  <a:pt x="233356" y="772099"/>
                </a:lnTo>
                <a:lnTo>
                  <a:pt x="177423" y="770314"/>
                </a:lnTo>
                <a:lnTo>
                  <a:pt x="126854" y="756205"/>
                </a:lnTo>
                <a:lnTo>
                  <a:pt x="84847" y="731640"/>
                </a:lnTo>
                <a:lnTo>
                  <a:pt x="54596" y="698489"/>
                </a:lnTo>
                <a:lnTo>
                  <a:pt x="39300" y="658621"/>
                </a:lnTo>
                <a:lnTo>
                  <a:pt x="39010" y="630386"/>
                </a:lnTo>
                <a:lnTo>
                  <a:pt x="46861" y="603085"/>
                </a:lnTo>
                <a:lnTo>
                  <a:pt x="62434" y="577664"/>
                </a:lnTo>
                <a:lnTo>
                  <a:pt x="85306" y="555070"/>
                </a:lnTo>
                <a:lnTo>
                  <a:pt x="42266" y="528578"/>
                </a:lnTo>
                <a:lnTo>
                  <a:pt x="13488" y="494608"/>
                </a:lnTo>
                <a:lnTo>
                  <a:pt x="0" y="456091"/>
                </a:lnTo>
                <a:lnTo>
                  <a:pt x="2826" y="415958"/>
                </a:lnTo>
                <a:lnTo>
                  <a:pt x="22995" y="377139"/>
                </a:lnTo>
                <a:lnTo>
                  <a:pt x="79056" y="333505"/>
                </a:lnTo>
                <a:lnTo>
                  <a:pt x="115438" y="320208"/>
                </a:lnTo>
                <a:lnTo>
                  <a:pt x="155496" y="313499"/>
                </a:lnTo>
                <a:lnTo>
                  <a:pt x="156956" y="310556"/>
                </a:lnTo>
                <a:close/>
              </a:path>
              <a:path w="1733550" h="944245">
                <a:moveTo>
                  <a:pt x="188760" y="568823"/>
                </a:moveTo>
                <a:lnTo>
                  <a:pt x="162243" y="568854"/>
                </a:lnTo>
                <a:lnTo>
                  <a:pt x="136175" y="565908"/>
                </a:lnTo>
                <a:lnTo>
                  <a:pt x="111000" y="560061"/>
                </a:lnTo>
                <a:lnTo>
                  <a:pt x="87165" y="551390"/>
                </a:lnTo>
              </a:path>
              <a:path w="1733550" h="944245">
                <a:moveTo>
                  <a:pt x="278399" y="759609"/>
                </a:moveTo>
                <a:lnTo>
                  <a:pt x="267582" y="762504"/>
                </a:lnTo>
                <a:lnTo>
                  <a:pt x="256544" y="764864"/>
                </a:lnTo>
                <a:lnTo>
                  <a:pt x="245321" y="766682"/>
                </a:lnTo>
                <a:lnTo>
                  <a:pt x="233949" y="767952"/>
                </a:lnTo>
              </a:path>
              <a:path w="1733550" h="944245">
                <a:moveTo>
                  <a:pt x="661416" y="851283"/>
                </a:moveTo>
                <a:lnTo>
                  <a:pt x="653703" y="842177"/>
                </a:lnTo>
                <a:lnTo>
                  <a:pt x="646659" y="832785"/>
                </a:lnTo>
                <a:lnTo>
                  <a:pt x="640298" y="823126"/>
                </a:lnTo>
                <a:lnTo>
                  <a:pt x="634634" y="813221"/>
                </a:lnTo>
              </a:path>
              <a:path w="1733550" h="944245">
                <a:moveTo>
                  <a:pt x="1156689" y="756371"/>
                </a:moveTo>
                <a:lnTo>
                  <a:pt x="1155134" y="766959"/>
                </a:lnTo>
                <a:lnTo>
                  <a:pt x="1152829" y="777463"/>
                </a:lnTo>
                <a:lnTo>
                  <a:pt x="1149781" y="787862"/>
                </a:lnTo>
                <a:lnTo>
                  <a:pt x="1145999" y="798135"/>
                </a:lnTo>
              </a:path>
              <a:path w="1733550" h="944245">
                <a:moveTo>
                  <a:pt x="1369339" y="498323"/>
                </a:moveTo>
                <a:lnTo>
                  <a:pt x="1413839" y="519342"/>
                </a:lnTo>
                <a:lnTo>
                  <a:pt x="1450175" y="546712"/>
                </a:lnTo>
                <a:lnTo>
                  <a:pt x="1477301" y="579181"/>
                </a:lnTo>
                <a:lnTo>
                  <a:pt x="1494171" y="615497"/>
                </a:lnTo>
                <a:lnTo>
                  <a:pt x="1499739" y="654408"/>
                </a:lnTo>
              </a:path>
              <a:path w="1733550" h="944245">
                <a:moveTo>
                  <a:pt x="1676919" y="332080"/>
                </a:moveTo>
                <a:lnTo>
                  <a:pt x="1665892" y="348515"/>
                </a:lnTo>
                <a:lnTo>
                  <a:pt x="1652440" y="363846"/>
                </a:lnTo>
                <a:lnTo>
                  <a:pt x="1636710" y="377926"/>
                </a:lnTo>
                <a:lnTo>
                  <a:pt x="1618849" y="390608"/>
                </a:lnTo>
              </a:path>
              <a:path w="1733550" h="944245">
                <a:moveTo>
                  <a:pt x="1537589" y="114915"/>
                </a:moveTo>
                <a:lnTo>
                  <a:pt x="1539029" y="121778"/>
                </a:lnTo>
                <a:lnTo>
                  <a:pt x="1540019" y="128681"/>
                </a:lnTo>
                <a:lnTo>
                  <a:pt x="1540559" y="135611"/>
                </a:lnTo>
                <a:lnTo>
                  <a:pt x="1540649" y="142556"/>
                </a:lnTo>
              </a:path>
              <a:path w="1733550" h="944245">
                <a:moveTo>
                  <a:pt x="1166759" y="82673"/>
                </a:moveTo>
                <a:lnTo>
                  <a:pt x="1172891" y="73279"/>
                </a:lnTo>
                <a:lnTo>
                  <a:pt x="1179913" y="64249"/>
                </a:lnTo>
                <a:lnTo>
                  <a:pt x="1187795" y="55619"/>
                </a:lnTo>
                <a:lnTo>
                  <a:pt x="1196509" y="47422"/>
                </a:lnTo>
              </a:path>
              <a:path w="1733550" h="944245">
                <a:moveTo>
                  <a:pt x="888540" y="99472"/>
                </a:moveTo>
                <a:lnTo>
                  <a:pt x="891182" y="91633"/>
                </a:lnTo>
                <a:lnTo>
                  <a:pt x="894471" y="83938"/>
                </a:lnTo>
                <a:lnTo>
                  <a:pt x="898396" y="76410"/>
                </a:lnTo>
                <a:lnTo>
                  <a:pt x="902947" y="69070"/>
                </a:lnTo>
              </a:path>
              <a:path w="1733550" h="944245">
                <a:moveTo>
                  <a:pt x="562032" y="109796"/>
                </a:moveTo>
                <a:lnTo>
                  <a:pt x="575952" y="116279"/>
                </a:lnTo>
                <a:lnTo>
                  <a:pt x="589306" y="123369"/>
                </a:lnTo>
                <a:lnTo>
                  <a:pt x="602055" y="131046"/>
                </a:lnTo>
                <a:lnTo>
                  <a:pt x="614165" y="139291"/>
                </a:lnTo>
              </a:path>
              <a:path w="1733550" h="944245">
                <a:moveTo>
                  <a:pt x="166060" y="341595"/>
                </a:moveTo>
                <a:lnTo>
                  <a:pt x="163166" y="333942"/>
                </a:lnTo>
                <a:lnTo>
                  <a:pt x="160683" y="326213"/>
                </a:lnTo>
                <a:lnTo>
                  <a:pt x="158614" y="318418"/>
                </a:lnTo>
                <a:lnTo>
                  <a:pt x="156962" y="310564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96906" y="1799793"/>
            <a:ext cx="8450394" cy="140906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513840" marR="5080" indent="-1501775">
              <a:lnSpc>
                <a:spcPts val="3300"/>
              </a:lnSpc>
              <a:spcBef>
                <a:spcPts val="260"/>
              </a:spcBef>
            </a:pPr>
            <a:r>
              <a:rPr sz="2800" dirty="0">
                <a:latin typeface="Carlito"/>
                <a:cs typeface="Carlito"/>
              </a:rPr>
              <a:t>A current challenge is to </a:t>
            </a:r>
            <a:r>
              <a:rPr sz="2800" spc="-5" dirty="0">
                <a:latin typeface="Carlito"/>
                <a:cs typeface="Carlito"/>
              </a:rPr>
              <a:t>propose solutions for T&amp;R  interoperability </a:t>
            </a:r>
            <a:r>
              <a:rPr sz="2800" dirty="0">
                <a:latin typeface="Carlito"/>
                <a:cs typeface="Carlito"/>
              </a:rPr>
              <a:t>in 3</a:t>
            </a:r>
            <a:r>
              <a:rPr sz="2800" spc="-5" dirty="0">
                <a:latin typeface="Carlito"/>
                <a:cs typeface="Carlito"/>
              </a:rPr>
              <a:t> situations</a:t>
            </a:r>
            <a:endParaRPr sz="2800">
              <a:latin typeface="Carlito"/>
              <a:cs typeface="Carlito"/>
            </a:endParaRPr>
          </a:p>
          <a:p>
            <a:pPr marR="691515" algn="ctr">
              <a:lnSpc>
                <a:spcPct val="100000"/>
              </a:lnSpc>
              <a:spcBef>
                <a:spcPts val="2210"/>
              </a:spcBef>
            </a:pPr>
            <a:r>
              <a:rPr sz="1600" spc="-275" dirty="0">
                <a:latin typeface="Carlito"/>
                <a:cs typeface="Carlito"/>
              </a:rPr>
              <a:t>I</a:t>
            </a:r>
            <a:r>
              <a:rPr sz="1600" spc="-275" dirty="0">
                <a:latin typeface="AoyagiKouzanFontT"/>
                <a:cs typeface="AoyagiKouzanFontT"/>
              </a:rPr>
              <a:t>’</a:t>
            </a:r>
            <a:r>
              <a:rPr sz="1600" spc="-275" dirty="0">
                <a:latin typeface="Carlito"/>
                <a:cs typeface="Carlito"/>
              </a:rPr>
              <a:t>m   </a:t>
            </a:r>
            <a:r>
              <a:rPr sz="1600" spc="-26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happy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1842" y="3180472"/>
            <a:ext cx="102965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Carlito"/>
                <a:cs typeface="Carlito"/>
              </a:rPr>
              <a:t>with</a:t>
            </a:r>
            <a:r>
              <a:rPr sz="1600" spc="-7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John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084775" y="5032554"/>
            <a:ext cx="1733550" cy="944244"/>
          </a:xfrm>
          <a:custGeom>
            <a:avLst/>
            <a:gdLst/>
            <a:ahLst/>
            <a:cxnLst/>
            <a:rect l="l" t="t" r="r" b="b"/>
            <a:pathLst>
              <a:path w="1733550" h="944245">
                <a:moveTo>
                  <a:pt x="156955" y="310556"/>
                </a:moveTo>
                <a:lnTo>
                  <a:pt x="155051" y="269862"/>
                </a:lnTo>
                <a:lnTo>
                  <a:pt x="163836" y="230894"/>
                </a:lnTo>
                <a:lnTo>
                  <a:pt x="182378" y="194561"/>
                </a:lnTo>
                <a:lnTo>
                  <a:pt x="209746" y="161773"/>
                </a:lnTo>
                <a:lnTo>
                  <a:pt x="245006" y="133441"/>
                </a:lnTo>
                <a:lnTo>
                  <a:pt x="287227" y="110473"/>
                </a:lnTo>
                <a:lnTo>
                  <a:pt x="335475" y="93781"/>
                </a:lnTo>
                <a:lnTo>
                  <a:pt x="388819" y="84274"/>
                </a:lnTo>
                <a:lnTo>
                  <a:pt x="433899" y="82540"/>
                </a:lnTo>
                <a:lnTo>
                  <a:pt x="478439" y="86343"/>
                </a:lnTo>
                <a:lnTo>
                  <a:pt x="521524" y="95547"/>
                </a:lnTo>
                <a:lnTo>
                  <a:pt x="562238" y="110016"/>
                </a:lnTo>
                <a:lnTo>
                  <a:pt x="590233" y="79797"/>
                </a:lnTo>
                <a:lnTo>
                  <a:pt x="625563" y="55859"/>
                </a:lnTo>
                <a:lnTo>
                  <a:pt x="666492" y="38596"/>
                </a:lnTo>
                <a:lnTo>
                  <a:pt x="711283" y="28404"/>
                </a:lnTo>
                <a:lnTo>
                  <a:pt x="758200" y="25678"/>
                </a:lnTo>
                <a:lnTo>
                  <a:pt x="805507" y="30812"/>
                </a:lnTo>
                <a:lnTo>
                  <a:pt x="851469" y="44203"/>
                </a:lnTo>
                <a:lnTo>
                  <a:pt x="889762" y="63536"/>
                </a:lnTo>
                <a:lnTo>
                  <a:pt x="901174" y="71300"/>
                </a:lnTo>
                <a:lnTo>
                  <a:pt x="933861" y="37479"/>
                </a:lnTo>
                <a:lnTo>
                  <a:pt x="977552" y="13775"/>
                </a:lnTo>
                <a:lnTo>
                  <a:pt x="1028381" y="1151"/>
                </a:lnTo>
                <a:lnTo>
                  <a:pt x="1082479" y="566"/>
                </a:lnTo>
                <a:lnTo>
                  <a:pt x="1135979" y="12981"/>
                </a:lnTo>
                <a:lnTo>
                  <a:pt x="1153337" y="20363"/>
                </a:lnTo>
                <a:lnTo>
                  <a:pt x="1169400" y="29137"/>
                </a:lnTo>
                <a:lnTo>
                  <a:pt x="1184018" y="39211"/>
                </a:lnTo>
                <a:lnTo>
                  <a:pt x="1197039" y="50493"/>
                </a:lnTo>
                <a:lnTo>
                  <a:pt x="1235829" y="24571"/>
                </a:lnTo>
                <a:lnTo>
                  <a:pt x="1280896" y="7686"/>
                </a:lnTo>
                <a:lnTo>
                  <a:pt x="1329622" y="0"/>
                </a:lnTo>
                <a:lnTo>
                  <a:pt x="1379391" y="1671"/>
                </a:lnTo>
                <a:lnTo>
                  <a:pt x="1427585" y="12859"/>
                </a:lnTo>
                <a:lnTo>
                  <a:pt x="1471588" y="33725"/>
                </a:lnTo>
                <a:lnTo>
                  <a:pt x="1514398" y="71722"/>
                </a:lnTo>
                <a:lnTo>
                  <a:pt x="1537348" y="118196"/>
                </a:lnTo>
                <a:lnTo>
                  <a:pt x="1590205" y="134791"/>
                </a:lnTo>
                <a:lnTo>
                  <a:pt x="1633839" y="160249"/>
                </a:lnTo>
                <a:lnTo>
                  <a:pt x="1666821" y="192710"/>
                </a:lnTo>
                <a:lnTo>
                  <a:pt x="1687717" y="230312"/>
                </a:lnTo>
                <a:lnTo>
                  <a:pt x="1695097" y="271194"/>
                </a:lnTo>
                <a:lnTo>
                  <a:pt x="1687528" y="313494"/>
                </a:lnTo>
                <a:lnTo>
                  <a:pt x="1684918" y="320621"/>
                </a:lnTo>
                <a:lnTo>
                  <a:pt x="1681648" y="327604"/>
                </a:lnTo>
                <a:lnTo>
                  <a:pt x="1677738" y="334393"/>
                </a:lnTo>
                <a:lnTo>
                  <a:pt x="1706717" y="369124"/>
                </a:lnTo>
                <a:lnTo>
                  <a:pt x="1725228" y="406305"/>
                </a:lnTo>
                <a:lnTo>
                  <a:pt x="1733474" y="444801"/>
                </a:lnTo>
                <a:lnTo>
                  <a:pt x="1731655" y="483473"/>
                </a:lnTo>
                <a:lnTo>
                  <a:pt x="1719971" y="521185"/>
                </a:lnTo>
                <a:lnTo>
                  <a:pt x="1698625" y="556800"/>
                </a:lnTo>
                <a:lnTo>
                  <a:pt x="1667817" y="589179"/>
                </a:lnTo>
                <a:lnTo>
                  <a:pt x="1627748" y="617187"/>
                </a:lnTo>
                <a:lnTo>
                  <a:pt x="1567677" y="643118"/>
                </a:lnTo>
                <a:lnTo>
                  <a:pt x="1500698" y="656889"/>
                </a:lnTo>
                <a:lnTo>
                  <a:pt x="1494147" y="696308"/>
                </a:lnTo>
                <a:lnTo>
                  <a:pt x="1476303" y="732424"/>
                </a:lnTo>
                <a:lnTo>
                  <a:pt x="1448570" y="764212"/>
                </a:lnTo>
                <a:lnTo>
                  <a:pt x="1412352" y="790646"/>
                </a:lnTo>
                <a:lnTo>
                  <a:pt x="1369053" y="810703"/>
                </a:lnTo>
                <a:lnTo>
                  <a:pt x="1320077" y="823358"/>
                </a:lnTo>
                <a:lnTo>
                  <a:pt x="1266829" y="827586"/>
                </a:lnTo>
                <a:lnTo>
                  <a:pt x="1234968" y="825764"/>
                </a:lnTo>
                <a:lnTo>
                  <a:pt x="1203891" y="820744"/>
                </a:lnTo>
                <a:lnTo>
                  <a:pt x="1174033" y="812619"/>
                </a:lnTo>
                <a:lnTo>
                  <a:pt x="1145829" y="801482"/>
                </a:lnTo>
                <a:lnTo>
                  <a:pt x="1124748" y="839175"/>
                </a:lnTo>
                <a:lnTo>
                  <a:pt x="1094915" y="871985"/>
                </a:lnTo>
                <a:lnTo>
                  <a:pt x="1057688" y="899369"/>
                </a:lnTo>
                <a:lnTo>
                  <a:pt x="1014425" y="920788"/>
                </a:lnTo>
                <a:lnTo>
                  <a:pt x="966484" y="935701"/>
                </a:lnTo>
                <a:lnTo>
                  <a:pt x="915223" y="943566"/>
                </a:lnTo>
                <a:lnTo>
                  <a:pt x="861999" y="943842"/>
                </a:lnTo>
                <a:lnTo>
                  <a:pt x="808171" y="935990"/>
                </a:lnTo>
                <a:lnTo>
                  <a:pt x="764846" y="923100"/>
                </a:lnTo>
                <a:lnTo>
                  <a:pt x="725410" y="905016"/>
                </a:lnTo>
                <a:lnTo>
                  <a:pt x="690690" y="882195"/>
                </a:lnTo>
                <a:lnTo>
                  <a:pt x="661515" y="855093"/>
                </a:lnTo>
                <a:lnTo>
                  <a:pt x="616383" y="871778"/>
                </a:lnTo>
                <a:lnTo>
                  <a:pt x="569506" y="882571"/>
                </a:lnTo>
                <a:lnTo>
                  <a:pt x="521758" y="887633"/>
                </a:lnTo>
                <a:lnTo>
                  <a:pt x="474015" y="887127"/>
                </a:lnTo>
                <a:lnTo>
                  <a:pt x="427150" y="881215"/>
                </a:lnTo>
                <a:lnTo>
                  <a:pt x="382039" y="870060"/>
                </a:lnTo>
                <a:lnTo>
                  <a:pt x="339557" y="853824"/>
                </a:lnTo>
                <a:lnTo>
                  <a:pt x="300578" y="832669"/>
                </a:lnTo>
                <a:lnTo>
                  <a:pt x="265977" y="806758"/>
                </a:lnTo>
                <a:lnTo>
                  <a:pt x="236629" y="776252"/>
                </a:lnTo>
                <a:lnTo>
                  <a:pt x="233356" y="772099"/>
                </a:lnTo>
                <a:lnTo>
                  <a:pt x="177423" y="770314"/>
                </a:lnTo>
                <a:lnTo>
                  <a:pt x="126854" y="756205"/>
                </a:lnTo>
                <a:lnTo>
                  <a:pt x="84847" y="731640"/>
                </a:lnTo>
                <a:lnTo>
                  <a:pt x="54596" y="698489"/>
                </a:lnTo>
                <a:lnTo>
                  <a:pt x="39299" y="658621"/>
                </a:lnTo>
                <a:lnTo>
                  <a:pt x="39010" y="630386"/>
                </a:lnTo>
                <a:lnTo>
                  <a:pt x="46861" y="603085"/>
                </a:lnTo>
                <a:lnTo>
                  <a:pt x="62434" y="577664"/>
                </a:lnTo>
                <a:lnTo>
                  <a:pt x="85306" y="555069"/>
                </a:lnTo>
                <a:lnTo>
                  <a:pt x="42266" y="528577"/>
                </a:lnTo>
                <a:lnTo>
                  <a:pt x="13488" y="494608"/>
                </a:lnTo>
                <a:lnTo>
                  <a:pt x="0" y="456091"/>
                </a:lnTo>
                <a:lnTo>
                  <a:pt x="2826" y="415958"/>
                </a:lnTo>
                <a:lnTo>
                  <a:pt x="22995" y="377139"/>
                </a:lnTo>
                <a:lnTo>
                  <a:pt x="79056" y="333505"/>
                </a:lnTo>
                <a:lnTo>
                  <a:pt x="115438" y="320208"/>
                </a:lnTo>
                <a:lnTo>
                  <a:pt x="155496" y="313499"/>
                </a:lnTo>
                <a:lnTo>
                  <a:pt x="156955" y="310556"/>
                </a:lnTo>
                <a:close/>
              </a:path>
              <a:path w="1733550" h="944245">
                <a:moveTo>
                  <a:pt x="188759" y="568823"/>
                </a:moveTo>
                <a:lnTo>
                  <a:pt x="162243" y="568854"/>
                </a:lnTo>
                <a:lnTo>
                  <a:pt x="136175" y="565908"/>
                </a:lnTo>
                <a:lnTo>
                  <a:pt x="111000" y="560061"/>
                </a:lnTo>
                <a:lnTo>
                  <a:pt x="87165" y="551389"/>
                </a:lnTo>
              </a:path>
              <a:path w="1733550" h="944245">
                <a:moveTo>
                  <a:pt x="278398" y="759608"/>
                </a:moveTo>
                <a:lnTo>
                  <a:pt x="267582" y="762503"/>
                </a:lnTo>
                <a:lnTo>
                  <a:pt x="256544" y="764864"/>
                </a:lnTo>
                <a:lnTo>
                  <a:pt x="245321" y="766682"/>
                </a:lnTo>
                <a:lnTo>
                  <a:pt x="233948" y="767952"/>
                </a:lnTo>
              </a:path>
              <a:path w="1733550" h="944245">
                <a:moveTo>
                  <a:pt x="661417" y="851283"/>
                </a:moveTo>
                <a:lnTo>
                  <a:pt x="653704" y="842177"/>
                </a:lnTo>
                <a:lnTo>
                  <a:pt x="646659" y="832784"/>
                </a:lnTo>
                <a:lnTo>
                  <a:pt x="640298" y="823126"/>
                </a:lnTo>
                <a:lnTo>
                  <a:pt x="634634" y="813221"/>
                </a:lnTo>
              </a:path>
              <a:path w="1733550" h="944245">
                <a:moveTo>
                  <a:pt x="1156689" y="756371"/>
                </a:moveTo>
                <a:lnTo>
                  <a:pt x="1155134" y="766959"/>
                </a:lnTo>
                <a:lnTo>
                  <a:pt x="1152829" y="777463"/>
                </a:lnTo>
                <a:lnTo>
                  <a:pt x="1149781" y="787863"/>
                </a:lnTo>
                <a:lnTo>
                  <a:pt x="1145999" y="798135"/>
                </a:lnTo>
              </a:path>
              <a:path w="1733550" h="944245">
                <a:moveTo>
                  <a:pt x="1369339" y="498323"/>
                </a:moveTo>
                <a:lnTo>
                  <a:pt x="1413839" y="519342"/>
                </a:lnTo>
                <a:lnTo>
                  <a:pt x="1450175" y="546712"/>
                </a:lnTo>
                <a:lnTo>
                  <a:pt x="1477301" y="579181"/>
                </a:lnTo>
                <a:lnTo>
                  <a:pt x="1494171" y="615497"/>
                </a:lnTo>
                <a:lnTo>
                  <a:pt x="1499738" y="654408"/>
                </a:lnTo>
              </a:path>
              <a:path w="1733550" h="944245">
                <a:moveTo>
                  <a:pt x="1676918" y="332080"/>
                </a:moveTo>
                <a:lnTo>
                  <a:pt x="1665892" y="348515"/>
                </a:lnTo>
                <a:lnTo>
                  <a:pt x="1652440" y="363846"/>
                </a:lnTo>
                <a:lnTo>
                  <a:pt x="1636709" y="377926"/>
                </a:lnTo>
                <a:lnTo>
                  <a:pt x="1618848" y="390608"/>
                </a:lnTo>
              </a:path>
              <a:path w="1733550" h="944245">
                <a:moveTo>
                  <a:pt x="1537588" y="114915"/>
                </a:moveTo>
                <a:lnTo>
                  <a:pt x="1539028" y="121778"/>
                </a:lnTo>
                <a:lnTo>
                  <a:pt x="1540018" y="128681"/>
                </a:lnTo>
                <a:lnTo>
                  <a:pt x="1540558" y="135611"/>
                </a:lnTo>
                <a:lnTo>
                  <a:pt x="1540648" y="142556"/>
                </a:lnTo>
              </a:path>
              <a:path w="1733550" h="944245">
                <a:moveTo>
                  <a:pt x="1166759" y="82673"/>
                </a:moveTo>
                <a:lnTo>
                  <a:pt x="1172891" y="73279"/>
                </a:lnTo>
                <a:lnTo>
                  <a:pt x="1179912" y="64250"/>
                </a:lnTo>
                <a:lnTo>
                  <a:pt x="1187795" y="55619"/>
                </a:lnTo>
                <a:lnTo>
                  <a:pt x="1196509" y="47422"/>
                </a:lnTo>
              </a:path>
              <a:path w="1733550" h="944245">
                <a:moveTo>
                  <a:pt x="888540" y="99471"/>
                </a:moveTo>
                <a:lnTo>
                  <a:pt x="891182" y="91633"/>
                </a:lnTo>
                <a:lnTo>
                  <a:pt x="894471" y="83938"/>
                </a:lnTo>
                <a:lnTo>
                  <a:pt x="898397" y="76410"/>
                </a:lnTo>
                <a:lnTo>
                  <a:pt x="902948" y="69070"/>
                </a:lnTo>
              </a:path>
              <a:path w="1733550" h="944245">
                <a:moveTo>
                  <a:pt x="562032" y="109796"/>
                </a:moveTo>
                <a:lnTo>
                  <a:pt x="575953" y="116279"/>
                </a:lnTo>
                <a:lnTo>
                  <a:pt x="589306" y="123369"/>
                </a:lnTo>
                <a:lnTo>
                  <a:pt x="602055" y="131047"/>
                </a:lnTo>
                <a:lnTo>
                  <a:pt x="614165" y="139291"/>
                </a:lnTo>
              </a:path>
              <a:path w="1733550" h="944245">
                <a:moveTo>
                  <a:pt x="166059" y="341595"/>
                </a:moveTo>
                <a:lnTo>
                  <a:pt x="163166" y="333942"/>
                </a:lnTo>
                <a:lnTo>
                  <a:pt x="160684" y="326213"/>
                </a:lnTo>
                <a:lnTo>
                  <a:pt x="158615" y="318417"/>
                </a:lnTo>
                <a:lnTo>
                  <a:pt x="156961" y="310564"/>
                </a:lnTo>
              </a:path>
            </a:pathLst>
          </a:custGeom>
          <a:ln w="25399">
            <a:solidFill>
              <a:srgbClr val="4771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447575" y="5192344"/>
            <a:ext cx="13949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6034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rlito"/>
                <a:cs typeface="Carlito"/>
              </a:rPr>
              <a:t>John </a:t>
            </a:r>
            <a:r>
              <a:rPr sz="1800" dirty="0">
                <a:latin typeface="Carlito"/>
                <a:cs typeface="Carlito"/>
              </a:rPr>
              <a:t>can  </a:t>
            </a:r>
            <a:r>
              <a:rPr sz="1800" spc="-5" dirty="0">
                <a:latin typeface="Carlito"/>
                <a:cs typeface="Carlito"/>
              </a:rPr>
              <a:t>do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15" dirty="0">
                <a:latin typeface="Carlito"/>
                <a:cs typeface="Carlito"/>
              </a:rPr>
              <a:t>better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552452" y="3598633"/>
            <a:ext cx="498475" cy="419734"/>
            <a:chOff x="5552452" y="3598633"/>
            <a:chExt cx="498475" cy="419734"/>
          </a:xfrm>
        </p:grpSpPr>
        <p:sp>
          <p:nvSpPr>
            <p:cNvPr id="27" name="object 27"/>
            <p:cNvSpPr/>
            <p:nvPr/>
          </p:nvSpPr>
          <p:spPr>
            <a:xfrm>
              <a:off x="5565152" y="3611333"/>
              <a:ext cx="236270" cy="2362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65152" y="3611333"/>
              <a:ext cx="236854" cy="236854"/>
            </a:xfrm>
            <a:custGeom>
              <a:avLst/>
              <a:gdLst/>
              <a:ahLst/>
              <a:cxnLst/>
              <a:rect l="l" t="t" r="r" b="b"/>
              <a:pathLst>
                <a:path w="236854" h="236854">
                  <a:moveTo>
                    <a:pt x="0" y="118120"/>
                  </a:moveTo>
                  <a:lnTo>
                    <a:pt x="9283" y="72142"/>
                  </a:lnTo>
                  <a:lnTo>
                    <a:pt x="34600" y="34596"/>
                  </a:lnTo>
                  <a:lnTo>
                    <a:pt x="72150" y="9282"/>
                  </a:lnTo>
                  <a:lnTo>
                    <a:pt x="118132" y="0"/>
                  </a:lnTo>
                  <a:lnTo>
                    <a:pt x="164115" y="9282"/>
                  </a:lnTo>
                  <a:lnTo>
                    <a:pt x="201665" y="34596"/>
                  </a:lnTo>
                  <a:lnTo>
                    <a:pt x="226982" y="72142"/>
                  </a:lnTo>
                  <a:lnTo>
                    <a:pt x="236265" y="118120"/>
                  </a:lnTo>
                  <a:lnTo>
                    <a:pt x="226982" y="164098"/>
                  </a:lnTo>
                  <a:lnTo>
                    <a:pt x="201665" y="201644"/>
                  </a:lnTo>
                  <a:lnTo>
                    <a:pt x="164115" y="226959"/>
                  </a:lnTo>
                  <a:lnTo>
                    <a:pt x="118132" y="236241"/>
                  </a:lnTo>
                  <a:lnTo>
                    <a:pt x="72150" y="226959"/>
                  </a:lnTo>
                  <a:lnTo>
                    <a:pt x="34600" y="201644"/>
                  </a:lnTo>
                  <a:lnTo>
                    <a:pt x="9283" y="164098"/>
                  </a:lnTo>
                  <a:lnTo>
                    <a:pt x="0" y="118120"/>
                  </a:lnTo>
                  <a:close/>
                </a:path>
              </a:pathLst>
            </a:custGeom>
            <a:ln w="25399">
              <a:solidFill>
                <a:srgbClr val="4771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67476" y="3834879"/>
              <a:ext cx="182909" cy="1828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8781401" y="4543590"/>
            <a:ext cx="419171" cy="41913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3333419" y="5538972"/>
            <a:ext cx="2293620" cy="616585"/>
            <a:chOff x="3333419" y="5538972"/>
            <a:chExt cx="2293620" cy="616585"/>
          </a:xfrm>
        </p:grpSpPr>
        <p:sp>
          <p:nvSpPr>
            <p:cNvPr id="32" name="object 32"/>
            <p:cNvSpPr/>
            <p:nvPr/>
          </p:nvSpPr>
          <p:spPr>
            <a:xfrm>
              <a:off x="3333419" y="5538972"/>
              <a:ext cx="605571" cy="6160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963428" y="5603163"/>
              <a:ext cx="1629410" cy="1905"/>
            </a:xfrm>
            <a:custGeom>
              <a:avLst/>
              <a:gdLst/>
              <a:ahLst/>
              <a:cxnLst/>
              <a:rect l="l" t="t" r="r" b="b"/>
              <a:pathLst>
                <a:path w="1629410" h="1904">
                  <a:moveTo>
                    <a:pt x="0" y="0"/>
                  </a:moveTo>
                  <a:lnTo>
                    <a:pt x="1628968" y="156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501639" y="5545696"/>
              <a:ext cx="115950" cy="1179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988624" y="5996918"/>
              <a:ext cx="1628775" cy="1905"/>
            </a:xfrm>
            <a:custGeom>
              <a:avLst/>
              <a:gdLst/>
              <a:ahLst/>
              <a:cxnLst/>
              <a:rect l="l" t="t" r="r" b="b"/>
              <a:pathLst>
                <a:path w="1628775" h="1904">
                  <a:moveTo>
                    <a:pt x="1628648" y="1723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63428" y="5938049"/>
              <a:ext cx="115950" cy="11790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5696216" y="5538972"/>
            <a:ext cx="605571" cy="616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75876" y="6057953"/>
            <a:ext cx="3999624" cy="91059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500" dirty="0">
                <a:latin typeface="Courier New"/>
                <a:cs typeface="Courier New"/>
              </a:rPr>
              <a:t>DirectTrust(John,seller,</a:t>
            </a:r>
            <a:r>
              <a:rPr sz="1500" spc="-9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-0.4)</a:t>
            </a:r>
            <a:endParaRPr sz="1500">
              <a:latin typeface="Courier New"/>
              <a:cs typeface="Courier New"/>
            </a:endParaRPr>
          </a:p>
          <a:p>
            <a:pPr marL="704850">
              <a:lnSpc>
                <a:spcPct val="100000"/>
              </a:lnSpc>
              <a:spcBef>
                <a:spcPts val="1500"/>
              </a:spcBef>
            </a:pPr>
            <a:r>
              <a:rPr sz="2200" spc="-5" dirty="0">
                <a:latin typeface="Carlito"/>
                <a:cs typeface="Carlito"/>
              </a:rPr>
              <a:t>Semantics of</a:t>
            </a:r>
            <a:r>
              <a:rPr sz="2200" spc="-1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concepts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60840" y="5244198"/>
            <a:ext cx="44837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SharedEvaluation(John,seller)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30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(0.9,1)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0045" y="382155"/>
            <a:ext cx="345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3 – </a:t>
            </a:r>
            <a:r>
              <a:rPr sz="1600" spc="-5" dirty="0">
                <a:latin typeface="Carlito"/>
                <a:cs typeface="Carlito"/>
              </a:rPr>
              <a:t>Trust processes </a:t>
            </a:r>
            <a:r>
              <a:rPr sz="1600" dirty="0">
                <a:latin typeface="Carlito"/>
                <a:cs typeface="Carlito"/>
              </a:rPr>
              <a:t>in </a:t>
            </a:r>
            <a:r>
              <a:rPr sz="1600" spc="-5" dirty="0">
                <a:latin typeface="Carlito"/>
                <a:cs typeface="Carlito"/>
              </a:rPr>
              <a:t>multiagent</a:t>
            </a:r>
            <a:r>
              <a:rPr sz="1600" spc="1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systems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382" y="4972570"/>
            <a:ext cx="595566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rlito"/>
                <a:cs typeface="Carlito"/>
              </a:rPr>
              <a:t>4 </a:t>
            </a:r>
            <a:r>
              <a:rPr sz="4000" b="1" spc="-2365" dirty="0">
                <a:latin typeface="Carlito"/>
                <a:cs typeface="Carlito"/>
              </a:rPr>
              <a:t>-­‐</a:t>
            </a:r>
            <a:r>
              <a:rPr sz="4000" b="1" spc="-10" dirty="0">
                <a:latin typeface="Carlito"/>
                <a:cs typeface="Carlito"/>
              </a:rPr>
              <a:t> </a:t>
            </a:r>
            <a:r>
              <a:rPr sz="4000" b="1" spc="-5" dirty="0">
                <a:latin typeface="Carlito"/>
                <a:cs typeface="Carlito"/>
              </a:rPr>
              <a:t>Reputation in </a:t>
            </a:r>
            <a:r>
              <a:rPr sz="4000" b="1" spc="-100" dirty="0">
                <a:latin typeface="Carlito"/>
                <a:cs typeface="Carlito"/>
              </a:rPr>
              <a:t>multiagent  </a:t>
            </a:r>
            <a:r>
              <a:rPr sz="4000" b="1" spc="-5" dirty="0">
                <a:latin typeface="Carlito"/>
                <a:cs typeface="Carlito"/>
              </a:rPr>
              <a:t>societies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103" y="2705315"/>
            <a:ext cx="7613650" cy="14808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30200" marR="5080" indent="-318135">
              <a:lnSpc>
                <a:spcPts val="5700"/>
              </a:lnSpc>
              <a:spcBef>
                <a:spcPts val="340"/>
              </a:spcBef>
              <a:tabLst>
                <a:tab pos="1216025" algn="l"/>
                <a:tab pos="1703705" algn="l"/>
                <a:tab pos="2394585" algn="l"/>
                <a:tab pos="2806065" algn="l"/>
                <a:tab pos="3194685" algn="l"/>
                <a:tab pos="3606165" algn="l"/>
                <a:tab pos="3833495" algn="l"/>
                <a:tab pos="4719320" algn="l"/>
                <a:tab pos="4766945" algn="l"/>
                <a:tab pos="6236335" algn="l"/>
              </a:tabLst>
            </a:pPr>
            <a:r>
              <a:rPr sz="4800" i="1" spc="505" dirty="0">
                <a:latin typeface="Arial"/>
                <a:cs typeface="Arial"/>
              </a:rPr>
              <a:t>"</a:t>
            </a:r>
            <a:r>
              <a:rPr sz="3600" i="1" spc="395" dirty="0">
                <a:latin typeface="Arial"/>
                <a:cs typeface="Arial"/>
              </a:rPr>
              <a:t>After	</a:t>
            </a:r>
            <a:r>
              <a:rPr sz="3600" i="1" spc="30" dirty="0">
                <a:latin typeface="Arial"/>
                <a:cs typeface="Arial"/>
              </a:rPr>
              <a:t>death,	</a:t>
            </a:r>
            <a:r>
              <a:rPr sz="3600" i="1" spc="-285" dirty="0">
                <a:latin typeface="Arial"/>
                <a:cs typeface="Arial"/>
              </a:rPr>
              <a:t>a	</a:t>
            </a:r>
            <a:r>
              <a:rPr sz="3600" i="1" spc="120" dirty="0">
                <a:latin typeface="Arial"/>
                <a:cs typeface="Arial"/>
              </a:rPr>
              <a:t>tiger		</a:t>
            </a:r>
            <a:r>
              <a:rPr sz="3600" i="1" spc="-60" dirty="0">
                <a:latin typeface="Arial"/>
                <a:cs typeface="Arial"/>
              </a:rPr>
              <a:t>leaves	</a:t>
            </a:r>
            <a:r>
              <a:rPr sz="3600" i="1" spc="-15" dirty="0">
                <a:latin typeface="Arial"/>
                <a:cs typeface="Arial"/>
              </a:rPr>
              <a:t>behind </a:t>
            </a:r>
            <a:r>
              <a:rPr sz="3600" i="1" spc="-10" dirty="0">
                <a:latin typeface="Arial"/>
                <a:cs typeface="Arial"/>
              </a:rPr>
              <a:t> </a:t>
            </a:r>
            <a:r>
              <a:rPr sz="3600" i="1" spc="280" dirty="0">
                <a:latin typeface="Arial"/>
                <a:cs typeface="Arial"/>
              </a:rPr>
              <a:t>his	</a:t>
            </a:r>
            <a:r>
              <a:rPr sz="3600" i="1" spc="70" dirty="0">
                <a:latin typeface="Arial"/>
                <a:cs typeface="Arial"/>
              </a:rPr>
              <a:t>skin,	</a:t>
            </a:r>
            <a:r>
              <a:rPr sz="3600" i="1" spc="-285" dirty="0">
                <a:latin typeface="Arial"/>
                <a:cs typeface="Arial"/>
              </a:rPr>
              <a:t>a	</a:t>
            </a:r>
            <a:r>
              <a:rPr sz="3600" i="1" spc="-150" dirty="0">
                <a:latin typeface="Arial"/>
                <a:cs typeface="Arial"/>
              </a:rPr>
              <a:t>man	</a:t>
            </a:r>
            <a:r>
              <a:rPr sz="3600" i="1" spc="280" dirty="0">
                <a:latin typeface="Arial"/>
                <a:cs typeface="Arial"/>
              </a:rPr>
              <a:t>his	</a:t>
            </a:r>
            <a:r>
              <a:rPr sz="3600" i="1" spc="220" dirty="0">
                <a:latin typeface="Arial"/>
                <a:cs typeface="Arial"/>
              </a:rPr>
              <a:t>reputation</a:t>
            </a:r>
            <a:r>
              <a:rPr sz="4800" i="1" spc="220" dirty="0">
                <a:latin typeface="Arial"/>
                <a:cs typeface="Arial"/>
              </a:rPr>
              <a:t>"</a:t>
            </a:r>
            <a:endParaRPr sz="4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1543" y="4725555"/>
            <a:ext cx="2350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i="1" spc="-15" dirty="0">
                <a:solidFill>
                  <a:srgbClr val="898989"/>
                </a:solidFill>
                <a:latin typeface="Arial"/>
                <a:cs typeface="Arial"/>
              </a:rPr>
              <a:t>Vietnamese</a:t>
            </a:r>
            <a:r>
              <a:rPr sz="2000" i="1" spc="245" dirty="0">
                <a:solidFill>
                  <a:srgbClr val="898989"/>
                </a:solidFill>
                <a:latin typeface="Arial"/>
                <a:cs typeface="Arial"/>
              </a:rPr>
              <a:t> </a:t>
            </a:r>
            <a:r>
              <a:rPr sz="2000" i="1" spc="30" dirty="0">
                <a:solidFill>
                  <a:srgbClr val="898989"/>
                </a:solidFill>
                <a:latin typeface="Arial"/>
                <a:cs typeface="Arial"/>
              </a:rPr>
              <a:t>proverb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823" y="382155"/>
            <a:ext cx="31032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Reputation in multiagent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2759" y="908253"/>
            <a:ext cx="3406141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5" dirty="0"/>
              <a:t>e</a:t>
            </a:r>
            <a:r>
              <a:rPr dirty="0"/>
              <a:t>pu</a:t>
            </a:r>
            <a:r>
              <a:rPr spc="-10" dirty="0"/>
              <a:t>tati</a:t>
            </a:r>
            <a:r>
              <a:rPr spc="-5" dirty="0"/>
              <a:t>o</a:t>
            </a:r>
            <a:r>
              <a:rPr dirty="0"/>
              <a:t>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1847" y="1890204"/>
            <a:ext cx="8737853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Carlito"/>
                <a:cs typeface="Carlito"/>
              </a:rPr>
              <a:t>“What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social entity says about </a:t>
            </a:r>
            <a:r>
              <a:rPr sz="2100" dirty="0">
                <a:latin typeface="Carlito"/>
                <a:cs typeface="Carlito"/>
              </a:rPr>
              <a:t>a </a:t>
            </a:r>
            <a:r>
              <a:rPr sz="2100" spc="-5" dirty="0">
                <a:latin typeface="Carlito"/>
                <a:cs typeface="Carlito"/>
              </a:rPr>
              <a:t>target regarding his/her</a:t>
            </a:r>
            <a:r>
              <a:rPr sz="2100" spc="135" dirty="0">
                <a:latin typeface="Carlito"/>
                <a:cs typeface="Carlito"/>
              </a:rPr>
              <a:t> </a:t>
            </a:r>
            <a:r>
              <a:rPr sz="2100" spc="-5" dirty="0">
                <a:latin typeface="Carlito"/>
                <a:cs typeface="Carlito"/>
              </a:rPr>
              <a:t>behavior”</a:t>
            </a:r>
            <a:endParaRPr sz="21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506637" y="2241042"/>
            <a:ext cx="2146935" cy="3560445"/>
            <a:chOff x="2506637" y="2241042"/>
            <a:chExt cx="2146935" cy="3560445"/>
          </a:xfrm>
        </p:grpSpPr>
        <p:sp>
          <p:nvSpPr>
            <p:cNvPr id="5" name="object 5"/>
            <p:cNvSpPr/>
            <p:nvPr/>
          </p:nvSpPr>
          <p:spPr>
            <a:xfrm>
              <a:off x="2525687" y="2271255"/>
              <a:ext cx="1327785" cy="1270"/>
            </a:xfrm>
            <a:custGeom>
              <a:avLst/>
              <a:gdLst/>
              <a:ahLst/>
              <a:cxnLst/>
              <a:rect l="l" t="t" r="r" b="b"/>
              <a:pathLst>
                <a:path w="1327785" h="1269">
                  <a:moveTo>
                    <a:pt x="0" y="0"/>
                  </a:moveTo>
                  <a:lnTo>
                    <a:pt x="1327418" y="111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95534" y="2269020"/>
              <a:ext cx="11430" cy="3489325"/>
            </a:xfrm>
            <a:custGeom>
              <a:avLst/>
              <a:gdLst/>
              <a:ahLst/>
              <a:cxnLst/>
              <a:rect l="l" t="t" r="r" b="b"/>
              <a:pathLst>
                <a:path w="11430" h="3489325">
                  <a:moveTo>
                    <a:pt x="11164" y="0"/>
                  </a:moveTo>
                  <a:lnTo>
                    <a:pt x="0" y="348903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85486" y="5743764"/>
              <a:ext cx="556260" cy="3175"/>
            </a:xfrm>
            <a:custGeom>
              <a:avLst/>
              <a:gdLst/>
              <a:ahLst/>
              <a:cxnLst/>
              <a:rect l="l" t="t" r="r" b="b"/>
              <a:pathLst>
                <a:path w="556260" h="3175">
                  <a:moveTo>
                    <a:pt x="555832" y="0"/>
                  </a:moveTo>
                  <a:lnTo>
                    <a:pt x="0" y="313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64788" y="5687047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5" h="114300">
                  <a:moveTo>
                    <a:pt x="0" y="0"/>
                  </a:moveTo>
                  <a:lnTo>
                    <a:pt x="38430" y="56934"/>
                  </a:lnTo>
                  <a:lnTo>
                    <a:pt x="647" y="114287"/>
                  </a:lnTo>
                  <a:lnTo>
                    <a:pt x="114630" y="56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86047" y="2272376"/>
              <a:ext cx="481330" cy="5080"/>
            </a:xfrm>
            <a:custGeom>
              <a:avLst/>
              <a:gdLst/>
              <a:ahLst/>
              <a:cxnLst/>
              <a:rect l="l" t="t" r="r" b="b"/>
              <a:pathLst>
                <a:path w="481329" h="5080">
                  <a:moveTo>
                    <a:pt x="0" y="4467"/>
                  </a:moveTo>
                  <a:lnTo>
                    <a:pt x="48118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1569" y="2260092"/>
              <a:ext cx="20320" cy="2082800"/>
            </a:xfrm>
            <a:custGeom>
              <a:avLst/>
              <a:gdLst/>
              <a:ahLst/>
              <a:cxnLst/>
              <a:rect l="l" t="t" r="r" b="b"/>
              <a:pathLst>
                <a:path w="20320" h="2082800">
                  <a:moveTo>
                    <a:pt x="20096" y="0"/>
                  </a:moveTo>
                  <a:lnTo>
                    <a:pt x="0" y="208257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3749" y="4327494"/>
              <a:ext cx="511809" cy="6350"/>
            </a:xfrm>
            <a:custGeom>
              <a:avLst/>
              <a:gdLst/>
              <a:ahLst/>
              <a:cxnLst/>
              <a:rect l="l" t="t" r="r" b="b"/>
              <a:pathLst>
                <a:path w="511810" h="6350">
                  <a:moveTo>
                    <a:pt x="511191" y="0"/>
                  </a:moveTo>
                  <a:lnTo>
                    <a:pt x="0" y="623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8052" y="4271276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0" y="0"/>
                  </a:moveTo>
                  <a:lnTo>
                    <a:pt x="38798" y="56680"/>
                  </a:lnTo>
                  <a:lnTo>
                    <a:pt x="1397" y="114299"/>
                  </a:lnTo>
                  <a:lnTo>
                    <a:pt x="114985" y="557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886174" y="4166933"/>
            <a:ext cx="5880126" cy="24701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892810" marR="142240">
              <a:lnSpc>
                <a:spcPts val="2000"/>
              </a:lnSpc>
              <a:spcBef>
                <a:spcPts val="200"/>
              </a:spcBef>
              <a:buChar char="•"/>
              <a:tabLst>
                <a:tab pos="1049655" algn="l"/>
              </a:tabLst>
            </a:pPr>
            <a:r>
              <a:rPr sz="1700" dirty="0">
                <a:latin typeface="Carlito"/>
                <a:cs typeface="Carlito"/>
              </a:rPr>
              <a:t>The </a:t>
            </a:r>
            <a:r>
              <a:rPr sz="1700" spc="-5" dirty="0">
                <a:latin typeface="Carlito"/>
                <a:cs typeface="Carlito"/>
              </a:rPr>
              <a:t>social evaluation </a:t>
            </a:r>
            <a:r>
              <a:rPr sz="1700" dirty="0">
                <a:latin typeface="Carlito"/>
                <a:cs typeface="Carlito"/>
              </a:rPr>
              <a:t>linked to the </a:t>
            </a:r>
            <a:r>
              <a:rPr sz="1700" spc="-5" dirty="0">
                <a:latin typeface="Carlito"/>
                <a:cs typeface="Carlito"/>
              </a:rPr>
              <a:t>reputation </a:t>
            </a:r>
            <a:r>
              <a:rPr sz="1700" dirty="0">
                <a:latin typeface="Carlito"/>
                <a:cs typeface="Carlito"/>
              </a:rPr>
              <a:t>is  </a:t>
            </a:r>
            <a:r>
              <a:rPr sz="1700" spc="-5" dirty="0">
                <a:latin typeface="Carlito"/>
                <a:cs typeface="Carlito"/>
              </a:rPr>
              <a:t>not necessarily </a:t>
            </a:r>
            <a:r>
              <a:rPr sz="1700" dirty="0">
                <a:latin typeface="Carlito"/>
                <a:cs typeface="Carlito"/>
              </a:rPr>
              <a:t>a belief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the</a:t>
            </a:r>
            <a:r>
              <a:rPr sz="1700" spc="1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issuer.</a:t>
            </a:r>
            <a:endParaRPr sz="1700">
              <a:latin typeface="Carlito"/>
              <a:cs typeface="Carlito"/>
            </a:endParaRPr>
          </a:p>
          <a:p>
            <a:pPr marL="1049020" indent="-156845">
              <a:lnSpc>
                <a:spcPts val="1939"/>
              </a:lnSpc>
              <a:buChar char="•"/>
              <a:tabLst>
                <a:tab pos="1049655" algn="l"/>
              </a:tabLst>
            </a:pPr>
            <a:r>
              <a:rPr sz="1700" spc="-5" dirty="0">
                <a:latin typeface="Carlito"/>
                <a:cs typeface="Carlito"/>
              </a:rPr>
              <a:t>Reputation cannot </a:t>
            </a:r>
            <a:r>
              <a:rPr sz="1700" dirty="0">
                <a:latin typeface="Carlito"/>
                <a:cs typeface="Carlito"/>
              </a:rPr>
              <a:t>exist </a:t>
            </a:r>
            <a:r>
              <a:rPr sz="1700" spc="-5" dirty="0">
                <a:latin typeface="Carlito"/>
                <a:cs typeface="Carlito"/>
              </a:rPr>
              <a:t>without</a:t>
            </a:r>
            <a:r>
              <a:rPr sz="1700" spc="30" dirty="0">
                <a:latin typeface="Carlito"/>
                <a:cs typeface="Carlito"/>
              </a:rPr>
              <a:t> </a:t>
            </a:r>
            <a:r>
              <a:rPr sz="1700" spc="-5" dirty="0">
                <a:latin typeface="Carlito"/>
                <a:cs typeface="Carlito"/>
              </a:rPr>
              <a:t>communication.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50">
              <a:latin typeface="Carlito"/>
              <a:cs typeface="Carlito"/>
            </a:endParaRPr>
          </a:p>
          <a:p>
            <a:pPr marL="12700" marR="640080">
              <a:lnSpc>
                <a:spcPct val="99700"/>
              </a:lnSpc>
            </a:pPr>
            <a:r>
              <a:rPr sz="1700" dirty="0">
                <a:latin typeface="Carlito"/>
                <a:cs typeface="Carlito"/>
              </a:rPr>
              <a:t>Set </a:t>
            </a:r>
            <a:r>
              <a:rPr sz="1700" spc="-5" dirty="0">
                <a:latin typeface="Carlito"/>
                <a:cs typeface="Carlito"/>
              </a:rPr>
              <a:t>of </a:t>
            </a:r>
            <a:r>
              <a:rPr sz="1700" dirty="0">
                <a:latin typeface="Carlito"/>
                <a:cs typeface="Carlito"/>
              </a:rPr>
              <a:t>individuals plus a set </a:t>
            </a:r>
            <a:r>
              <a:rPr sz="1700" spc="-5" dirty="0">
                <a:latin typeface="Carlito"/>
                <a:cs typeface="Carlito"/>
              </a:rPr>
              <a:t>of social relations among  </a:t>
            </a:r>
            <a:r>
              <a:rPr sz="1700" dirty="0">
                <a:latin typeface="Carlito"/>
                <a:cs typeface="Carlito"/>
              </a:rPr>
              <a:t>these individuals </a:t>
            </a:r>
            <a:r>
              <a:rPr sz="1700" spc="-5" dirty="0">
                <a:latin typeface="Carlito"/>
                <a:cs typeface="Carlito"/>
              </a:rPr>
              <a:t>or properties </a:t>
            </a:r>
            <a:r>
              <a:rPr sz="1700" dirty="0">
                <a:latin typeface="Carlito"/>
                <a:cs typeface="Carlito"/>
              </a:rPr>
              <a:t>that </a:t>
            </a:r>
            <a:r>
              <a:rPr sz="1700" spc="-5" dirty="0">
                <a:latin typeface="Carlito"/>
                <a:cs typeface="Carlito"/>
              </a:rPr>
              <a:t>identify </a:t>
            </a:r>
            <a:r>
              <a:rPr sz="1700" dirty="0">
                <a:latin typeface="Carlito"/>
                <a:cs typeface="Carlito"/>
              </a:rPr>
              <a:t>them as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a  </a:t>
            </a:r>
            <a:r>
              <a:rPr sz="1700" spc="-5" dirty="0">
                <a:latin typeface="Carlito"/>
                <a:cs typeface="Carlito"/>
              </a:rPr>
              <a:t>group </a:t>
            </a:r>
            <a:r>
              <a:rPr sz="1700" dirty="0">
                <a:latin typeface="Carlito"/>
                <a:cs typeface="Carlito"/>
              </a:rPr>
              <a:t>in </a:t>
            </a:r>
            <a:r>
              <a:rPr sz="1700" spc="-5" dirty="0">
                <a:latin typeface="Carlito"/>
                <a:cs typeface="Carlito"/>
              </a:rPr>
              <a:t>front of </a:t>
            </a:r>
            <a:r>
              <a:rPr sz="1700" dirty="0">
                <a:latin typeface="Carlito"/>
                <a:cs typeface="Carlito"/>
              </a:rPr>
              <a:t>its </a:t>
            </a:r>
            <a:r>
              <a:rPr sz="1700" spc="-5" dirty="0">
                <a:latin typeface="Carlito"/>
                <a:cs typeface="Carlito"/>
              </a:rPr>
              <a:t>own members </a:t>
            </a:r>
            <a:r>
              <a:rPr sz="1700" dirty="0">
                <a:latin typeface="Carlito"/>
                <a:cs typeface="Carlito"/>
              </a:rPr>
              <a:t>and the </a:t>
            </a:r>
            <a:r>
              <a:rPr sz="1700" spc="-5" dirty="0">
                <a:latin typeface="Carlito"/>
                <a:cs typeface="Carlito"/>
              </a:rPr>
              <a:t>society </a:t>
            </a:r>
            <a:r>
              <a:rPr sz="1700" dirty="0">
                <a:latin typeface="Carlito"/>
                <a:cs typeface="Carlito"/>
              </a:rPr>
              <a:t>at  </a:t>
            </a:r>
            <a:r>
              <a:rPr sz="1700" spc="-5" dirty="0">
                <a:latin typeface="Carlito"/>
                <a:cs typeface="Carlito"/>
              </a:rPr>
              <a:t>large.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78736" y="2239924"/>
            <a:ext cx="1022985" cy="874394"/>
            <a:chOff x="7878736" y="2239924"/>
            <a:chExt cx="1022985" cy="874394"/>
          </a:xfrm>
        </p:grpSpPr>
        <p:sp>
          <p:nvSpPr>
            <p:cNvPr id="15" name="object 15"/>
            <p:cNvSpPr/>
            <p:nvPr/>
          </p:nvSpPr>
          <p:spPr>
            <a:xfrm>
              <a:off x="7895475" y="2272384"/>
              <a:ext cx="1005840" cy="0"/>
            </a:xfrm>
            <a:custGeom>
              <a:avLst/>
              <a:gdLst/>
              <a:ahLst/>
              <a:cxnLst/>
              <a:rect l="l" t="t" r="r" b="b"/>
              <a:pathLst>
                <a:path w="1005840">
                  <a:moveTo>
                    <a:pt x="0" y="1"/>
                  </a:moveTo>
                  <a:lnTo>
                    <a:pt x="100570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07819" y="2258974"/>
              <a:ext cx="2540" cy="803910"/>
            </a:xfrm>
            <a:custGeom>
              <a:avLst/>
              <a:gdLst/>
              <a:ahLst/>
              <a:cxnLst/>
              <a:rect l="l" t="t" r="r" b="b"/>
              <a:pathLst>
                <a:path w="2540" h="803910">
                  <a:moveTo>
                    <a:pt x="0" y="0"/>
                  </a:moveTo>
                  <a:lnTo>
                    <a:pt x="2231" y="80328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16835" y="3055891"/>
              <a:ext cx="503555" cy="4445"/>
            </a:xfrm>
            <a:custGeom>
              <a:avLst/>
              <a:gdLst/>
              <a:ahLst/>
              <a:cxnLst/>
              <a:rect l="l" t="t" r="r" b="b"/>
              <a:pathLst>
                <a:path w="503554" h="4444">
                  <a:moveTo>
                    <a:pt x="0" y="0"/>
                  </a:moveTo>
                  <a:lnTo>
                    <a:pt x="503238" y="442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78736" y="2999409"/>
              <a:ext cx="114935" cy="114300"/>
            </a:xfrm>
            <a:custGeom>
              <a:avLst/>
              <a:gdLst/>
              <a:ahLst/>
              <a:cxnLst/>
              <a:rect l="l" t="t" r="r" b="b"/>
              <a:pathLst>
                <a:path w="114934" h="114300">
                  <a:moveTo>
                    <a:pt x="114795" y="0"/>
                  </a:moveTo>
                  <a:lnTo>
                    <a:pt x="0" y="56146"/>
                  </a:lnTo>
                  <a:lnTo>
                    <a:pt x="113791" y="114300"/>
                  </a:lnTo>
                  <a:lnTo>
                    <a:pt x="76187" y="56819"/>
                  </a:lnTo>
                  <a:lnTo>
                    <a:pt x="114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722786" y="2898737"/>
            <a:ext cx="3290914" cy="53848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latin typeface="Carlito"/>
                <a:cs typeface="Carlito"/>
              </a:rPr>
              <a:t>It is </a:t>
            </a:r>
            <a:r>
              <a:rPr sz="1700" spc="-5" dirty="0">
                <a:latin typeface="Carlito"/>
                <a:cs typeface="Carlito"/>
              </a:rPr>
              <a:t>always associated </a:t>
            </a:r>
            <a:r>
              <a:rPr sz="1700" dirty="0">
                <a:latin typeface="Carlito"/>
                <a:cs typeface="Carlito"/>
              </a:rPr>
              <a:t>to a</a:t>
            </a:r>
            <a:r>
              <a:rPr sz="1700" spc="-30" dirty="0">
                <a:latin typeface="Carlito"/>
                <a:cs typeface="Carlito"/>
              </a:rPr>
              <a:t> </a:t>
            </a:r>
            <a:r>
              <a:rPr sz="1700" dirty="0">
                <a:latin typeface="Carlito"/>
                <a:cs typeface="Carlito"/>
              </a:rPr>
              <a:t>speciﬁc  </a:t>
            </a:r>
            <a:r>
              <a:rPr sz="1700" spc="-5" dirty="0">
                <a:latin typeface="Carlito"/>
                <a:cs typeface="Carlito"/>
              </a:rPr>
              <a:t>behaviour/property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51823" y="382155"/>
            <a:ext cx="31032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Reputation in multiagent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305" y="908253"/>
            <a:ext cx="69695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</a:t>
            </a:r>
            <a:r>
              <a:rPr spc="-5" dirty="0"/>
              <a:t>reputation good</a:t>
            </a:r>
            <a:r>
              <a:rPr spc="-40" dirty="0"/>
              <a:t> </a:t>
            </a:r>
            <a:r>
              <a:rPr spc="-5" dirty="0"/>
              <a:t>for?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027" y="1982355"/>
            <a:ext cx="8609673" cy="255778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55600" marR="5080" indent="-342900">
              <a:lnSpc>
                <a:spcPts val="38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Reputation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5" dirty="0">
                <a:latin typeface="Carlito"/>
                <a:cs typeface="Carlito"/>
              </a:rPr>
              <a:t>one of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elements </a:t>
            </a:r>
            <a:r>
              <a:rPr sz="3200" dirty="0">
                <a:latin typeface="Carlito"/>
                <a:cs typeface="Carlito"/>
              </a:rPr>
              <a:t>that </a:t>
            </a:r>
            <a:r>
              <a:rPr sz="3200" spc="-5" dirty="0">
                <a:latin typeface="Carlito"/>
                <a:cs typeface="Carlito"/>
              </a:rPr>
              <a:t>allow  </a:t>
            </a:r>
            <a:r>
              <a:rPr sz="3200" dirty="0">
                <a:latin typeface="Carlito"/>
                <a:cs typeface="Carlito"/>
              </a:rPr>
              <a:t>us to </a:t>
            </a:r>
            <a:r>
              <a:rPr sz="3200" b="1" dirty="0">
                <a:latin typeface="Carlito"/>
                <a:cs typeface="Carlito"/>
              </a:rPr>
              <a:t>build</a:t>
            </a:r>
            <a:r>
              <a:rPr sz="3200" b="1" spc="-15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trust</a:t>
            </a:r>
            <a:r>
              <a:rPr sz="3200" spc="-5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699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Reputation </a:t>
            </a:r>
            <a:r>
              <a:rPr sz="3200" dirty="0">
                <a:latin typeface="Carlito"/>
                <a:cs typeface="Carlito"/>
              </a:rPr>
              <a:t>has also a </a:t>
            </a:r>
            <a:r>
              <a:rPr sz="3200" spc="-5" dirty="0">
                <a:latin typeface="Carlito"/>
                <a:cs typeface="Carlito"/>
              </a:rPr>
              <a:t>social dimension. </a:t>
            </a:r>
            <a:r>
              <a:rPr sz="3200" dirty="0">
                <a:latin typeface="Carlito"/>
                <a:cs typeface="Carlito"/>
              </a:rPr>
              <a:t>It </a:t>
            </a:r>
            <a:r>
              <a:rPr sz="3200" spc="-5" dirty="0">
                <a:latin typeface="Carlito"/>
                <a:cs typeface="Carlito"/>
              </a:rPr>
              <a:t>is  </a:t>
            </a:r>
            <a:r>
              <a:rPr sz="3200" dirty="0">
                <a:latin typeface="Carlito"/>
                <a:cs typeface="Carlito"/>
              </a:rPr>
              <a:t>not </a:t>
            </a:r>
            <a:r>
              <a:rPr sz="3200" spc="-5" dirty="0">
                <a:latin typeface="Carlito"/>
                <a:cs typeface="Carlito"/>
              </a:rPr>
              <a:t>only useful for </a:t>
            </a:r>
            <a:r>
              <a:rPr sz="3200" dirty="0">
                <a:latin typeface="Carlito"/>
                <a:cs typeface="Carlito"/>
              </a:rPr>
              <a:t>the individual but also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for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society </a:t>
            </a:r>
            <a:r>
              <a:rPr sz="3200" dirty="0">
                <a:latin typeface="Carlito"/>
                <a:cs typeface="Carlito"/>
              </a:rPr>
              <a:t>as a </a:t>
            </a:r>
            <a:r>
              <a:rPr sz="3200" spc="-5" dirty="0">
                <a:latin typeface="Carlito"/>
                <a:cs typeface="Carlito"/>
              </a:rPr>
              <a:t>mechanism for </a:t>
            </a:r>
            <a:r>
              <a:rPr sz="3200" b="1" spc="-5" dirty="0">
                <a:latin typeface="Carlito"/>
                <a:cs typeface="Carlito"/>
              </a:rPr>
              <a:t>social</a:t>
            </a:r>
            <a:r>
              <a:rPr sz="3200" b="1" spc="-10" dirty="0">
                <a:latin typeface="Carlito"/>
                <a:cs typeface="Carlito"/>
              </a:rPr>
              <a:t> </a:t>
            </a:r>
            <a:r>
              <a:rPr sz="3200" b="1" spc="-5" dirty="0">
                <a:latin typeface="Carlito"/>
                <a:cs typeface="Carlito"/>
              </a:rPr>
              <a:t>order</a:t>
            </a:r>
            <a:r>
              <a:rPr sz="3200" spc="-5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823" y="382155"/>
            <a:ext cx="31032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Reputation in multiagent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1796" y="1658670"/>
            <a:ext cx="3111904" cy="113620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202565">
              <a:lnSpc>
                <a:spcPts val="4300"/>
              </a:lnSpc>
              <a:spcBef>
                <a:spcPts val="260"/>
              </a:spcBef>
            </a:pPr>
            <a:r>
              <a:rPr dirty="0"/>
              <a:t>The </a:t>
            </a:r>
            <a:r>
              <a:rPr spc="-5" dirty="0"/>
              <a:t>sources  for</a:t>
            </a:r>
            <a:r>
              <a:rPr spc="-75" dirty="0"/>
              <a:t> </a:t>
            </a:r>
            <a:r>
              <a:rPr spc="-5" dirty="0"/>
              <a:t>reputation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982417" y="1032299"/>
            <a:ext cx="5796385" cy="6059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1823" y="382155"/>
            <a:ext cx="31032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Reputation in multiagent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432" y="2770022"/>
            <a:ext cx="4537075" cy="3600450"/>
          </a:xfrm>
          <a:custGeom>
            <a:avLst/>
            <a:gdLst/>
            <a:ahLst/>
            <a:cxnLst/>
            <a:rect l="l" t="t" r="r" b="b"/>
            <a:pathLst>
              <a:path w="4537075" h="3600450">
                <a:moveTo>
                  <a:pt x="0" y="1800198"/>
                </a:moveTo>
                <a:lnTo>
                  <a:pt x="619" y="1757706"/>
                </a:lnTo>
                <a:lnTo>
                  <a:pt x="2468" y="1715455"/>
                </a:lnTo>
                <a:lnTo>
                  <a:pt x="5534" y="1673455"/>
                </a:lnTo>
                <a:lnTo>
                  <a:pt x="9802" y="1631719"/>
                </a:lnTo>
                <a:lnTo>
                  <a:pt x="15260" y="1590257"/>
                </a:lnTo>
                <a:lnTo>
                  <a:pt x="21892" y="1549079"/>
                </a:lnTo>
                <a:lnTo>
                  <a:pt x="29687" y="1508197"/>
                </a:lnTo>
                <a:lnTo>
                  <a:pt x="38630" y="1467620"/>
                </a:lnTo>
                <a:lnTo>
                  <a:pt x="48707" y="1427361"/>
                </a:lnTo>
                <a:lnTo>
                  <a:pt x="59906" y="1387429"/>
                </a:lnTo>
                <a:lnTo>
                  <a:pt x="72211" y="1347836"/>
                </a:lnTo>
                <a:lnTo>
                  <a:pt x="85611" y="1308592"/>
                </a:lnTo>
                <a:lnTo>
                  <a:pt x="100090" y="1269709"/>
                </a:lnTo>
                <a:lnTo>
                  <a:pt x="115636" y="1231196"/>
                </a:lnTo>
                <a:lnTo>
                  <a:pt x="132235" y="1193065"/>
                </a:lnTo>
                <a:lnTo>
                  <a:pt x="149873" y="1155327"/>
                </a:lnTo>
                <a:lnTo>
                  <a:pt x="168537" y="1117992"/>
                </a:lnTo>
                <a:lnTo>
                  <a:pt x="188213" y="1081072"/>
                </a:lnTo>
                <a:lnTo>
                  <a:pt x="208888" y="1044576"/>
                </a:lnTo>
                <a:lnTo>
                  <a:pt x="230547" y="1008516"/>
                </a:lnTo>
                <a:lnTo>
                  <a:pt x="253177" y="972903"/>
                </a:lnTo>
                <a:lnTo>
                  <a:pt x="276765" y="937747"/>
                </a:lnTo>
                <a:lnTo>
                  <a:pt x="301297" y="903060"/>
                </a:lnTo>
                <a:lnTo>
                  <a:pt x="326759" y="868852"/>
                </a:lnTo>
                <a:lnTo>
                  <a:pt x="353138" y="835133"/>
                </a:lnTo>
                <a:lnTo>
                  <a:pt x="380421" y="801915"/>
                </a:lnTo>
                <a:lnTo>
                  <a:pt x="408592" y="769208"/>
                </a:lnTo>
                <a:lnTo>
                  <a:pt x="437640" y="737024"/>
                </a:lnTo>
                <a:lnTo>
                  <a:pt x="467550" y="705373"/>
                </a:lnTo>
                <a:lnTo>
                  <a:pt x="498308" y="674266"/>
                </a:lnTo>
                <a:lnTo>
                  <a:pt x="529902" y="643713"/>
                </a:lnTo>
                <a:lnTo>
                  <a:pt x="562317" y="613726"/>
                </a:lnTo>
                <a:lnTo>
                  <a:pt x="595539" y="584315"/>
                </a:lnTo>
                <a:lnTo>
                  <a:pt x="629556" y="555491"/>
                </a:lnTo>
                <a:lnTo>
                  <a:pt x="664354" y="527265"/>
                </a:lnTo>
                <a:lnTo>
                  <a:pt x="699919" y="499648"/>
                </a:lnTo>
                <a:lnTo>
                  <a:pt x="736236" y="472651"/>
                </a:lnTo>
                <a:lnTo>
                  <a:pt x="773294" y="446283"/>
                </a:lnTo>
                <a:lnTo>
                  <a:pt x="811078" y="420557"/>
                </a:lnTo>
                <a:lnTo>
                  <a:pt x="849574" y="395483"/>
                </a:lnTo>
                <a:lnTo>
                  <a:pt x="888769" y="371071"/>
                </a:lnTo>
                <a:lnTo>
                  <a:pt x="928650" y="347333"/>
                </a:lnTo>
                <a:lnTo>
                  <a:pt x="969202" y="324280"/>
                </a:lnTo>
                <a:lnTo>
                  <a:pt x="1010412" y="301921"/>
                </a:lnTo>
                <a:lnTo>
                  <a:pt x="1052267" y="280269"/>
                </a:lnTo>
                <a:lnTo>
                  <a:pt x="1094752" y="259333"/>
                </a:lnTo>
                <a:lnTo>
                  <a:pt x="1137855" y="239125"/>
                </a:lnTo>
                <a:lnTo>
                  <a:pt x="1181561" y="219655"/>
                </a:lnTo>
                <a:lnTo>
                  <a:pt x="1225857" y="200934"/>
                </a:lnTo>
                <a:lnTo>
                  <a:pt x="1270730" y="182974"/>
                </a:lnTo>
                <a:lnTo>
                  <a:pt x="1316165" y="165784"/>
                </a:lnTo>
                <a:lnTo>
                  <a:pt x="1362149" y="149376"/>
                </a:lnTo>
                <a:lnTo>
                  <a:pt x="1408669" y="133760"/>
                </a:lnTo>
                <a:lnTo>
                  <a:pt x="1455711" y="118947"/>
                </a:lnTo>
                <a:lnTo>
                  <a:pt x="1503261" y="104949"/>
                </a:lnTo>
                <a:lnTo>
                  <a:pt x="1551306" y="91775"/>
                </a:lnTo>
                <a:lnTo>
                  <a:pt x="1599832" y="79437"/>
                </a:lnTo>
                <a:lnTo>
                  <a:pt x="1648825" y="67945"/>
                </a:lnTo>
                <a:lnTo>
                  <a:pt x="1698272" y="57310"/>
                </a:lnTo>
                <a:lnTo>
                  <a:pt x="1748159" y="47544"/>
                </a:lnTo>
                <a:lnTo>
                  <a:pt x="1798473" y="38656"/>
                </a:lnTo>
                <a:lnTo>
                  <a:pt x="1849200" y="30659"/>
                </a:lnTo>
                <a:lnTo>
                  <a:pt x="1900326" y="23561"/>
                </a:lnTo>
                <a:lnTo>
                  <a:pt x="1951838" y="17375"/>
                </a:lnTo>
                <a:lnTo>
                  <a:pt x="2003722" y="12111"/>
                </a:lnTo>
                <a:lnTo>
                  <a:pt x="2055965" y="7780"/>
                </a:lnTo>
                <a:lnTo>
                  <a:pt x="2108552" y="4392"/>
                </a:lnTo>
                <a:lnTo>
                  <a:pt x="2161471" y="1959"/>
                </a:lnTo>
                <a:lnTo>
                  <a:pt x="2214707" y="491"/>
                </a:lnTo>
                <a:lnTo>
                  <a:pt x="2268248" y="0"/>
                </a:lnTo>
                <a:lnTo>
                  <a:pt x="2321788" y="491"/>
                </a:lnTo>
                <a:lnTo>
                  <a:pt x="2375025" y="1959"/>
                </a:lnTo>
                <a:lnTo>
                  <a:pt x="2427944" y="4392"/>
                </a:lnTo>
                <a:lnTo>
                  <a:pt x="2480531" y="7780"/>
                </a:lnTo>
                <a:lnTo>
                  <a:pt x="2532774" y="12111"/>
                </a:lnTo>
                <a:lnTo>
                  <a:pt x="2584658" y="17375"/>
                </a:lnTo>
                <a:lnTo>
                  <a:pt x="2636170" y="23561"/>
                </a:lnTo>
                <a:lnTo>
                  <a:pt x="2687296" y="30659"/>
                </a:lnTo>
                <a:lnTo>
                  <a:pt x="2738023" y="38656"/>
                </a:lnTo>
                <a:lnTo>
                  <a:pt x="2788336" y="47544"/>
                </a:lnTo>
                <a:lnTo>
                  <a:pt x="2838224" y="57310"/>
                </a:lnTo>
                <a:lnTo>
                  <a:pt x="2887671" y="67945"/>
                </a:lnTo>
                <a:lnTo>
                  <a:pt x="2936664" y="79437"/>
                </a:lnTo>
                <a:lnTo>
                  <a:pt x="2985190" y="91775"/>
                </a:lnTo>
                <a:lnTo>
                  <a:pt x="3033235" y="104949"/>
                </a:lnTo>
                <a:lnTo>
                  <a:pt x="3080785" y="118947"/>
                </a:lnTo>
                <a:lnTo>
                  <a:pt x="3127827" y="133760"/>
                </a:lnTo>
                <a:lnTo>
                  <a:pt x="3174346" y="149376"/>
                </a:lnTo>
                <a:lnTo>
                  <a:pt x="3220331" y="165784"/>
                </a:lnTo>
                <a:lnTo>
                  <a:pt x="3265766" y="182974"/>
                </a:lnTo>
                <a:lnTo>
                  <a:pt x="3310639" y="200934"/>
                </a:lnTo>
                <a:lnTo>
                  <a:pt x="3354935" y="219655"/>
                </a:lnTo>
                <a:lnTo>
                  <a:pt x="3398641" y="239125"/>
                </a:lnTo>
                <a:lnTo>
                  <a:pt x="3441744" y="259333"/>
                </a:lnTo>
                <a:lnTo>
                  <a:pt x="3484229" y="280269"/>
                </a:lnTo>
                <a:lnTo>
                  <a:pt x="3526084" y="301921"/>
                </a:lnTo>
                <a:lnTo>
                  <a:pt x="3567294" y="324280"/>
                </a:lnTo>
                <a:lnTo>
                  <a:pt x="3607846" y="347333"/>
                </a:lnTo>
                <a:lnTo>
                  <a:pt x="3647726" y="371071"/>
                </a:lnTo>
                <a:lnTo>
                  <a:pt x="3686922" y="395483"/>
                </a:lnTo>
                <a:lnTo>
                  <a:pt x="3725418" y="420557"/>
                </a:lnTo>
                <a:lnTo>
                  <a:pt x="3763202" y="446283"/>
                </a:lnTo>
                <a:lnTo>
                  <a:pt x="3800259" y="472651"/>
                </a:lnTo>
                <a:lnTo>
                  <a:pt x="3836577" y="499648"/>
                </a:lnTo>
                <a:lnTo>
                  <a:pt x="3872142" y="527265"/>
                </a:lnTo>
                <a:lnTo>
                  <a:pt x="3906939" y="555491"/>
                </a:lnTo>
                <a:lnTo>
                  <a:pt x="3940956" y="584315"/>
                </a:lnTo>
                <a:lnTo>
                  <a:pt x="3974179" y="613726"/>
                </a:lnTo>
                <a:lnTo>
                  <a:pt x="4006594" y="643713"/>
                </a:lnTo>
                <a:lnTo>
                  <a:pt x="4038188" y="674266"/>
                </a:lnTo>
                <a:lnTo>
                  <a:pt x="4068946" y="705373"/>
                </a:lnTo>
                <a:lnTo>
                  <a:pt x="4098856" y="737024"/>
                </a:lnTo>
                <a:lnTo>
                  <a:pt x="4127903" y="769208"/>
                </a:lnTo>
                <a:lnTo>
                  <a:pt x="4156075" y="801915"/>
                </a:lnTo>
                <a:lnTo>
                  <a:pt x="4183357" y="835133"/>
                </a:lnTo>
                <a:lnTo>
                  <a:pt x="4209736" y="868852"/>
                </a:lnTo>
                <a:lnTo>
                  <a:pt x="4235199" y="903060"/>
                </a:lnTo>
                <a:lnTo>
                  <a:pt x="4259731" y="937747"/>
                </a:lnTo>
                <a:lnTo>
                  <a:pt x="4283319" y="972903"/>
                </a:lnTo>
                <a:lnTo>
                  <a:pt x="4305949" y="1008516"/>
                </a:lnTo>
                <a:lnTo>
                  <a:pt x="4327608" y="1044576"/>
                </a:lnTo>
                <a:lnTo>
                  <a:pt x="4348282" y="1081072"/>
                </a:lnTo>
                <a:lnTo>
                  <a:pt x="4367958" y="1117992"/>
                </a:lnTo>
                <a:lnTo>
                  <a:pt x="4386622" y="1155327"/>
                </a:lnTo>
                <a:lnTo>
                  <a:pt x="4404261" y="1193065"/>
                </a:lnTo>
                <a:lnTo>
                  <a:pt x="4420859" y="1231196"/>
                </a:lnTo>
                <a:lnTo>
                  <a:pt x="4436406" y="1269709"/>
                </a:lnTo>
                <a:lnTo>
                  <a:pt x="4450885" y="1308592"/>
                </a:lnTo>
                <a:lnTo>
                  <a:pt x="4464285" y="1347836"/>
                </a:lnTo>
                <a:lnTo>
                  <a:pt x="4476590" y="1387429"/>
                </a:lnTo>
                <a:lnTo>
                  <a:pt x="4487789" y="1427361"/>
                </a:lnTo>
                <a:lnTo>
                  <a:pt x="4497866" y="1467620"/>
                </a:lnTo>
                <a:lnTo>
                  <a:pt x="4506809" y="1508197"/>
                </a:lnTo>
                <a:lnTo>
                  <a:pt x="4514603" y="1549079"/>
                </a:lnTo>
                <a:lnTo>
                  <a:pt x="4521236" y="1590257"/>
                </a:lnTo>
                <a:lnTo>
                  <a:pt x="4526693" y="1631719"/>
                </a:lnTo>
                <a:lnTo>
                  <a:pt x="4530962" y="1673455"/>
                </a:lnTo>
                <a:lnTo>
                  <a:pt x="4534027" y="1715455"/>
                </a:lnTo>
                <a:lnTo>
                  <a:pt x="4535877" y="1757706"/>
                </a:lnTo>
                <a:lnTo>
                  <a:pt x="4536496" y="1800198"/>
                </a:lnTo>
                <a:lnTo>
                  <a:pt x="4535877" y="1842690"/>
                </a:lnTo>
                <a:lnTo>
                  <a:pt x="4534027" y="1884942"/>
                </a:lnTo>
                <a:lnTo>
                  <a:pt x="4530962" y="1926940"/>
                </a:lnTo>
                <a:lnTo>
                  <a:pt x="4526693" y="1968676"/>
                </a:lnTo>
                <a:lnTo>
                  <a:pt x="4521236" y="2010139"/>
                </a:lnTo>
                <a:lnTo>
                  <a:pt x="4514603" y="2051317"/>
                </a:lnTo>
                <a:lnTo>
                  <a:pt x="4506809" y="2092199"/>
                </a:lnTo>
                <a:lnTo>
                  <a:pt x="4497866" y="2132775"/>
                </a:lnTo>
                <a:lnTo>
                  <a:pt x="4487789" y="2173035"/>
                </a:lnTo>
                <a:lnTo>
                  <a:pt x="4476590" y="2212966"/>
                </a:lnTo>
                <a:lnTo>
                  <a:pt x="4464285" y="2252559"/>
                </a:lnTo>
                <a:lnTo>
                  <a:pt x="4450885" y="2291803"/>
                </a:lnTo>
                <a:lnTo>
                  <a:pt x="4436406" y="2330686"/>
                </a:lnTo>
                <a:lnTo>
                  <a:pt x="4420859" y="2369199"/>
                </a:lnTo>
                <a:lnTo>
                  <a:pt x="4404261" y="2407330"/>
                </a:lnTo>
                <a:lnTo>
                  <a:pt x="4386622" y="2445068"/>
                </a:lnTo>
                <a:lnTo>
                  <a:pt x="4367958" y="2482403"/>
                </a:lnTo>
                <a:lnTo>
                  <a:pt x="4348282" y="2519323"/>
                </a:lnTo>
                <a:lnTo>
                  <a:pt x="4327608" y="2555819"/>
                </a:lnTo>
                <a:lnTo>
                  <a:pt x="4305949" y="2591879"/>
                </a:lnTo>
                <a:lnTo>
                  <a:pt x="4283319" y="2627492"/>
                </a:lnTo>
                <a:lnTo>
                  <a:pt x="4259731" y="2662647"/>
                </a:lnTo>
                <a:lnTo>
                  <a:pt x="4235199" y="2697335"/>
                </a:lnTo>
                <a:lnTo>
                  <a:pt x="4209736" y="2731543"/>
                </a:lnTo>
                <a:lnTo>
                  <a:pt x="4183357" y="2765262"/>
                </a:lnTo>
                <a:lnTo>
                  <a:pt x="4156075" y="2798480"/>
                </a:lnTo>
                <a:lnTo>
                  <a:pt x="4127903" y="2831187"/>
                </a:lnTo>
                <a:lnTo>
                  <a:pt x="4098856" y="2863371"/>
                </a:lnTo>
                <a:lnTo>
                  <a:pt x="4068946" y="2895022"/>
                </a:lnTo>
                <a:lnTo>
                  <a:pt x="4038188" y="2926129"/>
                </a:lnTo>
                <a:lnTo>
                  <a:pt x="4006594" y="2956682"/>
                </a:lnTo>
                <a:lnTo>
                  <a:pt x="3974179" y="2986669"/>
                </a:lnTo>
                <a:lnTo>
                  <a:pt x="3940956" y="3016080"/>
                </a:lnTo>
                <a:lnTo>
                  <a:pt x="3906939" y="3044904"/>
                </a:lnTo>
                <a:lnTo>
                  <a:pt x="3872142" y="3073130"/>
                </a:lnTo>
                <a:lnTo>
                  <a:pt x="3836577" y="3100747"/>
                </a:lnTo>
                <a:lnTo>
                  <a:pt x="3800259" y="3127745"/>
                </a:lnTo>
                <a:lnTo>
                  <a:pt x="3763202" y="3154112"/>
                </a:lnTo>
                <a:lnTo>
                  <a:pt x="3725418" y="3179838"/>
                </a:lnTo>
                <a:lnTo>
                  <a:pt x="3686922" y="3204912"/>
                </a:lnTo>
                <a:lnTo>
                  <a:pt x="3647726" y="3229324"/>
                </a:lnTo>
                <a:lnTo>
                  <a:pt x="3607846" y="3253062"/>
                </a:lnTo>
                <a:lnTo>
                  <a:pt x="3567294" y="3276116"/>
                </a:lnTo>
                <a:lnTo>
                  <a:pt x="3526084" y="3298474"/>
                </a:lnTo>
                <a:lnTo>
                  <a:pt x="3484229" y="3320127"/>
                </a:lnTo>
                <a:lnTo>
                  <a:pt x="3441744" y="3341063"/>
                </a:lnTo>
                <a:lnTo>
                  <a:pt x="3398641" y="3361271"/>
                </a:lnTo>
                <a:lnTo>
                  <a:pt x="3354935" y="3380741"/>
                </a:lnTo>
                <a:lnTo>
                  <a:pt x="3310639" y="3399461"/>
                </a:lnTo>
                <a:lnTo>
                  <a:pt x="3265766" y="3417422"/>
                </a:lnTo>
                <a:lnTo>
                  <a:pt x="3220331" y="3434612"/>
                </a:lnTo>
                <a:lnTo>
                  <a:pt x="3174346" y="3451020"/>
                </a:lnTo>
                <a:lnTo>
                  <a:pt x="3127827" y="3466636"/>
                </a:lnTo>
                <a:lnTo>
                  <a:pt x="3080785" y="3481449"/>
                </a:lnTo>
                <a:lnTo>
                  <a:pt x="3033235" y="3495447"/>
                </a:lnTo>
                <a:lnTo>
                  <a:pt x="2985190" y="3508621"/>
                </a:lnTo>
                <a:lnTo>
                  <a:pt x="2936664" y="3520959"/>
                </a:lnTo>
                <a:lnTo>
                  <a:pt x="2887671" y="3532451"/>
                </a:lnTo>
                <a:lnTo>
                  <a:pt x="2838224" y="3543086"/>
                </a:lnTo>
                <a:lnTo>
                  <a:pt x="2788336" y="3552852"/>
                </a:lnTo>
                <a:lnTo>
                  <a:pt x="2738023" y="3561740"/>
                </a:lnTo>
                <a:lnTo>
                  <a:pt x="2687296" y="3569738"/>
                </a:lnTo>
                <a:lnTo>
                  <a:pt x="2636170" y="3576835"/>
                </a:lnTo>
                <a:lnTo>
                  <a:pt x="2584658" y="3583021"/>
                </a:lnTo>
                <a:lnTo>
                  <a:pt x="2532774" y="3588286"/>
                </a:lnTo>
                <a:lnTo>
                  <a:pt x="2480531" y="3592617"/>
                </a:lnTo>
                <a:lnTo>
                  <a:pt x="2427944" y="3596004"/>
                </a:lnTo>
                <a:lnTo>
                  <a:pt x="2375025" y="3598437"/>
                </a:lnTo>
                <a:lnTo>
                  <a:pt x="2321788" y="3599905"/>
                </a:lnTo>
                <a:lnTo>
                  <a:pt x="2268248" y="3600397"/>
                </a:lnTo>
                <a:lnTo>
                  <a:pt x="2214707" y="3599905"/>
                </a:lnTo>
                <a:lnTo>
                  <a:pt x="2161471" y="3598437"/>
                </a:lnTo>
                <a:lnTo>
                  <a:pt x="2108552" y="3596004"/>
                </a:lnTo>
                <a:lnTo>
                  <a:pt x="2055965" y="3592617"/>
                </a:lnTo>
                <a:lnTo>
                  <a:pt x="2003722" y="3588286"/>
                </a:lnTo>
                <a:lnTo>
                  <a:pt x="1951838" y="3583021"/>
                </a:lnTo>
                <a:lnTo>
                  <a:pt x="1900326" y="3576835"/>
                </a:lnTo>
                <a:lnTo>
                  <a:pt x="1849200" y="3569738"/>
                </a:lnTo>
                <a:lnTo>
                  <a:pt x="1798473" y="3561740"/>
                </a:lnTo>
                <a:lnTo>
                  <a:pt x="1748159" y="3552852"/>
                </a:lnTo>
                <a:lnTo>
                  <a:pt x="1698272" y="3543086"/>
                </a:lnTo>
                <a:lnTo>
                  <a:pt x="1648825" y="3532451"/>
                </a:lnTo>
                <a:lnTo>
                  <a:pt x="1599832" y="3520959"/>
                </a:lnTo>
                <a:lnTo>
                  <a:pt x="1551306" y="3508621"/>
                </a:lnTo>
                <a:lnTo>
                  <a:pt x="1503261" y="3495447"/>
                </a:lnTo>
                <a:lnTo>
                  <a:pt x="1455711" y="3481449"/>
                </a:lnTo>
                <a:lnTo>
                  <a:pt x="1408669" y="3466636"/>
                </a:lnTo>
                <a:lnTo>
                  <a:pt x="1362149" y="3451020"/>
                </a:lnTo>
                <a:lnTo>
                  <a:pt x="1316165" y="3434612"/>
                </a:lnTo>
                <a:lnTo>
                  <a:pt x="1270730" y="3417422"/>
                </a:lnTo>
                <a:lnTo>
                  <a:pt x="1225857" y="3399461"/>
                </a:lnTo>
                <a:lnTo>
                  <a:pt x="1181561" y="3380741"/>
                </a:lnTo>
                <a:lnTo>
                  <a:pt x="1137855" y="3361271"/>
                </a:lnTo>
                <a:lnTo>
                  <a:pt x="1094752" y="3341063"/>
                </a:lnTo>
                <a:lnTo>
                  <a:pt x="1052267" y="3320127"/>
                </a:lnTo>
                <a:lnTo>
                  <a:pt x="1010412" y="3298474"/>
                </a:lnTo>
                <a:lnTo>
                  <a:pt x="969202" y="3276116"/>
                </a:lnTo>
                <a:lnTo>
                  <a:pt x="928650" y="3253062"/>
                </a:lnTo>
                <a:lnTo>
                  <a:pt x="888769" y="3229324"/>
                </a:lnTo>
                <a:lnTo>
                  <a:pt x="849574" y="3204912"/>
                </a:lnTo>
                <a:lnTo>
                  <a:pt x="811078" y="3179838"/>
                </a:lnTo>
                <a:lnTo>
                  <a:pt x="773294" y="3154112"/>
                </a:lnTo>
                <a:lnTo>
                  <a:pt x="736236" y="3127745"/>
                </a:lnTo>
                <a:lnTo>
                  <a:pt x="699919" y="3100747"/>
                </a:lnTo>
                <a:lnTo>
                  <a:pt x="664354" y="3073130"/>
                </a:lnTo>
                <a:lnTo>
                  <a:pt x="629556" y="3044904"/>
                </a:lnTo>
                <a:lnTo>
                  <a:pt x="595539" y="3016080"/>
                </a:lnTo>
                <a:lnTo>
                  <a:pt x="562317" y="2986669"/>
                </a:lnTo>
                <a:lnTo>
                  <a:pt x="529902" y="2956682"/>
                </a:lnTo>
                <a:lnTo>
                  <a:pt x="498308" y="2926129"/>
                </a:lnTo>
                <a:lnTo>
                  <a:pt x="467550" y="2895022"/>
                </a:lnTo>
                <a:lnTo>
                  <a:pt x="437640" y="2863371"/>
                </a:lnTo>
                <a:lnTo>
                  <a:pt x="408592" y="2831187"/>
                </a:lnTo>
                <a:lnTo>
                  <a:pt x="380421" y="2798480"/>
                </a:lnTo>
                <a:lnTo>
                  <a:pt x="353138" y="2765262"/>
                </a:lnTo>
                <a:lnTo>
                  <a:pt x="326759" y="2731543"/>
                </a:lnTo>
                <a:lnTo>
                  <a:pt x="301297" y="2697335"/>
                </a:lnTo>
                <a:lnTo>
                  <a:pt x="276765" y="2662647"/>
                </a:lnTo>
                <a:lnTo>
                  <a:pt x="253177" y="2627492"/>
                </a:lnTo>
                <a:lnTo>
                  <a:pt x="230547" y="2591879"/>
                </a:lnTo>
                <a:lnTo>
                  <a:pt x="208888" y="2555819"/>
                </a:lnTo>
                <a:lnTo>
                  <a:pt x="188213" y="2519323"/>
                </a:lnTo>
                <a:lnTo>
                  <a:pt x="168537" y="2482403"/>
                </a:lnTo>
                <a:lnTo>
                  <a:pt x="149873" y="2445068"/>
                </a:lnTo>
                <a:lnTo>
                  <a:pt x="132235" y="2407330"/>
                </a:lnTo>
                <a:lnTo>
                  <a:pt x="115636" y="2369199"/>
                </a:lnTo>
                <a:lnTo>
                  <a:pt x="100090" y="2330686"/>
                </a:lnTo>
                <a:lnTo>
                  <a:pt x="85611" y="2291803"/>
                </a:lnTo>
                <a:lnTo>
                  <a:pt x="72211" y="2252559"/>
                </a:lnTo>
                <a:lnTo>
                  <a:pt x="59906" y="2212966"/>
                </a:lnTo>
                <a:lnTo>
                  <a:pt x="48707" y="2173035"/>
                </a:lnTo>
                <a:lnTo>
                  <a:pt x="38630" y="2132775"/>
                </a:lnTo>
                <a:lnTo>
                  <a:pt x="29687" y="2092199"/>
                </a:lnTo>
                <a:lnTo>
                  <a:pt x="21892" y="2051317"/>
                </a:lnTo>
                <a:lnTo>
                  <a:pt x="15260" y="2010139"/>
                </a:lnTo>
                <a:lnTo>
                  <a:pt x="9802" y="1968676"/>
                </a:lnTo>
                <a:lnTo>
                  <a:pt x="5534" y="1926940"/>
                </a:lnTo>
                <a:lnTo>
                  <a:pt x="2468" y="1884942"/>
                </a:lnTo>
                <a:lnTo>
                  <a:pt x="619" y="1842690"/>
                </a:lnTo>
                <a:lnTo>
                  <a:pt x="0" y="180019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8876" y="6267691"/>
            <a:ext cx="1336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Social entity</a:t>
            </a:r>
            <a:r>
              <a:rPr sz="1800" spc="-6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α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07272" y="3171304"/>
            <a:ext cx="1397000" cy="822960"/>
            <a:chOff x="2107272" y="3171304"/>
            <a:chExt cx="1397000" cy="822960"/>
          </a:xfrm>
        </p:grpSpPr>
        <p:sp>
          <p:nvSpPr>
            <p:cNvPr id="5" name="object 5"/>
            <p:cNvSpPr/>
            <p:nvPr/>
          </p:nvSpPr>
          <p:spPr>
            <a:xfrm>
              <a:off x="2107272" y="3171304"/>
              <a:ext cx="1396542" cy="8229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81592" y="3295994"/>
              <a:ext cx="839585" cy="5777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58250" y="3202076"/>
              <a:ext cx="1296136" cy="72007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58250" y="3202076"/>
              <a:ext cx="1296670" cy="720090"/>
            </a:xfrm>
            <a:custGeom>
              <a:avLst/>
              <a:gdLst/>
              <a:ahLst/>
              <a:cxnLst/>
              <a:rect l="l" t="t" r="r" b="b"/>
              <a:pathLst>
                <a:path w="1296670" h="720089">
                  <a:moveTo>
                    <a:pt x="0" y="360039"/>
                  </a:moveTo>
                  <a:lnTo>
                    <a:pt x="11685" y="291623"/>
                  </a:lnTo>
                  <a:lnTo>
                    <a:pt x="45294" y="227541"/>
                  </a:lnTo>
                  <a:lnTo>
                    <a:pt x="69640" y="197502"/>
                  </a:lnTo>
                  <a:lnTo>
                    <a:pt x="98653" y="168999"/>
                  </a:lnTo>
                  <a:lnTo>
                    <a:pt x="132060" y="142183"/>
                  </a:lnTo>
                  <a:lnTo>
                    <a:pt x="169589" y="117205"/>
                  </a:lnTo>
                  <a:lnTo>
                    <a:pt x="210970" y="94216"/>
                  </a:lnTo>
                  <a:lnTo>
                    <a:pt x="255931" y="73366"/>
                  </a:lnTo>
                  <a:lnTo>
                    <a:pt x="304199" y="54807"/>
                  </a:lnTo>
                  <a:lnTo>
                    <a:pt x="355504" y="38689"/>
                  </a:lnTo>
                  <a:lnTo>
                    <a:pt x="409574" y="25163"/>
                  </a:lnTo>
                  <a:lnTo>
                    <a:pt x="466137" y="14380"/>
                  </a:lnTo>
                  <a:lnTo>
                    <a:pt x="524922" y="6492"/>
                  </a:lnTo>
                  <a:lnTo>
                    <a:pt x="585657" y="1648"/>
                  </a:lnTo>
                  <a:lnTo>
                    <a:pt x="648071" y="0"/>
                  </a:lnTo>
                  <a:lnTo>
                    <a:pt x="710484" y="1648"/>
                  </a:lnTo>
                  <a:lnTo>
                    <a:pt x="771219" y="6492"/>
                  </a:lnTo>
                  <a:lnTo>
                    <a:pt x="830003" y="14380"/>
                  </a:lnTo>
                  <a:lnTo>
                    <a:pt x="886566" y="25163"/>
                  </a:lnTo>
                  <a:lnTo>
                    <a:pt x="940636" y="38689"/>
                  </a:lnTo>
                  <a:lnTo>
                    <a:pt x="991941" y="54807"/>
                  </a:lnTo>
                  <a:lnTo>
                    <a:pt x="1040209" y="73366"/>
                  </a:lnTo>
                  <a:lnTo>
                    <a:pt x="1085169" y="94216"/>
                  </a:lnTo>
                  <a:lnTo>
                    <a:pt x="1126550" y="117205"/>
                  </a:lnTo>
                  <a:lnTo>
                    <a:pt x="1164079" y="142183"/>
                  </a:lnTo>
                  <a:lnTo>
                    <a:pt x="1197486" y="168999"/>
                  </a:lnTo>
                  <a:lnTo>
                    <a:pt x="1226498" y="197502"/>
                  </a:lnTo>
                  <a:lnTo>
                    <a:pt x="1250844" y="227541"/>
                  </a:lnTo>
                  <a:lnTo>
                    <a:pt x="1284453" y="291623"/>
                  </a:lnTo>
                  <a:lnTo>
                    <a:pt x="1296138" y="360039"/>
                  </a:lnTo>
                  <a:lnTo>
                    <a:pt x="1293172" y="394713"/>
                  </a:lnTo>
                  <a:lnTo>
                    <a:pt x="1270253" y="461113"/>
                  </a:lnTo>
                  <a:lnTo>
                    <a:pt x="1226498" y="522576"/>
                  </a:lnTo>
                  <a:lnTo>
                    <a:pt x="1197486" y="551079"/>
                  </a:lnTo>
                  <a:lnTo>
                    <a:pt x="1164079" y="577895"/>
                  </a:lnTo>
                  <a:lnTo>
                    <a:pt x="1126550" y="602873"/>
                  </a:lnTo>
                  <a:lnTo>
                    <a:pt x="1085169" y="625862"/>
                  </a:lnTo>
                  <a:lnTo>
                    <a:pt x="1040209" y="646712"/>
                  </a:lnTo>
                  <a:lnTo>
                    <a:pt x="991941" y="665272"/>
                  </a:lnTo>
                  <a:lnTo>
                    <a:pt x="940636" y="681390"/>
                  </a:lnTo>
                  <a:lnTo>
                    <a:pt x="886566" y="694915"/>
                  </a:lnTo>
                  <a:lnTo>
                    <a:pt x="830003" y="705698"/>
                  </a:lnTo>
                  <a:lnTo>
                    <a:pt x="771219" y="713587"/>
                  </a:lnTo>
                  <a:lnTo>
                    <a:pt x="710484" y="718431"/>
                  </a:lnTo>
                  <a:lnTo>
                    <a:pt x="648071" y="720079"/>
                  </a:lnTo>
                  <a:lnTo>
                    <a:pt x="585657" y="718431"/>
                  </a:lnTo>
                  <a:lnTo>
                    <a:pt x="524922" y="713587"/>
                  </a:lnTo>
                  <a:lnTo>
                    <a:pt x="466137" y="705698"/>
                  </a:lnTo>
                  <a:lnTo>
                    <a:pt x="409574" y="694915"/>
                  </a:lnTo>
                  <a:lnTo>
                    <a:pt x="355504" y="681390"/>
                  </a:lnTo>
                  <a:lnTo>
                    <a:pt x="304199" y="665272"/>
                  </a:lnTo>
                  <a:lnTo>
                    <a:pt x="255931" y="646712"/>
                  </a:lnTo>
                  <a:lnTo>
                    <a:pt x="210970" y="625862"/>
                  </a:lnTo>
                  <a:lnTo>
                    <a:pt x="169589" y="602873"/>
                  </a:lnTo>
                  <a:lnTo>
                    <a:pt x="132060" y="577895"/>
                  </a:lnTo>
                  <a:lnTo>
                    <a:pt x="98653" y="551079"/>
                  </a:lnTo>
                  <a:lnTo>
                    <a:pt x="69640" y="522576"/>
                  </a:lnTo>
                  <a:lnTo>
                    <a:pt x="45294" y="492537"/>
                  </a:lnTo>
                  <a:lnTo>
                    <a:pt x="11685" y="428455"/>
                  </a:lnTo>
                  <a:lnTo>
                    <a:pt x="0" y="36003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43523" y="3336048"/>
            <a:ext cx="998177" cy="23339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14325" marR="5080" indent="-30226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Individual  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637601" y="4322622"/>
            <a:ext cx="1397000" cy="822960"/>
            <a:chOff x="1637601" y="4322622"/>
            <a:chExt cx="1397000" cy="822960"/>
          </a:xfrm>
        </p:grpSpPr>
        <p:sp>
          <p:nvSpPr>
            <p:cNvPr id="11" name="object 11"/>
            <p:cNvSpPr/>
            <p:nvPr/>
          </p:nvSpPr>
          <p:spPr>
            <a:xfrm>
              <a:off x="1637601" y="4322622"/>
              <a:ext cx="1396542" cy="8229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11921" y="4451469"/>
              <a:ext cx="839585" cy="5735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88020" y="4354195"/>
              <a:ext cx="1296149" cy="7200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8020" y="4354195"/>
              <a:ext cx="1296670" cy="720090"/>
            </a:xfrm>
            <a:custGeom>
              <a:avLst/>
              <a:gdLst/>
              <a:ahLst/>
              <a:cxnLst/>
              <a:rect l="l" t="t" r="r" b="b"/>
              <a:pathLst>
                <a:path w="1296670" h="720089">
                  <a:moveTo>
                    <a:pt x="0" y="360039"/>
                  </a:moveTo>
                  <a:lnTo>
                    <a:pt x="11685" y="291623"/>
                  </a:lnTo>
                  <a:lnTo>
                    <a:pt x="45294" y="227541"/>
                  </a:lnTo>
                  <a:lnTo>
                    <a:pt x="69640" y="197502"/>
                  </a:lnTo>
                  <a:lnTo>
                    <a:pt x="98653" y="168999"/>
                  </a:lnTo>
                  <a:lnTo>
                    <a:pt x="132060" y="142183"/>
                  </a:lnTo>
                  <a:lnTo>
                    <a:pt x="169589" y="117205"/>
                  </a:lnTo>
                  <a:lnTo>
                    <a:pt x="210970" y="94216"/>
                  </a:lnTo>
                  <a:lnTo>
                    <a:pt x="255931" y="73366"/>
                  </a:lnTo>
                  <a:lnTo>
                    <a:pt x="304199" y="54807"/>
                  </a:lnTo>
                  <a:lnTo>
                    <a:pt x="355504" y="38689"/>
                  </a:lnTo>
                  <a:lnTo>
                    <a:pt x="409574" y="25163"/>
                  </a:lnTo>
                  <a:lnTo>
                    <a:pt x="466138" y="14380"/>
                  </a:lnTo>
                  <a:lnTo>
                    <a:pt x="524922" y="6492"/>
                  </a:lnTo>
                  <a:lnTo>
                    <a:pt x="585657" y="1648"/>
                  </a:lnTo>
                  <a:lnTo>
                    <a:pt x="648071" y="0"/>
                  </a:lnTo>
                  <a:lnTo>
                    <a:pt x="710484" y="1648"/>
                  </a:lnTo>
                  <a:lnTo>
                    <a:pt x="771219" y="6492"/>
                  </a:lnTo>
                  <a:lnTo>
                    <a:pt x="830004" y="14380"/>
                  </a:lnTo>
                  <a:lnTo>
                    <a:pt x="886566" y="25163"/>
                  </a:lnTo>
                  <a:lnTo>
                    <a:pt x="940636" y="38689"/>
                  </a:lnTo>
                  <a:lnTo>
                    <a:pt x="991941" y="54807"/>
                  </a:lnTo>
                  <a:lnTo>
                    <a:pt x="1040209" y="73366"/>
                  </a:lnTo>
                  <a:lnTo>
                    <a:pt x="1085169" y="94216"/>
                  </a:lnTo>
                  <a:lnTo>
                    <a:pt x="1126550" y="117205"/>
                  </a:lnTo>
                  <a:lnTo>
                    <a:pt x="1164079" y="142183"/>
                  </a:lnTo>
                  <a:lnTo>
                    <a:pt x="1197486" y="168999"/>
                  </a:lnTo>
                  <a:lnTo>
                    <a:pt x="1226498" y="197502"/>
                  </a:lnTo>
                  <a:lnTo>
                    <a:pt x="1250845" y="227541"/>
                  </a:lnTo>
                  <a:lnTo>
                    <a:pt x="1284453" y="291623"/>
                  </a:lnTo>
                  <a:lnTo>
                    <a:pt x="1296139" y="360039"/>
                  </a:lnTo>
                  <a:lnTo>
                    <a:pt x="1293172" y="394714"/>
                  </a:lnTo>
                  <a:lnTo>
                    <a:pt x="1270253" y="461114"/>
                  </a:lnTo>
                  <a:lnTo>
                    <a:pt x="1226498" y="522576"/>
                  </a:lnTo>
                  <a:lnTo>
                    <a:pt x="1197486" y="551079"/>
                  </a:lnTo>
                  <a:lnTo>
                    <a:pt x="1164079" y="577895"/>
                  </a:lnTo>
                  <a:lnTo>
                    <a:pt x="1126550" y="602873"/>
                  </a:lnTo>
                  <a:lnTo>
                    <a:pt x="1085169" y="625863"/>
                  </a:lnTo>
                  <a:lnTo>
                    <a:pt x="1040209" y="646712"/>
                  </a:lnTo>
                  <a:lnTo>
                    <a:pt x="991941" y="665272"/>
                  </a:lnTo>
                  <a:lnTo>
                    <a:pt x="940636" y="681390"/>
                  </a:lnTo>
                  <a:lnTo>
                    <a:pt x="886566" y="694915"/>
                  </a:lnTo>
                  <a:lnTo>
                    <a:pt x="830004" y="705698"/>
                  </a:lnTo>
                  <a:lnTo>
                    <a:pt x="771219" y="713587"/>
                  </a:lnTo>
                  <a:lnTo>
                    <a:pt x="710484" y="718431"/>
                  </a:lnTo>
                  <a:lnTo>
                    <a:pt x="648071" y="720079"/>
                  </a:lnTo>
                  <a:lnTo>
                    <a:pt x="585657" y="718431"/>
                  </a:lnTo>
                  <a:lnTo>
                    <a:pt x="524922" y="713587"/>
                  </a:lnTo>
                  <a:lnTo>
                    <a:pt x="466138" y="705698"/>
                  </a:lnTo>
                  <a:lnTo>
                    <a:pt x="409574" y="694915"/>
                  </a:lnTo>
                  <a:lnTo>
                    <a:pt x="355504" y="681390"/>
                  </a:lnTo>
                  <a:lnTo>
                    <a:pt x="304199" y="665272"/>
                  </a:lnTo>
                  <a:lnTo>
                    <a:pt x="255931" y="646712"/>
                  </a:lnTo>
                  <a:lnTo>
                    <a:pt x="210970" y="625863"/>
                  </a:lnTo>
                  <a:lnTo>
                    <a:pt x="169589" y="602873"/>
                  </a:lnTo>
                  <a:lnTo>
                    <a:pt x="132060" y="577895"/>
                  </a:lnTo>
                  <a:lnTo>
                    <a:pt x="98653" y="551079"/>
                  </a:lnTo>
                  <a:lnTo>
                    <a:pt x="69640" y="522576"/>
                  </a:lnTo>
                  <a:lnTo>
                    <a:pt x="45294" y="492538"/>
                  </a:lnTo>
                  <a:lnTo>
                    <a:pt x="11685" y="428455"/>
                  </a:lnTo>
                  <a:lnTo>
                    <a:pt x="0" y="36003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973293" y="4488179"/>
            <a:ext cx="1011207" cy="23339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17500" marR="5080" indent="-30543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Individual  B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34385" y="5187137"/>
            <a:ext cx="1397000" cy="822960"/>
            <a:chOff x="2934385" y="5187137"/>
            <a:chExt cx="1397000" cy="822960"/>
          </a:xfrm>
        </p:grpSpPr>
        <p:sp>
          <p:nvSpPr>
            <p:cNvPr id="17" name="object 17"/>
            <p:cNvSpPr/>
            <p:nvPr/>
          </p:nvSpPr>
          <p:spPr>
            <a:xfrm>
              <a:off x="2934385" y="5187137"/>
              <a:ext cx="1396542" cy="8229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8705" y="5311827"/>
              <a:ext cx="839585" cy="5777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84169" y="5218290"/>
              <a:ext cx="1296136" cy="72008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84169" y="5218290"/>
              <a:ext cx="1296670" cy="720090"/>
            </a:xfrm>
            <a:custGeom>
              <a:avLst/>
              <a:gdLst/>
              <a:ahLst/>
              <a:cxnLst/>
              <a:rect l="l" t="t" r="r" b="b"/>
              <a:pathLst>
                <a:path w="1296670" h="720089">
                  <a:moveTo>
                    <a:pt x="0" y="360039"/>
                  </a:moveTo>
                  <a:lnTo>
                    <a:pt x="11685" y="291623"/>
                  </a:lnTo>
                  <a:lnTo>
                    <a:pt x="45294" y="227541"/>
                  </a:lnTo>
                  <a:lnTo>
                    <a:pt x="69640" y="197502"/>
                  </a:lnTo>
                  <a:lnTo>
                    <a:pt x="98653" y="168999"/>
                  </a:lnTo>
                  <a:lnTo>
                    <a:pt x="132060" y="142183"/>
                  </a:lnTo>
                  <a:lnTo>
                    <a:pt x="169589" y="117205"/>
                  </a:lnTo>
                  <a:lnTo>
                    <a:pt x="210970" y="94216"/>
                  </a:lnTo>
                  <a:lnTo>
                    <a:pt x="255931" y="73366"/>
                  </a:lnTo>
                  <a:lnTo>
                    <a:pt x="304199" y="54807"/>
                  </a:lnTo>
                  <a:lnTo>
                    <a:pt x="355504" y="38689"/>
                  </a:lnTo>
                  <a:lnTo>
                    <a:pt x="409574" y="25163"/>
                  </a:lnTo>
                  <a:lnTo>
                    <a:pt x="466137" y="14380"/>
                  </a:lnTo>
                  <a:lnTo>
                    <a:pt x="524922" y="6492"/>
                  </a:lnTo>
                  <a:lnTo>
                    <a:pt x="585657" y="1648"/>
                  </a:lnTo>
                  <a:lnTo>
                    <a:pt x="648071" y="0"/>
                  </a:lnTo>
                  <a:lnTo>
                    <a:pt x="710484" y="1648"/>
                  </a:lnTo>
                  <a:lnTo>
                    <a:pt x="771219" y="6492"/>
                  </a:lnTo>
                  <a:lnTo>
                    <a:pt x="830003" y="14380"/>
                  </a:lnTo>
                  <a:lnTo>
                    <a:pt x="886566" y="25163"/>
                  </a:lnTo>
                  <a:lnTo>
                    <a:pt x="940636" y="38689"/>
                  </a:lnTo>
                  <a:lnTo>
                    <a:pt x="991941" y="54807"/>
                  </a:lnTo>
                  <a:lnTo>
                    <a:pt x="1040209" y="73366"/>
                  </a:lnTo>
                  <a:lnTo>
                    <a:pt x="1085169" y="94216"/>
                  </a:lnTo>
                  <a:lnTo>
                    <a:pt x="1126550" y="117205"/>
                  </a:lnTo>
                  <a:lnTo>
                    <a:pt x="1164079" y="142183"/>
                  </a:lnTo>
                  <a:lnTo>
                    <a:pt x="1197486" y="168999"/>
                  </a:lnTo>
                  <a:lnTo>
                    <a:pt x="1226498" y="197502"/>
                  </a:lnTo>
                  <a:lnTo>
                    <a:pt x="1250844" y="227541"/>
                  </a:lnTo>
                  <a:lnTo>
                    <a:pt x="1284453" y="291623"/>
                  </a:lnTo>
                  <a:lnTo>
                    <a:pt x="1296139" y="360039"/>
                  </a:lnTo>
                  <a:lnTo>
                    <a:pt x="1293172" y="394714"/>
                  </a:lnTo>
                  <a:lnTo>
                    <a:pt x="1270253" y="461114"/>
                  </a:lnTo>
                  <a:lnTo>
                    <a:pt x="1226498" y="522577"/>
                  </a:lnTo>
                  <a:lnTo>
                    <a:pt x="1197486" y="551079"/>
                  </a:lnTo>
                  <a:lnTo>
                    <a:pt x="1164079" y="577895"/>
                  </a:lnTo>
                  <a:lnTo>
                    <a:pt x="1126550" y="602873"/>
                  </a:lnTo>
                  <a:lnTo>
                    <a:pt x="1085169" y="625863"/>
                  </a:lnTo>
                  <a:lnTo>
                    <a:pt x="1040209" y="646712"/>
                  </a:lnTo>
                  <a:lnTo>
                    <a:pt x="991941" y="665272"/>
                  </a:lnTo>
                  <a:lnTo>
                    <a:pt x="940636" y="681390"/>
                  </a:lnTo>
                  <a:lnTo>
                    <a:pt x="886566" y="694916"/>
                  </a:lnTo>
                  <a:lnTo>
                    <a:pt x="830003" y="705698"/>
                  </a:lnTo>
                  <a:lnTo>
                    <a:pt x="771219" y="713587"/>
                  </a:lnTo>
                  <a:lnTo>
                    <a:pt x="710484" y="718431"/>
                  </a:lnTo>
                  <a:lnTo>
                    <a:pt x="648071" y="720079"/>
                  </a:lnTo>
                  <a:lnTo>
                    <a:pt x="585657" y="718431"/>
                  </a:lnTo>
                  <a:lnTo>
                    <a:pt x="524922" y="713587"/>
                  </a:lnTo>
                  <a:lnTo>
                    <a:pt x="466137" y="705698"/>
                  </a:lnTo>
                  <a:lnTo>
                    <a:pt x="409574" y="694916"/>
                  </a:lnTo>
                  <a:lnTo>
                    <a:pt x="355504" y="681390"/>
                  </a:lnTo>
                  <a:lnTo>
                    <a:pt x="304199" y="665272"/>
                  </a:lnTo>
                  <a:lnTo>
                    <a:pt x="255931" y="646712"/>
                  </a:lnTo>
                  <a:lnTo>
                    <a:pt x="210970" y="625863"/>
                  </a:lnTo>
                  <a:lnTo>
                    <a:pt x="169589" y="602873"/>
                  </a:lnTo>
                  <a:lnTo>
                    <a:pt x="132060" y="577895"/>
                  </a:lnTo>
                  <a:lnTo>
                    <a:pt x="98653" y="551079"/>
                  </a:lnTo>
                  <a:lnTo>
                    <a:pt x="69640" y="522577"/>
                  </a:lnTo>
                  <a:lnTo>
                    <a:pt x="45294" y="492538"/>
                  </a:lnTo>
                  <a:lnTo>
                    <a:pt x="11685" y="428455"/>
                  </a:lnTo>
                  <a:lnTo>
                    <a:pt x="0" y="36003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269442" y="5352275"/>
            <a:ext cx="1010458" cy="23339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18135" marR="5080" indent="-30607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Individual  C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38551" y="3524596"/>
            <a:ext cx="3757929" cy="2132330"/>
            <a:chOff x="2938551" y="3524596"/>
            <a:chExt cx="3757929" cy="2132330"/>
          </a:xfrm>
        </p:grpSpPr>
        <p:sp>
          <p:nvSpPr>
            <p:cNvPr id="23" name="object 23"/>
            <p:cNvSpPr/>
            <p:nvPr/>
          </p:nvSpPr>
          <p:spPr>
            <a:xfrm>
              <a:off x="3408222" y="3524596"/>
              <a:ext cx="3287687" cy="7273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454387" y="3562108"/>
              <a:ext cx="3072130" cy="518159"/>
            </a:xfrm>
            <a:custGeom>
              <a:avLst/>
              <a:gdLst/>
              <a:ahLst/>
              <a:cxnLst/>
              <a:rect l="l" t="t" r="r" b="b"/>
              <a:pathLst>
                <a:path w="3072129" h="518160">
                  <a:moveTo>
                    <a:pt x="0" y="0"/>
                  </a:moveTo>
                  <a:lnTo>
                    <a:pt x="3071567" y="518094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29070" y="4009453"/>
              <a:ext cx="121742" cy="11626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38551" y="4081543"/>
              <a:ext cx="3757358" cy="71073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84169" y="4213736"/>
              <a:ext cx="3541395" cy="501015"/>
            </a:xfrm>
            <a:custGeom>
              <a:avLst/>
              <a:gdLst/>
              <a:ahLst/>
              <a:cxnLst/>
              <a:rect l="l" t="t" r="r" b="b"/>
              <a:pathLst>
                <a:path w="3541395" h="501014">
                  <a:moveTo>
                    <a:pt x="0" y="500503"/>
                  </a:moveTo>
                  <a:lnTo>
                    <a:pt x="3541357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29451" y="4165981"/>
              <a:ext cx="121030" cy="116738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27017" y="4227017"/>
              <a:ext cx="2468879" cy="142979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80306" y="4366336"/>
              <a:ext cx="2248535" cy="1212215"/>
            </a:xfrm>
            <a:custGeom>
              <a:avLst/>
              <a:gdLst/>
              <a:ahLst/>
              <a:cxnLst/>
              <a:rect l="l" t="t" r="r" b="b"/>
              <a:pathLst>
                <a:path w="2248534" h="1212214">
                  <a:moveTo>
                    <a:pt x="0" y="1211999"/>
                  </a:moveTo>
                  <a:lnTo>
                    <a:pt x="2247938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427152" y="4350448"/>
              <a:ext cx="123278" cy="105663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 rot="600000">
            <a:off x="3631557" y="3501179"/>
            <a:ext cx="16057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700" spc="-15" baseline="1543" dirty="0">
                <a:latin typeface="Carlito"/>
                <a:cs typeface="Carlito"/>
              </a:rPr>
              <a:t>Image(A</a:t>
            </a:r>
            <a:r>
              <a:rPr sz="1800" spc="-10" dirty="0">
                <a:latin typeface="Carlito"/>
                <a:cs typeface="Carlito"/>
              </a:rPr>
              <a:t>, </a:t>
            </a:r>
            <a:r>
              <a:rPr sz="1800" spc="-5" dirty="0">
                <a:latin typeface="Carlito"/>
                <a:cs typeface="Carlito"/>
              </a:rPr>
              <a:t>D,</a:t>
            </a:r>
            <a:r>
              <a:rPr sz="1800" spc="-114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 rot="21240000">
            <a:off x="3722690" y="4277971"/>
            <a:ext cx="1688134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0" dirty="0">
                <a:latin typeface="Carlito"/>
                <a:cs typeface="Carlito"/>
              </a:rPr>
              <a:t>Imag</a:t>
            </a:r>
            <a:r>
              <a:rPr sz="2700" spc="-15" baseline="1543" dirty="0">
                <a:latin typeface="Carlito"/>
                <a:cs typeface="Carlito"/>
              </a:rPr>
              <a:t>e(B, </a:t>
            </a:r>
            <a:r>
              <a:rPr sz="2700" spc="-7" baseline="1543" dirty="0">
                <a:latin typeface="Carlito"/>
                <a:cs typeface="Carlito"/>
              </a:rPr>
              <a:t>D,</a:t>
            </a:r>
            <a:r>
              <a:rPr sz="2700" spc="-142" baseline="1543" dirty="0">
                <a:latin typeface="Carlito"/>
                <a:cs typeface="Carlito"/>
              </a:rPr>
              <a:t> </a:t>
            </a:r>
            <a:r>
              <a:rPr sz="2700" baseline="1543" dirty="0">
                <a:latin typeface="Carlito"/>
                <a:cs typeface="Carlito"/>
              </a:rPr>
              <a:t>G)</a:t>
            </a:r>
            <a:endParaRPr sz="2700" baseline="1543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455223" y="3749037"/>
            <a:ext cx="3253677" cy="1611630"/>
            <a:chOff x="4455223" y="3749037"/>
            <a:chExt cx="2864485" cy="1611630"/>
          </a:xfrm>
        </p:grpSpPr>
        <p:sp>
          <p:nvSpPr>
            <p:cNvPr id="35" name="object 35"/>
            <p:cNvSpPr/>
            <p:nvPr/>
          </p:nvSpPr>
          <p:spPr>
            <a:xfrm>
              <a:off x="4455223" y="4667237"/>
              <a:ext cx="1226927" cy="69281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00545" y="3749037"/>
              <a:ext cx="818803" cy="103909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0735" y="3778135"/>
              <a:ext cx="720077" cy="93610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50736" y="3778135"/>
              <a:ext cx="720090" cy="936625"/>
            </a:xfrm>
            <a:custGeom>
              <a:avLst/>
              <a:gdLst/>
              <a:ahLst/>
              <a:cxnLst/>
              <a:rect l="l" t="t" r="r" b="b"/>
              <a:pathLst>
                <a:path w="720090" h="936625">
                  <a:moveTo>
                    <a:pt x="0" y="0"/>
                  </a:moveTo>
                  <a:lnTo>
                    <a:pt x="720079" y="0"/>
                  </a:lnTo>
                  <a:lnTo>
                    <a:pt x="720079" y="936103"/>
                  </a:lnTo>
                  <a:lnTo>
                    <a:pt x="0" y="936103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550735" y="3778135"/>
            <a:ext cx="720090" cy="936625"/>
          </a:xfrm>
          <a:prstGeom prst="rect">
            <a:avLst/>
          </a:prstGeom>
          <a:ln w="9524">
            <a:solidFill>
              <a:srgbClr val="5B92C7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670"/>
              </a:spcBef>
            </a:pPr>
            <a:r>
              <a:rPr sz="4150" spc="-5" dirty="0">
                <a:latin typeface="Symbol"/>
                <a:cs typeface="Symbol"/>
              </a:rPr>
              <a:t></a:t>
            </a:r>
            <a:endParaRPr sz="4150">
              <a:latin typeface="Symbol"/>
              <a:cs typeface="Symbo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223759" y="4081546"/>
            <a:ext cx="789940" cy="295275"/>
            <a:chOff x="7223759" y="4081546"/>
            <a:chExt cx="789940" cy="295275"/>
          </a:xfrm>
        </p:grpSpPr>
        <p:sp>
          <p:nvSpPr>
            <p:cNvPr id="41" name="object 41"/>
            <p:cNvSpPr/>
            <p:nvPr/>
          </p:nvSpPr>
          <p:spPr>
            <a:xfrm>
              <a:off x="7223759" y="4081546"/>
              <a:ext cx="789708" cy="29510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70813" y="4210176"/>
              <a:ext cx="569595" cy="0"/>
            </a:xfrm>
            <a:custGeom>
              <a:avLst/>
              <a:gdLst/>
              <a:ahLst/>
              <a:cxnLst/>
              <a:rect l="l" t="t" r="r" b="b"/>
              <a:pathLst>
                <a:path w="569595">
                  <a:moveTo>
                    <a:pt x="0" y="0"/>
                  </a:moveTo>
                  <a:lnTo>
                    <a:pt x="569313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749425" y="4151223"/>
              <a:ext cx="115912" cy="11790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944104" y="4015549"/>
            <a:ext cx="1828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Reputation(α, D,</a:t>
            </a:r>
            <a:r>
              <a:rPr sz="1800" spc="-5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G)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94946" y="5430164"/>
            <a:ext cx="4704754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Assumptions:</a:t>
            </a:r>
            <a:endParaRPr sz="1800">
              <a:latin typeface="Carlito"/>
              <a:cs typeface="Carlito"/>
            </a:endParaRPr>
          </a:p>
          <a:p>
            <a:pPr marL="298450" indent="-285750">
              <a:lnSpc>
                <a:spcPts val="213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evaluation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being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communicated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594946" y="5976264"/>
            <a:ext cx="46285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the individuals that </a:t>
            </a:r>
            <a:r>
              <a:rPr sz="1800" spc="-5" dirty="0">
                <a:latin typeface="Carlito"/>
                <a:cs typeface="Carlito"/>
              </a:rPr>
              <a:t>share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image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are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74346" y="6242964"/>
            <a:ext cx="4349154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dirty="0">
                <a:latin typeface="Carlito"/>
                <a:cs typeface="Carlito"/>
              </a:rPr>
              <a:t>a good </a:t>
            </a:r>
            <a:r>
              <a:rPr sz="1800" spc="-5" dirty="0">
                <a:latin typeface="Carlito"/>
                <a:cs typeface="Carlito"/>
              </a:rPr>
              <a:t>sample of what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whole social  entity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thinks.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192100" y="4747259"/>
            <a:ext cx="143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(Shared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Image)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485608" y="3362502"/>
            <a:ext cx="120650" cy="914400"/>
            <a:chOff x="7485608" y="3362502"/>
            <a:chExt cx="120650" cy="914400"/>
          </a:xfrm>
        </p:grpSpPr>
        <p:sp>
          <p:nvSpPr>
            <p:cNvPr id="50" name="object 50"/>
            <p:cNvSpPr/>
            <p:nvPr/>
          </p:nvSpPr>
          <p:spPr>
            <a:xfrm>
              <a:off x="7485608" y="3362502"/>
              <a:ext cx="120534" cy="914400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545781" y="3386734"/>
              <a:ext cx="0" cy="823594"/>
            </a:xfrm>
            <a:custGeom>
              <a:avLst/>
              <a:gdLst/>
              <a:ahLst/>
              <a:cxnLst/>
              <a:rect l="l" t="t" r="r" b="b"/>
              <a:pathLst>
                <a:path h="823595">
                  <a:moveTo>
                    <a:pt x="0" y="0"/>
                  </a:moveTo>
                  <a:lnTo>
                    <a:pt x="0" y="823445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51822" y="313575"/>
            <a:ext cx="9524077" cy="30365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spc="-5" dirty="0">
                <a:latin typeface="Carlito"/>
                <a:cs typeface="Carlito"/>
              </a:rPr>
              <a:t> Reputation in multiagent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  <a:p>
            <a:pPr marL="703580" indent="-23431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4215" algn="l"/>
              </a:tabLst>
            </a:pPr>
            <a:r>
              <a:rPr sz="3200" spc="-5" dirty="0">
                <a:latin typeface="Carlito"/>
                <a:cs typeface="Carlito"/>
              </a:rPr>
              <a:t>Communicated Image </a:t>
            </a:r>
            <a:r>
              <a:rPr sz="3200" dirty="0">
                <a:latin typeface="Carlito"/>
                <a:cs typeface="Carlito"/>
              </a:rPr>
              <a:t>as a </a:t>
            </a:r>
            <a:r>
              <a:rPr sz="3200" spc="-5" dirty="0">
                <a:latin typeface="Carlito"/>
                <a:cs typeface="Carlito"/>
              </a:rPr>
              <a:t>source for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reputation</a:t>
            </a:r>
            <a:endParaRPr sz="3200">
              <a:latin typeface="Carlito"/>
              <a:cs typeface="Carlito"/>
            </a:endParaRPr>
          </a:p>
          <a:p>
            <a:pPr marL="469900" marR="339090" algn="just">
              <a:lnSpc>
                <a:spcPct val="99000"/>
              </a:lnSpc>
              <a:spcBef>
                <a:spcPts val="1825"/>
              </a:spcBef>
            </a:pPr>
            <a:r>
              <a:rPr sz="2400" dirty="0">
                <a:latin typeface="Carlito"/>
                <a:cs typeface="Carlito"/>
              </a:rPr>
              <a:t>It </a:t>
            </a:r>
            <a:r>
              <a:rPr sz="2400" spc="-5" dirty="0">
                <a:latin typeface="Carlito"/>
                <a:cs typeface="Carlito"/>
              </a:rPr>
              <a:t>consists of aggregating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images </a:t>
            </a:r>
            <a:r>
              <a:rPr sz="2400" dirty="0">
                <a:latin typeface="Carlito"/>
                <a:cs typeface="Carlito"/>
              </a:rPr>
              <a:t>that </a:t>
            </a:r>
            <a:r>
              <a:rPr sz="2400" spc="-5" dirty="0">
                <a:latin typeface="Carlito"/>
                <a:cs typeface="Carlito"/>
              </a:rPr>
              <a:t>other members in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society communicate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5" dirty="0">
                <a:latin typeface="Carlito"/>
                <a:cs typeface="Carlito"/>
              </a:rPr>
              <a:t>taking </a:t>
            </a:r>
            <a:r>
              <a:rPr sz="2400" dirty="0">
                <a:latin typeface="Carlito"/>
                <a:cs typeface="Carlito"/>
              </a:rPr>
              <a:t>this </a:t>
            </a:r>
            <a:r>
              <a:rPr sz="2400" spc="-5" dirty="0">
                <a:latin typeface="Carlito"/>
                <a:cs typeface="Carlito"/>
              </a:rPr>
              <a:t>aggregation </a:t>
            </a:r>
            <a:r>
              <a:rPr sz="2400" dirty="0">
                <a:latin typeface="Carlito"/>
                <a:cs typeface="Carlito"/>
              </a:rPr>
              <a:t>as the </a:t>
            </a:r>
            <a:r>
              <a:rPr sz="2400" spc="-5" dirty="0">
                <a:latin typeface="Carlito"/>
                <a:cs typeface="Carlito"/>
              </a:rPr>
              <a:t>reputation  value.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00">
              <a:latin typeface="Carlito"/>
              <a:cs typeface="Carlito"/>
            </a:endParaRPr>
          </a:p>
          <a:p>
            <a:pPr marR="1328420" algn="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rlito"/>
                <a:cs typeface="Carlito"/>
              </a:rPr>
              <a:t>“lose </a:t>
            </a:r>
            <a:r>
              <a:rPr sz="1800" spc="-5" dirty="0">
                <a:latin typeface="Carlito"/>
                <a:cs typeface="Carlito"/>
              </a:rPr>
              <a:t>of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track”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3382" y="4972570"/>
            <a:ext cx="8379118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rlito"/>
                <a:cs typeface="Carlito"/>
              </a:rPr>
              <a:t>2 </a:t>
            </a:r>
            <a:r>
              <a:rPr sz="4000" b="1" spc="-2365" dirty="0">
                <a:latin typeface="Carlito"/>
                <a:cs typeface="Carlito"/>
              </a:rPr>
              <a:t>-­‐</a:t>
            </a:r>
            <a:r>
              <a:rPr sz="4000" b="1" dirty="0">
                <a:latin typeface="Carlito"/>
                <a:cs typeface="Carlito"/>
              </a:rPr>
              <a:t> </a:t>
            </a:r>
            <a:r>
              <a:rPr sz="4000" b="1" spc="-10" dirty="0">
                <a:latin typeface="Carlito"/>
                <a:cs typeface="Carlito"/>
              </a:rPr>
              <a:t>Computational representation </a:t>
            </a:r>
            <a:r>
              <a:rPr sz="4000" b="1" spc="-434" dirty="0">
                <a:latin typeface="Carlito"/>
                <a:cs typeface="Carlito"/>
              </a:rPr>
              <a:t>of  </a:t>
            </a:r>
            <a:r>
              <a:rPr sz="4000" b="1" dirty="0">
                <a:latin typeface="Carlito"/>
                <a:cs typeface="Carlito"/>
              </a:rPr>
              <a:t>trust and </a:t>
            </a:r>
            <a:r>
              <a:rPr sz="4000" b="1" spc="-5" dirty="0">
                <a:latin typeface="Carlito"/>
                <a:cs typeface="Carlito"/>
              </a:rPr>
              <a:t>reputation</a:t>
            </a:r>
            <a:r>
              <a:rPr sz="4000" b="1" spc="-15" dirty="0">
                <a:latin typeface="Carlito"/>
                <a:cs typeface="Carlito"/>
              </a:rPr>
              <a:t> </a:t>
            </a:r>
            <a:r>
              <a:rPr sz="4000" b="1" spc="-5" dirty="0">
                <a:latin typeface="Carlito"/>
                <a:cs typeface="Carlito"/>
              </a:rPr>
              <a:t>values</a:t>
            </a:r>
            <a:endParaRPr sz="4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3" y="313575"/>
            <a:ext cx="8990677" cy="1936428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spc="-5" dirty="0">
                <a:latin typeface="Carlito"/>
                <a:cs typeface="Carlito"/>
              </a:rPr>
              <a:t> Reputation in multiagent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  <a:p>
            <a:pPr marL="703580" indent="-23431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4215" algn="l"/>
              </a:tabLst>
            </a:pPr>
            <a:r>
              <a:rPr sz="3200" spc="-5" dirty="0">
                <a:latin typeface="Carlito"/>
                <a:cs typeface="Carlito"/>
              </a:rPr>
              <a:t>Communicated reputation</a:t>
            </a:r>
            <a:endParaRPr sz="3200">
              <a:latin typeface="Carlito"/>
              <a:cs typeface="Carlito"/>
            </a:endParaRPr>
          </a:p>
          <a:p>
            <a:pPr marL="469900" marR="5080">
              <a:lnSpc>
                <a:spcPts val="2800"/>
              </a:lnSpc>
              <a:spcBef>
                <a:spcPts val="1955"/>
              </a:spcBef>
            </a:pPr>
            <a:r>
              <a:rPr sz="2400" dirty="0">
                <a:latin typeface="Carlito"/>
                <a:cs typeface="Carlito"/>
              </a:rPr>
              <a:t>It is based </a:t>
            </a:r>
            <a:r>
              <a:rPr sz="2400" spc="-5" dirty="0">
                <a:latin typeface="Carlito"/>
                <a:cs typeface="Carlito"/>
              </a:rPr>
              <a:t>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aggregation of information about reputation  received from third parties.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91372" y="2803042"/>
            <a:ext cx="2888527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latin typeface="Carlito"/>
                <a:cs typeface="Carlito"/>
              </a:rPr>
              <a:t>"agent </a:t>
            </a:r>
            <a:r>
              <a:rPr sz="1800" dirty="0">
                <a:latin typeface="Carlito"/>
                <a:cs typeface="Carlito"/>
              </a:rPr>
              <a:t>A, B and C say</a:t>
            </a:r>
            <a:r>
              <a:rPr sz="1800" spc="-7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that  the </a:t>
            </a:r>
            <a:r>
              <a:rPr sz="1800" spc="-5" dirty="0">
                <a:latin typeface="Carlito"/>
                <a:cs typeface="Carlito"/>
              </a:rPr>
              <a:t>reputation of </a:t>
            </a:r>
            <a:r>
              <a:rPr sz="1800" dirty="0">
                <a:latin typeface="Carlito"/>
                <a:cs typeface="Carlito"/>
              </a:rPr>
              <a:t>D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social entity </a:t>
            </a:r>
            <a:r>
              <a:rPr sz="1800" dirty="0">
                <a:latin typeface="Carlito"/>
                <a:cs typeface="Carlito"/>
              </a:rPr>
              <a:t>α is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good"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06780" y="2803042"/>
            <a:ext cx="265472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dirty="0">
                <a:latin typeface="Carlito"/>
                <a:cs typeface="Carlito"/>
              </a:rPr>
              <a:t>"The </a:t>
            </a:r>
            <a:r>
              <a:rPr sz="1800" spc="-5" dirty="0">
                <a:latin typeface="Carlito"/>
                <a:cs typeface="Carlito"/>
              </a:rPr>
              <a:t>reputation of </a:t>
            </a:r>
            <a:r>
              <a:rPr sz="1800" dirty="0">
                <a:latin typeface="Carlito"/>
                <a:cs typeface="Carlito"/>
              </a:rPr>
              <a:t>D  </a:t>
            </a:r>
            <a:r>
              <a:rPr sz="1800" spc="-5" dirty="0">
                <a:latin typeface="Carlito"/>
                <a:cs typeface="Carlito"/>
              </a:rPr>
              <a:t>according </a:t>
            </a:r>
            <a:r>
              <a:rPr sz="1800" dirty="0">
                <a:latin typeface="Carlito"/>
                <a:cs typeface="Carlito"/>
              </a:rPr>
              <a:t>to the</a:t>
            </a:r>
            <a:r>
              <a:rPr sz="1800" spc="-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social  entity </a:t>
            </a:r>
            <a:r>
              <a:rPr sz="1800" dirty="0">
                <a:latin typeface="Carlito"/>
                <a:cs typeface="Carlito"/>
              </a:rPr>
              <a:t>α is</a:t>
            </a:r>
            <a:r>
              <a:rPr sz="1800" spc="-2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good"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42752" y="3798914"/>
            <a:ext cx="2938780" cy="394970"/>
            <a:chOff x="1242752" y="3798914"/>
            <a:chExt cx="2938780" cy="394970"/>
          </a:xfrm>
        </p:grpSpPr>
        <p:sp>
          <p:nvSpPr>
            <p:cNvPr id="6" name="object 6"/>
            <p:cNvSpPr/>
            <p:nvPr/>
          </p:nvSpPr>
          <p:spPr>
            <a:xfrm>
              <a:off x="1242752" y="3798914"/>
              <a:ext cx="2938551" cy="39485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9908" y="3826336"/>
              <a:ext cx="2821305" cy="288290"/>
            </a:xfrm>
            <a:custGeom>
              <a:avLst/>
              <a:gdLst/>
              <a:ahLst/>
              <a:cxnLst/>
              <a:rect l="l" t="t" r="r" b="b"/>
              <a:pathLst>
                <a:path w="2821304" h="288289">
                  <a:moveTo>
                    <a:pt x="2821037" y="0"/>
                  </a:moveTo>
                  <a:lnTo>
                    <a:pt x="2819151" y="56057"/>
                  </a:lnTo>
                  <a:lnTo>
                    <a:pt x="2814006" y="101834"/>
                  </a:lnTo>
                  <a:lnTo>
                    <a:pt x="2806377" y="132698"/>
                  </a:lnTo>
                  <a:lnTo>
                    <a:pt x="2797037" y="144015"/>
                  </a:lnTo>
                  <a:lnTo>
                    <a:pt x="1434518" y="144015"/>
                  </a:lnTo>
                  <a:lnTo>
                    <a:pt x="1425174" y="155333"/>
                  </a:lnTo>
                  <a:lnTo>
                    <a:pt x="1417546" y="186197"/>
                  </a:lnTo>
                  <a:lnTo>
                    <a:pt x="1412404" y="231974"/>
                  </a:lnTo>
                  <a:lnTo>
                    <a:pt x="1410519" y="288031"/>
                  </a:lnTo>
                  <a:lnTo>
                    <a:pt x="1408632" y="231974"/>
                  </a:lnTo>
                  <a:lnTo>
                    <a:pt x="1403487" y="186197"/>
                  </a:lnTo>
                  <a:lnTo>
                    <a:pt x="1395858" y="155333"/>
                  </a:lnTo>
                  <a:lnTo>
                    <a:pt x="1386519" y="144015"/>
                  </a:lnTo>
                  <a:lnTo>
                    <a:pt x="24002" y="144015"/>
                  </a:lnTo>
                  <a:lnTo>
                    <a:pt x="14659" y="132698"/>
                  </a:lnTo>
                  <a:lnTo>
                    <a:pt x="7030" y="101834"/>
                  </a:lnTo>
                  <a:lnTo>
                    <a:pt x="1886" y="56057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367551" y="3798914"/>
            <a:ext cx="2938780" cy="394970"/>
            <a:chOff x="6367551" y="3798914"/>
            <a:chExt cx="2938780" cy="394970"/>
          </a:xfrm>
        </p:grpSpPr>
        <p:sp>
          <p:nvSpPr>
            <p:cNvPr id="9" name="object 9"/>
            <p:cNvSpPr/>
            <p:nvPr/>
          </p:nvSpPr>
          <p:spPr>
            <a:xfrm>
              <a:off x="6367551" y="3798914"/>
              <a:ext cx="2938551" cy="3948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25196" y="3826336"/>
              <a:ext cx="2821305" cy="288290"/>
            </a:xfrm>
            <a:custGeom>
              <a:avLst/>
              <a:gdLst/>
              <a:ahLst/>
              <a:cxnLst/>
              <a:rect l="l" t="t" r="r" b="b"/>
              <a:pathLst>
                <a:path w="2821304" h="288289">
                  <a:moveTo>
                    <a:pt x="2821038" y="0"/>
                  </a:moveTo>
                  <a:lnTo>
                    <a:pt x="2819151" y="56057"/>
                  </a:lnTo>
                  <a:lnTo>
                    <a:pt x="2814007" y="101834"/>
                  </a:lnTo>
                  <a:lnTo>
                    <a:pt x="2806378" y="132698"/>
                  </a:lnTo>
                  <a:lnTo>
                    <a:pt x="2797038" y="144015"/>
                  </a:lnTo>
                  <a:lnTo>
                    <a:pt x="1434519" y="144015"/>
                  </a:lnTo>
                  <a:lnTo>
                    <a:pt x="1425175" y="155333"/>
                  </a:lnTo>
                  <a:lnTo>
                    <a:pt x="1417546" y="186197"/>
                  </a:lnTo>
                  <a:lnTo>
                    <a:pt x="1412404" y="231974"/>
                  </a:lnTo>
                  <a:lnTo>
                    <a:pt x="1410519" y="288031"/>
                  </a:lnTo>
                  <a:lnTo>
                    <a:pt x="1408632" y="231974"/>
                  </a:lnTo>
                  <a:lnTo>
                    <a:pt x="1403488" y="186197"/>
                  </a:lnTo>
                  <a:lnTo>
                    <a:pt x="1395859" y="155333"/>
                  </a:lnTo>
                  <a:lnTo>
                    <a:pt x="1386519" y="144015"/>
                  </a:lnTo>
                  <a:lnTo>
                    <a:pt x="24002" y="144015"/>
                  </a:lnTo>
                  <a:lnTo>
                    <a:pt x="14659" y="132698"/>
                  </a:lnTo>
                  <a:lnTo>
                    <a:pt x="7030" y="101834"/>
                  </a:lnTo>
                  <a:lnTo>
                    <a:pt x="1886" y="56057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39442" y="4171200"/>
            <a:ext cx="1935658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rlito"/>
                <a:cs typeface="Carlito"/>
              </a:rPr>
              <a:t>Shared</a:t>
            </a:r>
            <a:r>
              <a:rPr sz="1800" i="1" spc="-75" dirty="0">
                <a:latin typeface="Carlito"/>
                <a:cs typeface="Carlito"/>
              </a:rPr>
              <a:t> </a:t>
            </a:r>
            <a:r>
              <a:rPr sz="1800" i="1" dirty="0">
                <a:latin typeface="Carlito"/>
                <a:cs typeface="Carlito"/>
              </a:rPr>
              <a:t>Voice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0301" y="4171200"/>
            <a:ext cx="260499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Carlito"/>
                <a:cs typeface="Carlito"/>
              </a:rPr>
              <a:t>Reputation</a:t>
            </a:r>
            <a:r>
              <a:rPr sz="1800" i="1" spc="-4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evaluation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30686" y="3167150"/>
            <a:ext cx="1903730" cy="474345"/>
            <a:chOff x="4430686" y="3167150"/>
            <a:chExt cx="1903730" cy="474345"/>
          </a:xfrm>
        </p:grpSpPr>
        <p:sp>
          <p:nvSpPr>
            <p:cNvPr id="14" name="object 14"/>
            <p:cNvSpPr/>
            <p:nvPr/>
          </p:nvSpPr>
          <p:spPr>
            <a:xfrm>
              <a:off x="4430686" y="3167150"/>
              <a:ext cx="1903615" cy="4738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0991" y="3202076"/>
              <a:ext cx="1800199" cy="36003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80991" y="3202076"/>
              <a:ext cx="1800225" cy="360045"/>
            </a:xfrm>
            <a:custGeom>
              <a:avLst/>
              <a:gdLst/>
              <a:ahLst/>
              <a:cxnLst/>
              <a:rect l="l" t="t" r="r" b="b"/>
              <a:pathLst>
                <a:path w="1800225" h="360045">
                  <a:moveTo>
                    <a:pt x="0" y="90009"/>
                  </a:moveTo>
                  <a:lnTo>
                    <a:pt x="1620178" y="90009"/>
                  </a:lnTo>
                  <a:lnTo>
                    <a:pt x="1620178" y="0"/>
                  </a:lnTo>
                  <a:lnTo>
                    <a:pt x="1800198" y="180019"/>
                  </a:lnTo>
                  <a:lnTo>
                    <a:pt x="1620178" y="360039"/>
                  </a:lnTo>
                  <a:lnTo>
                    <a:pt x="1620178" y="270029"/>
                  </a:lnTo>
                  <a:lnTo>
                    <a:pt x="0" y="270029"/>
                  </a:lnTo>
                  <a:lnTo>
                    <a:pt x="0" y="90009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631740" y="3667137"/>
            <a:ext cx="193416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39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Context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dependent:</a:t>
            </a:r>
            <a:endParaRPr sz="1400">
              <a:latin typeface="Carlito"/>
              <a:cs typeface="Carlito"/>
            </a:endParaRPr>
          </a:p>
          <a:p>
            <a:pPr marL="292100" marR="5080" indent="-279400">
              <a:lnSpc>
                <a:spcPts val="17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spc="-5" dirty="0">
                <a:latin typeface="Carlito"/>
                <a:cs typeface="Carlito"/>
              </a:rPr>
              <a:t>Number of  </a:t>
            </a:r>
            <a:r>
              <a:rPr sz="1400" dirty="0">
                <a:latin typeface="Carlito"/>
                <a:cs typeface="Carlito"/>
              </a:rPr>
              <a:t>c</a:t>
            </a:r>
            <a:r>
              <a:rPr sz="1400" spc="-5" dirty="0">
                <a:latin typeface="Carlito"/>
                <a:cs typeface="Carlito"/>
              </a:rPr>
              <a:t>o</a:t>
            </a:r>
            <a:r>
              <a:rPr sz="1400" dirty="0">
                <a:latin typeface="Carlito"/>
                <a:cs typeface="Carlito"/>
              </a:rPr>
              <a:t>mmunic</a:t>
            </a:r>
            <a:r>
              <a:rPr sz="1400" spc="-5" dirty="0">
                <a:latin typeface="Carlito"/>
                <a:cs typeface="Carlito"/>
              </a:rPr>
              <a:t>atio</a:t>
            </a:r>
            <a:r>
              <a:rPr sz="1400" dirty="0">
                <a:latin typeface="Carlito"/>
                <a:cs typeface="Carlito"/>
              </a:rPr>
              <a:t>ns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31740" y="4302137"/>
            <a:ext cx="1781760" cy="6705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2100" marR="5080" indent="-279400">
              <a:lnSpc>
                <a:spcPct val="101200"/>
              </a:lnSpc>
              <a:spcBef>
                <a:spcPts val="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Carlito"/>
                <a:cs typeface="Carlito"/>
              </a:rPr>
              <a:t>Credibility</a:t>
            </a:r>
            <a:r>
              <a:rPr sz="1400" spc="-10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of  informers</a:t>
            </a:r>
            <a:endParaRPr sz="1400">
              <a:latin typeface="Carlito"/>
              <a:cs typeface="Carlito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400" dirty="0">
                <a:latin typeface="Carlito"/>
                <a:cs typeface="Carlito"/>
              </a:rPr>
              <a:t>…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07400" y="5539346"/>
            <a:ext cx="691832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92100" marR="5080" indent="-279400">
              <a:lnSpc>
                <a:spcPts val="2100"/>
              </a:lnSpc>
              <a:spcBef>
                <a:spcPts val="219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level of </a:t>
            </a:r>
            <a:r>
              <a:rPr sz="1800" dirty="0">
                <a:latin typeface="Carlito"/>
                <a:cs typeface="Carlito"/>
              </a:rPr>
              <a:t>individual </a:t>
            </a:r>
            <a:r>
              <a:rPr sz="1800" spc="-5" dirty="0">
                <a:latin typeface="Carlito"/>
                <a:cs typeface="Carlito"/>
              </a:rPr>
              <a:t>compromise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informant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taking here </a:t>
            </a:r>
            <a:r>
              <a:rPr sz="1800" dirty="0">
                <a:latin typeface="Carlito"/>
                <a:cs typeface="Carlito"/>
              </a:rPr>
              <a:t>is quite  </a:t>
            </a:r>
            <a:r>
              <a:rPr sz="1800" spc="-5" dirty="0">
                <a:latin typeface="Carlito"/>
                <a:cs typeface="Carlito"/>
              </a:rPr>
              <a:t>less </a:t>
            </a:r>
            <a:r>
              <a:rPr sz="1800" dirty="0">
                <a:latin typeface="Carlito"/>
                <a:cs typeface="Carlito"/>
              </a:rPr>
              <a:t>than that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communication of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images.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2" y="313575"/>
            <a:ext cx="9600277" cy="63455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spc="-5" dirty="0">
                <a:latin typeface="Carlito"/>
                <a:cs typeface="Carlito"/>
              </a:rPr>
              <a:t> Reputation in multiagent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  <a:p>
            <a:pPr marL="703580" indent="-23431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4215" algn="l"/>
              </a:tabLst>
            </a:pPr>
            <a:r>
              <a:rPr sz="3200" spc="-5" dirty="0">
                <a:latin typeface="Carlito"/>
                <a:cs typeface="Carlito"/>
              </a:rPr>
              <a:t>Inherited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reputation</a:t>
            </a:r>
            <a:endParaRPr sz="32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795"/>
              </a:spcBef>
            </a:pPr>
            <a:r>
              <a:rPr sz="2400" spc="-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call </a:t>
            </a:r>
            <a:r>
              <a:rPr sz="2400" spc="-5" dirty="0">
                <a:latin typeface="Carlito"/>
                <a:cs typeface="Carlito"/>
              </a:rPr>
              <a:t>inherited reputation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reputation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that</a:t>
            </a:r>
            <a:endParaRPr sz="2400">
              <a:latin typeface="Carlito"/>
              <a:cs typeface="Carlito"/>
            </a:endParaRPr>
          </a:p>
          <a:p>
            <a:pPr marL="469900" marR="176530">
              <a:lnSpc>
                <a:spcPct val="100699"/>
              </a:lnSpc>
              <a:spcBef>
                <a:spcPts val="500"/>
              </a:spcBef>
              <a:buAutoNum type="romanLcParenBoth"/>
              <a:tabLst>
                <a:tab pos="793750" algn="l"/>
              </a:tabLst>
            </a:pP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directly inherited from third party agents with whom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subject </a:t>
            </a:r>
            <a:r>
              <a:rPr sz="2400" dirty="0">
                <a:latin typeface="Carlito"/>
                <a:cs typeface="Carlito"/>
              </a:rPr>
              <a:t>has some kind </a:t>
            </a:r>
            <a:r>
              <a:rPr sz="2400" spc="-5" dirty="0">
                <a:latin typeface="Carlito"/>
                <a:cs typeface="Carlito"/>
              </a:rPr>
              <a:t>of social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relation</a:t>
            </a:r>
            <a:endParaRPr sz="2400">
              <a:latin typeface="Carlito"/>
              <a:cs typeface="Carlito"/>
            </a:endParaRPr>
          </a:p>
          <a:p>
            <a:pPr marL="1704339">
              <a:lnSpc>
                <a:spcPts val="2130"/>
              </a:lnSpc>
              <a:spcBef>
                <a:spcPts val="1245"/>
              </a:spcBef>
            </a:pPr>
            <a:r>
              <a:rPr sz="1800" spc="-5" dirty="0">
                <a:latin typeface="Carlito"/>
                <a:cs typeface="Carlito"/>
              </a:rPr>
              <a:t>Example:</a:t>
            </a:r>
            <a:endParaRPr sz="1800">
              <a:latin typeface="Carlito"/>
              <a:cs typeface="Carlito"/>
            </a:endParaRPr>
          </a:p>
          <a:p>
            <a:pPr marL="1704339" marR="626110" indent="457200">
              <a:lnSpc>
                <a:spcPts val="2200"/>
              </a:lnSpc>
              <a:spcBef>
                <a:spcPts val="10"/>
              </a:spcBef>
            </a:pP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employee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5" dirty="0">
                <a:latin typeface="Carlito"/>
                <a:cs typeface="Carlito"/>
              </a:rPr>
              <a:t>works </a:t>
            </a:r>
            <a:r>
              <a:rPr sz="1800" dirty="0">
                <a:latin typeface="Carlito"/>
                <a:cs typeface="Carlito"/>
              </a:rPr>
              <a:t>for a </a:t>
            </a:r>
            <a:r>
              <a:rPr sz="1800" spc="-5" dirty="0">
                <a:latin typeface="Carlito"/>
                <a:cs typeface="Carlito"/>
              </a:rPr>
              <a:t>certain company inherits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reputation of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-5" dirty="0">
                <a:latin typeface="Carlito"/>
                <a:cs typeface="Carlito"/>
              </a:rPr>
              <a:t> company.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rlito"/>
              <a:cs typeface="Carlito"/>
            </a:endParaRPr>
          </a:p>
          <a:p>
            <a:pPr marL="1704339" marR="770890" indent="457200">
              <a:lnSpc>
                <a:spcPts val="2100"/>
              </a:lnSpc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member 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family inherits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reputation of his/her  ancestors.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Carlito"/>
              <a:cs typeface="Carlito"/>
            </a:endParaRPr>
          </a:p>
          <a:p>
            <a:pPr marL="862965" indent="-393700">
              <a:lnSpc>
                <a:spcPct val="100000"/>
              </a:lnSpc>
              <a:buAutoNum type="romanLcParenBoth" startAt="2"/>
              <a:tabLst>
                <a:tab pos="863600" algn="l"/>
              </a:tabLst>
            </a:pP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associated </a:t>
            </a:r>
            <a:r>
              <a:rPr sz="2400" dirty="0">
                <a:latin typeface="Carlito"/>
                <a:cs typeface="Carlito"/>
              </a:rPr>
              <a:t>to the </a:t>
            </a:r>
            <a:r>
              <a:rPr sz="2400" spc="-5" dirty="0">
                <a:latin typeface="Carlito"/>
                <a:cs typeface="Carlito"/>
              </a:rPr>
              <a:t>role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subject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 dirty="0">
                <a:latin typeface="Carlito"/>
                <a:cs typeface="Carlito"/>
              </a:rPr>
              <a:t>playing in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4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society.</a:t>
            </a:r>
            <a:endParaRPr sz="2400">
              <a:latin typeface="Carlito"/>
              <a:cs typeface="Carlito"/>
            </a:endParaRPr>
          </a:p>
          <a:p>
            <a:pPr marL="1704339">
              <a:lnSpc>
                <a:spcPts val="2130"/>
              </a:lnSpc>
              <a:spcBef>
                <a:spcPts val="1945"/>
              </a:spcBef>
            </a:pPr>
            <a:r>
              <a:rPr sz="1800" spc="-5" dirty="0">
                <a:latin typeface="Carlito"/>
                <a:cs typeface="Carlito"/>
              </a:rPr>
              <a:t>Example:</a:t>
            </a:r>
            <a:endParaRPr sz="1800">
              <a:latin typeface="Carlito"/>
              <a:cs typeface="Carlito"/>
            </a:endParaRPr>
          </a:p>
          <a:p>
            <a:pPr marL="2161540">
              <a:lnSpc>
                <a:spcPts val="2130"/>
              </a:lnSpc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director 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research institute </a:t>
            </a:r>
            <a:r>
              <a:rPr sz="1800" dirty="0">
                <a:latin typeface="Carlito"/>
                <a:cs typeface="Carlito"/>
              </a:rPr>
              <a:t>that has a good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reputation</a:t>
            </a:r>
            <a:endParaRPr sz="1800">
              <a:latin typeface="Carlito"/>
              <a:cs typeface="Carlito"/>
            </a:endParaRPr>
          </a:p>
          <a:p>
            <a:pPr marL="1704339" marR="485775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supposed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 good </a:t>
            </a:r>
            <a:r>
              <a:rPr sz="1800" spc="-5" dirty="0">
                <a:latin typeface="Carlito"/>
                <a:cs typeface="Carlito"/>
              </a:rPr>
              <a:t>reputation </a:t>
            </a:r>
            <a:r>
              <a:rPr sz="1800" dirty="0">
                <a:latin typeface="Carlito"/>
                <a:cs typeface="Carlito"/>
              </a:rPr>
              <a:t>as a </a:t>
            </a:r>
            <a:r>
              <a:rPr sz="1800" spc="-5" dirty="0">
                <a:latin typeface="Carlito"/>
                <a:cs typeface="Carlito"/>
              </a:rPr>
              <a:t>researcher </a:t>
            </a:r>
            <a:r>
              <a:rPr sz="1800" dirty="0">
                <a:latin typeface="Carlito"/>
                <a:cs typeface="Carlito"/>
              </a:rPr>
              <a:t>because </a:t>
            </a:r>
            <a:r>
              <a:rPr sz="1800" spc="-5" dirty="0">
                <a:latin typeface="Carlito"/>
                <a:cs typeface="Carlito"/>
              </a:rPr>
              <a:t>of 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role she/he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playing in </a:t>
            </a:r>
            <a:r>
              <a:rPr sz="1800" dirty="0">
                <a:latin typeface="Carlito"/>
                <a:cs typeface="Carlito"/>
              </a:rPr>
              <a:t>that</a:t>
            </a:r>
            <a:r>
              <a:rPr sz="1800" spc="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institution.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3" y="313575"/>
            <a:ext cx="6780877" cy="96266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spc="-5" dirty="0">
                <a:latin typeface="Carlito"/>
                <a:cs typeface="Carlito"/>
              </a:rPr>
              <a:t> Reputation in multiagent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  <a:p>
            <a:pPr marL="703580" indent="-23431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4215" algn="l"/>
              </a:tabLst>
            </a:pPr>
            <a:r>
              <a:rPr sz="3200" spc="-20" dirty="0">
                <a:latin typeface="Carlito"/>
                <a:cs typeface="Carlito"/>
              </a:rPr>
              <a:t>Putting </a:t>
            </a:r>
            <a:r>
              <a:rPr sz="3200" dirty="0">
                <a:latin typeface="Carlito"/>
                <a:cs typeface="Carlito"/>
              </a:rPr>
              <a:t>all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together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95792" y="1816331"/>
            <a:ext cx="1828800" cy="698500"/>
            <a:chOff x="1695792" y="1816331"/>
            <a:chExt cx="1828800" cy="698500"/>
          </a:xfrm>
        </p:grpSpPr>
        <p:sp>
          <p:nvSpPr>
            <p:cNvPr id="4" name="object 4"/>
            <p:cNvSpPr/>
            <p:nvPr/>
          </p:nvSpPr>
          <p:spPr>
            <a:xfrm>
              <a:off x="1695792" y="1820487"/>
              <a:ext cx="1828800" cy="6774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32952" y="1816331"/>
              <a:ext cx="1550327" cy="6982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4687" y="1849691"/>
              <a:ext cx="1728190" cy="5760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44687" y="1849691"/>
              <a:ext cx="1728470" cy="576580"/>
            </a:xfrm>
            <a:custGeom>
              <a:avLst/>
              <a:gdLst/>
              <a:ahLst/>
              <a:cxnLst/>
              <a:rect l="l" t="t" r="r" b="b"/>
              <a:pathLst>
                <a:path w="1728470" h="576580">
                  <a:moveTo>
                    <a:pt x="0" y="96013"/>
                  </a:moveTo>
                  <a:lnTo>
                    <a:pt x="7545" y="58640"/>
                  </a:lnTo>
                  <a:lnTo>
                    <a:pt x="28121" y="28121"/>
                  </a:lnTo>
                  <a:lnTo>
                    <a:pt x="58640" y="7545"/>
                  </a:lnTo>
                  <a:lnTo>
                    <a:pt x="96012" y="0"/>
                  </a:lnTo>
                  <a:lnTo>
                    <a:pt x="1632178" y="0"/>
                  </a:lnTo>
                  <a:lnTo>
                    <a:pt x="1669552" y="7545"/>
                  </a:lnTo>
                  <a:lnTo>
                    <a:pt x="1700070" y="28121"/>
                  </a:lnTo>
                  <a:lnTo>
                    <a:pt x="1720644" y="58640"/>
                  </a:lnTo>
                  <a:lnTo>
                    <a:pt x="1728188" y="96013"/>
                  </a:lnTo>
                  <a:lnTo>
                    <a:pt x="1728188" y="480050"/>
                  </a:lnTo>
                  <a:lnTo>
                    <a:pt x="1720644" y="517423"/>
                  </a:lnTo>
                  <a:lnTo>
                    <a:pt x="1700070" y="547941"/>
                  </a:lnTo>
                  <a:lnTo>
                    <a:pt x="1669552" y="568518"/>
                  </a:lnTo>
                  <a:lnTo>
                    <a:pt x="1632178" y="576063"/>
                  </a:lnTo>
                  <a:lnTo>
                    <a:pt x="96012" y="576063"/>
                  </a:lnTo>
                  <a:lnTo>
                    <a:pt x="58640" y="568518"/>
                  </a:lnTo>
                  <a:lnTo>
                    <a:pt x="28121" y="547941"/>
                  </a:lnTo>
                  <a:lnTo>
                    <a:pt x="7545" y="517423"/>
                  </a:lnTo>
                  <a:lnTo>
                    <a:pt x="0" y="480050"/>
                  </a:lnTo>
                  <a:lnTo>
                    <a:pt x="0" y="9601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90004" y="1850694"/>
            <a:ext cx="1704095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93065" marR="5080" indent="-38100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omm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unicat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images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430686" y="1816331"/>
            <a:ext cx="1828800" cy="698500"/>
            <a:chOff x="4430686" y="1816331"/>
            <a:chExt cx="1828800" cy="698500"/>
          </a:xfrm>
        </p:grpSpPr>
        <p:sp>
          <p:nvSpPr>
            <p:cNvPr id="10" name="object 10"/>
            <p:cNvSpPr/>
            <p:nvPr/>
          </p:nvSpPr>
          <p:spPr>
            <a:xfrm>
              <a:off x="4430686" y="1820487"/>
              <a:ext cx="1828800" cy="6774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67846" y="1816331"/>
              <a:ext cx="1550327" cy="69826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80991" y="1849691"/>
              <a:ext cx="1728190" cy="5760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0991" y="1849691"/>
              <a:ext cx="1728470" cy="576580"/>
            </a:xfrm>
            <a:custGeom>
              <a:avLst/>
              <a:gdLst/>
              <a:ahLst/>
              <a:cxnLst/>
              <a:rect l="l" t="t" r="r" b="b"/>
              <a:pathLst>
                <a:path w="1728470" h="576580">
                  <a:moveTo>
                    <a:pt x="0" y="96013"/>
                  </a:moveTo>
                  <a:lnTo>
                    <a:pt x="7545" y="58640"/>
                  </a:lnTo>
                  <a:lnTo>
                    <a:pt x="28121" y="28121"/>
                  </a:lnTo>
                  <a:lnTo>
                    <a:pt x="58640" y="7545"/>
                  </a:lnTo>
                  <a:lnTo>
                    <a:pt x="96013" y="0"/>
                  </a:lnTo>
                  <a:lnTo>
                    <a:pt x="1632178" y="0"/>
                  </a:lnTo>
                  <a:lnTo>
                    <a:pt x="1669552" y="7545"/>
                  </a:lnTo>
                  <a:lnTo>
                    <a:pt x="1700069" y="28121"/>
                  </a:lnTo>
                  <a:lnTo>
                    <a:pt x="1720644" y="58640"/>
                  </a:lnTo>
                  <a:lnTo>
                    <a:pt x="1728188" y="96013"/>
                  </a:lnTo>
                  <a:lnTo>
                    <a:pt x="1728188" y="480050"/>
                  </a:lnTo>
                  <a:lnTo>
                    <a:pt x="1720644" y="517423"/>
                  </a:lnTo>
                  <a:lnTo>
                    <a:pt x="1700069" y="547941"/>
                  </a:lnTo>
                  <a:lnTo>
                    <a:pt x="1669552" y="568518"/>
                  </a:lnTo>
                  <a:lnTo>
                    <a:pt x="1632178" y="576063"/>
                  </a:lnTo>
                  <a:lnTo>
                    <a:pt x="96013" y="576063"/>
                  </a:lnTo>
                  <a:lnTo>
                    <a:pt x="58640" y="568518"/>
                  </a:lnTo>
                  <a:lnTo>
                    <a:pt x="28121" y="547941"/>
                  </a:lnTo>
                  <a:lnTo>
                    <a:pt x="7545" y="517423"/>
                  </a:lnTo>
                  <a:lnTo>
                    <a:pt x="0" y="480050"/>
                  </a:lnTo>
                  <a:lnTo>
                    <a:pt x="0" y="9601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26308" y="1850694"/>
            <a:ext cx="1634791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26695" marR="5080" indent="-214629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omm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unicat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reputation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94905" y="1799702"/>
            <a:ext cx="1828800" cy="702945"/>
            <a:chOff x="7094905" y="1799702"/>
            <a:chExt cx="1828800" cy="702945"/>
          </a:xfrm>
        </p:grpSpPr>
        <p:sp>
          <p:nvSpPr>
            <p:cNvPr id="16" name="object 16"/>
            <p:cNvSpPr/>
            <p:nvPr/>
          </p:nvSpPr>
          <p:spPr>
            <a:xfrm>
              <a:off x="7094905" y="1808016"/>
              <a:ext cx="1828800" cy="6774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5735" y="1799702"/>
              <a:ext cx="1130531" cy="70242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45286" y="1833917"/>
              <a:ext cx="1728190" cy="57607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45286" y="1833918"/>
              <a:ext cx="1728470" cy="576580"/>
            </a:xfrm>
            <a:custGeom>
              <a:avLst/>
              <a:gdLst/>
              <a:ahLst/>
              <a:cxnLst/>
              <a:rect l="l" t="t" r="r" b="b"/>
              <a:pathLst>
                <a:path w="1728470" h="576580">
                  <a:moveTo>
                    <a:pt x="0" y="96013"/>
                  </a:moveTo>
                  <a:lnTo>
                    <a:pt x="7545" y="58640"/>
                  </a:lnTo>
                  <a:lnTo>
                    <a:pt x="28121" y="28121"/>
                  </a:lnTo>
                  <a:lnTo>
                    <a:pt x="58640" y="7545"/>
                  </a:lnTo>
                  <a:lnTo>
                    <a:pt x="96012" y="0"/>
                  </a:lnTo>
                  <a:lnTo>
                    <a:pt x="1632178" y="0"/>
                  </a:lnTo>
                  <a:lnTo>
                    <a:pt x="1669552" y="7545"/>
                  </a:lnTo>
                  <a:lnTo>
                    <a:pt x="1700070" y="28121"/>
                  </a:lnTo>
                  <a:lnTo>
                    <a:pt x="1720644" y="58640"/>
                  </a:lnTo>
                  <a:lnTo>
                    <a:pt x="1728188" y="96013"/>
                  </a:lnTo>
                  <a:lnTo>
                    <a:pt x="1728188" y="480050"/>
                  </a:lnTo>
                  <a:lnTo>
                    <a:pt x="1720644" y="517423"/>
                  </a:lnTo>
                  <a:lnTo>
                    <a:pt x="1700070" y="547942"/>
                  </a:lnTo>
                  <a:lnTo>
                    <a:pt x="1669552" y="568518"/>
                  </a:lnTo>
                  <a:lnTo>
                    <a:pt x="1632178" y="576063"/>
                  </a:lnTo>
                  <a:lnTo>
                    <a:pt x="96012" y="576063"/>
                  </a:lnTo>
                  <a:lnTo>
                    <a:pt x="58640" y="568518"/>
                  </a:lnTo>
                  <a:lnTo>
                    <a:pt x="28121" y="547942"/>
                  </a:lnTo>
                  <a:lnTo>
                    <a:pt x="7545" y="517423"/>
                  </a:lnTo>
                  <a:lnTo>
                    <a:pt x="0" y="480050"/>
                  </a:lnTo>
                  <a:lnTo>
                    <a:pt x="0" y="96013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05196" y="1834934"/>
            <a:ext cx="1346704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66675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Inherited  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epu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tatio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556167" y="2373274"/>
            <a:ext cx="5503545" cy="2199005"/>
            <a:chOff x="2556167" y="2373274"/>
            <a:chExt cx="5503545" cy="2199005"/>
          </a:xfrm>
        </p:grpSpPr>
        <p:sp>
          <p:nvSpPr>
            <p:cNvPr id="22" name="object 22"/>
            <p:cNvSpPr/>
            <p:nvPr/>
          </p:nvSpPr>
          <p:spPr>
            <a:xfrm>
              <a:off x="4862944" y="3607723"/>
              <a:ext cx="1034934" cy="9642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13033" y="3634117"/>
              <a:ext cx="936104" cy="8640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13032" y="3634117"/>
              <a:ext cx="936625" cy="864235"/>
            </a:xfrm>
            <a:custGeom>
              <a:avLst/>
              <a:gdLst/>
              <a:ahLst/>
              <a:cxnLst/>
              <a:rect l="l" t="t" r="r" b="b"/>
              <a:pathLst>
                <a:path w="936625" h="864235">
                  <a:moveTo>
                    <a:pt x="0" y="0"/>
                  </a:moveTo>
                  <a:lnTo>
                    <a:pt x="936103" y="0"/>
                  </a:lnTo>
                  <a:lnTo>
                    <a:pt x="936103" y="864095"/>
                  </a:lnTo>
                  <a:lnTo>
                    <a:pt x="0" y="86409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56167" y="2389911"/>
              <a:ext cx="2971800" cy="140900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08783" y="2425750"/>
              <a:ext cx="2749550" cy="1198245"/>
            </a:xfrm>
            <a:custGeom>
              <a:avLst/>
              <a:gdLst/>
              <a:ahLst/>
              <a:cxnLst/>
              <a:rect l="l" t="t" r="r" b="b"/>
              <a:pathLst>
                <a:path w="2749550" h="1198245">
                  <a:moveTo>
                    <a:pt x="0" y="0"/>
                  </a:moveTo>
                  <a:lnTo>
                    <a:pt x="2749458" y="119801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57190" y="3538194"/>
              <a:ext cx="124155" cy="10932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32857" y="2398217"/>
              <a:ext cx="295102" cy="14006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45086" y="2425750"/>
              <a:ext cx="35560" cy="1183005"/>
            </a:xfrm>
            <a:custGeom>
              <a:avLst/>
              <a:gdLst/>
              <a:ahLst/>
              <a:cxnLst/>
              <a:rect l="l" t="t" r="r" b="b"/>
              <a:pathLst>
                <a:path w="35560" h="1183004">
                  <a:moveTo>
                    <a:pt x="0" y="0"/>
                  </a:moveTo>
                  <a:lnTo>
                    <a:pt x="34973" y="1182888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18886" y="3516655"/>
              <a:ext cx="117855" cy="11718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32857" y="2373274"/>
              <a:ext cx="2826321" cy="142563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03943" y="2409989"/>
              <a:ext cx="2606040" cy="1213485"/>
            </a:xfrm>
            <a:custGeom>
              <a:avLst/>
              <a:gdLst/>
              <a:ahLst/>
              <a:cxnLst/>
              <a:rect l="l" t="t" r="r" b="b"/>
              <a:pathLst>
                <a:path w="2606040" h="1213485">
                  <a:moveTo>
                    <a:pt x="2605437" y="0"/>
                  </a:moveTo>
                  <a:lnTo>
                    <a:pt x="0" y="1213489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81091" y="3536581"/>
              <a:ext cx="123977" cy="108305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156592" y="3634902"/>
            <a:ext cx="401320" cy="65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150" spc="-5" dirty="0">
                <a:latin typeface="Symbol"/>
                <a:cs typeface="Symbol"/>
              </a:rPr>
              <a:t>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43904" y="3375190"/>
            <a:ext cx="1614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Example: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ReGreT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993155" y="3711505"/>
            <a:ext cx="4535145" cy="2127250"/>
            <a:chOff x="5993155" y="3711505"/>
            <a:chExt cx="3334385" cy="2127250"/>
          </a:xfrm>
        </p:grpSpPr>
        <p:sp>
          <p:nvSpPr>
            <p:cNvPr id="37" name="object 37"/>
            <p:cNvSpPr/>
            <p:nvPr/>
          </p:nvSpPr>
          <p:spPr>
            <a:xfrm>
              <a:off x="5993155" y="3711505"/>
              <a:ext cx="3119018" cy="66361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53639" y="4570622"/>
              <a:ext cx="2973432" cy="1268085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019842" y="6259423"/>
            <a:ext cx="6432258" cy="84581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3729990">
              <a:lnSpc>
                <a:spcPts val="2100"/>
              </a:lnSpc>
              <a:spcBef>
                <a:spcPts val="220"/>
              </a:spcBef>
            </a:pPr>
            <a:r>
              <a:rPr sz="1800" i="1" dirty="0">
                <a:latin typeface="Carlito"/>
                <a:cs typeface="Carlito"/>
              </a:rPr>
              <a:t>R </a:t>
            </a:r>
            <a:r>
              <a:rPr sz="1800" i="1" spc="-800" dirty="0">
                <a:latin typeface="Carlito"/>
                <a:cs typeface="Carlito"/>
              </a:rPr>
              <a:t>-­‐&gt;</a:t>
            </a:r>
            <a:r>
              <a:rPr sz="1800" i="1" spc="-2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Reputation </a:t>
            </a:r>
            <a:r>
              <a:rPr sz="1800" i="1" spc="-90" dirty="0">
                <a:latin typeface="Carlito"/>
                <a:cs typeface="Carlito"/>
              </a:rPr>
              <a:t>value  </a:t>
            </a:r>
            <a:r>
              <a:rPr sz="1800" i="1" dirty="0">
                <a:latin typeface="Carlito"/>
                <a:cs typeface="Carlito"/>
              </a:rPr>
              <a:t>RL </a:t>
            </a:r>
            <a:r>
              <a:rPr sz="1800" i="1" spc="-800" dirty="0">
                <a:latin typeface="Carlito"/>
                <a:cs typeface="Carlito"/>
              </a:rPr>
              <a:t>-­‐&gt;</a:t>
            </a:r>
            <a:r>
              <a:rPr sz="1800" i="1" spc="-1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Reliability</a:t>
            </a:r>
            <a:r>
              <a:rPr sz="1800" i="1" dirty="0">
                <a:latin typeface="Carlito"/>
                <a:cs typeface="Carlito"/>
              </a:rPr>
              <a:t> </a:t>
            </a:r>
            <a:r>
              <a:rPr sz="1800" i="1" spc="-65" dirty="0">
                <a:latin typeface="Carlito"/>
                <a:cs typeface="Carlito"/>
              </a:rPr>
              <a:t>value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ts val="2140"/>
              </a:lnSpc>
            </a:pPr>
            <a:r>
              <a:rPr sz="1800" i="1" spc="-5" dirty="0">
                <a:latin typeface="Carlito"/>
                <a:cs typeface="Carlito"/>
              </a:rPr>
              <a:t>W,N,S,D </a:t>
            </a:r>
            <a:r>
              <a:rPr sz="1800" i="1" spc="-800" dirty="0">
                <a:latin typeface="Carlito"/>
                <a:cs typeface="Carlito"/>
              </a:rPr>
              <a:t>-­‐&gt;</a:t>
            </a:r>
            <a:r>
              <a:rPr sz="1800" i="1" spc="15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witness, neighborhood, system, default</a:t>
            </a:r>
            <a:r>
              <a:rPr sz="1800" i="1" spc="100" dirty="0">
                <a:latin typeface="Carlito"/>
                <a:cs typeface="Carlito"/>
              </a:rPr>
              <a:t> </a:t>
            </a:r>
            <a:r>
              <a:rPr sz="1800" i="1" spc="-35" dirty="0">
                <a:latin typeface="Carlito"/>
                <a:cs typeface="Carlito"/>
              </a:rPr>
              <a:t>reputation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6111" y="908253"/>
            <a:ext cx="84759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Centralized </a:t>
            </a:r>
            <a:r>
              <a:rPr dirty="0"/>
              <a:t>vs </a:t>
            </a:r>
            <a:r>
              <a:rPr spc="-5" dirty="0"/>
              <a:t>Decentralized</a:t>
            </a:r>
            <a:r>
              <a:rPr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026" y="1982355"/>
            <a:ext cx="3047073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Centralized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62798" y="4281055"/>
            <a:ext cx="1325880" cy="1542415"/>
            <a:chOff x="1562798" y="4281055"/>
            <a:chExt cx="1325880" cy="1542415"/>
          </a:xfrm>
        </p:grpSpPr>
        <p:sp>
          <p:nvSpPr>
            <p:cNvPr id="5" name="object 5"/>
            <p:cNvSpPr/>
            <p:nvPr/>
          </p:nvSpPr>
          <p:spPr>
            <a:xfrm>
              <a:off x="1562798" y="4281055"/>
              <a:ext cx="1325880" cy="15420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14589" y="4309656"/>
              <a:ext cx="1224140" cy="14401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14589" y="4309656"/>
              <a:ext cx="1224280" cy="1440180"/>
            </a:xfrm>
            <a:custGeom>
              <a:avLst/>
              <a:gdLst/>
              <a:ahLst/>
              <a:cxnLst/>
              <a:rect l="l" t="t" r="r" b="b"/>
              <a:pathLst>
                <a:path w="1224280" h="1440179">
                  <a:moveTo>
                    <a:pt x="0" y="204026"/>
                  </a:moveTo>
                  <a:lnTo>
                    <a:pt x="5388" y="157245"/>
                  </a:lnTo>
                  <a:lnTo>
                    <a:pt x="20737" y="114301"/>
                  </a:lnTo>
                  <a:lnTo>
                    <a:pt x="44822" y="76418"/>
                  </a:lnTo>
                  <a:lnTo>
                    <a:pt x="76418" y="44822"/>
                  </a:lnTo>
                  <a:lnTo>
                    <a:pt x="114301" y="20737"/>
                  </a:lnTo>
                  <a:lnTo>
                    <a:pt x="157245" y="5388"/>
                  </a:lnTo>
                  <a:lnTo>
                    <a:pt x="204026" y="0"/>
                  </a:lnTo>
                  <a:lnTo>
                    <a:pt x="1020109" y="0"/>
                  </a:lnTo>
                  <a:lnTo>
                    <a:pt x="1066890" y="5388"/>
                  </a:lnTo>
                  <a:lnTo>
                    <a:pt x="1109835" y="20737"/>
                  </a:lnTo>
                  <a:lnTo>
                    <a:pt x="1147718" y="44822"/>
                  </a:lnTo>
                  <a:lnTo>
                    <a:pt x="1179315" y="76418"/>
                  </a:lnTo>
                  <a:lnTo>
                    <a:pt x="1203400" y="114301"/>
                  </a:lnTo>
                  <a:lnTo>
                    <a:pt x="1218750" y="157245"/>
                  </a:lnTo>
                  <a:lnTo>
                    <a:pt x="1224139" y="204026"/>
                  </a:lnTo>
                  <a:lnTo>
                    <a:pt x="1224139" y="1236129"/>
                  </a:lnTo>
                  <a:lnTo>
                    <a:pt x="1218750" y="1282910"/>
                  </a:lnTo>
                  <a:lnTo>
                    <a:pt x="1203400" y="1325855"/>
                  </a:lnTo>
                  <a:lnTo>
                    <a:pt x="1179315" y="1363738"/>
                  </a:lnTo>
                  <a:lnTo>
                    <a:pt x="1147718" y="1395334"/>
                  </a:lnTo>
                  <a:lnTo>
                    <a:pt x="1109835" y="1419420"/>
                  </a:lnTo>
                  <a:lnTo>
                    <a:pt x="1066890" y="1434770"/>
                  </a:lnTo>
                  <a:lnTo>
                    <a:pt x="1020109" y="1440158"/>
                  </a:lnTo>
                  <a:lnTo>
                    <a:pt x="204026" y="1440158"/>
                  </a:lnTo>
                  <a:lnTo>
                    <a:pt x="157245" y="1434770"/>
                  </a:lnTo>
                  <a:lnTo>
                    <a:pt x="114301" y="1419420"/>
                  </a:lnTo>
                  <a:lnTo>
                    <a:pt x="76418" y="1395334"/>
                  </a:lnTo>
                  <a:lnTo>
                    <a:pt x="44822" y="1363738"/>
                  </a:lnTo>
                  <a:lnTo>
                    <a:pt x="20737" y="1325855"/>
                  </a:lnTo>
                  <a:lnTo>
                    <a:pt x="5388" y="1282910"/>
                  </a:lnTo>
                  <a:lnTo>
                    <a:pt x="0" y="1236129"/>
                  </a:lnTo>
                  <a:lnTo>
                    <a:pt x="0" y="204026"/>
                  </a:lnTo>
                  <a:close/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79648" y="4742712"/>
            <a:ext cx="876252" cy="566821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4765" marR="5080" indent="-12700">
              <a:lnSpc>
                <a:spcPts val="2100"/>
              </a:lnSpc>
              <a:spcBef>
                <a:spcPts val="219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Cent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al 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service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46361" y="2984262"/>
            <a:ext cx="822960" cy="819150"/>
            <a:chOff x="3146361" y="2984262"/>
            <a:chExt cx="822960" cy="819150"/>
          </a:xfrm>
        </p:grpSpPr>
        <p:sp>
          <p:nvSpPr>
            <p:cNvPr id="10" name="object 10"/>
            <p:cNvSpPr/>
            <p:nvPr/>
          </p:nvSpPr>
          <p:spPr>
            <a:xfrm>
              <a:off x="3146361" y="2984262"/>
              <a:ext cx="822960" cy="8188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0031" y="3108964"/>
              <a:ext cx="407323" cy="5735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8761" y="3013506"/>
              <a:ext cx="720077" cy="72008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98761" y="3013507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360039"/>
                  </a:moveTo>
                  <a:lnTo>
                    <a:pt x="3286" y="311184"/>
                  </a:lnTo>
                  <a:lnTo>
                    <a:pt x="12860" y="264326"/>
                  </a:lnTo>
                  <a:lnTo>
                    <a:pt x="28293" y="219896"/>
                  </a:lnTo>
                  <a:lnTo>
                    <a:pt x="49155" y="178320"/>
                  </a:lnTo>
                  <a:lnTo>
                    <a:pt x="75018" y="140030"/>
                  </a:lnTo>
                  <a:lnTo>
                    <a:pt x="105453" y="105453"/>
                  </a:lnTo>
                  <a:lnTo>
                    <a:pt x="140030" y="75018"/>
                  </a:lnTo>
                  <a:lnTo>
                    <a:pt x="178320" y="49156"/>
                  </a:lnTo>
                  <a:lnTo>
                    <a:pt x="219895" y="28293"/>
                  </a:lnTo>
                  <a:lnTo>
                    <a:pt x="264326" y="12860"/>
                  </a:lnTo>
                  <a:lnTo>
                    <a:pt x="311184" y="3286"/>
                  </a:lnTo>
                  <a:lnTo>
                    <a:pt x="360039" y="0"/>
                  </a:lnTo>
                  <a:lnTo>
                    <a:pt x="408894" y="3286"/>
                  </a:lnTo>
                  <a:lnTo>
                    <a:pt x="455752" y="12860"/>
                  </a:lnTo>
                  <a:lnTo>
                    <a:pt x="500183" y="28293"/>
                  </a:lnTo>
                  <a:lnTo>
                    <a:pt x="541758" y="49156"/>
                  </a:lnTo>
                  <a:lnTo>
                    <a:pt x="580049" y="75018"/>
                  </a:lnTo>
                  <a:lnTo>
                    <a:pt x="614626" y="105453"/>
                  </a:lnTo>
                  <a:lnTo>
                    <a:pt x="645060" y="140030"/>
                  </a:lnTo>
                  <a:lnTo>
                    <a:pt x="670923" y="178320"/>
                  </a:lnTo>
                  <a:lnTo>
                    <a:pt x="691785" y="219896"/>
                  </a:lnTo>
                  <a:lnTo>
                    <a:pt x="707218" y="264326"/>
                  </a:lnTo>
                  <a:lnTo>
                    <a:pt x="716792" y="311184"/>
                  </a:lnTo>
                  <a:lnTo>
                    <a:pt x="720079" y="360039"/>
                  </a:lnTo>
                  <a:lnTo>
                    <a:pt x="716792" y="408894"/>
                  </a:lnTo>
                  <a:lnTo>
                    <a:pt x="707218" y="455752"/>
                  </a:lnTo>
                  <a:lnTo>
                    <a:pt x="691785" y="500183"/>
                  </a:lnTo>
                  <a:lnTo>
                    <a:pt x="670923" y="541758"/>
                  </a:lnTo>
                  <a:lnTo>
                    <a:pt x="645060" y="580049"/>
                  </a:lnTo>
                  <a:lnTo>
                    <a:pt x="614626" y="614626"/>
                  </a:lnTo>
                  <a:lnTo>
                    <a:pt x="580049" y="645060"/>
                  </a:lnTo>
                  <a:lnTo>
                    <a:pt x="541758" y="670923"/>
                  </a:lnTo>
                  <a:lnTo>
                    <a:pt x="500183" y="691785"/>
                  </a:lnTo>
                  <a:lnTo>
                    <a:pt x="455752" y="707218"/>
                  </a:lnTo>
                  <a:lnTo>
                    <a:pt x="408894" y="716792"/>
                  </a:lnTo>
                  <a:lnTo>
                    <a:pt x="360039" y="720079"/>
                  </a:lnTo>
                  <a:lnTo>
                    <a:pt x="311184" y="716792"/>
                  </a:lnTo>
                  <a:lnTo>
                    <a:pt x="264326" y="707218"/>
                  </a:lnTo>
                  <a:lnTo>
                    <a:pt x="219895" y="691785"/>
                  </a:lnTo>
                  <a:lnTo>
                    <a:pt x="178320" y="670923"/>
                  </a:lnTo>
                  <a:lnTo>
                    <a:pt x="140030" y="645060"/>
                  </a:lnTo>
                  <a:lnTo>
                    <a:pt x="105453" y="614626"/>
                  </a:lnTo>
                  <a:lnTo>
                    <a:pt x="75018" y="580049"/>
                  </a:lnTo>
                  <a:lnTo>
                    <a:pt x="49155" y="541758"/>
                  </a:lnTo>
                  <a:lnTo>
                    <a:pt x="28293" y="500183"/>
                  </a:lnTo>
                  <a:lnTo>
                    <a:pt x="12860" y="455752"/>
                  </a:lnTo>
                  <a:lnTo>
                    <a:pt x="3286" y="408894"/>
                  </a:lnTo>
                  <a:lnTo>
                    <a:pt x="0" y="36003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10600" y="3147491"/>
            <a:ext cx="30226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9060" marR="5080" indent="-8699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In</a:t>
            </a:r>
            <a:r>
              <a:rPr sz="1400" spc="-5" dirty="0">
                <a:latin typeface="Carlito"/>
                <a:cs typeface="Carlito"/>
              </a:rPr>
              <a:t>d</a:t>
            </a:r>
            <a:r>
              <a:rPr sz="1400" dirty="0">
                <a:latin typeface="Carlito"/>
                <a:cs typeface="Carlito"/>
              </a:rPr>
              <a:t>.  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52951" y="3557841"/>
            <a:ext cx="822960" cy="822960"/>
            <a:chOff x="3852951" y="3557841"/>
            <a:chExt cx="822960" cy="822960"/>
          </a:xfrm>
        </p:grpSpPr>
        <p:sp>
          <p:nvSpPr>
            <p:cNvPr id="16" name="object 16"/>
            <p:cNvSpPr/>
            <p:nvPr/>
          </p:nvSpPr>
          <p:spPr>
            <a:xfrm>
              <a:off x="3852951" y="3557841"/>
              <a:ext cx="822960" cy="8229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56608" y="3686700"/>
              <a:ext cx="407323" cy="5735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04919" y="3589578"/>
              <a:ext cx="720077" cy="72007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4919" y="358957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360039"/>
                  </a:moveTo>
                  <a:lnTo>
                    <a:pt x="3286" y="311184"/>
                  </a:lnTo>
                  <a:lnTo>
                    <a:pt x="12860" y="264326"/>
                  </a:lnTo>
                  <a:lnTo>
                    <a:pt x="28293" y="219895"/>
                  </a:lnTo>
                  <a:lnTo>
                    <a:pt x="49155" y="178320"/>
                  </a:lnTo>
                  <a:lnTo>
                    <a:pt x="75018" y="140029"/>
                  </a:lnTo>
                  <a:lnTo>
                    <a:pt x="105453" y="105453"/>
                  </a:lnTo>
                  <a:lnTo>
                    <a:pt x="140030" y="75018"/>
                  </a:lnTo>
                  <a:lnTo>
                    <a:pt x="178320" y="49155"/>
                  </a:lnTo>
                  <a:lnTo>
                    <a:pt x="219895" y="28293"/>
                  </a:lnTo>
                  <a:lnTo>
                    <a:pt x="264326" y="12860"/>
                  </a:lnTo>
                  <a:lnTo>
                    <a:pt x="311184" y="3286"/>
                  </a:lnTo>
                  <a:lnTo>
                    <a:pt x="360039" y="0"/>
                  </a:lnTo>
                  <a:lnTo>
                    <a:pt x="408894" y="3286"/>
                  </a:lnTo>
                  <a:lnTo>
                    <a:pt x="455752" y="12860"/>
                  </a:lnTo>
                  <a:lnTo>
                    <a:pt x="500183" y="28293"/>
                  </a:lnTo>
                  <a:lnTo>
                    <a:pt x="541758" y="49155"/>
                  </a:lnTo>
                  <a:lnTo>
                    <a:pt x="580049" y="75018"/>
                  </a:lnTo>
                  <a:lnTo>
                    <a:pt x="614626" y="105453"/>
                  </a:lnTo>
                  <a:lnTo>
                    <a:pt x="645060" y="140029"/>
                  </a:lnTo>
                  <a:lnTo>
                    <a:pt x="670923" y="178320"/>
                  </a:lnTo>
                  <a:lnTo>
                    <a:pt x="691785" y="219895"/>
                  </a:lnTo>
                  <a:lnTo>
                    <a:pt x="707218" y="264326"/>
                  </a:lnTo>
                  <a:lnTo>
                    <a:pt x="716792" y="311184"/>
                  </a:lnTo>
                  <a:lnTo>
                    <a:pt x="720079" y="360039"/>
                  </a:lnTo>
                  <a:lnTo>
                    <a:pt x="716792" y="408895"/>
                  </a:lnTo>
                  <a:lnTo>
                    <a:pt x="707218" y="455752"/>
                  </a:lnTo>
                  <a:lnTo>
                    <a:pt x="691785" y="500183"/>
                  </a:lnTo>
                  <a:lnTo>
                    <a:pt x="670923" y="541758"/>
                  </a:lnTo>
                  <a:lnTo>
                    <a:pt x="645060" y="580049"/>
                  </a:lnTo>
                  <a:lnTo>
                    <a:pt x="614626" y="614626"/>
                  </a:lnTo>
                  <a:lnTo>
                    <a:pt x="580049" y="645060"/>
                  </a:lnTo>
                  <a:lnTo>
                    <a:pt x="541758" y="670923"/>
                  </a:lnTo>
                  <a:lnTo>
                    <a:pt x="500183" y="691785"/>
                  </a:lnTo>
                  <a:lnTo>
                    <a:pt x="455752" y="707218"/>
                  </a:lnTo>
                  <a:lnTo>
                    <a:pt x="408894" y="716792"/>
                  </a:lnTo>
                  <a:lnTo>
                    <a:pt x="360039" y="720079"/>
                  </a:lnTo>
                  <a:lnTo>
                    <a:pt x="311184" y="716792"/>
                  </a:lnTo>
                  <a:lnTo>
                    <a:pt x="264326" y="707218"/>
                  </a:lnTo>
                  <a:lnTo>
                    <a:pt x="219895" y="691785"/>
                  </a:lnTo>
                  <a:lnTo>
                    <a:pt x="178320" y="670923"/>
                  </a:lnTo>
                  <a:lnTo>
                    <a:pt x="140030" y="645060"/>
                  </a:lnTo>
                  <a:lnTo>
                    <a:pt x="105453" y="614626"/>
                  </a:lnTo>
                  <a:lnTo>
                    <a:pt x="75018" y="580049"/>
                  </a:lnTo>
                  <a:lnTo>
                    <a:pt x="49155" y="541758"/>
                  </a:lnTo>
                  <a:lnTo>
                    <a:pt x="28293" y="500183"/>
                  </a:lnTo>
                  <a:lnTo>
                    <a:pt x="12860" y="455752"/>
                  </a:lnTo>
                  <a:lnTo>
                    <a:pt x="3286" y="408895"/>
                  </a:lnTo>
                  <a:lnTo>
                    <a:pt x="0" y="36003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16758" y="3723551"/>
            <a:ext cx="30226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2235" marR="5080" indent="-9017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In</a:t>
            </a:r>
            <a:r>
              <a:rPr sz="1400" spc="-5" dirty="0">
                <a:latin typeface="Carlito"/>
                <a:cs typeface="Carlito"/>
              </a:rPr>
              <a:t>d</a:t>
            </a:r>
            <a:r>
              <a:rPr sz="1400" dirty="0">
                <a:latin typeface="Carlito"/>
                <a:cs typeface="Carlito"/>
              </a:rPr>
              <a:t>.  B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52951" y="4505493"/>
            <a:ext cx="822960" cy="819150"/>
            <a:chOff x="3852951" y="4505493"/>
            <a:chExt cx="822960" cy="819150"/>
          </a:xfrm>
        </p:grpSpPr>
        <p:sp>
          <p:nvSpPr>
            <p:cNvPr id="22" name="object 22"/>
            <p:cNvSpPr/>
            <p:nvPr/>
          </p:nvSpPr>
          <p:spPr>
            <a:xfrm>
              <a:off x="3852951" y="4505493"/>
              <a:ext cx="822960" cy="8188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56608" y="4630183"/>
              <a:ext cx="407323" cy="5735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4919" y="4535550"/>
              <a:ext cx="720077" cy="72007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4919" y="4535551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360039"/>
                  </a:moveTo>
                  <a:lnTo>
                    <a:pt x="3286" y="311184"/>
                  </a:lnTo>
                  <a:lnTo>
                    <a:pt x="12860" y="264327"/>
                  </a:lnTo>
                  <a:lnTo>
                    <a:pt x="28293" y="219896"/>
                  </a:lnTo>
                  <a:lnTo>
                    <a:pt x="49155" y="178320"/>
                  </a:lnTo>
                  <a:lnTo>
                    <a:pt x="75018" y="140030"/>
                  </a:lnTo>
                  <a:lnTo>
                    <a:pt x="105453" y="105453"/>
                  </a:lnTo>
                  <a:lnTo>
                    <a:pt x="140030" y="75018"/>
                  </a:lnTo>
                  <a:lnTo>
                    <a:pt x="178320" y="49156"/>
                  </a:lnTo>
                  <a:lnTo>
                    <a:pt x="219895" y="28293"/>
                  </a:lnTo>
                  <a:lnTo>
                    <a:pt x="264326" y="12861"/>
                  </a:lnTo>
                  <a:lnTo>
                    <a:pt x="311184" y="3286"/>
                  </a:lnTo>
                  <a:lnTo>
                    <a:pt x="360039" y="0"/>
                  </a:lnTo>
                  <a:lnTo>
                    <a:pt x="408894" y="3286"/>
                  </a:lnTo>
                  <a:lnTo>
                    <a:pt x="455752" y="12861"/>
                  </a:lnTo>
                  <a:lnTo>
                    <a:pt x="500183" y="28293"/>
                  </a:lnTo>
                  <a:lnTo>
                    <a:pt x="541758" y="49156"/>
                  </a:lnTo>
                  <a:lnTo>
                    <a:pt x="580049" y="75018"/>
                  </a:lnTo>
                  <a:lnTo>
                    <a:pt x="614626" y="105453"/>
                  </a:lnTo>
                  <a:lnTo>
                    <a:pt x="645060" y="140030"/>
                  </a:lnTo>
                  <a:lnTo>
                    <a:pt x="670923" y="178320"/>
                  </a:lnTo>
                  <a:lnTo>
                    <a:pt x="691785" y="219896"/>
                  </a:lnTo>
                  <a:lnTo>
                    <a:pt x="707218" y="264327"/>
                  </a:lnTo>
                  <a:lnTo>
                    <a:pt x="716792" y="311184"/>
                  </a:lnTo>
                  <a:lnTo>
                    <a:pt x="720079" y="360039"/>
                  </a:lnTo>
                  <a:lnTo>
                    <a:pt x="716792" y="408894"/>
                  </a:lnTo>
                  <a:lnTo>
                    <a:pt x="707218" y="455752"/>
                  </a:lnTo>
                  <a:lnTo>
                    <a:pt x="691785" y="500183"/>
                  </a:lnTo>
                  <a:lnTo>
                    <a:pt x="670923" y="541758"/>
                  </a:lnTo>
                  <a:lnTo>
                    <a:pt x="645060" y="580049"/>
                  </a:lnTo>
                  <a:lnTo>
                    <a:pt x="614626" y="614626"/>
                  </a:lnTo>
                  <a:lnTo>
                    <a:pt x="580049" y="645060"/>
                  </a:lnTo>
                  <a:lnTo>
                    <a:pt x="541758" y="670923"/>
                  </a:lnTo>
                  <a:lnTo>
                    <a:pt x="500183" y="691785"/>
                  </a:lnTo>
                  <a:lnTo>
                    <a:pt x="455752" y="707218"/>
                  </a:lnTo>
                  <a:lnTo>
                    <a:pt x="408894" y="716792"/>
                  </a:lnTo>
                  <a:lnTo>
                    <a:pt x="360039" y="720079"/>
                  </a:lnTo>
                  <a:lnTo>
                    <a:pt x="311184" y="716792"/>
                  </a:lnTo>
                  <a:lnTo>
                    <a:pt x="264326" y="707218"/>
                  </a:lnTo>
                  <a:lnTo>
                    <a:pt x="219895" y="691785"/>
                  </a:lnTo>
                  <a:lnTo>
                    <a:pt x="178320" y="670923"/>
                  </a:lnTo>
                  <a:lnTo>
                    <a:pt x="140030" y="645060"/>
                  </a:lnTo>
                  <a:lnTo>
                    <a:pt x="105453" y="614626"/>
                  </a:lnTo>
                  <a:lnTo>
                    <a:pt x="75018" y="580049"/>
                  </a:lnTo>
                  <a:lnTo>
                    <a:pt x="49155" y="541758"/>
                  </a:lnTo>
                  <a:lnTo>
                    <a:pt x="28293" y="500183"/>
                  </a:lnTo>
                  <a:lnTo>
                    <a:pt x="12860" y="455752"/>
                  </a:lnTo>
                  <a:lnTo>
                    <a:pt x="3286" y="408894"/>
                  </a:lnTo>
                  <a:lnTo>
                    <a:pt x="0" y="36003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16758" y="4669535"/>
            <a:ext cx="30226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3505" marR="5080" indent="-9144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In</a:t>
            </a:r>
            <a:r>
              <a:rPr sz="1400" spc="-5" dirty="0">
                <a:latin typeface="Carlito"/>
                <a:cs typeface="Carlito"/>
              </a:rPr>
              <a:t>d</a:t>
            </a:r>
            <a:r>
              <a:rPr sz="1400" dirty="0">
                <a:latin typeface="Carlito"/>
                <a:cs typeface="Carlito"/>
              </a:rPr>
              <a:t>.  C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88748" y="1722920"/>
            <a:ext cx="307403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All the </a:t>
            </a:r>
            <a:r>
              <a:rPr sz="1400" spc="-5" dirty="0">
                <a:latin typeface="Carlito"/>
                <a:cs typeface="Carlito"/>
              </a:rPr>
              <a:t>information available in </a:t>
            </a:r>
            <a:r>
              <a:rPr sz="1400" dirty="0">
                <a:latin typeface="Carlito"/>
                <a:cs typeface="Carlito"/>
              </a:rPr>
              <a:t>the </a:t>
            </a:r>
            <a:r>
              <a:rPr sz="1400" spc="-5" dirty="0">
                <a:latin typeface="Carlito"/>
                <a:cs typeface="Carlito"/>
              </a:rPr>
              <a:t>society  </a:t>
            </a:r>
            <a:r>
              <a:rPr sz="1400" dirty="0">
                <a:latin typeface="Carlito"/>
                <a:cs typeface="Carlito"/>
              </a:rPr>
              <a:t>can be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used.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88748" y="2357920"/>
            <a:ext cx="299402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Carlito"/>
                <a:cs typeface="Carlito"/>
              </a:rPr>
              <a:t>Wrong or </a:t>
            </a:r>
            <a:r>
              <a:rPr sz="1400" dirty="0">
                <a:latin typeface="Carlito"/>
                <a:cs typeface="Carlito"/>
              </a:rPr>
              <a:t>biased </a:t>
            </a:r>
            <a:r>
              <a:rPr sz="1400" spc="-5" dirty="0">
                <a:latin typeface="Carlito"/>
                <a:cs typeface="Carlito"/>
              </a:rPr>
              <a:t>information </a:t>
            </a:r>
            <a:r>
              <a:rPr sz="1400" dirty="0">
                <a:latin typeface="Carlito"/>
                <a:cs typeface="Carlito"/>
              </a:rPr>
              <a:t>has a </a:t>
            </a:r>
            <a:r>
              <a:rPr sz="1400" spc="-5" dirty="0">
                <a:latin typeface="Carlito"/>
                <a:cs typeface="Carlito"/>
              </a:rPr>
              <a:t>lesser  </a:t>
            </a:r>
            <a:r>
              <a:rPr sz="1400" dirty="0">
                <a:latin typeface="Carlito"/>
                <a:cs typeface="Carlito"/>
              </a:rPr>
              <a:t>bad </a:t>
            </a:r>
            <a:r>
              <a:rPr sz="1400" spc="-5" dirty="0">
                <a:latin typeface="Carlito"/>
                <a:cs typeface="Carlito"/>
              </a:rPr>
              <a:t>impact on </a:t>
            </a:r>
            <a:r>
              <a:rPr sz="1400" dirty="0">
                <a:latin typeface="Carlito"/>
                <a:cs typeface="Carlito"/>
              </a:rPr>
              <a:t>the ﬁnal</a:t>
            </a:r>
            <a:r>
              <a:rPr sz="1400" spc="-1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value.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88748" y="2992920"/>
            <a:ext cx="24358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Carlito"/>
                <a:cs typeface="Carlito"/>
              </a:rPr>
              <a:t>First </a:t>
            </a:r>
            <a:r>
              <a:rPr sz="1400" dirty="0">
                <a:latin typeface="Carlito"/>
                <a:cs typeface="Carlito"/>
              </a:rPr>
              <a:t>comers can </a:t>
            </a:r>
            <a:r>
              <a:rPr sz="1400" spc="-5" dirty="0">
                <a:latin typeface="Carlito"/>
                <a:cs typeface="Carlito"/>
              </a:rPr>
              <a:t>beneﬁt from</a:t>
            </a:r>
            <a:r>
              <a:rPr sz="1400" spc="-50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the  </a:t>
            </a:r>
            <a:r>
              <a:rPr sz="1400" spc="-5" dirty="0">
                <a:latin typeface="Carlito"/>
                <a:cs typeface="Carlito"/>
              </a:rPr>
              <a:t>information from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2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beginning.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88748" y="3739146"/>
            <a:ext cx="2898140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 algn="just">
              <a:lnSpc>
                <a:spcPct val="98200"/>
              </a:lnSpc>
              <a:spcBef>
                <a:spcPts val="130"/>
              </a:spcBef>
            </a:pPr>
            <a:r>
              <a:rPr sz="1400" dirty="0">
                <a:latin typeface="Carlito"/>
                <a:cs typeface="Carlito"/>
              </a:rPr>
              <a:t>The individuals </a:t>
            </a:r>
            <a:r>
              <a:rPr sz="1400" spc="-5" dirty="0">
                <a:latin typeface="Carlito"/>
                <a:cs typeface="Carlito"/>
              </a:rPr>
              <a:t>have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trust </a:t>
            </a:r>
            <a:r>
              <a:rPr sz="1400" dirty="0">
                <a:latin typeface="Carlito"/>
                <a:cs typeface="Carlito"/>
              </a:rPr>
              <a:t>the</a:t>
            </a:r>
            <a:r>
              <a:rPr sz="1400" spc="-3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central  service regarding </a:t>
            </a:r>
            <a:r>
              <a:rPr sz="1400" dirty="0">
                <a:latin typeface="Carlito"/>
                <a:cs typeface="Carlito"/>
              </a:rPr>
              <a:t>the </a:t>
            </a:r>
            <a:r>
              <a:rPr sz="1400" spc="-5" dirty="0">
                <a:latin typeface="Carlito"/>
                <a:cs typeface="Carlito"/>
              </a:rPr>
              <a:t>impartiality of </a:t>
            </a:r>
            <a:r>
              <a:rPr sz="1400" dirty="0">
                <a:latin typeface="Carlito"/>
                <a:cs typeface="Carlito"/>
              </a:rPr>
              <a:t>the  </a:t>
            </a:r>
            <a:r>
              <a:rPr sz="1400" spc="-5" dirty="0">
                <a:latin typeface="Carlito"/>
                <a:cs typeface="Carlito"/>
              </a:rPr>
              <a:t>calculation.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088748" y="4590046"/>
            <a:ext cx="255016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Carlito"/>
                <a:cs typeface="Carlito"/>
              </a:rPr>
              <a:t>Do </a:t>
            </a:r>
            <a:r>
              <a:rPr sz="1400" dirty="0">
                <a:latin typeface="Carlito"/>
                <a:cs typeface="Carlito"/>
              </a:rPr>
              <a:t>not </a:t>
            </a:r>
            <a:r>
              <a:rPr sz="1400" spc="-5" dirty="0">
                <a:latin typeface="Carlito"/>
                <a:cs typeface="Carlito"/>
              </a:rPr>
              <a:t>takes </a:t>
            </a:r>
            <a:r>
              <a:rPr sz="1400" dirty="0">
                <a:latin typeface="Carlito"/>
                <a:cs typeface="Carlito"/>
              </a:rPr>
              <a:t>into </a:t>
            </a:r>
            <a:r>
              <a:rPr sz="1400" spc="-5" dirty="0">
                <a:latin typeface="Carlito"/>
                <a:cs typeface="Carlito"/>
              </a:rPr>
              <a:t>account personal  preferences </a:t>
            </a:r>
            <a:r>
              <a:rPr sz="1400" dirty="0">
                <a:latin typeface="Carlito"/>
                <a:cs typeface="Carlito"/>
              </a:rPr>
              <a:t>and</a:t>
            </a:r>
            <a:r>
              <a:rPr sz="1400" spc="-5" dirty="0">
                <a:latin typeface="Carlito"/>
                <a:cs typeface="Carlito"/>
              </a:rPr>
              <a:t> biases.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088748" y="5225046"/>
            <a:ext cx="323786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dirty="0">
                <a:latin typeface="Carlito"/>
                <a:cs typeface="Carlito"/>
              </a:rPr>
              <a:t>The </a:t>
            </a:r>
            <a:r>
              <a:rPr sz="1400" spc="-5" dirty="0">
                <a:latin typeface="Carlito"/>
                <a:cs typeface="Carlito"/>
              </a:rPr>
              <a:t>central repository </a:t>
            </a:r>
            <a:r>
              <a:rPr sz="1400" dirty="0">
                <a:latin typeface="Carlito"/>
                <a:cs typeface="Carlito"/>
              </a:rPr>
              <a:t>is a </a:t>
            </a:r>
            <a:r>
              <a:rPr sz="1400" spc="-10" dirty="0">
                <a:latin typeface="Carlito"/>
                <a:cs typeface="Carlito"/>
              </a:rPr>
              <a:t>bottleneck </a:t>
            </a:r>
            <a:r>
              <a:rPr sz="1400" dirty="0">
                <a:latin typeface="Carlito"/>
                <a:cs typeface="Carlito"/>
              </a:rPr>
              <a:t>for the  </a:t>
            </a:r>
            <a:r>
              <a:rPr sz="1400" spc="-5" dirty="0">
                <a:latin typeface="Carlito"/>
                <a:cs typeface="Carlito"/>
              </a:rPr>
              <a:t>system.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88748" y="5872746"/>
            <a:ext cx="13760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rlito"/>
                <a:cs typeface="Carlito"/>
              </a:rPr>
              <a:t>Security</a:t>
            </a:r>
            <a:r>
              <a:rPr sz="1400" spc="-55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problems.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636031" y="1803866"/>
            <a:ext cx="324485" cy="324485"/>
            <a:chOff x="5636031" y="1803866"/>
            <a:chExt cx="324485" cy="324485"/>
          </a:xfrm>
        </p:grpSpPr>
        <p:sp>
          <p:nvSpPr>
            <p:cNvPr id="35" name="object 35"/>
            <p:cNvSpPr/>
            <p:nvPr/>
          </p:nvSpPr>
          <p:spPr>
            <a:xfrm>
              <a:off x="5636031" y="1803866"/>
              <a:ext cx="324196" cy="3241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84875" y="1830908"/>
              <a:ext cx="223989" cy="22400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84877" y="1830910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5">
                  <a:moveTo>
                    <a:pt x="0" y="76154"/>
                  </a:moveTo>
                  <a:lnTo>
                    <a:pt x="76155" y="76154"/>
                  </a:lnTo>
                  <a:lnTo>
                    <a:pt x="76155" y="0"/>
                  </a:lnTo>
                  <a:lnTo>
                    <a:pt x="147843" y="0"/>
                  </a:lnTo>
                  <a:lnTo>
                    <a:pt x="147843" y="76154"/>
                  </a:lnTo>
                  <a:lnTo>
                    <a:pt x="223998" y="76154"/>
                  </a:lnTo>
                  <a:lnTo>
                    <a:pt x="223998" y="147842"/>
                  </a:lnTo>
                  <a:lnTo>
                    <a:pt x="147843" y="147842"/>
                  </a:lnTo>
                  <a:lnTo>
                    <a:pt x="147843" y="223997"/>
                  </a:lnTo>
                  <a:lnTo>
                    <a:pt x="76155" y="223997"/>
                  </a:lnTo>
                  <a:lnTo>
                    <a:pt x="76155" y="147842"/>
                  </a:lnTo>
                  <a:lnTo>
                    <a:pt x="0" y="147842"/>
                  </a:lnTo>
                  <a:lnTo>
                    <a:pt x="0" y="7615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636031" y="4638500"/>
            <a:ext cx="324485" cy="179070"/>
            <a:chOff x="5636031" y="4638500"/>
            <a:chExt cx="324485" cy="179070"/>
          </a:xfrm>
        </p:grpSpPr>
        <p:sp>
          <p:nvSpPr>
            <p:cNvPr id="39" name="object 39"/>
            <p:cNvSpPr/>
            <p:nvPr/>
          </p:nvSpPr>
          <p:spPr>
            <a:xfrm>
              <a:off x="5636031" y="4638500"/>
              <a:ext cx="324196" cy="17872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684875" y="4665827"/>
              <a:ext cx="223989" cy="761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84877" y="4665825"/>
              <a:ext cx="224154" cy="76200"/>
            </a:xfrm>
            <a:custGeom>
              <a:avLst/>
              <a:gdLst/>
              <a:ahLst/>
              <a:cxnLst/>
              <a:rect l="l" t="t" r="r" b="b"/>
              <a:pathLst>
                <a:path w="224154" h="76200">
                  <a:moveTo>
                    <a:pt x="0" y="0"/>
                  </a:moveTo>
                  <a:lnTo>
                    <a:pt x="223998" y="0"/>
                  </a:lnTo>
                  <a:lnTo>
                    <a:pt x="223998" y="76126"/>
                  </a:lnTo>
                  <a:lnTo>
                    <a:pt x="0" y="76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5636031" y="2377446"/>
            <a:ext cx="324485" cy="328930"/>
            <a:chOff x="5636031" y="2377446"/>
            <a:chExt cx="324485" cy="328930"/>
          </a:xfrm>
        </p:grpSpPr>
        <p:sp>
          <p:nvSpPr>
            <p:cNvPr id="43" name="object 43"/>
            <p:cNvSpPr/>
            <p:nvPr/>
          </p:nvSpPr>
          <p:spPr>
            <a:xfrm>
              <a:off x="5636031" y="2377446"/>
              <a:ext cx="324196" cy="32835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84875" y="2406980"/>
              <a:ext cx="223989" cy="22398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84877" y="2406969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5">
                  <a:moveTo>
                    <a:pt x="0" y="76154"/>
                  </a:moveTo>
                  <a:lnTo>
                    <a:pt x="76155" y="76154"/>
                  </a:lnTo>
                  <a:lnTo>
                    <a:pt x="76155" y="0"/>
                  </a:lnTo>
                  <a:lnTo>
                    <a:pt x="147843" y="0"/>
                  </a:lnTo>
                  <a:lnTo>
                    <a:pt x="147843" y="76154"/>
                  </a:lnTo>
                  <a:lnTo>
                    <a:pt x="223998" y="76154"/>
                  </a:lnTo>
                  <a:lnTo>
                    <a:pt x="223998" y="147842"/>
                  </a:lnTo>
                  <a:lnTo>
                    <a:pt x="147843" y="147842"/>
                  </a:lnTo>
                  <a:lnTo>
                    <a:pt x="147843" y="223997"/>
                  </a:lnTo>
                  <a:lnTo>
                    <a:pt x="76155" y="223997"/>
                  </a:lnTo>
                  <a:lnTo>
                    <a:pt x="76155" y="147842"/>
                  </a:lnTo>
                  <a:lnTo>
                    <a:pt x="0" y="147842"/>
                  </a:lnTo>
                  <a:lnTo>
                    <a:pt x="0" y="7615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636031" y="3017516"/>
            <a:ext cx="324485" cy="324485"/>
            <a:chOff x="5636031" y="3017516"/>
            <a:chExt cx="324485" cy="324485"/>
          </a:xfrm>
        </p:grpSpPr>
        <p:sp>
          <p:nvSpPr>
            <p:cNvPr id="47" name="object 47"/>
            <p:cNvSpPr/>
            <p:nvPr/>
          </p:nvSpPr>
          <p:spPr>
            <a:xfrm>
              <a:off x="5636031" y="3017516"/>
              <a:ext cx="324196" cy="3241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684875" y="3043567"/>
              <a:ext cx="223989" cy="22400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84877" y="3043569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4">
                  <a:moveTo>
                    <a:pt x="0" y="76155"/>
                  </a:moveTo>
                  <a:lnTo>
                    <a:pt x="76155" y="76155"/>
                  </a:lnTo>
                  <a:lnTo>
                    <a:pt x="76155" y="0"/>
                  </a:lnTo>
                  <a:lnTo>
                    <a:pt x="147843" y="0"/>
                  </a:lnTo>
                  <a:lnTo>
                    <a:pt x="147843" y="76155"/>
                  </a:lnTo>
                  <a:lnTo>
                    <a:pt x="223998" y="76155"/>
                  </a:lnTo>
                  <a:lnTo>
                    <a:pt x="223998" y="147842"/>
                  </a:lnTo>
                  <a:lnTo>
                    <a:pt x="147843" y="147842"/>
                  </a:lnTo>
                  <a:lnTo>
                    <a:pt x="147843" y="223997"/>
                  </a:lnTo>
                  <a:lnTo>
                    <a:pt x="76155" y="223997"/>
                  </a:lnTo>
                  <a:lnTo>
                    <a:pt x="76155" y="147842"/>
                  </a:lnTo>
                  <a:lnTo>
                    <a:pt x="0" y="147842"/>
                  </a:lnTo>
                  <a:lnTo>
                    <a:pt x="0" y="76155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636031" y="3803069"/>
            <a:ext cx="324485" cy="179070"/>
            <a:chOff x="5636031" y="3803069"/>
            <a:chExt cx="324485" cy="179070"/>
          </a:xfrm>
        </p:grpSpPr>
        <p:sp>
          <p:nvSpPr>
            <p:cNvPr id="51" name="object 51"/>
            <p:cNvSpPr/>
            <p:nvPr/>
          </p:nvSpPr>
          <p:spPr>
            <a:xfrm>
              <a:off x="5636031" y="3803069"/>
              <a:ext cx="324196" cy="17872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84875" y="3832415"/>
              <a:ext cx="223989" cy="7612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84877" y="3832413"/>
              <a:ext cx="224154" cy="76200"/>
            </a:xfrm>
            <a:custGeom>
              <a:avLst/>
              <a:gdLst/>
              <a:ahLst/>
              <a:cxnLst/>
              <a:rect l="l" t="t" r="r" b="b"/>
              <a:pathLst>
                <a:path w="224154" h="76200">
                  <a:moveTo>
                    <a:pt x="0" y="0"/>
                  </a:moveTo>
                  <a:lnTo>
                    <a:pt x="223998" y="0"/>
                  </a:lnTo>
                  <a:lnTo>
                    <a:pt x="223998" y="76126"/>
                  </a:lnTo>
                  <a:lnTo>
                    <a:pt x="0" y="76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946857" y="3922204"/>
            <a:ext cx="759460" cy="1029335"/>
            <a:chOff x="2946857" y="3922204"/>
            <a:chExt cx="759460" cy="1029335"/>
          </a:xfrm>
        </p:grpSpPr>
        <p:sp>
          <p:nvSpPr>
            <p:cNvPr id="55" name="object 55"/>
            <p:cNvSpPr/>
            <p:nvPr/>
          </p:nvSpPr>
          <p:spPr>
            <a:xfrm>
              <a:off x="2946857" y="4430681"/>
              <a:ext cx="461356" cy="386542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98317" y="4458651"/>
              <a:ext cx="358190" cy="28524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93562" y="3922204"/>
              <a:ext cx="712577" cy="102903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2094801" y="5224545"/>
            <a:ext cx="1725295" cy="1409065"/>
            <a:chOff x="2094801" y="5224545"/>
            <a:chExt cx="1725295" cy="1409065"/>
          </a:xfrm>
        </p:grpSpPr>
        <p:sp>
          <p:nvSpPr>
            <p:cNvPr id="59" name="object 59"/>
            <p:cNvSpPr/>
            <p:nvPr/>
          </p:nvSpPr>
          <p:spPr>
            <a:xfrm>
              <a:off x="2094801" y="5648497"/>
              <a:ext cx="1616824" cy="985057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146439" y="5677801"/>
              <a:ext cx="1516583" cy="880921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46540" y="5677805"/>
              <a:ext cx="1517015" cy="881380"/>
            </a:xfrm>
            <a:custGeom>
              <a:avLst/>
              <a:gdLst/>
              <a:ahLst/>
              <a:cxnLst/>
              <a:rect l="l" t="t" r="r" b="b"/>
              <a:pathLst>
                <a:path w="1517014" h="881379">
                  <a:moveTo>
                    <a:pt x="535627" y="848317"/>
                  </a:moveTo>
                  <a:lnTo>
                    <a:pt x="581335" y="852935"/>
                  </a:lnTo>
                  <a:lnTo>
                    <a:pt x="626849" y="853684"/>
                  </a:lnTo>
                  <a:lnTo>
                    <a:pt x="672027" y="850660"/>
                  </a:lnTo>
                  <a:lnTo>
                    <a:pt x="716725" y="843963"/>
                  </a:lnTo>
                  <a:lnTo>
                    <a:pt x="760801" y="833689"/>
                  </a:lnTo>
                  <a:lnTo>
                    <a:pt x="804112" y="819937"/>
                  </a:lnTo>
                  <a:lnTo>
                    <a:pt x="846517" y="802805"/>
                  </a:lnTo>
                  <a:lnTo>
                    <a:pt x="887871" y="782392"/>
                  </a:lnTo>
                  <a:lnTo>
                    <a:pt x="928033" y="758794"/>
                  </a:lnTo>
                  <a:lnTo>
                    <a:pt x="966859" y="732110"/>
                  </a:lnTo>
                  <a:lnTo>
                    <a:pt x="1004208" y="702438"/>
                  </a:lnTo>
                  <a:lnTo>
                    <a:pt x="1039936" y="669877"/>
                  </a:lnTo>
                  <a:lnTo>
                    <a:pt x="1073901" y="634523"/>
                  </a:lnTo>
                  <a:lnTo>
                    <a:pt x="1105960" y="596476"/>
                  </a:lnTo>
                  <a:lnTo>
                    <a:pt x="1135971" y="555833"/>
                  </a:lnTo>
                  <a:lnTo>
                    <a:pt x="1163791" y="512692"/>
                  </a:lnTo>
                  <a:lnTo>
                    <a:pt x="1189276" y="467152"/>
                  </a:lnTo>
                  <a:lnTo>
                    <a:pt x="1212286" y="419310"/>
                  </a:lnTo>
                  <a:lnTo>
                    <a:pt x="1232676" y="369264"/>
                  </a:lnTo>
                  <a:lnTo>
                    <a:pt x="1138071" y="355645"/>
                  </a:lnTo>
                  <a:lnTo>
                    <a:pt x="1374698" y="196576"/>
                  </a:lnTo>
                  <a:lnTo>
                    <a:pt x="1516491" y="410116"/>
                  </a:lnTo>
                  <a:lnTo>
                    <a:pt x="1421886" y="396498"/>
                  </a:lnTo>
                  <a:lnTo>
                    <a:pt x="1401496" y="446544"/>
                  </a:lnTo>
                  <a:lnTo>
                    <a:pt x="1378486" y="494387"/>
                  </a:lnTo>
                  <a:lnTo>
                    <a:pt x="1353001" y="539927"/>
                  </a:lnTo>
                  <a:lnTo>
                    <a:pt x="1325181" y="583068"/>
                  </a:lnTo>
                  <a:lnTo>
                    <a:pt x="1295170" y="623711"/>
                  </a:lnTo>
                  <a:lnTo>
                    <a:pt x="1263111" y="661759"/>
                  </a:lnTo>
                  <a:lnTo>
                    <a:pt x="1229146" y="697112"/>
                  </a:lnTo>
                  <a:lnTo>
                    <a:pt x="1193418" y="729674"/>
                  </a:lnTo>
                  <a:lnTo>
                    <a:pt x="1156069" y="759345"/>
                  </a:lnTo>
                  <a:lnTo>
                    <a:pt x="1117243" y="786029"/>
                  </a:lnTo>
                  <a:lnTo>
                    <a:pt x="1077081" y="809627"/>
                  </a:lnTo>
                  <a:lnTo>
                    <a:pt x="1035727" y="830041"/>
                  </a:lnTo>
                  <a:lnTo>
                    <a:pt x="993322" y="847172"/>
                  </a:lnTo>
                  <a:lnTo>
                    <a:pt x="950011" y="860924"/>
                  </a:lnTo>
                  <a:lnTo>
                    <a:pt x="905935" y="871198"/>
                  </a:lnTo>
                  <a:lnTo>
                    <a:pt x="861236" y="877896"/>
                  </a:lnTo>
                  <a:lnTo>
                    <a:pt x="816059" y="880919"/>
                  </a:lnTo>
                  <a:lnTo>
                    <a:pt x="770545" y="880170"/>
                  </a:lnTo>
                  <a:lnTo>
                    <a:pt x="724837" y="875552"/>
                  </a:lnTo>
                  <a:lnTo>
                    <a:pt x="535627" y="848317"/>
                  </a:lnTo>
                  <a:lnTo>
                    <a:pt x="492366" y="840307"/>
                  </a:lnTo>
                  <a:lnTo>
                    <a:pt x="450384" y="828994"/>
                  </a:lnTo>
                  <a:lnTo>
                    <a:pt x="409760" y="814504"/>
                  </a:lnTo>
                  <a:lnTo>
                    <a:pt x="370571" y="796963"/>
                  </a:lnTo>
                  <a:lnTo>
                    <a:pt x="332896" y="776497"/>
                  </a:lnTo>
                  <a:lnTo>
                    <a:pt x="296813" y="753233"/>
                  </a:lnTo>
                  <a:lnTo>
                    <a:pt x="262401" y="727297"/>
                  </a:lnTo>
                  <a:lnTo>
                    <a:pt x="229739" y="698815"/>
                  </a:lnTo>
                  <a:lnTo>
                    <a:pt x="198904" y="667914"/>
                  </a:lnTo>
                  <a:lnTo>
                    <a:pt x="169976" y="634720"/>
                  </a:lnTo>
                  <a:lnTo>
                    <a:pt x="143032" y="599359"/>
                  </a:lnTo>
                  <a:lnTo>
                    <a:pt x="118151" y="561958"/>
                  </a:lnTo>
                  <a:lnTo>
                    <a:pt x="95412" y="522644"/>
                  </a:lnTo>
                  <a:lnTo>
                    <a:pt x="74892" y="481541"/>
                  </a:lnTo>
                  <a:lnTo>
                    <a:pt x="56671" y="438778"/>
                  </a:lnTo>
                  <a:lnTo>
                    <a:pt x="40826" y="394480"/>
                  </a:lnTo>
                  <a:lnTo>
                    <a:pt x="27437" y="348773"/>
                  </a:lnTo>
                  <a:lnTo>
                    <a:pt x="16581" y="301784"/>
                  </a:lnTo>
                  <a:lnTo>
                    <a:pt x="8337" y="253639"/>
                  </a:lnTo>
                  <a:lnTo>
                    <a:pt x="2784" y="204465"/>
                  </a:lnTo>
                  <a:lnTo>
                    <a:pt x="0" y="154387"/>
                  </a:lnTo>
                  <a:lnTo>
                    <a:pt x="62" y="103533"/>
                  </a:lnTo>
                  <a:lnTo>
                    <a:pt x="3051" y="52028"/>
                  </a:lnTo>
                  <a:lnTo>
                    <a:pt x="9043" y="0"/>
                  </a:lnTo>
                  <a:lnTo>
                    <a:pt x="198253" y="27235"/>
                  </a:lnTo>
                  <a:lnTo>
                    <a:pt x="192367" y="78135"/>
                  </a:lnTo>
                  <a:lnTo>
                    <a:pt x="189365" y="128620"/>
                  </a:lnTo>
                  <a:lnTo>
                    <a:pt x="189180" y="178561"/>
                  </a:lnTo>
                  <a:lnTo>
                    <a:pt x="191745" y="227829"/>
                  </a:lnTo>
                  <a:lnTo>
                    <a:pt x="196991" y="276297"/>
                  </a:lnTo>
                  <a:lnTo>
                    <a:pt x="204853" y="323835"/>
                  </a:lnTo>
                  <a:lnTo>
                    <a:pt x="215263" y="370317"/>
                  </a:lnTo>
                  <a:lnTo>
                    <a:pt x="228154" y="415614"/>
                  </a:lnTo>
                  <a:lnTo>
                    <a:pt x="243458" y="459597"/>
                  </a:lnTo>
                  <a:lnTo>
                    <a:pt x="261108" y="502138"/>
                  </a:lnTo>
                  <a:lnTo>
                    <a:pt x="281037" y="543110"/>
                  </a:lnTo>
                  <a:lnTo>
                    <a:pt x="303178" y="582383"/>
                  </a:lnTo>
                  <a:lnTo>
                    <a:pt x="327464" y="619830"/>
                  </a:lnTo>
                  <a:lnTo>
                    <a:pt x="353827" y="655322"/>
                  </a:lnTo>
                  <a:lnTo>
                    <a:pt x="382200" y="688731"/>
                  </a:lnTo>
                  <a:lnTo>
                    <a:pt x="412516" y="719929"/>
                  </a:lnTo>
                  <a:lnTo>
                    <a:pt x="444707" y="748788"/>
                  </a:lnTo>
                  <a:lnTo>
                    <a:pt x="478707" y="775179"/>
                  </a:lnTo>
                  <a:lnTo>
                    <a:pt x="514448" y="798974"/>
                  </a:lnTo>
                  <a:lnTo>
                    <a:pt x="551863" y="820045"/>
                  </a:lnTo>
                  <a:lnTo>
                    <a:pt x="590884" y="838264"/>
                  </a:lnTo>
                  <a:lnTo>
                    <a:pt x="631445" y="853502"/>
                  </a:lnTo>
                </a:path>
              </a:pathLst>
            </a:custGeom>
            <a:ln w="9525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146361" y="5224545"/>
              <a:ext cx="673331" cy="6774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233648" y="5261959"/>
              <a:ext cx="494606" cy="511232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198761" y="5255628"/>
              <a:ext cx="568439" cy="576071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198761" y="5255628"/>
              <a:ext cx="568960" cy="576580"/>
            </a:xfrm>
            <a:custGeom>
              <a:avLst/>
              <a:gdLst/>
              <a:ahLst/>
              <a:cxnLst/>
              <a:rect l="l" t="t" r="r" b="b"/>
              <a:pathLst>
                <a:path w="568960" h="576579">
                  <a:moveTo>
                    <a:pt x="473700" y="576063"/>
                  </a:moveTo>
                  <a:lnTo>
                    <a:pt x="492648" y="500269"/>
                  </a:lnTo>
                  <a:lnTo>
                    <a:pt x="568442" y="481321"/>
                  </a:lnTo>
                  <a:lnTo>
                    <a:pt x="473700" y="576063"/>
                  </a:lnTo>
                  <a:lnTo>
                    <a:pt x="0" y="576063"/>
                  </a:lnTo>
                  <a:lnTo>
                    <a:pt x="0" y="0"/>
                  </a:lnTo>
                  <a:lnTo>
                    <a:pt x="568442" y="0"/>
                  </a:lnTo>
                  <a:lnTo>
                    <a:pt x="568442" y="481321"/>
                  </a:lnTo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297592" y="5300713"/>
            <a:ext cx="601307" cy="3860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6195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latin typeface="Carlito"/>
                <a:cs typeface="Carlito"/>
              </a:rPr>
              <a:t>Rep.  </a:t>
            </a:r>
            <a:r>
              <a:rPr sz="1200" dirty="0">
                <a:latin typeface="Carlito"/>
                <a:cs typeface="Carlito"/>
              </a:rPr>
              <a:t>Value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911650" y="6547458"/>
            <a:ext cx="113025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Example: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847755" y="6908078"/>
            <a:ext cx="139446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Carlito"/>
                <a:cs typeface="Carlito"/>
              </a:rPr>
              <a:t>Copyright © </a:t>
            </a:r>
            <a:r>
              <a:rPr sz="800" spc="-130" dirty="0">
                <a:latin typeface="Carlito"/>
                <a:cs typeface="Carlito"/>
              </a:rPr>
              <a:t>1995-­‐2012 </a:t>
            </a:r>
            <a:r>
              <a:rPr sz="800" dirty="0">
                <a:latin typeface="Carlito"/>
                <a:cs typeface="Carlito"/>
              </a:rPr>
              <a:t>eBay</a:t>
            </a:r>
            <a:r>
              <a:rPr sz="800" spc="-50" dirty="0">
                <a:latin typeface="Carlito"/>
                <a:cs typeface="Carlito"/>
              </a:rPr>
              <a:t> </a:t>
            </a:r>
            <a:r>
              <a:rPr sz="800" spc="-35" dirty="0">
                <a:latin typeface="Carlito"/>
                <a:cs typeface="Carlito"/>
              </a:rPr>
              <a:t>Inc.</a:t>
            </a:r>
            <a:endParaRPr sz="800">
              <a:latin typeface="Carlito"/>
              <a:cs typeface="Carli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636031" y="5315986"/>
            <a:ext cx="324485" cy="174625"/>
            <a:chOff x="5636031" y="5315986"/>
            <a:chExt cx="324485" cy="174625"/>
          </a:xfrm>
        </p:grpSpPr>
        <p:sp>
          <p:nvSpPr>
            <p:cNvPr id="70" name="object 70"/>
            <p:cNvSpPr/>
            <p:nvPr/>
          </p:nvSpPr>
          <p:spPr>
            <a:xfrm>
              <a:off x="5636031" y="5315986"/>
              <a:ext cx="324196" cy="17456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684875" y="5342064"/>
              <a:ext cx="223989" cy="76123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684877" y="5342062"/>
              <a:ext cx="224154" cy="76200"/>
            </a:xfrm>
            <a:custGeom>
              <a:avLst/>
              <a:gdLst/>
              <a:ahLst/>
              <a:cxnLst/>
              <a:rect l="l" t="t" r="r" b="b"/>
              <a:pathLst>
                <a:path w="224154" h="76200">
                  <a:moveTo>
                    <a:pt x="0" y="0"/>
                  </a:moveTo>
                  <a:lnTo>
                    <a:pt x="223998" y="0"/>
                  </a:lnTo>
                  <a:lnTo>
                    <a:pt x="223998" y="76126"/>
                  </a:lnTo>
                  <a:lnTo>
                    <a:pt x="0" y="76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5636031" y="5926979"/>
            <a:ext cx="324485" cy="179070"/>
            <a:chOff x="5636031" y="5926979"/>
            <a:chExt cx="324485" cy="179070"/>
          </a:xfrm>
        </p:grpSpPr>
        <p:sp>
          <p:nvSpPr>
            <p:cNvPr id="74" name="object 74"/>
            <p:cNvSpPr/>
            <p:nvPr/>
          </p:nvSpPr>
          <p:spPr>
            <a:xfrm>
              <a:off x="5636031" y="5926979"/>
              <a:ext cx="324196" cy="178723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684875" y="5955461"/>
              <a:ext cx="223989" cy="761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684877" y="5955472"/>
              <a:ext cx="224154" cy="76200"/>
            </a:xfrm>
            <a:custGeom>
              <a:avLst/>
              <a:gdLst/>
              <a:ahLst/>
              <a:cxnLst/>
              <a:rect l="l" t="t" r="r" b="b"/>
              <a:pathLst>
                <a:path w="224154" h="76200">
                  <a:moveTo>
                    <a:pt x="0" y="0"/>
                  </a:moveTo>
                  <a:lnTo>
                    <a:pt x="223998" y="0"/>
                  </a:lnTo>
                  <a:lnTo>
                    <a:pt x="223998" y="76126"/>
                  </a:lnTo>
                  <a:lnTo>
                    <a:pt x="0" y="76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4960505" y="6444370"/>
            <a:ext cx="1104652" cy="50211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851823" y="382155"/>
            <a:ext cx="31032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Reputation in multiagent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45624" y="3005047"/>
            <a:ext cx="1612900" cy="748665"/>
            <a:chOff x="3445624" y="3005047"/>
            <a:chExt cx="1612900" cy="748665"/>
          </a:xfrm>
        </p:grpSpPr>
        <p:sp>
          <p:nvSpPr>
            <p:cNvPr id="3" name="object 3"/>
            <p:cNvSpPr/>
            <p:nvPr/>
          </p:nvSpPr>
          <p:spPr>
            <a:xfrm>
              <a:off x="3445624" y="3005047"/>
              <a:ext cx="1612671" cy="748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78631" y="3029987"/>
              <a:ext cx="1338351" cy="689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96119" y="3035210"/>
              <a:ext cx="1512163" cy="6463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96119" y="3035211"/>
              <a:ext cx="1512570" cy="646430"/>
            </a:xfrm>
            <a:custGeom>
              <a:avLst/>
              <a:gdLst/>
              <a:ahLst/>
              <a:cxnLst/>
              <a:rect l="l" t="t" r="r" b="b"/>
              <a:pathLst>
                <a:path w="1512570" h="646429">
                  <a:moveTo>
                    <a:pt x="0" y="0"/>
                  </a:moveTo>
                  <a:lnTo>
                    <a:pt x="1512169" y="0"/>
                  </a:lnTo>
                  <a:lnTo>
                    <a:pt x="1512169" y="646330"/>
                  </a:lnTo>
                  <a:lnTo>
                    <a:pt x="0" y="64633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6755" y="3068230"/>
            <a:ext cx="1217295" cy="5638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 algn="ctr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latin typeface="Carlito"/>
                <a:cs typeface="Carlito"/>
              </a:rPr>
              <a:t>Knowledge about  social relations</a:t>
            </a:r>
            <a:r>
              <a:rPr sz="1200" spc="-45" dirty="0">
                <a:latin typeface="Carlito"/>
                <a:cs typeface="Carlito"/>
              </a:rPr>
              <a:t> </a:t>
            </a:r>
            <a:r>
              <a:rPr sz="1200" dirty="0">
                <a:latin typeface="Carlito"/>
                <a:cs typeface="Carlito"/>
              </a:rPr>
              <a:t>and  roles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76111" y="908253"/>
            <a:ext cx="801878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Centralized </a:t>
            </a:r>
            <a:r>
              <a:rPr dirty="0"/>
              <a:t>vs </a:t>
            </a:r>
            <a:r>
              <a:rPr spc="-5" dirty="0"/>
              <a:t>Decentralized</a:t>
            </a:r>
            <a:r>
              <a:rPr dirty="0"/>
              <a:t> </a:t>
            </a:r>
            <a:r>
              <a:rPr spc="-5" dirty="0"/>
              <a:t>models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09027" y="1982355"/>
            <a:ext cx="3351873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Decentralized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04848" y="3150518"/>
            <a:ext cx="822960" cy="819150"/>
            <a:chOff x="1404848" y="3150518"/>
            <a:chExt cx="822960" cy="819150"/>
          </a:xfrm>
        </p:grpSpPr>
        <p:sp>
          <p:nvSpPr>
            <p:cNvPr id="11" name="object 11"/>
            <p:cNvSpPr/>
            <p:nvPr/>
          </p:nvSpPr>
          <p:spPr>
            <a:xfrm>
              <a:off x="1404848" y="3150518"/>
              <a:ext cx="822960" cy="8188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08518" y="3275220"/>
              <a:ext cx="407323" cy="57357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56651" y="3180156"/>
              <a:ext cx="720077" cy="72007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56651" y="318015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360039"/>
                  </a:moveTo>
                  <a:lnTo>
                    <a:pt x="3286" y="311184"/>
                  </a:lnTo>
                  <a:lnTo>
                    <a:pt x="12860" y="264326"/>
                  </a:lnTo>
                  <a:lnTo>
                    <a:pt x="28293" y="219895"/>
                  </a:lnTo>
                  <a:lnTo>
                    <a:pt x="49155" y="178320"/>
                  </a:lnTo>
                  <a:lnTo>
                    <a:pt x="75018" y="140029"/>
                  </a:lnTo>
                  <a:lnTo>
                    <a:pt x="105453" y="105453"/>
                  </a:lnTo>
                  <a:lnTo>
                    <a:pt x="140030" y="75018"/>
                  </a:lnTo>
                  <a:lnTo>
                    <a:pt x="178320" y="49155"/>
                  </a:lnTo>
                  <a:lnTo>
                    <a:pt x="219895" y="28293"/>
                  </a:lnTo>
                  <a:lnTo>
                    <a:pt x="264326" y="12860"/>
                  </a:lnTo>
                  <a:lnTo>
                    <a:pt x="311184" y="3286"/>
                  </a:lnTo>
                  <a:lnTo>
                    <a:pt x="360039" y="0"/>
                  </a:lnTo>
                  <a:lnTo>
                    <a:pt x="408894" y="3286"/>
                  </a:lnTo>
                  <a:lnTo>
                    <a:pt x="455752" y="12860"/>
                  </a:lnTo>
                  <a:lnTo>
                    <a:pt x="500183" y="28293"/>
                  </a:lnTo>
                  <a:lnTo>
                    <a:pt x="541758" y="49155"/>
                  </a:lnTo>
                  <a:lnTo>
                    <a:pt x="580049" y="75018"/>
                  </a:lnTo>
                  <a:lnTo>
                    <a:pt x="614626" y="105453"/>
                  </a:lnTo>
                  <a:lnTo>
                    <a:pt x="645060" y="140029"/>
                  </a:lnTo>
                  <a:lnTo>
                    <a:pt x="670923" y="178320"/>
                  </a:lnTo>
                  <a:lnTo>
                    <a:pt x="691785" y="219895"/>
                  </a:lnTo>
                  <a:lnTo>
                    <a:pt x="707218" y="264326"/>
                  </a:lnTo>
                  <a:lnTo>
                    <a:pt x="716792" y="311184"/>
                  </a:lnTo>
                  <a:lnTo>
                    <a:pt x="720079" y="360039"/>
                  </a:lnTo>
                  <a:lnTo>
                    <a:pt x="716792" y="408895"/>
                  </a:lnTo>
                  <a:lnTo>
                    <a:pt x="707218" y="455752"/>
                  </a:lnTo>
                  <a:lnTo>
                    <a:pt x="691785" y="500183"/>
                  </a:lnTo>
                  <a:lnTo>
                    <a:pt x="670923" y="541758"/>
                  </a:lnTo>
                  <a:lnTo>
                    <a:pt x="645060" y="580049"/>
                  </a:lnTo>
                  <a:lnTo>
                    <a:pt x="614626" y="614626"/>
                  </a:lnTo>
                  <a:lnTo>
                    <a:pt x="580049" y="645060"/>
                  </a:lnTo>
                  <a:lnTo>
                    <a:pt x="541758" y="670923"/>
                  </a:lnTo>
                  <a:lnTo>
                    <a:pt x="500183" y="691785"/>
                  </a:lnTo>
                  <a:lnTo>
                    <a:pt x="455752" y="707218"/>
                  </a:lnTo>
                  <a:lnTo>
                    <a:pt x="408894" y="716792"/>
                  </a:lnTo>
                  <a:lnTo>
                    <a:pt x="360039" y="720079"/>
                  </a:lnTo>
                  <a:lnTo>
                    <a:pt x="311184" y="716792"/>
                  </a:lnTo>
                  <a:lnTo>
                    <a:pt x="264326" y="707218"/>
                  </a:lnTo>
                  <a:lnTo>
                    <a:pt x="219895" y="691785"/>
                  </a:lnTo>
                  <a:lnTo>
                    <a:pt x="178320" y="670923"/>
                  </a:lnTo>
                  <a:lnTo>
                    <a:pt x="140030" y="645060"/>
                  </a:lnTo>
                  <a:lnTo>
                    <a:pt x="105453" y="614626"/>
                  </a:lnTo>
                  <a:lnTo>
                    <a:pt x="75018" y="580049"/>
                  </a:lnTo>
                  <a:lnTo>
                    <a:pt x="49155" y="541758"/>
                  </a:lnTo>
                  <a:lnTo>
                    <a:pt x="28293" y="500183"/>
                  </a:lnTo>
                  <a:lnTo>
                    <a:pt x="12860" y="455752"/>
                  </a:lnTo>
                  <a:lnTo>
                    <a:pt x="3286" y="408895"/>
                  </a:lnTo>
                  <a:lnTo>
                    <a:pt x="0" y="36003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68478" y="3314141"/>
            <a:ext cx="30226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99060" marR="5080" indent="-86995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In</a:t>
            </a:r>
            <a:r>
              <a:rPr sz="1400" spc="-5" dirty="0">
                <a:latin typeface="Carlito"/>
                <a:cs typeface="Carlito"/>
              </a:rPr>
              <a:t>d</a:t>
            </a:r>
            <a:r>
              <a:rPr sz="1400" dirty="0">
                <a:latin typeface="Carlito"/>
                <a:cs typeface="Carlito"/>
              </a:rPr>
              <a:t>.  A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970112" y="3458095"/>
            <a:ext cx="1862455" cy="2788920"/>
            <a:chOff x="1970112" y="3458095"/>
            <a:chExt cx="1862455" cy="2788920"/>
          </a:xfrm>
        </p:grpSpPr>
        <p:sp>
          <p:nvSpPr>
            <p:cNvPr id="17" name="object 17"/>
            <p:cNvSpPr/>
            <p:nvPr/>
          </p:nvSpPr>
          <p:spPr>
            <a:xfrm>
              <a:off x="3013367" y="3458095"/>
              <a:ext cx="818803" cy="8229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12871" y="3586942"/>
              <a:ext cx="411480" cy="5735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2363" y="3490315"/>
              <a:ext cx="720089" cy="72007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62363" y="3490315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360039"/>
                  </a:moveTo>
                  <a:lnTo>
                    <a:pt x="3286" y="311184"/>
                  </a:lnTo>
                  <a:lnTo>
                    <a:pt x="12860" y="264326"/>
                  </a:lnTo>
                  <a:lnTo>
                    <a:pt x="28293" y="219895"/>
                  </a:lnTo>
                  <a:lnTo>
                    <a:pt x="49155" y="178320"/>
                  </a:lnTo>
                  <a:lnTo>
                    <a:pt x="75018" y="140029"/>
                  </a:lnTo>
                  <a:lnTo>
                    <a:pt x="105453" y="105452"/>
                  </a:lnTo>
                  <a:lnTo>
                    <a:pt x="140030" y="75018"/>
                  </a:lnTo>
                  <a:lnTo>
                    <a:pt x="178320" y="49155"/>
                  </a:lnTo>
                  <a:lnTo>
                    <a:pt x="219895" y="28293"/>
                  </a:lnTo>
                  <a:lnTo>
                    <a:pt x="264326" y="12860"/>
                  </a:lnTo>
                  <a:lnTo>
                    <a:pt x="311184" y="3286"/>
                  </a:lnTo>
                  <a:lnTo>
                    <a:pt x="360039" y="0"/>
                  </a:lnTo>
                  <a:lnTo>
                    <a:pt x="408895" y="3286"/>
                  </a:lnTo>
                  <a:lnTo>
                    <a:pt x="455752" y="12860"/>
                  </a:lnTo>
                  <a:lnTo>
                    <a:pt x="500183" y="28293"/>
                  </a:lnTo>
                  <a:lnTo>
                    <a:pt x="541758" y="49155"/>
                  </a:lnTo>
                  <a:lnTo>
                    <a:pt x="580049" y="75018"/>
                  </a:lnTo>
                  <a:lnTo>
                    <a:pt x="614626" y="105452"/>
                  </a:lnTo>
                  <a:lnTo>
                    <a:pt x="645060" y="140029"/>
                  </a:lnTo>
                  <a:lnTo>
                    <a:pt x="670923" y="178320"/>
                  </a:lnTo>
                  <a:lnTo>
                    <a:pt x="691785" y="219895"/>
                  </a:lnTo>
                  <a:lnTo>
                    <a:pt x="707218" y="264326"/>
                  </a:lnTo>
                  <a:lnTo>
                    <a:pt x="716792" y="311184"/>
                  </a:lnTo>
                  <a:lnTo>
                    <a:pt x="720079" y="360039"/>
                  </a:lnTo>
                  <a:lnTo>
                    <a:pt x="716792" y="408894"/>
                  </a:lnTo>
                  <a:lnTo>
                    <a:pt x="707218" y="455752"/>
                  </a:lnTo>
                  <a:lnTo>
                    <a:pt x="691785" y="500183"/>
                  </a:lnTo>
                  <a:lnTo>
                    <a:pt x="670923" y="541758"/>
                  </a:lnTo>
                  <a:lnTo>
                    <a:pt x="645060" y="580049"/>
                  </a:lnTo>
                  <a:lnTo>
                    <a:pt x="614626" y="614626"/>
                  </a:lnTo>
                  <a:lnTo>
                    <a:pt x="580049" y="645060"/>
                  </a:lnTo>
                  <a:lnTo>
                    <a:pt x="541758" y="670923"/>
                  </a:lnTo>
                  <a:lnTo>
                    <a:pt x="500183" y="691785"/>
                  </a:lnTo>
                  <a:lnTo>
                    <a:pt x="455752" y="707218"/>
                  </a:lnTo>
                  <a:lnTo>
                    <a:pt x="408895" y="716792"/>
                  </a:lnTo>
                  <a:lnTo>
                    <a:pt x="360039" y="720079"/>
                  </a:lnTo>
                  <a:lnTo>
                    <a:pt x="311184" y="716792"/>
                  </a:lnTo>
                  <a:lnTo>
                    <a:pt x="264326" y="707218"/>
                  </a:lnTo>
                  <a:lnTo>
                    <a:pt x="219895" y="691785"/>
                  </a:lnTo>
                  <a:lnTo>
                    <a:pt x="178320" y="670923"/>
                  </a:lnTo>
                  <a:lnTo>
                    <a:pt x="140030" y="645060"/>
                  </a:lnTo>
                  <a:lnTo>
                    <a:pt x="105453" y="614626"/>
                  </a:lnTo>
                  <a:lnTo>
                    <a:pt x="75018" y="580049"/>
                  </a:lnTo>
                  <a:lnTo>
                    <a:pt x="49155" y="541758"/>
                  </a:lnTo>
                  <a:lnTo>
                    <a:pt x="28293" y="500183"/>
                  </a:lnTo>
                  <a:lnTo>
                    <a:pt x="12860" y="455752"/>
                  </a:lnTo>
                  <a:lnTo>
                    <a:pt x="3286" y="408894"/>
                  </a:lnTo>
                  <a:lnTo>
                    <a:pt x="0" y="36003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70112" y="5424055"/>
              <a:ext cx="818803" cy="8229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69617" y="5552902"/>
              <a:ext cx="411480" cy="57357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019185" y="5456186"/>
              <a:ext cx="720077" cy="7200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19185" y="5456186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360039"/>
                  </a:moveTo>
                  <a:lnTo>
                    <a:pt x="3286" y="311184"/>
                  </a:lnTo>
                  <a:lnTo>
                    <a:pt x="12860" y="264327"/>
                  </a:lnTo>
                  <a:lnTo>
                    <a:pt x="28293" y="219896"/>
                  </a:lnTo>
                  <a:lnTo>
                    <a:pt x="49155" y="178321"/>
                  </a:lnTo>
                  <a:lnTo>
                    <a:pt x="75018" y="140030"/>
                  </a:lnTo>
                  <a:lnTo>
                    <a:pt x="105453" y="105453"/>
                  </a:lnTo>
                  <a:lnTo>
                    <a:pt x="140030" y="75018"/>
                  </a:lnTo>
                  <a:lnTo>
                    <a:pt x="178320" y="49156"/>
                  </a:lnTo>
                  <a:lnTo>
                    <a:pt x="219895" y="28293"/>
                  </a:lnTo>
                  <a:lnTo>
                    <a:pt x="264326" y="12861"/>
                  </a:lnTo>
                  <a:lnTo>
                    <a:pt x="311184" y="3286"/>
                  </a:lnTo>
                  <a:lnTo>
                    <a:pt x="360039" y="0"/>
                  </a:lnTo>
                  <a:lnTo>
                    <a:pt x="408895" y="3286"/>
                  </a:lnTo>
                  <a:lnTo>
                    <a:pt x="455752" y="12861"/>
                  </a:lnTo>
                  <a:lnTo>
                    <a:pt x="500183" y="28293"/>
                  </a:lnTo>
                  <a:lnTo>
                    <a:pt x="541758" y="49156"/>
                  </a:lnTo>
                  <a:lnTo>
                    <a:pt x="580049" y="75018"/>
                  </a:lnTo>
                  <a:lnTo>
                    <a:pt x="614626" y="105453"/>
                  </a:lnTo>
                  <a:lnTo>
                    <a:pt x="645060" y="140030"/>
                  </a:lnTo>
                  <a:lnTo>
                    <a:pt x="670923" y="178321"/>
                  </a:lnTo>
                  <a:lnTo>
                    <a:pt x="691785" y="219896"/>
                  </a:lnTo>
                  <a:lnTo>
                    <a:pt x="707218" y="264327"/>
                  </a:lnTo>
                  <a:lnTo>
                    <a:pt x="716792" y="311184"/>
                  </a:lnTo>
                  <a:lnTo>
                    <a:pt x="720079" y="360039"/>
                  </a:lnTo>
                  <a:lnTo>
                    <a:pt x="716792" y="408895"/>
                  </a:lnTo>
                  <a:lnTo>
                    <a:pt x="707218" y="455752"/>
                  </a:lnTo>
                  <a:lnTo>
                    <a:pt x="691785" y="500183"/>
                  </a:lnTo>
                  <a:lnTo>
                    <a:pt x="670923" y="541758"/>
                  </a:lnTo>
                  <a:lnTo>
                    <a:pt x="645060" y="580049"/>
                  </a:lnTo>
                  <a:lnTo>
                    <a:pt x="614626" y="614626"/>
                  </a:lnTo>
                  <a:lnTo>
                    <a:pt x="580049" y="645060"/>
                  </a:lnTo>
                  <a:lnTo>
                    <a:pt x="541758" y="670923"/>
                  </a:lnTo>
                  <a:lnTo>
                    <a:pt x="500183" y="691785"/>
                  </a:lnTo>
                  <a:lnTo>
                    <a:pt x="455752" y="707218"/>
                  </a:lnTo>
                  <a:lnTo>
                    <a:pt x="408895" y="716792"/>
                  </a:lnTo>
                  <a:lnTo>
                    <a:pt x="360039" y="720079"/>
                  </a:lnTo>
                  <a:lnTo>
                    <a:pt x="311184" y="716792"/>
                  </a:lnTo>
                  <a:lnTo>
                    <a:pt x="264326" y="707218"/>
                  </a:lnTo>
                  <a:lnTo>
                    <a:pt x="219895" y="691785"/>
                  </a:lnTo>
                  <a:lnTo>
                    <a:pt x="178320" y="670923"/>
                  </a:lnTo>
                  <a:lnTo>
                    <a:pt x="140030" y="645060"/>
                  </a:lnTo>
                  <a:lnTo>
                    <a:pt x="105453" y="614626"/>
                  </a:lnTo>
                  <a:lnTo>
                    <a:pt x="75018" y="580049"/>
                  </a:lnTo>
                  <a:lnTo>
                    <a:pt x="49155" y="541758"/>
                  </a:lnTo>
                  <a:lnTo>
                    <a:pt x="28293" y="500183"/>
                  </a:lnTo>
                  <a:lnTo>
                    <a:pt x="12860" y="455752"/>
                  </a:lnTo>
                  <a:lnTo>
                    <a:pt x="3286" y="408895"/>
                  </a:lnTo>
                  <a:lnTo>
                    <a:pt x="0" y="360039"/>
                  </a:lnTo>
                  <a:close/>
                </a:path>
              </a:pathLst>
            </a:custGeom>
            <a:ln w="9524">
              <a:solidFill>
                <a:srgbClr val="54B8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231012" y="5590171"/>
            <a:ext cx="302260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3505" marR="5080" indent="-9144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In</a:t>
            </a:r>
            <a:r>
              <a:rPr sz="1400" spc="-5" dirty="0">
                <a:latin typeface="Carlito"/>
                <a:cs typeface="Carlito"/>
              </a:rPr>
              <a:t>d</a:t>
            </a:r>
            <a:r>
              <a:rPr sz="1400" dirty="0">
                <a:latin typeface="Carlito"/>
                <a:cs typeface="Carlito"/>
              </a:rPr>
              <a:t>.  C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88748" y="2282139"/>
            <a:ext cx="263715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No </a:t>
            </a:r>
            <a:r>
              <a:rPr sz="1400" spc="-5" dirty="0">
                <a:latin typeface="Carlito"/>
                <a:cs typeface="Carlito"/>
              </a:rPr>
              <a:t>trust on external central entity </a:t>
            </a:r>
            <a:r>
              <a:rPr sz="1400" dirty="0">
                <a:latin typeface="Carlito"/>
                <a:cs typeface="Carlito"/>
              </a:rPr>
              <a:t>is  </a:t>
            </a:r>
            <a:r>
              <a:rPr sz="1400" spc="-5" dirty="0">
                <a:latin typeface="Carlito"/>
                <a:cs typeface="Carlito"/>
              </a:rPr>
              <a:t>necessary.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88748" y="2917139"/>
            <a:ext cx="27355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They do </a:t>
            </a:r>
            <a:r>
              <a:rPr sz="1400" dirty="0">
                <a:latin typeface="Carlito"/>
                <a:cs typeface="Carlito"/>
              </a:rPr>
              <a:t>not </a:t>
            </a:r>
            <a:r>
              <a:rPr sz="1400" spc="-5" dirty="0">
                <a:latin typeface="Carlito"/>
                <a:cs typeface="Carlito"/>
              </a:rPr>
              <a:t>introduce </a:t>
            </a:r>
            <a:r>
              <a:rPr sz="1400" dirty="0">
                <a:latin typeface="Carlito"/>
                <a:cs typeface="Carlito"/>
              </a:rPr>
              <a:t>any </a:t>
            </a:r>
            <a:r>
              <a:rPr sz="1400" spc="-10" dirty="0">
                <a:latin typeface="Carlito"/>
                <a:cs typeface="Carlito"/>
              </a:rPr>
              <a:t>bottleneck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88748" y="3552139"/>
            <a:ext cx="286131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Carlito"/>
                <a:cs typeface="Carlito"/>
              </a:rPr>
              <a:t>Each agent </a:t>
            </a:r>
            <a:r>
              <a:rPr sz="1400" dirty="0">
                <a:latin typeface="Carlito"/>
                <a:cs typeface="Carlito"/>
              </a:rPr>
              <a:t>can decide the </a:t>
            </a:r>
            <a:r>
              <a:rPr sz="1400" spc="-5" dirty="0">
                <a:latin typeface="Carlito"/>
                <a:cs typeface="Carlito"/>
              </a:rPr>
              <a:t>method</a:t>
            </a:r>
            <a:r>
              <a:rPr sz="1400" spc="-45" dirty="0">
                <a:latin typeface="Carlito"/>
                <a:cs typeface="Carlito"/>
              </a:rPr>
              <a:t> </a:t>
            </a:r>
            <a:r>
              <a:rPr sz="1400" dirty="0">
                <a:latin typeface="Carlito"/>
                <a:cs typeface="Carlito"/>
              </a:rPr>
              <a:t>that  </a:t>
            </a:r>
            <a:r>
              <a:rPr sz="1400" spc="-5" dirty="0">
                <a:latin typeface="Carlito"/>
                <a:cs typeface="Carlito"/>
              </a:rPr>
              <a:t>wants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use </a:t>
            </a:r>
            <a:r>
              <a:rPr sz="1400" dirty="0">
                <a:latin typeface="Carlito"/>
                <a:cs typeface="Carlito"/>
              </a:rPr>
              <a:t>to calculate</a:t>
            </a:r>
            <a:r>
              <a:rPr sz="1400" spc="-3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reputation.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88748" y="4298365"/>
            <a:ext cx="3264535" cy="65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200"/>
              </a:lnSpc>
              <a:spcBef>
                <a:spcPts val="130"/>
              </a:spcBef>
            </a:pPr>
            <a:r>
              <a:rPr sz="1400" dirty="0">
                <a:latin typeface="Carlito"/>
                <a:cs typeface="Carlito"/>
              </a:rPr>
              <a:t>It can </a:t>
            </a:r>
            <a:r>
              <a:rPr sz="1400" spc="-5" dirty="0">
                <a:latin typeface="Carlito"/>
                <a:cs typeface="Carlito"/>
              </a:rPr>
              <a:t>take </a:t>
            </a:r>
            <a:r>
              <a:rPr sz="1400" dirty="0">
                <a:latin typeface="Carlito"/>
                <a:cs typeface="Carlito"/>
              </a:rPr>
              <a:t>some </a:t>
            </a:r>
            <a:r>
              <a:rPr sz="1400" spc="-5" dirty="0">
                <a:latin typeface="Carlito"/>
                <a:cs typeface="Carlito"/>
              </a:rPr>
              <a:t>time </a:t>
            </a:r>
            <a:r>
              <a:rPr sz="1400" dirty="0">
                <a:latin typeface="Carlito"/>
                <a:cs typeface="Carlito"/>
              </a:rPr>
              <a:t>for the </a:t>
            </a:r>
            <a:r>
              <a:rPr sz="1400" spc="-5" dirty="0">
                <a:latin typeface="Carlito"/>
                <a:cs typeface="Carlito"/>
              </a:rPr>
              <a:t>agent </a:t>
            </a:r>
            <a:r>
              <a:rPr sz="1400" dirty="0">
                <a:latin typeface="Carlito"/>
                <a:cs typeface="Carlito"/>
              </a:rPr>
              <a:t>to </a:t>
            </a:r>
            <a:r>
              <a:rPr sz="1400" spc="-5" dirty="0">
                <a:latin typeface="Carlito"/>
                <a:cs typeface="Carlito"/>
              </a:rPr>
              <a:t>obtain  enough information </a:t>
            </a:r>
            <a:r>
              <a:rPr sz="1400" dirty="0">
                <a:latin typeface="Carlito"/>
                <a:cs typeface="Carlito"/>
              </a:rPr>
              <a:t>to calculate a reliable  </a:t>
            </a:r>
            <a:r>
              <a:rPr sz="1400" spc="-5" dirty="0">
                <a:latin typeface="Carlito"/>
                <a:cs typeface="Carlito"/>
              </a:rPr>
              <a:t>reputation value. </a:t>
            </a:r>
            <a:r>
              <a:rPr sz="1400" dirty="0">
                <a:latin typeface="Carlito"/>
                <a:cs typeface="Carlito"/>
              </a:rPr>
              <a:t>It is </a:t>
            </a:r>
            <a:r>
              <a:rPr sz="1400" spc="-5" dirty="0">
                <a:latin typeface="Carlito"/>
                <a:cs typeface="Carlito"/>
              </a:rPr>
              <a:t>harder </a:t>
            </a:r>
            <a:r>
              <a:rPr sz="1400" dirty="0">
                <a:latin typeface="Carlito"/>
                <a:cs typeface="Carlito"/>
              </a:rPr>
              <a:t>for </a:t>
            </a:r>
            <a:r>
              <a:rPr sz="1400" spc="-5" dirty="0">
                <a:latin typeface="Carlito"/>
                <a:cs typeface="Carlito"/>
              </a:rPr>
              <a:t>newcomers.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88748" y="5149265"/>
            <a:ext cx="314388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80"/>
              </a:spcBef>
            </a:pPr>
            <a:r>
              <a:rPr sz="1400" dirty="0">
                <a:latin typeface="Carlito"/>
                <a:cs typeface="Carlito"/>
              </a:rPr>
              <a:t>It demands </a:t>
            </a:r>
            <a:r>
              <a:rPr sz="1400" spc="-5" dirty="0">
                <a:latin typeface="Carlito"/>
                <a:cs typeface="Carlito"/>
              </a:rPr>
              <a:t>more </a:t>
            </a:r>
            <a:r>
              <a:rPr sz="1400" dirty="0">
                <a:latin typeface="Carlito"/>
                <a:cs typeface="Carlito"/>
              </a:rPr>
              <a:t>complex and</a:t>
            </a:r>
            <a:r>
              <a:rPr sz="1400" spc="-40" dirty="0">
                <a:latin typeface="Carlito"/>
                <a:cs typeface="Carlito"/>
              </a:rPr>
              <a:t> </a:t>
            </a:r>
            <a:r>
              <a:rPr sz="1400" spc="-5" dirty="0">
                <a:latin typeface="Carlito"/>
                <a:cs typeface="Carlito"/>
              </a:rPr>
              <a:t>“intelligent”  agents.</a:t>
            </a:r>
            <a:endParaRPr sz="1400">
              <a:latin typeface="Carlito"/>
              <a:cs typeface="Carli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636031" y="2360821"/>
            <a:ext cx="324485" cy="328930"/>
            <a:chOff x="5636031" y="2360821"/>
            <a:chExt cx="324485" cy="328930"/>
          </a:xfrm>
        </p:grpSpPr>
        <p:sp>
          <p:nvSpPr>
            <p:cNvPr id="32" name="object 32"/>
            <p:cNvSpPr/>
            <p:nvPr/>
          </p:nvSpPr>
          <p:spPr>
            <a:xfrm>
              <a:off x="5636031" y="2360821"/>
              <a:ext cx="324196" cy="32835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84875" y="2390127"/>
              <a:ext cx="223989" cy="22400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84877" y="2390129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5">
                  <a:moveTo>
                    <a:pt x="0" y="76154"/>
                  </a:moveTo>
                  <a:lnTo>
                    <a:pt x="76155" y="76154"/>
                  </a:lnTo>
                  <a:lnTo>
                    <a:pt x="76155" y="0"/>
                  </a:lnTo>
                  <a:lnTo>
                    <a:pt x="147843" y="0"/>
                  </a:lnTo>
                  <a:lnTo>
                    <a:pt x="147843" y="76154"/>
                  </a:lnTo>
                  <a:lnTo>
                    <a:pt x="223998" y="76154"/>
                  </a:lnTo>
                  <a:lnTo>
                    <a:pt x="223998" y="147842"/>
                  </a:lnTo>
                  <a:lnTo>
                    <a:pt x="147843" y="147842"/>
                  </a:lnTo>
                  <a:lnTo>
                    <a:pt x="147843" y="223997"/>
                  </a:lnTo>
                  <a:lnTo>
                    <a:pt x="76155" y="223997"/>
                  </a:lnTo>
                  <a:lnTo>
                    <a:pt x="76155" y="147842"/>
                  </a:lnTo>
                  <a:lnTo>
                    <a:pt x="0" y="147842"/>
                  </a:lnTo>
                  <a:lnTo>
                    <a:pt x="0" y="7615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636031" y="5199616"/>
            <a:ext cx="324485" cy="174625"/>
            <a:chOff x="5636031" y="5199616"/>
            <a:chExt cx="324485" cy="174625"/>
          </a:xfrm>
        </p:grpSpPr>
        <p:sp>
          <p:nvSpPr>
            <p:cNvPr id="36" name="object 36"/>
            <p:cNvSpPr/>
            <p:nvPr/>
          </p:nvSpPr>
          <p:spPr>
            <a:xfrm>
              <a:off x="5636031" y="5199616"/>
              <a:ext cx="324196" cy="17456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84875" y="5225046"/>
              <a:ext cx="223989" cy="7613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84877" y="5225057"/>
              <a:ext cx="224154" cy="76200"/>
            </a:xfrm>
            <a:custGeom>
              <a:avLst/>
              <a:gdLst/>
              <a:ahLst/>
              <a:cxnLst/>
              <a:rect l="l" t="t" r="r" b="b"/>
              <a:pathLst>
                <a:path w="224154" h="76200">
                  <a:moveTo>
                    <a:pt x="0" y="0"/>
                  </a:moveTo>
                  <a:lnTo>
                    <a:pt x="223998" y="0"/>
                  </a:lnTo>
                  <a:lnTo>
                    <a:pt x="223998" y="76126"/>
                  </a:lnTo>
                  <a:lnTo>
                    <a:pt x="0" y="76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636031" y="2938547"/>
            <a:ext cx="324485" cy="324485"/>
            <a:chOff x="5636031" y="2938547"/>
            <a:chExt cx="324485" cy="324485"/>
          </a:xfrm>
        </p:grpSpPr>
        <p:sp>
          <p:nvSpPr>
            <p:cNvPr id="40" name="object 40"/>
            <p:cNvSpPr/>
            <p:nvPr/>
          </p:nvSpPr>
          <p:spPr>
            <a:xfrm>
              <a:off x="5636031" y="2938547"/>
              <a:ext cx="324196" cy="32419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84875" y="2966199"/>
              <a:ext cx="223989" cy="223989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684877" y="2966201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5">
                  <a:moveTo>
                    <a:pt x="0" y="76154"/>
                  </a:moveTo>
                  <a:lnTo>
                    <a:pt x="76155" y="76154"/>
                  </a:lnTo>
                  <a:lnTo>
                    <a:pt x="76155" y="0"/>
                  </a:lnTo>
                  <a:lnTo>
                    <a:pt x="147843" y="0"/>
                  </a:lnTo>
                  <a:lnTo>
                    <a:pt x="147843" y="76154"/>
                  </a:lnTo>
                  <a:lnTo>
                    <a:pt x="223998" y="76154"/>
                  </a:lnTo>
                  <a:lnTo>
                    <a:pt x="223998" y="147842"/>
                  </a:lnTo>
                  <a:lnTo>
                    <a:pt x="147843" y="147842"/>
                  </a:lnTo>
                  <a:lnTo>
                    <a:pt x="147843" y="223997"/>
                  </a:lnTo>
                  <a:lnTo>
                    <a:pt x="76155" y="223997"/>
                  </a:lnTo>
                  <a:lnTo>
                    <a:pt x="76155" y="147842"/>
                  </a:lnTo>
                  <a:lnTo>
                    <a:pt x="0" y="147842"/>
                  </a:lnTo>
                  <a:lnTo>
                    <a:pt x="0" y="7615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636031" y="3574474"/>
            <a:ext cx="324485" cy="324485"/>
            <a:chOff x="5636031" y="3574474"/>
            <a:chExt cx="324485" cy="324485"/>
          </a:xfrm>
        </p:grpSpPr>
        <p:sp>
          <p:nvSpPr>
            <p:cNvPr id="44" name="object 44"/>
            <p:cNvSpPr/>
            <p:nvPr/>
          </p:nvSpPr>
          <p:spPr>
            <a:xfrm>
              <a:off x="5636031" y="3574474"/>
              <a:ext cx="324196" cy="3241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684875" y="3602787"/>
              <a:ext cx="223989" cy="22400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684877" y="3602789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4">
                  <a:moveTo>
                    <a:pt x="0" y="76154"/>
                  </a:moveTo>
                  <a:lnTo>
                    <a:pt x="76155" y="76154"/>
                  </a:lnTo>
                  <a:lnTo>
                    <a:pt x="76155" y="0"/>
                  </a:lnTo>
                  <a:lnTo>
                    <a:pt x="147843" y="0"/>
                  </a:lnTo>
                  <a:lnTo>
                    <a:pt x="147843" y="76154"/>
                  </a:lnTo>
                  <a:lnTo>
                    <a:pt x="223998" y="76154"/>
                  </a:lnTo>
                  <a:lnTo>
                    <a:pt x="223998" y="147842"/>
                  </a:lnTo>
                  <a:lnTo>
                    <a:pt x="147843" y="147842"/>
                  </a:lnTo>
                  <a:lnTo>
                    <a:pt x="147843" y="223997"/>
                  </a:lnTo>
                  <a:lnTo>
                    <a:pt x="76155" y="223997"/>
                  </a:lnTo>
                  <a:lnTo>
                    <a:pt x="76155" y="147842"/>
                  </a:lnTo>
                  <a:lnTo>
                    <a:pt x="0" y="147842"/>
                  </a:lnTo>
                  <a:lnTo>
                    <a:pt x="0" y="7615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636031" y="4364180"/>
            <a:ext cx="324485" cy="179070"/>
            <a:chOff x="5636031" y="4364180"/>
            <a:chExt cx="324485" cy="179070"/>
          </a:xfrm>
        </p:grpSpPr>
        <p:sp>
          <p:nvSpPr>
            <p:cNvPr id="48" name="object 48"/>
            <p:cNvSpPr/>
            <p:nvPr/>
          </p:nvSpPr>
          <p:spPr>
            <a:xfrm>
              <a:off x="5636031" y="4364180"/>
              <a:ext cx="324196" cy="178723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684875" y="4391634"/>
              <a:ext cx="223989" cy="7612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84877" y="4391632"/>
              <a:ext cx="224154" cy="76200"/>
            </a:xfrm>
            <a:custGeom>
              <a:avLst/>
              <a:gdLst/>
              <a:ahLst/>
              <a:cxnLst/>
              <a:rect l="l" t="t" r="r" b="b"/>
              <a:pathLst>
                <a:path w="224154" h="76200">
                  <a:moveTo>
                    <a:pt x="0" y="0"/>
                  </a:moveTo>
                  <a:lnTo>
                    <a:pt x="223998" y="0"/>
                  </a:lnTo>
                  <a:lnTo>
                    <a:pt x="223998" y="76126"/>
                  </a:lnTo>
                  <a:lnTo>
                    <a:pt x="0" y="76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1047403" y="3620192"/>
            <a:ext cx="669290" cy="677545"/>
            <a:chOff x="1047403" y="3620192"/>
            <a:chExt cx="669290" cy="677545"/>
          </a:xfrm>
        </p:grpSpPr>
        <p:sp>
          <p:nvSpPr>
            <p:cNvPr id="52" name="object 52"/>
            <p:cNvSpPr/>
            <p:nvPr/>
          </p:nvSpPr>
          <p:spPr>
            <a:xfrm>
              <a:off x="1047403" y="3620192"/>
              <a:ext cx="669174" cy="677487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30531" y="3657606"/>
              <a:ext cx="498763" cy="51123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96612" y="3652545"/>
              <a:ext cx="568446" cy="57605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96611" y="3652545"/>
              <a:ext cx="568960" cy="576580"/>
            </a:xfrm>
            <a:custGeom>
              <a:avLst/>
              <a:gdLst/>
              <a:ahLst/>
              <a:cxnLst/>
              <a:rect l="l" t="t" r="r" b="b"/>
              <a:pathLst>
                <a:path w="568960" h="576579">
                  <a:moveTo>
                    <a:pt x="473700" y="576063"/>
                  </a:moveTo>
                  <a:lnTo>
                    <a:pt x="492648" y="500269"/>
                  </a:lnTo>
                  <a:lnTo>
                    <a:pt x="568442" y="481321"/>
                  </a:lnTo>
                  <a:lnTo>
                    <a:pt x="473700" y="576063"/>
                  </a:lnTo>
                  <a:lnTo>
                    <a:pt x="0" y="576063"/>
                  </a:lnTo>
                  <a:lnTo>
                    <a:pt x="0" y="0"/>
                  </a:lnTo>
                  <a:lnTo>
                    <a:pt x="568442" y="0"/>
                  </a:lnTo>
                  <a:lnTo>
                    <a:pt x="568442" y="481321"/>
                  </a:lnTo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195442" y="3697616"/>
            <a:ext cx="417457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6195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latin typeface="Carlito"/>
                <a:cs typeface="Carlito"/>
              </a:rPr>
              <a:t>Rep.  </a:t>
            </a:r>
            <a:r>
              <a:rPr sz="1200" dirty="0">
                <a:latin typeface="Carlito"/>
                <a:cs typeface="Carlito"/>
              </a:rPr>
              <a:t>Value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11650" y="6547458"/>
            <a:ext cx="4102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Example: ReGreT, Travos,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FIRE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295993" y="4056614"/>
            <a:ext cx="669290" cy="677545"/>
            <a:chOff x="3295993" y="4056614"/>
            <a:chExt cx="669290" cy="677545"/>
          </a:xfrm>
        </p:grpSpPr>
        <p:sp>
          <p:nvSpPr>
            <p:cNvPr id="59" name="object 59"/>
            <p:cNvSpPr/>
            <p:nvPr/>
          </p:nvSpPr>
          <p:spPr>
            <a:xfrm>
              <a:off x="3295993" y="4056614"/>
              <a:ext cx="669174" cy="67748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379127" y="4094016"/>
              <a:ext cx="498763" cy="51123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46589" y="4088853"/>
              <a:ext cx="568439" cy="576059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46589" y="4088853"/>
              <a:ext cx="568960" cy="576580"/>
            </a:xfrm>
            <a:custGeom>
              <a:avLst/>
              <a:gdLst/>
              <a:ahLst/>
              <a:cxnLst/>
              <a:rect l="l" t="t" r="r" b="b"/>
              <a:pathLst>
                <a:path w="568960" h="576579">
                  <a:moveTo>
                    <a:pt x="473700" y="576063"/>
                  </a:moveTo>
                  <a:lnTo>
                    <a:pt x="492648" y="500269"/>
                  </a:lnTo>
                  <a:lnTo>
                    <a:pt x="568442" y="481321"/>
                  </a:lnTo>
                  <a:lnTo>
                    <a:pt x="473700" y="576063"/>
                  </a:lnTo>
                  <a:lnTo>
                    <a:pt x="0" y="576063"/>
                  </a:lnTo>
                  <a:lnTo>
                    <a:pt x="0" y="0"/>
                  </a:lnTo>
                  <a:lnTo>
                    <a:pt x="568442" y="0"/>
                  </a:lnTo>
                  <a:lnTo>
                    <a:pt x="568442" y="481321"/>
                  </a:lnTo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274202" y="3624300"/>
            <a:ext cx="853298" cy="97719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02235" marR="250190" indent="-9017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Carlito"/>
                <a:cs typeface="Carlito"/>
              </a:rPr>
              <a:t>In</a:t>
            </a:r>
            <a:r>
              <a:rPr sz="1400" spc="-5" dirty="0">
                <a:latin typeface="Carlito"/>
                <a:cs typeface="Carlito"/>
              </a:rPr>
              <a:t>d</a:t>
            </a:r>
            <a:r>
              <a:rPr sz="1400" dirty="0">
                <a:latin typeface="Carlito"/>
                <a:cs typeface="Carlito"/>
              </a:rPr>
              <a:t>.  B</a:t>
            </a:r>
            <a:endParaRPr sz="1400">
              <a:latin typeface="Carlito"/>
              <a:cs typeface="Carlito"/>
            </a:endParaRPr>
          </a:p>
          <a:p>
            <a:pPr marL="183515" marR="5080" indent="36195">
              <a:lnSpc>
                <a:spcPts val="1400"/>
              </a:lnSpc>
              <a:spcBef>
                <a:spcPts val="770"/>
              </a:spcBef>
            </a:pPr>
            <a:endParaRPr lang="en-US" sz="1200" spc="-5" dirty="0" smtClean="0">
              <a:latin typeface="Carlito"/>
              <a:cs typeface="Carlito"/>
            </a:endParaRPr>
          </a:p>
          <a:p>
            <a:pPr marL="183515" marR="5080" indent="36195">
              <a:lnSpc>
                <a:spcPts val="1400"/>
              </a:lnSpc>
              <a:spcBef>
                <a:spcPts val="770"/>
              </a:spcBef>
            </a:pPr>
            <a:r>
              <a:rPr sz="1200" spc="-5" smtClean="0">
                <a:latin typeface="Carlito"/>
                <a:cs typeface="Carlito"/>
              </a:rPr>
              <a:t>Rep</a:t>
            </a:r>
            <a:r>
              <a:rPr sz="1200" spc="-5" dirty="0">
                <a:latin typeface="Carlito"/>
                <a:cs typeface="Carlito"/>
              </a:rPr>
              <a:t>.  </a:t>
            </a:r>
            <a:r>
              <a:rPr sz="1200" dirty="0">
                <a:latin typeface="Carlito"/>
                <a:cs typeface="Carlito"/>
              </a:rPr>
              <a:t>Value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443937" y="5835534"/>
            <a:ext cx="669290" cy="677545"/>
            <a:chOff x="2443937" y="5835534"/>
            <a:chExt cx="669290" cy="677545"/>
          </a:xfrm>
        </p:grpSpPr>
        <p:sp>
          <p:nvSpPr>
            <p:cNvPr id="65" name="object 65"/>
            <p:cNvSpPr/>
            <p:nvPr/>
          </p:nvSpPr>
          <p:spPr>
            <a:xfrm>
              <a:off x="2443937" y="5835534"/>
              <a:ext cx="669174" cy="67748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27071" y="5872942"/>
              <a:ext cx="498763" cy="51123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93924" y="5866371"/>
              <a:ext cx="568439" cy="576059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493924" y="5866371"/>
              <a:ext cx="568960" cy="576580"/>
            </a:xfrm>
            <a:custGeom>
              <a:avLst/>
              <a:gdLst/>
              <a:ahLst/>
              <a:cxnLst/>
              <a:rect l="l" t="t" r="r" b="b"/>
              <a:pathLst>
                <a:path w="568960" h="576579">
                  <a:moveTo>
                    <a:pt x="473700" y="576063"/>
                  </a:moveTo>
                  <a:lnTo>
                    <a:pt x="492648" y="500269"/>
                  </a:lnTo>
                  <a:lnTo>
                    <a:pt x="568442" y="481321"/>
                  </a:lnTo>
                  <a:lnTo>
                    <a:pt x="473700" y="576063"/>
                  </a:lnTo>
                  <a:lnTo>
                    <a:pt x="0" y="576063"/>
                  </a:lnTo>
                  <a:lnTo>
                    <a:pt x="0" y="0"/>
                  </a:lnTo>
                  <a:lnTo>
                    <a:pt x="568442" y="0"/>
                  </a:lnTo>
                  <a:lnTo>
                    <a:pt x="568442" y="481321"/>
                  </a:lnTo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592756" y="5911442"/>
            <a:ext cx="620344" cy="382156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6195">
              <a:lnSpc>
                <a:spcPts val="1400"/>
              </a:lnSpc>
              <a:spcBef>
                <a:spcPts val="180"/>
              </a:spcBef>
            </a:pPr>
            <a:r>
              <a:rPr sz="1200" spc="-5" dirty="0">
                <a:latin typeface="Carlito"/>
                <a:cs typeface="Carlito"/>
              </a:rPr>
              <a:t>Rep.  </a:t>
            </a:r>
            <a:r>
              <a:rPr sz="1200" dirty="0">
                <a:latin typeface="Carlito"/>
                <a:cs typeface="Carlito"/>
              </a:rPr>
              <a:t>Value</a:t>
            </a:r>
            <a:endParaRPr sz="1200">
              <a:latin typeface="Carlito"/>
              <a:cs typeface="Carlito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128062" y="3400539"/>
            <a:ext cx="1184910" cy="2127885"/>
            <a:chOff x="2128062" y="3400539"/>
            <a:chExt cx="1184910" cy="2127885"/>
          </a:xfrm>
        </p:grpSpPr>
        <p:sp>
          <p:nvSpPr>
            <p:cNvPr id="71" name="object 71"/>
            <p:cNvSpPr/>
            <p:nvPr/>
          </p:nvSpPr>
          <p:spPr>
            <a:xfrm>
              <a:off x="2128062" y="3503809"/>
              <a:ext cx="1080654" cy="511232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176729" y="3540201"/>
              <a:ext cx="862330" cy="302260"/>
            </a:xfrm>
            <a:custGeom>
              <a:avLst/>
              <a:gdLst/>
              <a:ahLst/>
              <a:cxnLst/>
              <a:rect l="l" t="t" r="r" b="b"/>
              <a:pathLst>
                <a:path w="862330" h="302260">
                  <a:moveTo>
                    <a:pt x="0" y="0"/>
                  </a:moveTo>
                  <a:lnTo>
                    <a:pt x="862037" y="302021"/>
                  </a:lnTo>
                </a:path>
              </a:pathLst>
            </a:custGeom>
            <a:ln w="25399">
              <a:solidFill>
                <a:srgbClr val="6095C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938360" y="3760851"/>
              <a:ext cx="124193" cy="111925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431186" y="3400539"/>
              <a:ext cx="414020" cy="245745"/>
            </a:xfrm>
            <a:custGeom>
              <a:avLst/>
              <a:gdLst/>
              <a:ahLst/>
              <a:cxnLst/>
              <a:rect l="l" t="t" r="r" b="b"/>
              <a:pathLst>
                <a:path w="414019" h="245745">
                  <a:moveTo>
                    <a:pt x="166088" y="81013"/>
                  </a:moveTo>
                  <a:lnTo>
                    <a:pt x="142532" y="81013"/>
                  </a:lnTo>
                  <a:lnTo>
                    <a:pt x="148107" y="83083"/>
                  </a:lnTo>
                  <a:lnTo>
                    <a:pt x="150088" y="84378"/>
                  </a:lnTo>
                  <a:lnTo>
                    <a:pt x="153047" y="87693"/>
                  </a:lnTo>
                  <a:lnTo>
                    <a:pt x="154038" y="89662"/>
                  </a:lnTo>
                  <a:lnTo>
                    <a:pt x="155054" y="94233"/>
                  </a:lnTo>
                  <a:lnTo>
                    <a:pt x="155105" y="96761"/>
                  </a:lnTo>
                  <a:lnTo>
                    <a:pt x="154305" y="102260"/>
                  </a:lnTo>
                  <a:lnTo>
                    <a:pt x="153530" y="105194"/>
                  </a:lnTo>
                  <a:lnTo>
                    <a:pt x="135712" y="153288"/>
                  </a:lnTo>
                  <a:lnTo>
                    <a:pt x="135686" y="153695"/>
                  </a:lnTo>
                  <a:lnTo>
                    <a:pt x="146735" y="159245"/>
                  </a:lnTo>
                  <a:lnTo>
                    <a:pt x="147923" y="159156"/>
                  </a:lnTo>
                  <a:lnTo>
                    <a:pt x="168113" y="107238"/>
                  </a:lnTo>
                  <a:lnTo>
                    <a:pt x="170192" y="95211"/>
                  </a:lnTo>
                  <a:lnTo>
                    <a:pt x="169989" y="91439"/>
                  </a:lnTo>
                  <a:lnTo>
                    <a:pt x="168146" y="84658"/>
                  </a:lnTo>
                  <a:lnTo>
                    <a:pt x="168056" y="84378"/>
                  </a:lnTo>
                  <a:lnTo>
                    <a:pt x="166319" y="81267"/>
                  </a:lnTo>
                  <a:lnTo>
                    <a:pt x="166088" y="81013"/>
                  </a:lnTo>
                  <a:close/>
                </a:path>
                <a:path w="414019" h="245745">
                  <a:moveTo>
                    <a:pt x="118288" y="63373"/>
                  </a:moveTo>
                  <a:lnTo>
                    <a:pt x="94894" y="63373"/>
                  </a:lnTo>
                  <a:lnTo>
                    <a:pt x="100482" y="65443"/>
                  </a:lnTo>
                  <a:lnTo>
                    <a:pt x="102450" y="66738"/>
                  </a:lnTo>
                  <a:lnTo>
                    <a:pt x="105371" y="70065"/>
                  </a:lnTo>
                  <a:lnTo>
                    <a:pt x="106349" y="72008"/>
                  </a:lnTo>
                  <a:lnTo>
                    <a:pt x="107365" y="76580"/>
                  </a:lnTo>
                  <a:lnTo>
                    <a:pt x="107454" y="79108"/>
                  </a:lnTo>
                  <a:lnTo>
                    <a:pt x="106756" y="84658"/>
                  </a:lnTo>
                  <a:lnTo>
                    <a:pt x="105969" y="87693"/>
                  </a:lnTo>
                  <a:lnTo>
                    <a:pt x="88201" y="135686"/>
                  </a:lnTo>
                  <a:lnTo>
                    <a:pt x="88163" y="136093"/>
                  </a:lnTo>
                  <a:lnTo>
                    <a:pt x="99136" y="141617"/>
                  </a:lnTo>
                  <a:lnTo>
                    <a:pt x="100342" y="141566"/>
                  </a:lnTo>
                  <a:lnTo>
                    <a:pt x="100799" y="141452"/>
                  </a:lnTo>
                  <a:lnTo>
                    <a:pt x="101460" y="141020"/>
                  </a:lnTo>
                  <a:lnTo>
                    <a:pt x="101701" y="140690"/>
                  </a:lnTo>
                  <a:lnTo>
                    <a:pt x="120840" y="89014"/>
                  </a:lnTo>
                  <a:lnTo>
                    <a:pt x="126276" y="85775"/>
                  </a:lnTo>
                  <a:lnTo>
                    <a:pt x="131000" y="83540"/>
                  </a:lnTo>
                  <a:lnTo>
                    <a:pt x="138988" y="81064"/>
                  </a:lnTo>
                  <a:lnTo>
                    <a:pt x="142532" y="81013"/>
                  </a:lnTo>
                  <a:lnTo>
                    <a:pt x="166088" y="81013"/>
                  </a:lnTo>
                  <a:lnTo>
                    <a:pt x="162257" y="76796"/>
                  </a:lnTo>
                  <a:lnTo>
                    <a:pt x="122377" y="76796"/>
                  </a:lnTo>
                  <a:lnTo>
                    <a:pt x="122313" y="74294"/>
                  </a:lnTo>
                  <a:lnTo>
                    <a:pt x="121969" y="72008"/>
                  </a:lnTo>
                  <a:lnTo>
                    <a:pt x="120662" y="67424"/>
                  </a:lnTo>
                  <a:lnTo>
                    <a:pt x="119646" y="65316"/>
                  </a:lnTo>
                  <a:lnTo>
                    <a:pt x="118288" y="63373"/>
                  </a:lnTo>
                  <a:close/>
                </a:path>
                <a:path w="414019" h="245745">
                  <a:moveTo>
                    <a:pt x="70332" y="42760"/>
                  </a:moveTo>
                  <a:lnTo>
                    <a:pt x="40513" y="118033"/>
                  </a:lnTo>
                  <a:lnTo>
                    <a:pt x="40474" y="118427"/>
                  </a:lnTo>
                  <a:lnTo>
                    <a:pt x="40627" y="119176"/>
                  </a:lnTo>
                  <a:lnTo>
                    <a:pt x="51523" y="123990"/>
                  </a:lnTo>
                  <a:lnTo>
                    <a:pt x="52666" y="123926"/>
                  </a:lnTo>
                  <a:lnTo>
                    <a:pt x="53111" y="123799"/>
                  </a:lnTo>
                  <a:lnTo>
                    <a:pt x="53771" y="123355"/>
                  </a:lnTo>
                  <a:lnTo>
                    <a:pt x="54013" y="123037"/>
                  </a:lnTo>
                  <a:lnTo>
                    <a:pt x="73152" y="71348"/>
                  </a:lnTo>
                  <a:lnTo>
                    <a:pt x="78549" y="68110"/>
                  </a:lnTo>
                  <a:lnTo>
                    <a:pt x="83261" y="65862"/>
                  </a:lnTo>
                  <a:lnTo>
                    <a:pt x="91325" y="63411"/>
                  </a:lnTo>
                  <a:lnTo>
                    <a:pt x="94894" y="63373"/>
                  </a:lnTo>
                  <a:lnTo>
                    <a:pt x="118288" y="63373"/>
                  </a:lnTo>
                  <a:lnTo>
                    <a:pt x="116903" y="61391"/>
                  </a:lnTo>
                  <a:lnTo>
                    <a:pt x="115138" y="59613"/>
                  </a:lnTo>
                  <a:lnTo>
                    <a:pt x="113619" y="58483"/>
                  </a:lnTo>
                  <a:lnTo>
                    <a:pt x="76428" y="58483"/>
                  </a:lnTo>
                  <a:lnTo>
                    <a:pt x="80175" y="48361"/>
                  </a:lnTo>
                  <a:lnTo>
                    <a:pt x="71018" y="42824"/>
                  </a:lnTo>
                  <a:lnTo>
                    <a:pt x="70332" y="42760"/>
                  </a:lnTo>
                  <a:close/>
                </a:path>
                <a:path w="414019" h="245745">
                  <a:moveTo>
                    <a:pt x="39306" y="0"/>
                  </a:moveTo>
                  <a:lnTo>
                    <a:pt x="25" y="102946"/>
                  </a:lnTo>
                  <a:lnTo>
                    <a:pt x="0" y="103365"/>
                  </a:lnTo>
                  <a:lnTo>
                    <a:pt x="190" y="104178"/>
                  </a:lnTo>
                  <a:lnTo>
                    <a:pt x="12636" y="109080"/>
                  </a:lnTo>
                  <a:lnTo>
                    <a:pt x="13106" y="108965"/>
                  </a:lnTo>
                  <a:lnTo>
                    <a:pt x="13792" y="108470"/>
                  </a:lnTo>
                  <a:lnTo>
                    <a:pt x="14033" y="108140"/>
                  </a:lnTo>
                  <a:lnTo>
                    <a:pt x="51816" y="6095"/>
                  </a:lnTo>
                  <a:lnTo>
                    <a:pt x="51854" y="5676"/>
                  </a:lnTo>
                  <a:lnTo>
                    <a:pt x="51650" y="4864"/>
                  </a:lnTo>
                  <a:lnTo>
                    <a:pt x="39306" y="0"/>
                  </a:lnTo>
                  <a:close/>
                </a:path>
                <a:path w="414019" h="245745">
                  <a:moveTo>
                    <a:pt x="144576" y="69976"/>
                  </a:moveTo>
                  <a:lnTo>
                    <a:pt x="122377" y="76796"/>
                  </a:lnTo>
                  <a:lnTo>
                    <a:pt x="162257" y="76796"/>
                  </a:lnTo>
                  <a:lnTo>
                    <a:pt x="144576" y="69976"/>
                  </a:lnTo>
                  <a:close/>
                </a:path>
                <a:path w="414019" h="245745">
                  <a:moveTo>
                    <a:pt x="96888" y="52069"/>
                  </a:moveTo>
                  <a:lnTo>
                    <a:pt x="87528" y="53492"/>
                  </a:lnTo>
                  <a:lnTo>
                    <a:pt x="82270" y="55397"/>
                  </a:lnTo>
                  <a:lnTo>
                    <a:pt x="76428" y="58483"/>
                  </a:lnTo>
                  <a:lnTo>
                    <a:pt x="113619" y="58483"/>
                  </a:lnTo>
                  <a:lnTo>
                    <a:pt x="110820" y="56400"/>
                  </a:lnTo>
                  <a:lnTo>
                    <a:pt x="108216" y="55041"/>
                  </a:lnTo>
                  <a:lnTo>
                    <a:pt x="101218" y="52450"/>
                  </a:lnTo>
                  <a:lnTo>
                    <a:pt x="96888" y="52069"/>
                  </a:lnTo>
                  <a:close/>
                </a:path>
                <a:path w="414019" h="245745">
                  <a:moveTo>
                    <a:pt x="380301" y="157492"/>
                  </a:moveTo>
                  <a:lnTo>
                    <a:pt x="370243" y="157492"/>
                  </a:lnTo>
                  <a:lnTo>
                    <a:pt x="365544" y="158762"/>
                  </a:lnTo>
                  <a:lnTo>
                    <a:pt x="338226" y="194322"/>
                  </a:lnTo>
                  <a:lnTo>
                    <a:pt x="336308" y="212102"/>
                  </a:lnTo>
                  <a:lnTo>
                    <a:pt x="337096" y="217182"/>
                  </a:lnTo>
                  <a:lnTo>
                    <a:pt x="365937" y="242582"/>
                  </a:lnTo>
                  <a:lnTo>
                    <a:pt x="375805" y="245122"/>
                  </a:lnTo>
                  <a:lnTo>
                    <a:pt x="391655" y="245122"/>
                  </a:lnTo>
                  <a:lnTo>
                    <a:pt x="392264" y="243852"/>
                  </a:lnTo>
                  <a:lnTo>
                    <a:pt x="392544" y="243852"/>
                  </a:lnTo>
                  <a:lnTo>
                    <a:pt x="393001" y="242582"/>
                  </a:lnTo>
                  <a:lnTo>
                    <a:pt x="393242" y="242582"/>
                  </a:lnTo>
                  <a:lnTo>
                    <a:pt x="393725" y="241312"/>
                  </a:lnTo>
                  <a:lnTo>
                    <a:pt x="393979" y="241312"/>
                  </a:lnTo>
                  <a:lnTo>
                    <a:pt x="394601" y="240042"/>
                  </a:lnTo>
                  <a:lnTo>
                    <a:pt x="394855" y="238772"/>
                  </a:lnTo>
                  <a:lnTo>
                    <a:pt x="395198" y="237502"/>
                  </a:lnTo>
                  <a:lnTo>
                    <a:pt x="395224" y="236232"/>
                  </a:lnTo>
                  <a:lnTo>
                    <a:pt x="395097" y="234962"/>
                  </a:lnTo>
                  <a:lnTo>
                    <a:pt x="387400" y="234962"/>
                  </a:lnTo>
                  <a:lnTo>
                    <a:pt x="382917" y="233692"/>
                  </a:lnTo>
                  <a:lnTo>
                    <a:pt x="374472" y="233692"/>
                  </a:lnTo>
                  <a:lnTo>
                    <a:pt x="371271" y="232422"/>
                  </a:lnTo>
                  <a:lnTo>
                    <a:pt x="363397" y="229882"/>
                  </a:lnTo>
                  <a:lnTo>
                    <a:pt x="350558" y="210832"/>
                  </a:lnTo>
                  <a:lnTo>
                    <a:pt x="351345" y="203212"/>
                  </a:lnTo>
                  <a:lnTo>
                    <a:pt x="352298" y="199402"/>
                  </a:lnTo>
                  <a:lnTo>
                    <a:pt x="353809" y="195592"/>
                  </a:lnTo>
                  <a:lnTo>
                    <a:pt x="384014" y="195592"/>
                  </a:lnTo>
                  <a:lnTo>
                    <a:pt x="357454" y="185432"/>
                  </a:lnTo>
                  <a:lnTo>
                    <a:pt x="371233" y="170192"/>
                  </a:lnTo>
                  <a:lnTo>
                    <a:pt x="373938" y="170192"/>
                  </a:lnTo>
                  <a:lnTo>
                    <a:pt x="379882" y="168922"/>
                  </a:lnTo>
                  <a:lnTo>
                    <a:pt x="405203" y="168922"/>
                  </a:lnTo>
                  <a:lnTo>
                    <a:pt x="401180" y="165112"/>
                  </a:lnTo>
                  <a:lnTo>
                    <a:pt x="396621" y="162572"/>
                  </a:lnTo>
                  <a:lnTo>
                    <a:pt x="385508" y="158762"/>
                  </a:lnTo>
                  <a:lnTo>
                    <a:pt x="380301" y="157492"/>
                  </a:lnTo>
                  <a:close/>
                </a:path>
                <a:path w="414019" h="245745">
                  <a:moveTo>
                    <a:pt x="298615" y="127012"/>
                  </a:moveTo>
                  <a:lnTo>
                    <a:pt x="287058" y="127012"/>
                  </a:lnTo>
                  <a:lnTo>
                    <a:pt x="280365" y="130822"/>
                  </a:lnTo>
                  <a:lnTo>
                    <a:pt x="277380" y="132092"/>
                  </a:lnTo>
                  <a:lnTo>
                    <a:pt x="272097" y="138442"/>
                  </a:lnTo>
                  <a:lnTo>
                    <a:pt x="270014" y="140982"/>
                  </a:lnTo>
                  <a:lnTo>
                    <a:pt x="267131" y="148602"/>
                  </a:lnTo>
                  <a:lnTo>
                    <a:pt x="266496" y="152412"/>
                  </a:lnTo>
                  <a:lnTo>
                    <a:pt x="266573" y="158762"/>
                  </a:lnTo>
                  <a:lnTo>
                    <a:pt x="267068" y="161302"/>
                  </a:lnTo>
                  <a:lnTo>
                    <a:pt x="268008" y="163842"/>
                  </a:lnTo>
                  <a:lnTo>
                    <a:pt x="265277" y="165112"/>
                  </a:lnTo>
                  <a:lnTo>
                    <a:pt x="254101" y="181622"/>
                  </a:lnTo>
                  <a:lnTo>
                    <a:pt x="255104" y="186702"/>
                  </a:lnTo>
                  <a:lnTo>
                    <a:pt x="256413" y="189242"/>
                  </a:lnTo>
                  <a:lnTo>
                    <a:pt x="258546" y="191782"/>
                  </a:lnTo>
                  <a:lnTo>
                    <a:pt x="256311" y="191782"/>
                  </a:lnTo>
                  <a:lnTo>
                    <a:pt x="254266" y="193052"/>
                  </a:lnTo>
                  <a:lnTo>
                    <a:pt x="250583" y="194322"/>
                  </a:lnTo>
                  <a:lnTo>
                    <a:pt x="248932" y="195592"/>
                  </a:lnTo>
                  <a:lnTo>
                    <a:pt x="246011" y="198132"/>
                  </a:lnTo>
                  <a:lnTo>
                    <a:pt x="244754" y="199402"/>
                  </a:lnTo>
                  <a:lnTo>
                    <a:pt x="242646" y="203212"/>
                  </a:lnTo>
                  <a:lnTo>
                    <a:pt x="241782" y="204482"/>
                  </a:lnTo>
                  <a:lnTo>
                    <a:pt x="240080" y="208292"/>
                  </a:lnTo>
                  <a:lnTo>
                    <a:pt x="239699" y="212102"/>
                  </a:lnTo>
                  <a:lnTo>
                    <a:pt x="240296" y="217182"/>
                  </a:lnTo>
                  <a:lnTo>
                    <a:pt x="272834" y="240042"/>
                  </a:lnTo>
                  <a:lnTo>
                    <a:pt x="288391" y="242582"/>
                  </a:lnTo>
                  <a:lnTo>
                    <a:pt x="292760" y="241312"/>
                  </a:lnTo>
                  <a:lnTo>
                    <a:pt x="300278" y="238772"/>
                  </a:lnTo>
                  <a:lnTo>
                    <a:pt x="303428" y="237502"/>
                  </a:lnTo>
                  <a:lnTo>
                    <a:pt x="308495" y="232422"/>
                  </a:lnTo>
                  <a:lnTo>
                    <a:pt x="309435" y="231152"/>
                  </a:lnTo>
                  <a:lnTo>
                    <a:pt x="284797" y="231152"/>
                  </a:lnTo>
                  <a:lnTo>
                    <a:pt x="278752" y="229882"/>
                  </a:lnTo>
                  <a:lnTo>
                    <a:pt x="275209" y="229882"/>
                  </a:lnTo>
                  <a:lnTo>
                    <a:pt x="264744" y="226072"/>
                  </a:lnTo>
                  <a:lnTo>
                    <a:pt x="260096" y="222262"/>
                  </a:lnTo>
                  <a:lnTo>
                    <a:pt x="254292" y="215912"/>
                  </a:lnTo>
                  <a:lnTo>
                    <a:pt x="253492" y="213372"/>
                  </a:lnTo>
                  <a:lnTo>
                    <a:pt x="255206" y="208292"/>
                  </a:lnTo>
                  <a:lnTo>
                    <a:pt x="255739" y="207022"/>
                  </a:lnTo>
                  <a:lnTo>
                    <a:pt x="257035" y="205752"/>
                  </a:lnTo>
                  <a:lnTo>
                    <a:pt x="257886" y="204482"/>
                  </a:lnTo>
                  <a:lnTo>
                    <a:pt x="260007" y="203212"/>
                  </a:lnTo>
                  <a:lnTo>
                    <a:pt x="261315" y="201942"/>
                  </a:lnTo>
                  <a:lnTo>
                    <a:pt x="264439" y="200672"/>
                  </a:lnTo>
                  <a:lnTo>
                    <a:pt x="266344" y="199402"/>
                  </a:lnTo>
                  <a:lnTo>
                    <a:pt x="299192" y="199402"/>
                  </a:lnTo>
                  <a:lnTo>
                    <a:pt x="297624" y="198132"/>
                  </a:lnTo>
                  <a:lnTo>
                    <a:pt x="267385" y="180352"/>
                  </a:lnTo>
                  <a:lnTo>
                    <a:pt x="268706" y="177812"/>
                  </a:lnTo>
                  <a:lnTo>
                    <a:pt x="269532" y="175272"/>
                  </a:lnTo>
                  <a:lnTo>
                    <a:pt x="271653" y="174002"/>
                  </a:lnTo>
                  <a:lnTo>
                    <a:pt x="272834" y="172732"/>
                  </a:lnTo>
                  <a:lnTo>
                    <a:pt x="293865" y="172732"/>
                  </a:lnTo>
                  <a:lnTo>
                    <a:pt x="286258" y="170192"/>
                  </a:lnTo>
                  <a:lnTo>
                    <a:pt x="282930" y="166382"/>
                  </a:lnTo>
                  <a:lnTo>
                    <a:pt x="279501" y="158762"/>
                  </a:lnTo>
                  <a:lnTo>
                    <a:pt x="279527" y="154952"/>
                  </a:lnTo>
                  <a:lnTo>
                    <a:pt x="291172" y="139712"/>
                  </a:lnTo>
                  <a:lnTo>
                    <a:pt x="293217" y="138442"/>
                  </a:lnTo>
                  <a:lnTo>
                    <a:pt x="327783" y="138442"/>
                  </a:lnTo>
                  <a:lnTo>
                    <a:pt x="317893" y="134632"/>
                  </a:lnTo>
                  <a:lnTo>
                    <a:pt x="316382" y="134632"/>
                  </a:lnTo>
                  <a:lnTo>
                    <a:pt x="314706" y="133362"/>
                  </a:lnTo>
                  <a:lnTo>
                    <a:pt x="311048" y="130822"/>
                  </a:lnTo>
                  <a:lnTo>
                    <a:pt x="309016" y="130822"/>
                  </a:lnTo>
                  <a:lnTo>
                    <a:pt x="302666" y="128282"/>
                  </a:lnTo>
                  <a:lnTo>
                    <a:pt x="298615" y="127012"/>
                  </a:lnTo>
                  <a:close/>
                </a:path>
                <a:path w="414019" h="245745">
                  <a:moveTo>
                    <a:pt x="393306" y="233692"/>
                  </a:moveTo>
                  <a:lnTo>
                    <a:pt x="392226" y="233692"/>
                  </a:lnTo>
                  <a:lnTo>
                    <a:pt x="389267" y="234962"/>
                  </a:lnTo>
                  <a:lnTo>
                    <a:pt x="394335" y="234962"/>
                  </a:lnTo>
                  <a:lnTo>
                    <a:pt x="393306" y="233692"/>
                  </a:lnTo>
                  <a:close/>
                </a:path>
                <a:path w="414019" h="245745">
                  <a:moveTo>
                    <a:pt x="299192" y="199402"/>
                  </a:moveTo>
                  <a:lnTo>
                    <a:pt x="268579" y="199402"/>
                  </a:lnTo>
                  <a:lnTo>
                    <a:pt x="287274" y="207022"/>
                  </a:lnTo>
                  <a:lnTo>
                    <a:pt x="291617" y="208292"/>
                  </a:lnTo>
                  <a:lnTo>
                    <a:pt x="294767" y="210832"/>
                  </a:lnTo>
                  <a:lnTo>
                    <a:pt x="298653" y="215912"/>
                  </a:lnTo>
                  <a:lnTo>
                    <a:pt x="299034" y="218452"/>
                  </a:lnTo>
                  <a:lnTo>
                    <a:pt x="297878" y="222262"/>
                  </a:lnTo>
                  <a:lnTo>
                    <a:pt x="297192" y="223532"/>
                  </a:lnTo>
                  <a:lnTo>
                    <a:pt x="296176" y="224802"/>
                  </a:lnTo>
                  <a:lnTo>
                    <a:pt x="293471" y="228612"/>
                  </a:lnTo>
                  <a:lnTo>
                    <a:pt x="291719" y="228612"/>
                  </a:lnTo>
                  <a:lnTo>
                    <a:pt x="287401" y="229882"/>
                  </a:lnTo>
                  <a:lnTo>
                    <a:pt x="284797" y="231152"/>
                  </a:lnTo>
                  <a:lnTo>
                    <a:pt x="309435" y="231152"/>
                  </a:lnTo>
                  <a:lnTo>
                    <a:pt x="310375" y="229882"/>
                  </a:lnTo>
                  <a:lnTo>
                    <a:pt x="312813" y="223532"/>
                  </a:lnTo>
                  <a:lnTo>
                    <a:pt x="313220" y="219722"/>
                  </a:lnTo>
                  <a:lnTo>
                    <a:pt x="312521" y="214642"/>
                  </a:lnTo>
                  <a:lnTo>
                    <a:pt x="311543" y="212102"/>
                  </a:lnTo>
                  <a:lnTo>
                    <a:pt x="308317" y="207022"/>
                  </a:lnTo>
                  <a:lnTo>
                    <a:pt x="306171" y="204482"/>
                  </a:lnTo>
                  <a:lnTo>
                    <a:pt x="300761" y="200672"/>
                  </a:lnTo>
                  <a:lnTo>
                    <a:pt x="299192" y="199402"/>
                  </a:lnTo>
                  <a:close/>
                </a:path>
                <a:path w="414019" h="245745">
                  <a:moveTo>
                    <a:pt x="384014" y="195592"/>
                  </a:moveTo>
                  <a:lnTo>
                    <a:pt x="353809" y="195592"/>
                  </a:lnTo>
                  <a:lnTo>
                    <a:pt x="403301" y="213372"/>
                  </a:lnTo>
                  <a:lnTo>
                    <a:pt x="407466" y="213372"/>
                  </a:lnTo>
                  <a:lnTo>
                    <a:pt x="408546" y="212102"/>
                  </a:lnTo>
                  <a:lnTo>
                    <a:pt x="410235" y="207022"/>
                  </a:lnTo>
                  <a:lnTo>
                    <a:pt x="412013" y="201942"/>
                  </a:lnTo>
                  <a:lnTo>
                    <a:pt x="412276" y="200672"/>
                  </a:lnTo>
                  <a:lnTo>
                    <a:pt x="397294" y="200672"/>
                  </a:lnTo>
                  <a:lnTo>
                    <a:pt x="384014" y="195592"/>
                  </a:lnTo>
                  <a:close/>
                </a:path>
                <a:path w="414019" h="245745">
                  <a:moveTo>
                    <a:pt x="405203" y="168922"/>
                  </a:moveTo>
                  <a:lnTo>
                    <a:pt x="383019" y="168922"/>
                  </a:lnTo>
                  <a:lnTo>
                    <a:pt x="392823" y="172732"/>
                  </a:lnTo>
                  <a:lnTo>
                    <a:pt x="396963" y="176542"/>
                  </a:lnTo>
                  <a:lnTo>
                    <a:pt x="400570" y="186702"/>
                  </a:lnTo>
                  <a:lnTo>
                    <a:pt x="400075" y="193052"/>
                  </a:lnTo>
                  <a:lnTo>
                    <a:pt x="397294" y="200672"/>
                  </a:lnTo>
                  <a:lnTo>
                    <a:pt x="412276" y="200672"/>
                  </a:lnTo>
                  <a:lnTo>
                    <a:pt x="413067" y="196862"/>
                  </a:lnTo>
                  <a:lnTo>
                    <a:pt x="413740" y="187972"/>
                  </a:lnTo>
                  <a:lnTo>
                    <a:pt x="413181" y="184162"/>
                  </a:lnTo>
                  <a:lnTo>
                    <a:pt x="410286" y="175272"/>
                  </a:lnTo>
                  <a:lnTo>
                    <a:pt x="407885" y="171462"/>
                  </a:lnTo>
                  <a:lnTo>
                    <a:pt x="405203" y="168922"/>
                  </a:lnTo>
                  <a:close/>
                </a:path>
                <a:path w="414019" h="245745">
                  <a:moveTo>
                    <a:pt x="233429" y="176542"/>
                  </a:moveTo>
                  <a:lnTo>
                    <a:pt x="220192" y="176542"/>
                  </a:lnTo>
                  <a:lnTo>
                    <a:pt x="217233" y="184162"/>
                  </a:lnTo>
                  <a:lnTo>
                    <a:pt x="217246" y="185432"/>
                  </a:lnTo>
                  <a:lnTo>
                    <a:pt x="217766" y="185432"/>
                  </a:lnTo>
                  <a:lnTo>
                    <a:pt x="218274" y="186702"/>
                  </a:lnTo>
                  <a:lnTo>
                    <a:pt x="219837" y="187972"/>
                  </a:lnTo>
                  <a:lnTo>
                    <a:pt x="220941" y="187972"/>
                  </a:lnTo>
                  <a:lnTo>
                    <a:pt x="223812" y="189242"/>
                  </a:lnTo>
                  <a:lnTo>
                    <a:pt x="228790" y="189242"/>
                  </a:lnTo>
                  <a:lnTo>
                    <a:pt x="233429" y="176542"/>
                  </a:lnTo>
                  <a:close/>
                </a:path>
                <a:path w="414019" h="245745">
                  <a:moveTo>
                    <a:pt x="327783" y="138442"/>
                  </a:moveTo>
                  <a:lnTo>
                    <a:pt x="300139" y="138442"/>
                  </a:lnTo>
                  <a:lnTo>
                    <a:pt x="307797" y="140982"/>
                  </a:lnTo>
                  <a:lnTo>
                    <a:pt x="311175" y="144792"/>
                  </a:lnTo>
                  <a:lnTo>
                    <a:pt x="314591" y="152412"/>
                  </a:lnTo>
                  <a:lnTo>
                    <a:pt x="314515" y="156222"/>
                  </a:lnTo>
                  <a:lnTo>
                    <a:pt x="312674" y="161302"/>
                  </a:lnTo>
                  <a:lnTo>
                    <a:pt x="311899" y="163842"/>
                  </a:lnTo>
                  <a:lnTo>
                    <a:pt x="310832" y="165112"/>
                  </a:lnTo>
                  <a:lnTo>
                    <a:pt x="308140" y="168922"/>
                  </a:lnTo>
                  <a:lnTo>
                    <a:pt x="306552" y="170192"/>
                  </a:lnTo>
                  <a:lnTo>
                    <a:pt x="302895" y="172732"/>
                  </a:lnTo>
                  <a:lnTo>
                    <a:pt x="274129" y="172732"/>
                  </a:lnTo>
                  <a:lnTo>
                    <a:pt x="275145" y="174002"/>
                  </a:lnTo>
                  <a:lnTo>
                    <a:pt x="276860" y="175272"/>
                  </a:lnTo>
                  <a:lnTo>
                    <a:pt x="281660" y="179082"/>
                  </a:lnTo>
                  <a:lnTo>
                    <a:pt x="284353" y="180352"/>
                  </a:lnTo>
                  <a:lnTo>
                    <a:pt x="291566" y="182892"/>
                  </a:lnTo>
                  <a:lnTo>
                    <a:pt x="295643" y="184162"/>
                  </a:lnTo>
                  <a:lnTo>
                    <a:pt x="307124" y="184162"/>
                  </a:lnTo>
                  <a:lnTo>
                    <a:pt x="327228" y="156222"/>
                  </a:lnTo>
                  <a:lnTo>
                    <a:pt x="326694" y="152412"/>
                  </a:lnTo>
                  <a:lnTo>
                    <a:pt x="325513" y="149872"/>
                  </a:lnTo>
                  <a:lnTo>
                    <a:pt x="340804" y="149872"/>
                  </a:lnTo>
                  <a:lnTo>
                    <a:pt x="341490" y="148602"/>
                  </a:lnTo>
                  <a:lnTo>
                    <a:pt x="341757" y="146062"/>
                  </a:lnTo>
                  <a:lnTo>
                    <a:pt x="341503" y="144792"/>
                  </a:lnTo>
                  <a:lnTo>
                    <a:pt x="340969" y="143522"/>
                  </a:lnTo>
                  <a:lnTo>
                    <a:pt x="327783" y="138442"/>
                  </a:lnTo>
                  <a:close/>
                </a:path>
                <a:path w="414019" h="245745">
                  <a:moveTo>
                    <a:pt x="200698" y="130822"/>
                  </a:moveTo>
                  <a:lnTo>
                    <a:pt x="196291" y="130822"/>
                  </a:lnTo>
                  <a:lnTo>
                    <a:pt x="188493" y="133362"/>
                  </a:lnTo>
                  <a:lnTo>
                    <a:pt x="174043" y="154952"/>
                  </a:lnTo>
                  <a:lnTo>
                    <a:pt x="174358" y="160032"/>
                  </a:lnTo>
                  <a:lnTo>
                    <a:pt x="175196" y="163842"/>
                  </a:lnTo>
                  <a:lnTo>
                    <a:pt x="178193" y="168922"/>
                  </a:lnTo>
                  <a:lnTo>
                    <a:pt x="180314" y="171462"/>
                  </a:lnTo>
                  <a:lnTo>
                    <a:pt x="185813" y="175272"/>
                  </a:lnTo>
                  <a:lnTo>
                    <a:pt x="189128" y="177812"/>
                  </a:lnTo>
                  <a:lnTo>
                    <a:pt x="197383" y="180352"/>
                  </a:lnTo>
                  <a:lnTo>
                    <a:pt x="211162" y="180352"/>
                  </a:lnTo>
                  <a:lnTo>
                    <a:pt x="215722" y="179082"/>
                  </a:lnTo>
                  <a:lnTo>
                    <a:pt x="220192" y="176542"/>
                  </a:lnTo>
                  <a:lnTo>
                    <a:pt x="233429" y="176542"/>
                  </a:lnTo>
                  <a:lnTo>
                    <a:pt x="235748" y="170192"/>
                  </a:lnTo>
                  <a:lnTo>
                    <a:pt x="202552" y="170192"/>
                  </a:lnTo>
                  <a:lnTo>
                    <a:pt x="194691" y="167652"/>
                  </a:lnTo>
                  <a:lnTo>
                    <a:pt x="191731" y="165112"/>
                  </a:lnTo>
                  <a:lnTo>
                    <a:pt x="188582" y="158762"/>
                  </a:lnTo>
                  <a:lnTo>
                    <a:pt x="188493" y="154952"/>
                  </a:lnTo>
                  <a:lnTo>
                    <a:pt x="190728" y="148602"/>
                  </a:lnTo>
                  <a:lnTo>
                    <a:pt x="191884" y="147332"/>
                  </a:lnTo>
                  <a:lnTo>
                    <a:pt x="194830" y="144792"/>
                  </a:lnTo>
                  <a:lnTo>
                    <a:pt x="196697" y="143522"/>
                  </a:lnTo>
                  <a:lnTo>
                    <a:pt x="201180" y="142252"/>
                  </a:lnTo>
                  <a:lnTo>
                    <a:pt x="245953" y="142252"/>
                  </a:lnTo>
                  <a:lnTo>
                    <a:pt x="246881" y="139712"/>
                  </a:lnTo>
                  <a:lnTo>
                    <a:pt x="231698" y="139712"/>
                  </a:lnTo>
                  <a:lnTo>
                    <a:pt x="215887" y="134632"/>
                  </a:lnTo>
                  <a:lnTo>
                    <a:pt x="210566" y="132092"/>
                  </a:lnTo>
                  <a:lnTo>
                    <a:pt x="200698" y="130822"/>
                  </a:lnTo>
                  <a:close/>
                </a:path>
                <a:path w="414019" h="245745">
                  <a:moveTo>
                    <a:pt x="245953" y="142252"/>
                  </a:moveTo>
                  <a:lnTo>
                    <a:pt x="203771" y="142252"/>
                  </a:lnTo>
                  <a:lnTo>
                    <a:pt x="209651" y="143522"/>
                  </a:lnTo>
                  <a:lnTo>
                    <a:pt x="212966" y="143522"/>
                  </a:lnTo>
                  <a:lnTo>
                    <a:pt x="228117" y="149872"/>
                  </a:lnTo>
                  <a:lnTo>
                    <a:pt x="222351" y="165112"/>
                  </a:lnTo>
                  <a:lnTo>
                    <a:pt x="217678" y="167652"/>
                  </a:lnTo>
                  <a:lnTo>
                    <a:pt x="213499" y="168922"/>
                  </a:lnTo>
                  <a:lnTo>
                    <a:pt x="206146" y="170192"/>
                  </a:lnTo>
                  <a:lnTo>
                    <a:pt x="235748" y="170192"/>
                  </a:lnTo>
                  <a:lnTo>
                    <a:pt x="245953" y="142252"/>
                  </a:lnTo>
                  <a:close/>
                </a:path>
                <a:path w="414019" h="245745">
                  <a:moveTo>
                    <a:pt x="340804" y="149872"/>
                  </a:moveTo>
                  <a:lnTo>
                    <a:pt x="325513" y="149872"/>
                  </a:lnTo>
                  <a:lnTo>
                    <a:pt x="336854" y="154952"/>
                  </a:lnTo>
                  <a:lnTo>
                    <a:pt x="337680" y="154952"/>
                  </a:lnTo>
                  <a:lnTo>
                    <a:pt x="339331" y="153682"/>
                  </a:lnTo>
                  <a:lnTo>
                    <a:pt x="340093" y="152412"/>
                  </a:lnTo>
                  <a:lnTo>
                    <a:pt x="340804" y="149872"/>
                  </a:lnTo>
                  <a:close/>
                </a:path>
                <a:path w="414019" h="245745">
                  <a:moveTo>
                    <a:pt x="222885" y="97802"/>
                  </a:moveTo>
                  <a:lnTo>
                    <a:pt x="200621" y="97802"/>
                  </a:lnTo>
                  <a:lnTo>
                    <a:pt x="198640" y="99072"/>
                  </a:lnTo>
                  <a:lnTo>
                    <a:pt x="197891" y="99072"/>
                  </a:lnTo>
                  <a:lnTo>
                    <a:pt x="196938" y="100342"/>
                  </a:lnTo>
                  <a:lnTo>
                    <a:pt x="196443" y="101612"/>
                  </a:lnTo>
                  <a:lnTo>
                    <a:pt x="195643" y="104152"/>
                  </a:lnTo>
                  <a:lnTo>
                    <a:pt x="195427" y="105422"/>
                  </a:lnTo>
                  <a:lnTo>
                    <a:pt x="195148" y="106692"/>
                  </a:lnTo>
                  <a:lnTo>
                    <a:pt x="195287" y="107962"/>
                  </a:lnTo>
                  <a:lnTo>
                    <a:pt x="211086" y="107962"/>
                  </a:lnTo>
                  <a:lnTo>
                    <a:pt x="216954" y="109232"/>
                  </a:lnTo>
                  <a:lnTo>
                    <a:pt x="220078" y="109232"/>
                  </a:lnTo>
                  <a:lnTo>
                    <a:pt x="226504" y="111772"/>
                  </a:lnTo>
                  <a:lnTo>
                    <a:pt x="235902" y="124472"/>
                  </a:lnTo>
                  <a:lnTo>
                    <a:pt x="235483" y="128282"/>
                  </a:lnTo>
                  <a:lnTo>
                    <a:pt x="234861" y="130822"/>
                  </a:lnTo>
                  <a:lnTo>
                    <a:pt x="231698" y="139712"/>
                  </a:lnTo>
                  <a:lnTo>
                    <a:pt x="246881" y="139712"/>
                  </a:lnTo>
                  <a:lnTo>
                    <a:pt x="247345" y="138442"/>
                  </a:lnTo>
                  <a:lnTo>
                    <a:pt x="249034" y="134632"/>
                  </a:lnTo>
                  <a:lnTo>
                    <a:pt x="249986" y="129552"/>
                  </a:lnTo>
                  <a:lnTo>
                    <a:pt x="225780" y="99072"/>
                  </a:lnTo>
                  <a:lnTo>
                    <a:pt x="222885" y="97802"/>
                  </a:lnTo>
                  <a:close/>
                </a:path>
                <a:path w="414019" h="245745">
                  <a:moveTo>
                    <a:pt x="208445" y="107962"/>
                  </a:moveTo>
                  <a:lnTo>
                    <a:pt x="195453" y="107962"/>
                  </a:lnTo>
                  <a:lnTo>
                    <a:pt x="195948" y="109232"/>
                  </a:lnTo>
                  <a:lnTo>
                    <a:pt x="203758" y="109232"/>
                  </a:lnTo>
                  <a:lnTo>
                    <a:pt x="208445" y="107962"/>
                  </a:lnTo>
                  <a:close/>
                </a:path>
                <a:path w="414019" h="245745">
                  <a:moveTo>
                    <a:pt x="214160" y="96532"/>
                  </a:moveTo>
                  <a:lnTo>
                    <a:pt x="206502" y="96532"/>
                  </a:lnTo>
                  <a:lnTo>
                    <a:pt x="202196" y="97802"/>
                  </a:lnTo>
                  <a:lnTo>
                    <a:pt x="216954" y="97802"/>
                  </a:lnTo>
                  <a:lnTo>
                    <a:pt x="214160" y="96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323401" y="3977640"/>
              <a:ext cx="989214" cy="1550327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366530" y="4105224"/>
              <a:ext cx="801687" cy="136366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51823" y="382155"/>
            <a:ext cx="31032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Reputation in multiagent</a:t>
            </a:r>
            <a:r>
              <a:rPr sz="1600" spc="25" dirty="0">
                <a:latin typeface="Carlito"/>
                <a:cs typeface="Carlito"/>
              </a:rPr>
              <a:t> </a:t>
            </a:r>
            <a:r>
              <a:rPr sz="1600" spc="-40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28462" y="3803078"/>
            <a:ext cx="4455795" cy="2261235"/>
            <a:chOff x="5328462" y="3803078"/>
            <a:chExt cx="4455795" cy="2261235"/>
          </a:xfrm>
        </p:grpSpPr>
        <p:sp>
          <p:nvSpPr>
            <p:cNvPr id="3" name="object 3"/>
            <p:cNvSpPr/>
            <p:nvPr/>
          </p:nvSpPr>
          <p:spPr>
            <a:xfrm>
              <a:off x="5328462" y="3803078"/>
              <a:ext cx="4455617" cy="22610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555318" y="3835044"/>
              <a:ext cx="2177008" cy="21602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72630" y="4246914"/>
              <a:ext cx="2187575" cy="247015"/>
            </a:xfrm>
            <a:custGeom>
              <a:avLst/>
              <a:gdLst/>
              <a:ahLst/>
              <a:cxnLst/>
              <a:rect l="l" t="t" r="r" b="b"/>
              <a:pathLst>
                <a:path w="2187575" h="247014">
                  <a:moveTo>
                    <a:pt x="2187151" y="0"/>
                  </a:moveTo>
                  <a:lnTo>
                    <a:pt x="1074439" y="243264"/>
                  </a:lnTo>
                  <a:lnTo>
                    <a:pt x="0" y="246461"/>
                  </a:lnTo>
                </a:path>
              </a:pathLst>
            </a:custGeom>
            <a:ln w="9524">
              <a:solidFill>
                <a:srgbClr val="F9A3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55318" y="3835044"/>
            <a:ext cx="2515782" cy="1829988"/>
          </a:xfrm>
          <a:prstGeom prst="rect">
            <a:avLst/>
          </a:prstGeom>
          <a:ln w="9524">
            <a:solidFill>
              <a:srgbClr val="F9A350"/>
            </a:solidFill>
          </a:ln>
        </p:spPr>
        <p:txBody>
          <a:bodyPr vert="horz" wrap="square" lIns="0" tIns="105410" rIns="0" bIns="0" rtlCol="0">
            <a:spAutoFit/>
          </a:bodyPr>
          <a:lstStyle/>
          <a:p>
            <a:pPr marL="91440" marR="134620">
              <a:lnSpc>
                <a:spcPct val="99700"/>
              </a:lnSpc>
              <a:spcBef>
                <a:spcPts val="830"/>
              </a:spcBef>
            </a:pPr>
            <a:r>
              <a:rPr sz="1600" spc="-5" dirty="0">
                <a:latin typeface="Carlito"/>
                <a:cs typeface="Carlito"/>
              </a:rPr>
              <a:t>Social order </a:t>
            </a:r>
            <a:r>
              <a:rPr sz="1600" spc="-710" dirty="0">
                <a:latin typeface="Carlito"/>
                <a:cs typeface="Carlito"/>
              </a:rPr>
              <a:t>-­‐&gt;</a:t>
            </a:r>
            <a:r>
              <a:rPr sz="1600" spc="-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set </a:t>
            </a:r>
            <a:r>
              <a:rPr sz="1600" spc="-5" dirty="0">
                <a:latin typeface="Carlito"/>
                <a:cs typeface="Carlito"/>
              </a:rPr>
              <a:t>of  linked social structures,  social institutions </a:t>
            </a:r>
            <a:r>
              <a:rPr sz="1600" dirty="0">
                <a:latin typeface="Carlito"/>
                <a:cs typeface="Carlito"/>
              </a:rPr>
              <a:t>and  </a:t>
            </a:r>
            <a:r>
              <a:rPr sz="1600" spc="-5" dirty="0">
                <a:latin typeface="Carlito"/>
                <a:cs typeface="Carlito"/>
              </a:rPr>
              <a:t>social practices which  conserve, </a:t>
            </a:r>
            <a:r>
              <a:rPr sz="1600" dirty="0">
                <a:latin typeface="Carlito"/>
                <a:cs typeface="Carlito"/>
              </a:rPr>
              <a:t>maintain and  </a:t>
            </a:r>
            <a:r>
              <a:rPr sz="1600" spc="-5" dirty="0">
                <a:latin typeface="Carlito"/>
                <a:cs typeface="Carlito"/>
              </a:rPr>
              <a:t>enforce “normal” ways  of relating </a:t>
            </a:r>
            <a:r>
              <a:rPr sz="1600" dirty="0">
                <a:latin typeface="Carlito"/>
                <a:cs typeface="Carlito"/>
              </a:rPr>
              <a:t>and  </a:t>
            </a:r>
            <a:r>
              <a:rPr sz="1600" spc="-5" dirty="0">
                <a:latin typeface="Carlito"/>
                <a:cs typeface="Carlito"/>
              </a:rPr>
              <a:t>behaving.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9442" y="3961015"/>
            <a:ext cx="4145458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Reputation </a:t>
            </a:r>
            <a:r>
              <a:rPr sz="2400" dirty="0">
                <a:latin typeface="Carlito"/>
                <a:cs typeface="Carlito"/>
              </a:rPr>
              <a:t>for </a:t>
            </a:r>
            <a:r>
              <a:rPr sz="2400" i="1" dirty="0">
                <a:latin typeface="Carlito"/>
                <a:cs typeface="Carlito"/>
              </a:rPr>
              <a:t>social</a:t>
            </a:r>
            <a:r>
              <a:rPr sz="2400" i="1" spc="-60" dirty="0">
                <a:latin typeface="Carlito"/>
                <a:cs typeface="Carlito"/>
              </a:rPr>
              <a:t> </a:t>
            </a:r>
            <a:r>
              <a:rPr sz="2400" i="1" spc="-5" dirty="0">
                <a:latin typeface="Carlito"/>
                <a:cs typeface="Carlito"/>
              </a:rPr>
              <a:t>order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72588" y="2049094"/>
            <a:ext cx="1325880" cy="2132330"/>
            <a:chOff x="972588" y="2049094"/>
            <a:chExt cx="1325880" cy="2132330"/>
          </a:xfrm>
        </p:grpSpPr>
        <p:sp>
          <p:nvSpPr>
            <p:cNvPr id="9" name="object 9"/>
            <p:cNvSpPr/>
            <p:nvPr/>
          </p:nvSpPr>
          <p:spPr>
            <a:xfrm>
              <a:off x="972588" y="2094801"/>
              <a:ext cx="677487" cy="20864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4603" y="2121953"/>
              <a:ext cx="576066" cy="19876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4602" y="2121954"/>
              <a:ext cx="576580" cy="1988185"/>
            </a:xfrm>
            <a:custGeom>
              <a:avLst/>
              <a:gdLst/>
              <a:ahLst/>
              <a:cxnLst/>
              <a:rect l="l" t="t" r="r" b="b"/>
              <a:pathLst>
                <a:path w="576580" h="1988185">
                  <a:moveTo>
                    <a:pt x="0" y="900099"/>
                  </a:moveTo>
                  <a:lnTo>
                    <a:pt x="1197" y="958357"/>
                  </a:lnTo>
                  <a:lnTo>
                    <a:pt x="4748" y="1015777"/>
                  </a:lnTo>
                  <a:lnTo>
                    <a:pt x="10585" y="1072225"/>
                  </a:lnTo>
                  <a:lnTo>
                    <a:pt x="18643" y="1127570"/>
                  </a:lnTo>
                  <a:lnTo>
                    <a:pt x="28857" y="1181679"/>
                  </a:lnTo>
                  <a:lnTo>
                    <a:pt x="41162" y="1234421"/>
                  </a:lnTo>
                  <a:lnTo>
                    <a:pt x="55491" y="1285663"/>
                  </a:lnTo>
                  <a:lnTo>
                    <a:pt x="71780" y="1335274"/>
                  </a:lnTo>
                  <a:lnTo>
                    <a:pt x="89963" y="1383121"/>
                  </a:lnTo>
                  <a:lnTo>
                    <a:pt x="109974" y="1429071"/>
                  </a:lnTo>
                  <a:lnTo>
                    <a:pt x="131748" y="1472994"/>
                  </a:lnTo>
                  <a:lnTo>
                    <a:pt x="155220" y="1514757"/>
                  </a:lnTo>
                  <a:lnTo>
                    <a:pt x="180323" y="1554227"/>
                  </a:lnTo>
                  <a:lnTo>
                    <a:pt x="206994" y="1591273"/>
                  </a:lnTo>
                  <a:lnTo>
                    <a:pt x="235165" y="1625762"/>
                  </a:lnTo>
                  <a:lnTo>
                    <a:pt x="264772" y="1657564"/>
                  </a:lnTo>
                  <a:lnTo>
                    <a:pt x="295748" y="1686544"/>
                  </a:lnTo>
                  <a:lnTo>
                    <a:pt x="328030" y="1712572"/>
                  </a:lnTo>
                  <a:lnTo>
                    <a:pt x="361551" y="1735515"/>
                  </a:lnTo>
                  <a:lnTo>
                    <a:pt x="396245" y="1755241"/>
                  </a:lnTo>
                  <a:lnTo>
                    <a:pt x="432047" y="1771618"/>
                  </a:lnTo>
                  <a:lnTo>
                    <a:pt x="432047" y="1699608"/>
                  </a:lnTo>
                  <a:lnTo>
                    <a:pt x="576063" y="1872208"/>
                  </a:lnTo>
                  <a:lnTo>
                    <a:pt x="432047" y="1987638"/>
                  </a:lnTo>
                  <a:lnTo>
                    <a:pt x="432047" y="1915628"/>
                  </a:lnTo>
                  <a:lnTo>
                    <a:pt x="396245" y="1899251"/>
                  </a:lnTo>
                  <a:lnTo>
                    <a:pt x="361551" y="1879525"/>
                  </a:lnTo>
                  <a:lnTo>
                    <a:pt x="328030" y="1856582"/>
                  </a:lnTo>
                  <a:lnTo>
                    <a:pt x="295748" y="1830555"/>
                  </a:lnTo>
                  <a:lnTo>
                    <a:pt x="264772" y="1801575"/>
                  </a:lnTo>
                  <a:lnTo>
                    <a:pt x="235165" y="1769774"/>
                  </a:lnTo>
                  <a:lnTo>
                    <a:pt x="206994" y="1735285"/>
                  </a:lnTo>
                  <a:lnTo>
                    <a:pt x="180323" y="1698240"/>
                  </a:lnTo>
                  <a:lnTo>
                    <a:pt x="155220" y="1658770"/>
                  </a:lnTo>
                  <a:lnTo>
                    <a:pt x="131748" y="1617009"/>
                  </a:lnTo>
                  <a:lnTo>
                    <a:pt x="109974" y="1573087"/>
                  </a:lnTo>
                  <a:lnTo>
                    <a:pt x="89963" y="1527137"/>
                  </a:lnTo>
                  <a:lnTo>
                    <a:pt x="71780" y="1479291"/>
                  </a:lnTo>
                  <a:lnTo>
                    <a:pt x="55491" y="1429681"/>
                  </a:lnTo>
                  <a:lnTo>
                    <a:pt x="41162" y="1378439"/>
                  </a:lnTo>
                  <a:lnTo>
                    <a:pt x="28857" y="1325698"/>
                  </a:lnTo>
                  <a:lnTo>
                    <a:pt x="18643" y="1271589"/>
                  </a:lnTo>
                  <a:lnTo>
                    <a:pt x="10585" y="1216244"/>
                  </a:lnTo>
                  <a:lnTo>
                    <a:pt x="4748" y="1159796"/>
                  </a:lnTo>
                  <a:lnTo>
                    <a:pt x="1198" y="1102377"/>
                  </a:lnTo>
                  <a:lnTo>
                    <a:pt x="0" y="1044118"/>
                  </a:lnTo>
                  <a:lnTo>
                    <a:pt x="0" y="900099"/>
                  </a:lnTo>
                  <a:lnTo>
                    <a:pt x="1225" y="840917"/>
                  </a:lnTo>
                  <a:lnTo>
                    <a:pt x="4850" y="782757"/>
                  </a:lnTo>
                  <a:lnTo>
                    <a:pt x="10800" y="725739"/>
                  </a:lnTo>
                  <a:lnTo>
                    <a:pt x="18997" y="669979"/>
                  </a:lnTo>
                  <a:lnTo>
                    <a:pt x="29368" y="615598"/>
                  </a:lnTo>
                  <a:lnTo>
                    <a:pt x="41834" y="562713"/>
                  </a:lnTo>
                  <a:lnTo>
                    <a:pt x="56321" y="511443"/>
                  </a:lnTo>
                  <a:lnTo>
                    <a:pt x="72753" y="461908"/>
                  </a:lnTo>
                  <a:lnTo>
                    <a:pt x="91053" y="414224"/>
                  </a:lnTo>
                  <a:lnTo>
                    <a:pt x="111146" y="368512"/>
                  </a:lnTo>
                  <a:lnTo>
                    <a:pt x="132956" y="324889"/>
                  </a:lnTo>
                  <a:lnTo>
                    <a:pt x="156407" y="283475"/>
                  </a:lnTo>
                  <a:lnTo>
                    <a:pt x="181423" y="244387"/>
                  </a:lnTo>
                  <a:lnTo>
                    <a:pt x="207929" y="207745"/>
                  </a:lnTo>
                  <a:lnTo>
                    <a:pt x="235847" y="173667"/>
                  </a:lnTo>
                  <a:lnTo>
                    <a:pt x="265103" y="142271"/>
                  </a:lnTo>
                  <a:lnTo>
                    <a:pt x="295620" y="113677"/>
                  </a:lnTo>
                  <a:lnTo>
                    <a:pt x="327323" y="88002"/>
                  </a:lnTo>
                  <a:lnTo>
                    <a:pt x="360136" y="65366"/>
                  </a:lnTo>
                  <a:lnTo>
                    <a:pt x="393982" y="45887"/>
                  </a:lnTo>
                  <a:lnTo>
                    <a:pt x="428786" y="29684"/>
                  </a:lnTo>
                  <a:lnTo>
                    <a:pt x="500965" y="7579"/>
                  </a:lnTo>
                  <a:lnTo>
                    <a:pt x="576063" y="0"/>
                  </a:lnTo>
                  <a:lnTo>
                    <a:pt x="576063" y="144015"/>
                  </a:lnTo>
                  <a:lnTo>
                    <a:pt x="538803" y="145874"/>
                  </a:lnTo>
                  <a:lnTo>
                    <a:pt x="502144" y="151377"/>
                  </a:lnTo>
                  <a:lnTo>
                    <a:pt x="430933" y="172877"/>
                  </a:lnTo>
                  <a:lnTo>
                    <a:pt x="363039" y="207636"/>
                  </a:lnTo>
                  <a:lnTo>
                    <a:pt x="330527" y="229714"/>
                  </a:lnTo>
                  <a:lnTo>
                    <a:pt x="299072" y="254776"/>
                  </a:lnTo>
                  <a:lnTo>
                    <a:pt x="268752" y="282713"/>
                  </a:lnTo>
                  <a:lnTo>
                    <a:pt x="239642" y="313416"/>
                  </a:lnTo>
                  <a:lnTo>
                    <a:pt x="211818" y="346775"/>
                  </a:lnTo>
                  <a:lnTo>
                    <a:pt x="185358" y="382679"/>
                  </a:lnTo>
                  <a:lnTo>
                    <a:pt x="160336" y="421020"/>
                  </a:lnTo>
                  <a:lnTo>
                    <a:pt x="136829" y="461686"/>
                  </a:lnTo>
                  <a:lnTo>
                    <a:pt x="114913" y="504568"/>
                  </a:lnTo>
                  <a:lnTo>
                    <a:pt x="94665" y="549557"/>
                  </a:lnTo>
                  <a:lnTo>
                    <a:pt x="76160" y="596542"/>
                  </a:lnTo>
                  <a:lnTo>
                    <a:pt x="59475" y="645413"/>
                  </a:lnTo>
                  <a:lnTo>
                    <a:pt x="44686" y="696061"/>
                  </a:lnTo>
                  <a:lnTo>
                    <a:pt x="31869" y="748376"/>
                  </a:lnTo>
                  <a:lnTo>
                    <a:pt x="21100" y="802248"/>
                  </a:lnTo>
                  <a:lnTo>
                    <a:pt x="12456" y="857567"/>
                  </a:lnTo>
                  <a:lnTo>
                    <a:pt x="6013" y="914223"/>
                  </a:lnTo>
                  <a:lnTo>
                    <a:pt x="1846" y="972107"/>
                  </a:lnTo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20977" y="2049094"/>
              <a:ext cx="677487" cy="20906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2679" y="2078520"/>
              <a:ext cx="576059" cy="198765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72674" y="2078533"/>
              <a:ext cx="576580" cy="1988185"/>
            </a:xfrm>
            <a:custGeom>
              <a:avLst/>
              <a:gdLst/>
              <a:ahLst/>
              <a:cxnLst/>
              <a:rect l="l" t="t" r="r" b="b"/>
              <a:pathLst>
                <a:path w="576580" h="1988185">
                  <a:moveTo>
                    <a:pt x="576063" y="1087539"/>
                  </a:moveTo>
                  <a:lnTo>
                    <a:pt x="574865" y="1029280"/>
                  </a:lnTo>
                  <a:lnTo>
                    <a:pt x="571315" y="971861"/>
                  </a:lnTo>
                  <a:lnTo>
                    <a:pt x="565478" y="915412"/>
                  </a:lnTo>
                  <a:lnTo>
                    <a:pt x="557420" y="860067"/>
                  </a:lnTo>
                  <a:lnTo>
                    <a:pt x="547205" y="805958"/>
                  </a:lnTo>
                  <a:lnTo>
                    <a:pt x="534901" y="753216"/>
                  </a:lnTo>
                  <a:lnTo>
                    <a:pt x="520571" y="701974"/>
                  </a:lnTo>
                  <a:lnTo>
                    <a:pt x="504283" y="652363"/>
                  </a:lnTo>
                  <a:lnTo>
                    <a:pt x="486100" y="604517"/>
                  </a:lnTo>
                  <a:lnTo>
                    <a:pt x="466089" y="558566"/>
                  </a:lnTo>
                  <a:lnTo>
                    <a:pt x="444314" y="514643"/>
                  </a:lnTo>
                  <a:lnTo>
                    <a:pt x="420843" y="472881"/>
                  </a:lnTo>
                  <a:lnTo>
                    <a:pt x="395739" y="433410"/>
                  </a:lnTo>
                  <a:lnTo>
                    <a:pt x="369069" y="396364"/>
                  </a:lnTo>
                  <a:lnTo>
                    <a:pt x="340898" y="361875"/>
                  </a:lnTo>
                  <a:lnTo>
                    <a:pt x="311291" y="330074"/>
                  </a:lnTo>
                  <a:lnTo>
                    <a:pt x="280314" y="301093"/>
                  </a:lnTo>
                  <a:lnTo>
                    <a:pt x="248033" y="275065"/>
                  </a:lnTo>
                  <a:lnTo>
                    <a:pt x="214512" y="252123"/>
                  </a:lnTo>
                  <a:lnTo>
                    <a:pt x="179818" y="232396"/>
                  </a:lnTo>
                  <a:lnTo>
                    <a:pt x="144015" y="216019"/>
                  </a:lnTo>
                  <a:lnTo>
                    <a:pt x="144015" y="288029"/>
                  </a:lnTo>
                  <a:lnTo>
                    <a:pt x="0" y="115429"/>
                  </a:lnTo>
                  <a:lnTo>
                    <a:pt x="144015" y="0"/>
                  </a:lnTo>
                  <a:lnTo>
                    <a:pt x="144015" y="72009"/>
                  </a:lnTo>
                  <a:lnTo>
                    <a:pt x="179818" y="88386"/>
                  </a:lnTo>
                  <a:lnTo>
                    <a:pt x="214512" y="108112"/>
                  </a:lnTo>
                  <a:lnTo>
                    <a:pt x="248033" y="131055"/>
                  </a:lnTo>
                  <a:lnTo>
                    <a:pt x="280314" y="157082"/>
                  </a:lnTo>
                  <a:lnTo>
                    <a:pt x="311291" y="186062"/>
                  </a:lnTo>
                  <a:lnTo>
                    <a:pt x="340898" y="217863"/>
                  </a:lnTo>
                  <a:lnTo>
                    <a:pt x="369069" y="252352"/>
                  </a:lnTo>
                  <a:lnTo>
                    <a:pt x="395739" y="289397"/>
                  </a:lnTo>
                  <a:lnTo>
                    <a:pt x="420843" y="328867"/>
                  </a:lnTo>
                  <a:lnTo>
                    <a:pt x="444314" y="370629"/>
                  </a:lnTo>
                  <a:lnTo>
                    <a:pt x="466089" y="414551"/>
                  </a:lnTo>
                  <a:lnTo>
                    <a:pt x="486100" y="460501"/>
                  </a:lnTo>
                  <a:lnTo>
                    <a:pt x="504283" y="508347"/>
                  </a:lnTo>
                  <a:lnTo>
                    <a:pt x="520571" y="557957"/>
                  </a:lnTo>
                  <a:lnTo>
                    <a:pt x="534901" y="609198"/>
                  </a:lnTo>
                  <a:lnTo>
                    <a:pt x="547205" y="661939"/>
                  </a:lnTo>
                  <a:lnTo>
                    <a:pt x="557420" y="716048"/>
                  </a:lnTo>
                  <a:lnTo>
                    <a:pt x="565478" y="771393"/>
                  </a:lnTo>
                  <a:lnTo>
                    <a:pt x="571315" y="827841"/>
                  </a:lnTo>
                  <a:lnTo>
                    <a:pt x="574865" y="885260"/>
                  </a:lnTo>
                  <a:lnTo>
                    <a:pt x="576063" y="943519"/>
                  </a:lnTo>
                  <a:lnTo>
                    <a:pt x="576063" y="1087539"/>
                  </a:lnTo>
                  <a:lnTo>
                    <a:pt x="574838" y="1146720"/>
                  </a:lnTo>
                  <a:lnTo>
                    <a:pt x="571212" y="1204880"/>
                  </a:lnTo>
                  <a:lnTo>
                    <a:pt x="565263" y="1261899"/>
                  </a:lnTo>
                  <a:lnTo>
                    <a:pt x="557065" y="1317658"/>
                  </a:lnTo>
                  <a:lnTo>
                    <a:pt x="546695" y="1372040"/>
                  </a:lnTo>
                  <a:lnTo>
                    <a:pt x="534229" y="1424924"/>
                  </a:lnTo>
                  <a:lnTo>
                    <a:pt x="519742" y="1476194"/>
                  </a:lnTo>
                  <a:lnTo>
                    <a:pt x="503310" y="1525730"/>
                  </a:lnTo>
                  <a:lnTo>
                    <a:pt x="485010" y="1573413"/>
                  </a:lnTo>
                  <a:lnTo>
                    <a:pt x="464916" y="1619125"/>
                  </a:lnTo>
                  <a:lnTo>
                    <a:pt x="443106" y="1662748"/>
                  </a:lnTo>
                  <a:lnTo>
                    <a:pt x="419655" y="1704163"/>
                  </a:lnTo>
                  <a:lnTo>
                    <a:pt x="394639" y="1743250"/>
                  </a:lnTo>
                  <a:lnTo>
                    <a:pt x="368134" y="1779893"/>
                  </a:lnTo>
                  <a:lnTo>
                    <a:pt x="340215" y="1813971"/>
                  </a:lnTo>
                  <a:lnTo>
                    <a:pt x="310960" y="1845367"/>
                  </a:lnTo>
                  <a:lnTo>
                    <a:pt x="280442" y="1873961"/>
                  </a:lnTo>
                  <a:lnTo>
                    <a:pt x="248739" y="1899635"/>
                  </a:lnTo>
                  <a:lnTo>
                    <a:pt x="215927" y="1922271"/>
                  </a:lnTo>
                  <a:lnTo>
                    <a:pt x="182080" y="1941750"/>
                  </a:lnTo>
                  <a:lnTo>
                    <a:pt x="147276" y="1957954"/>
                  </a:lnTo>
                  <a:lnTo>
                    <a:pt x="75098" y="1980059"/>
                  </a:lnTo>
                  <a:lnTo>
                    <a:pt x="0" y="1987638"/>
                  </a:lnTo>
                  <a:lnTo>
                    <a:pt x="0" y="1843622"/>
                  </a:lnTo>
                  <a:lnTo>
                    <a:pt x="37260" y="1841763"/>
                  </a:lnTo>
                  <a:lnTo>
                    <a:pt x="73919" y="1836260"/>
                  </a:lnTo>
                  <a:lnTo>
                    <a:pt x="145130" y="1814760"/>
                  </a:lnTo>
                  <a:lnTo>
                    <a:pt x="213024" y="1780001"/>
                  </a:lnTo>
                  <a:lnTo>
                    <a:pt x="245536" y="1757924"/>
                  </a:lnTo>
                  <a:lnTo>
                    <a:pt x="276990" y="1732862"/>
                  </a:lnTo>
                  <a:lnTo>
                    <a:pt x="307311" y="1704924"/>
                  </a:lnTo>
                  <a:lnTo>
                    <a:pt x="336421" y="1674221"/>
                  </a:lnTo>
                  <a:lnTo>
                    <a:pt x="364244" y="1640862"/>
                  </a:lnTo>
                  <a:lnTo>
                    <a:pt x="390705" y="1604958"/>
                  </a:lnTo>
                  <a:lnTo>
                    <a:pt x="415727" y="1566618"/>
                  </a:lnTo>
                  <a:lnTo>
                    <a:pt x="439234" y="1525951"/>
                  </a:lnTo>
                  <a:lnTo>
                    <a:pt x="461150" y="1483069"/>
                  </a:lnTo>
                  <a:lnTo>
                    <a:pt x="481398" y="1438081"/>
                  </a:lnTo>
                  <a:lnTo>
                    <a:pt x="499903" y="1391096"/>
                  </a:lnTo>
                  <a:lnTo>
                    <a:pt x="516588" y="1342224"/>
                  </a:lnTo>
                  <a:lnTo>
                    <a:pt x="531377" y="1291576"/>
                  </a:lnTo>
                  <a:lnTo>
                    <a:pt x="544194" y="1239261"/>
                  </a:lnTo>
                  <a:lnTo>
                    <a:pt x="554963" y="1185389"/>
                  </a:lnTo>
                  <a:lnTo>
                    <a:pt x="563607" y="1130070"/>
                  </a:lnTo>
                  <a:lnTo>
                    <a:pt x="570050" y="1073414"/>
                  </a:lnTo>
                  <a:lnTo>
                    <a:pt x="574217" y="1015531"/>
                  </a:lnTo>
                </a:path>
              </a:pathLst>
            </a:custGeom>
            <a:ln w="9524">
              <a:solidFill>
                <a:srgbClr val="5B92C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53537" y="4732159"/>
            <a:ext cx="437515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latin typeface="Carlito"/>
                <a:cs typeface="Carlito"/>
              </a:rPr>
              <a:t>Reputation </a:t>
            </a:r>
            <a:r>
              <a:rPr sz="1800" spc="-10" dirty="0">
                <a:latin typeface="Carlito"/>
                <a:cs typeface="Carlito"/>
              </a:rPr>
              <a:t>incentives </a:t>
            </a:r>
            <a:r>
              <a:rPr sz="1800" dirty="0">
                <a:latin typeface="Carlito"/>
                <a:cs typeface="Carlito"/>
              </a:rPr>
              <a:t>“socially </a:t>
            </a:r>
            <a:r>
              <a:rPr sz="1800" spc="-5" dirty="0">
                <a:latin typeface="Carlito"/>
                <a:cs typeface="Carlito"/>
              </a:rPr>
              <a:t>acceptable  conducts (like benevolence or altruism) and/or  forbid socially unacceptable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ones”.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53537" y="5824359"/>
            <a:ext cx="3741420" cy="56642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rlito"/>
                <a:cs typeface="Carlito"/>
              </a:rPr>
              <a:t>Ostracism </a:t>
            </a:r>
            <a:r>
              <a:rPr sz="1800" dirty="0">
                <a:latin typeface="Carlito"/>
                <a:cs typeface="Carlito"/>
              </a:rPr>
              <a:t>is the </a:t>
            </a:r>
            <a:r>
              <a:rPr sz="1800" spc="-5" dirty="0">
                <a:latin typeface="Carlito"/>
                <a:cs typeface="Carlito"/>
              </a:rPr>
              <a:t>main deterrent used </a:t>
            </a:r>
            <a:r>
              <a:rPr sz="1800" dirty="0">
                <a:latin typeface="Carlito"/>
                <a:cs typeface="Carlito"/>
              </a:rPr>
              <a:t>by  </a:t>
            </a:r>
            <a:r>
              <a:rPr sz="1800" spc="-5" dirty="0">
                <a:latin typeface="Carlito"/>
                <a:cs typeface="Carlito"/>
              </a:rPr>
              <a:t>reputation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mechanisms.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1823" y="313575"/>
            <a:ext cx="6503034" cy="31769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spc="-5" dirty="0">
                <a:latin typeface="Carlito"/>
                <a:cs typeface="Carlito"/>
              </a:rPr>
              <a:t> Reputation in multiagent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  <a:p>
            <a:pPr marL="703580" indent="-23431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4215" algn="l"/>
              </a:tabLst>
            </a:pPr>
            <a:r>
              <a:rPr sz="3200" dirty="0">
                <a:latin typeface="Carlito"/>
                <a:cs typeface="Carlito"/>
              </a:rPr>
              <a:t>Using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reputation</a:t>
            </a:r>
            <a:endParaRPr sz="3200">
              <a:latin typeface="Carlito"/>
              <a:cs typeface="Carlito"/>
            </a:endParaRPr>
          </a:p>
          <a:p>
            <a:pPr marR="185420" algn="ctr">
              <a:lnSpc>
                <a:spcPct val="100000"/>
              </a:lnSpc>
              <a:spcBef>
                <a:spcPts val="3379"/>
              </a:spcBef>
            </a:pPr>
            <a:r>
              <a:rPr sz="2400" spc="-5" dirty="0">
                <a:latin typeface="Carlito"/>
                <a:cs typeface="Carlito"/>
              </a:rPr>
              <a:t>Reputation </a:t>
            </a:r>
            <a:r>
              <a:rPr sz="2400" dirty="0">
                <a:latin typeface="Carlito"/>
                <a:cs typeface="Carlito"/>
              </a:rPr>
              <a:t>as a </a:t>
            </a:r>
            <a:r>
              <a:rPr sz="2400" spc="-5" dirty="0">
                <a:latin typeface="Carlito"/>
                <a:cs typeface="Carlito"/>
              </a:rPr>
              <a:t>source </a:t>
            </a:r>
            <a:r>
              <a:rPr sz="2400" dirty="0">
                <a:latin typeface="Carlito"/>
                <a:cs typeface="Carlito"/>
              </a:rPr>
              <a:t>for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trust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rlito"/>
              <a:cs typeface="Carlito"/>
            </a:endParaRPr>
          </a:p>
          <a:p>
            <a:pPr marL="2113915" marR="5080">
              <a:lnSpc>
                <a:spcPct val="98800"/>
              </a:lnSpc>
              <a:spcBef>
                <a:spcPts val="5"/>
              </a:spcBef>
            </a:pPr>
            <a:r>
              <a:rPr sz="1800" spc="-5" dirty="0">
                <a:latin typeface="Carlito"/>
                <a:cs typeface="Carlito"/>
              </a:rPr>
              <a:t>Reputation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one 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elements </a:t>
            </a:r>
            <a:r>
              <a:rPr sz="1800" dirty="0">
                <a:latin typeface="Carlito"/>
                <a:cs typeface="Carlito"/>
              </a:rPr>
              <a:t>that can  </a:t>
            </a:r>
            <a:r>
              <a:rPr sz="1800" spc="-5" dirty="0">
                <a:latin typeface="Carlito"/>
                <a:cs typeface="Carlito"/>
              </a:rPr>
              <a:t>contribute </a:t>
            </a:r>
            <a:r>
              <a:rPr sz="1800" dirty="0">
                <a:latin typeface="Carlito"/>
                <a:cs typeface="Carlito"/>
              </a:rPr>
              <a:t>to build </a:t>
            </a:r>
            <a:r>
              <a:rPr sz="1800" spc="-5" dirty="0">
                <a:latin typeface="Carlito"/>
                <a:cs typeface="Carlito"/>
              </a:rPr>
              <a:t>trust 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trustee. </a:t>
            </a:r>
            <a:r>
              <a:rPr sz="1800" dirty="0">
                <a:latin typeface="Carlito"/>
                <a:cs typeface="Carlito"/>
              </a:rPr>
              <a:t>Usually it  is </a:t>
            </a:r>
            <a:r>
              <a:rPr sz="1800" spc="-5" dirty="0">
                <a:latin typeface="Carlito"/>
                <a:cs typeface="Carlito"/>
              </a:rPr>
              <a:t>used when there </a:t>
            </a:r>
            <a:r>
              <a:rPr sz="1800" dirty="0">
                <a:latin typeface="Carlito"/>
                <a:cs typeface="Carlito"/>
              </a:rPr>
              <a:t>is a </a:t>
            </a:r>
            <a:r>
              <a:rPr sz="1800" spc="-5" dirty="0">
                <a:latin typeface="Carlito"/>
                <a:cs typeface="Carlito"/>
              </a:rPr>
              <a:t>lack of direct  information.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2" y="313575"/>
            <a:ext cx="9219277" cy="629475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spc="-5" dirty="0">
                <a:latin typeface="Carlito"/>
                <a:cs typeface="Carlito"/>
              </a:rPr>
              <a:t> Reputation in multiagent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  <a:p>
            <a:pPr marL="703580" indent="-23431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4215" algn="l"/>
              </a:tabLst>
            </a:pPr>
            <a:r>
              <a:rPr sz="3200" spc="-15" dirty="0">
                <a:latin typeface="Carlito"/>
                <a:cs typeface="Carlito"/>
              </a:rPr>
              <a:t>Pitfalls </a:t>
            </a:r>
            <a:r>
              <a:rPr sz="3200" spc="-5" dirty="0">
                <a:latin typeface="Carlito"/>
                <a:cs typeface="Carlito"/>
              </a:rPr>
              <a:t>when </a:t>
            </a:r>
            <a:r>
              <a:rPr sz="3200" dirty="0">
                <a:latin typeface="Carlito"/>
                <a:cs typeface="Carlito"/>
              </a:rPr>
              <a:t>using </a:t>
            </a:r>
            <a:r>
              <a:rPr sz="3200" spc="-5" dirty="0">
                <a:latin typeface="Carlito"/>
                <a:cs typeface="Carlito"/>
              </a:rPr>
              <a:t>reputation</a:t>
            </a:r>
            <a:endParaRPr sz="3200">
              <a:latin typeface="Carlito"/>
              <a:cs typeface="Carlito"/>
            </a:endParaRPr>
          </a:p>
          <a:p>
            <a:pPr marL="747395">
              <a:lnSpc>
                <a:spcPct val="100000"/>
              </a:lnSpc>
              <a:spcBef>
                <a:spcPts val="1710"/>
              </a:spcBef>
            </a:pPr>
            <a:r>
              <a:rPr sz="2400" i="1" spc="-10" dirty="0">
                <a:latin typeface="Carlito"/>
                <a:cs typeface="Carlito"/>
              </a:rPr>
              <a:t>AOacks </a:t>
            </a:r>
            <a:r>
              <a:rPr sz="2400" i="1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reputation mechanisms</a:t>
            </a:r>
            <a:endParaRPr sz="2400">
              <a:latin typeface="Carlito"/>
              <a:cs typeface="Carlito"/>
            </a:endParaRPr>
          </a:p>
          <a:p>
            <a:pPr marL="1487805" marR="1634489">
              <a:lnSpc>
                <a:spcPts val="2100"/>
              </a:lnSpc>
              <a:spcBef>
                <a:spcPts val="1515"/>
              </a:spcBef>
            </a:pPr>
            <a:r>
              <a:rPr sz="1800" i="1" dirty="0">
                <a:latin typeface="Carlito"/>
                <a:cs typeface="Carlito"/>
              </a:rPr>
              <a:t>Compromise </a:t>
            </a:r>
            <a:r>
              <a:rPr sz="1800" i="1" spc="-5" dirty="0">
                <a:latin typeface="Carlito"/>
                <a:cs typeface="Carlito"/>
              </a:rPr>
              <a:t>between </a:t>
            </a:r>
            <a:r>
              <a:rPr sz="1800" i="1" spc="-10" dirty="0">
                <a:latin typeface="Carlito"/>
                <a:cs typeface="Carlito"/>
              </a:rPr>
              <a:t>waiting </a:t>
            </a:r>
            <a:r>
              <a:rPr sz="1800" i="1" dirty="0">
                <a:latin typeface="Carlito"/>
                <a:cs typeface="Carlito"/>
              </a:rPr>
              <a:t>for </a:t>
            </a:r>
            <a:r>
              <a:rPr sz="1800" i="1" spc="-5" dirty="0">
                <a:latin typeface="Carlito"/>
                <a:cs typeface="Carlito"/>
              </a:rPr>
              <a:t>clearer </a:t>
            </a:r>
            <a:r>
              <a:rPr sz="1800" i="1" dirty="0">
                <a:latin typeface="Carlito"/>
                <a:cs typeface="Carlito"/>
              </a:rPr>
              <a:t>signals </a:t>
            </a:r>
            <a:r>
              <a:rPr sz="1800" i="1" spc="-5" dirty="0">
                <a:latin typeface="Carlito"/>
                <a:cs typeface="Carlito"/>
              </a:rPr>
              <a:t>and  acting </a:t>
            </a:r>
            <a:r>
              <a:rPr sz="1800" i="1" dirty="0">
                <a:latin typeface="Carlito"/>
                <a:cs typeface="Carlito"/>
              </a:rPr>
              <a:t>against the</a:t>
            </a:r>
            <a:r>
              <a:rPr sz="1800" i="1" spc="-15" dirty="0">
                <a:latin typeface="Carlito"/>
                <a:cs typeface="Carlito"/>
              </a:rPr>
              <a:t> </a:t>
            </a:r>
            <a:r>
              <a:rPr sz="1800" i="1" spc="-10" dirty="0">
                <a:latin typeface="Carlito"/>
                <a:cs typeface="Carlito"/>
              </a:rPr>
              <a:t>aOack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50">
              <a:latin typeface="Carlito"/>
              <a:cs typeface="Carlito"/>
            </a:endParaRPr>
          </a:p>
          <a:p>
            <a:pPr marL="747395">
              <a:lnSpc>
                <a:spcPts val="2130"/>
              </a:lnSpc>
            </a:pPr>
            <a:r>
              <a:rPr sz="1800" i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Unfair</a:t>
            </a: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Ratings</a:t>
            </a:r>
            <a:endParaRPr sz="1800">
              <a:latin typeface="Carlito"/>
              <a:cs typeface="Carlito"/>
            </a:endParaRPr>
          </a:p>
          <a:p>
            <a:pPr marL="1204595" marR="224154">
              <a:lnSpc>
                <a:spcPts val="2200"/>
              </a:lnSpc>
              <a:spcBef>
                <a:spcPts val="10"/>
              </a:spcBef>
            </a:pPr>
            <a:r>
              <a:rPr sz="1800" i="1" spc="-10" dirty="0">
                <a:solidFill>
                  <a:srgbClr val="FF0000"/>
                </a:solidFill>
                <a:latin typeface="Carlito"/>
                <a:cs typeface="Carlito"/>
              </a:rPr>
              <a:t>AOack: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agent sends deliberately wrong feedback about interactions  with another agent.</a:t>
            </a:r>
            <a:endParaRPr sz="1800">
              <a:latin typeface="Carlito"/>
              <a:cs typeface="Carlito"/>
            </a:endParaRPr>
          </a:p>
          <a:p>
            <a:pPr marL="1204595">
              <a:lnSpc>
                <a:spcPts val="2020"/>
              </a:lnSpc>
            </a:pPr>
            <a:r>
              <a:rPr sz="1800" i="1" spc="-10" dirty="0">
                <a:solidFill>
                  <a:srgbClr val="008000"/>
                </a:solidFill>
                <a:latin typeface="Carlito"/>
                <a:cs typeface="Carlito"/>
              </a:rPr>
              <a:t>Solution: </a:t>
            </a:r>
            <a:r>
              <a:rPr sz="1800" dirty="0">
                <a:latin typeface="Carlito"/>
                <a:cs typeface="Carlito"/>
              </a:rPr>
              <a:t>to give </a:t>
            </a:r>
            <a:r>
              <a:rPr sz="1800" spc="-5" dirty="0">
                <a:latin typeface="Carlito"/>
                <a:cs typeface="Carlito"/>
              </a:rPr>
              <a:t>more weight </a:t>
            </a:r>
            <a:r>
              <a:rPr sz="1800" dirty="0">
                <a:latin typeface="Carlito"/>
                <a:cs typeface="Carlito"/>
              </a:rPr>
              <a:t>to the </a:t>
            </a:r>
            <a:r>
              <a:rPr sz="1800" spc="-5" dirty="0">
                <a:latin typeface="Carlito"/>
                <a:cs typeface="Carlito"/>
              </a:rPr>
              <a:t>opinions of those agents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5" dirty="0">
                <a:latin typeface="Carlito"/>
                <a:cs typeface="Carlito"/>
              </a:rPr>
              <a:t>in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the</a:t>
            </a:r>
            <a:endParaRPr sz="1800">
              <a:latin typeface="Carlito"/>
              <a:cs typeface="Carlito"/>
            </a:endParaRPr>
          </a:p>
          <a:p>
            <a:pPr marL="1204595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arlito"/>
                <a:cs typeface="Carlito"/>
              </a:rPr>
              <a:t>past </a:t>
            </a:r>
            <a:r>
              <a:rPr sz="1800" spc="-5" dirty="0">
                <a:latin typeface="Carlito"/>
                <a:cs typeface="Carlito"/>
              </a:rPr>
              <a:t>have demonstrated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more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certain.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747395">
              <a:lnSpc>
                <a:spcPts val="2130"/>
              </a:lnSpc>
              <a:spcBef>
                <a:spcPts val="1655"/>
              </a:spcBef>
            </a:pPr>
            <a:r>
              <a:rPr sz="1800" i="1" u="sng" spc="-19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Ballot-­‐Stuﬃng</a:t>
            </a:r>
            <a:endParaRPr sz="1800">
              <a:latin typeface="Carlito"/>
              <a:cs typeface="Carlito"/>
            </a:endParaRPr>
          </a:p>
          <a:p>
            <a:pPr marL="1204595" marR="407034">
              <a:lnSpc>
                <a:spcPts val="2200"/>
              </a:lnSpc>
              <a:spcBef>
                <a:spcPts val="10"/>
              </a:spcBef>
            </a:pPr>
            <a:r>
              <a:rPr sz="1800" i="1" spc="-10" dirty="0">
                <a:solidFill>
                  <a:srgbClr val="FF0000"/>
                </a:solidFill>
                <a:latin typeface="Carlito"/>
                <a:cs typeface="Carlito"/>
              </a:rPr>
              <a:t>AOack: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agent sends more feedback </a:t>
            </a:r>
            <a:r>
              <a:rPr sz="1800" dirty="0">
                <a:latin typeface="Carlito"/>
                <a:cs typeface="Carlito"/>
              </a:rPr>
              <a:t>than </a:t>
            </a:r>
            <a:r>
              <a:rPr sz="1800" spc="-320" dirty="0">
                <a:latin typeface="Carlito"/>
                <a:cs typeface="Carlito"/>
              </a:rPr>
              <a:t>interac-­‐ </a:t>
            </a:r>
            <a:r>
              <a:rPr sz="1800" spc="-10" dirty="0">
                <a:latin typeface="Carlito"/>
                <a:cs typeface="Carlito"/>
              </a:rPr>
              <a:t>tions </a:t>
            </a:r>
            <a:r>
              <a:rPr sz="1800" dirty="0">
                <a:latin typeface="Carlito"/>
                <a:cs typeface="Carlito"/>
              </a:rPr>
              <a:t>it has </a:t>
            </a:r>
            <a:r>
              <a:rPr sz="1800" spc="-100" dirty="0">
                <a:latin typeface="Carlito"/>
                <a:cs typeface="Carlito"/>
              </a:rPr>
              <a:t>been  </a:t>
            </a:r>
            <a:r>
              <a:rPr sz="1800" spc="-5" dirty="0">
                <a:latin typeface="Carlito"/>
                <a:cs typeface="Carlito"/>
              </a:rPr>
              <a:t>partner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in.</a:t>
            </a:r>
            <a:endParaRPr sz="1800">
              <a:latin typeface="Carlito"/>
              <a:cs typeface="Carlito"/>
            </a:endParaRPr>
          </a:p>
          <a:p>
            <a:pPr marL="1204595" marR="5080">
              <a:lnSpc>
                <a:spcPts val="2100"/>
              </a:lnSpc>
              <a:spcBef>
                <a:spcPts val="80"/>
              </a:spcBef>
            </a:pPr>
            <a:r>
              <a:rPr sz="1800" spc="-5" dirty="0">
                <a:solidFill>
                  <a:srgbClr val="008000"/>
                </a:solidFill>
                <a:latin typeface="Carlito"/>
                <a:cs typeface="Carlito"/>
              </a:rPr>
              <a:t>Solution: </a:t>
            </a:r>
            <a:r>
              <a:rPr sz="1800" spc="-5" dirty="0">
                <a:latin typeface="Carlito"/>
                <a:cs typeface="Carlito"/>
              </a:rPr>
              <a:t>ﬁltering feedback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5" dirty="0">
                <a:latin typeface="Carlito"/>
                <a:cs typeface="Carlito"/>
              </a:rPr>
              <a:t>comes from peers suspect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be </a:t>
            </a:r>
            <a:r>
              <a:rPr sz="1800" spc="-325" dirty="0">
                <a:latin typeface="Carlito"/>
                <a:cs typeface="Carlito"/>
              </a:rPr>
              <a:t>ballot-­‐  </a:t>
            </a:r>
            <a:r>
              <a:rPr sz="1800" dirty="0">
                <a:latin typeface="Carlito"/>
                <a:cs typeface="Carlito"/>
              </a:rPr>
              <a:t>stuﬃng and using </a:t>
            </a:r>
            <a:r>
              <a:rPr sz="1800" spc="-5" dirty="0">
                <a:latin typeface="Carlito"/>
                <a:cs typeface="Carlito"/>
              </a:rPr>
              <a:t>feedback per interaction rates instead of</a:t>
            </a:r>
            <a:r>
              <a:rPr sz="1800" spc="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accumulation</a:t>
            </a:r>
            <a:endParaRPr sz="1800">
              <a:latin typeface="Carlito"/>
              <a:cs typeface="Carlito"/>
            </a:endParaRPr>
          </a:p>
          <a:p>
            <a:pPr marL="1204595">
              <a:lnSpc>
                <a:spcPts val="2140"/>
              </a:lnSpc>
            </a:pPr>
            <a:r>
              <a:rPr sz="1800" spc="-5" dirty="0">
                <a:latin typeface="Carlito"/>
                <a:cs typeface="Carlito"/>
              </a:rPr>
              <a:t>of feedback.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3" y="313575"/>
            <a:ext cx="9524077" cy="63017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spc="-5" dirty="0">
                <a:latin typeface="Carlito"/>
                <a:cs typeface="Carlito"/>
              </a:rPr>
              <a:t> Reputation in multiagent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  <a:p>
            <a:pPr marL="703580" indent="-23431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4215" algn="l"/>
              </a:tabLst>
            </a:pPr>
            <a:r>
              <a:rPr sz="3200" spc="-15" dirty="0">
                <a:latin typeface="Carlito"/>
                <a:cs typeface="Carlito"/>
              </a:rPr>
              <a:t>Pitfalls </a:t>
            </a:r>
            <a:r>
              <a:rPr sz="3200" spc="-5" dirty="0">
                <a:latin typeface="Carlito"/>
                <a:cs typeface="Carlito"/>
              </a:rPr>
              <a:t>when </a:t>
            </a:r>
            <a:r>
              <a:rPr sz="3200" dirty="0">
                <a:latin typeface="Carlito"/>
                <a:cs typeface="Carlito"/>
              </a:rPr>
              <a:t>using </a:t>
            </a:r>
            <a:r>
              <a:rPr sz="3200" spc="-5" dirty="0">
                <a:latin typeface="Carlito"/>
                <a:cs typeface="Carlito"/>
              </a:rPr>
              <a:t>reputation</a:t>
            </a:r>
            <a:endParaRPr sz="3200">
              <a:latin typeface="Carlito"/>
              <a:cs typeface="Carlito"/>
            </a:endParaRPr>
          </a:p>
          <a:p>
            <a:pPr marL="747395">
              <a:lnSpc>
                <a:spcPct val="100000"/>
              </a:lnSpc>
              <a:spcBef>
                <a:spcPts val="1710"/>
              </a:spcBef>
            </a:pPr>
            <a:r>
              <a:rPr sz="2400" i="1" spc="-10" dirty="0">
                <a:latin typeface="Carlito"/>
                <a:cs typeface="Carlito"/>
              </a:rPr>
              <a:t>AOacks </a:t>
            </a:r>
            <a:r>
              <a:rPr sz="2400" i="1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reputation mechanisms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rlito"/>
              <a:cs typeface="Carlito"/>
            </a:endParaRPr>
          </a:p>
          <a:p>
            <a:pPr marL="762000">
              <a:lnSpc>
                <a:spcPts val="2130"/>
              </a:lnSpc>
            </a:pP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Dynamic</a:t>
            </a: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Personality</a:t>
            </a:r>
            <a:endParaRPr sz="1800">
              <a:latin typeface="Carlito"/>
              <a:cs typeface="Carlito"/>
            </a:endParaRPr>
          </a:p>
          <a:p>
            <a:pPr marL="1219200">
              <a:lnSpc>
                <a:spcPts val="2130"/>
              </a:lnSpc>
            </a:pPr>
            <a:r>
              <a:rPr sz="1800" i="1" spc="-10" dirty="0">
                <a:solidFill>
                  <a:srgbClr val="FF0000"/>
                </a:solidFill>
                <a:latin typeface="Carlito"/>
                <a:cs typeface="Carlito"/>
              </a:rPr>
              <a:t>AOack: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agent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5" dirty="0">
                <a:latin typeface="Carlito"/>
                <a:cs typeface="Carlito"/>
              </a:rPr>
              <a:t>achieves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high reputation </a:t>
            </a:r>
            <a:r>
              <a:rPr sz="1800" spc="-10" dirty="0">
                <a:latin typeface="Carlito"/>
                <a:cs typeface="Carlito"/>
              </a:rPr>
              <a:t>attempts </a:t>
            </a:r>
            <a:r>
              <a:rPr sz="1800" dirty="0">
                <a:latin typeface="Carlito"/>
                <a:cs typeface="Carlito"/>
              </a:rPr>
              <a:t>to</a:t>
            </a:r>
            <a:r>
              <a:rPr sz="1800" spc="3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deceive</a:t>
            </a:r>
            <a:endParaRPr sz="1800">
              <a:latin typeface="Carlito"/>
              <a:cs typeface="Carlito"/>
            </a:endParaRPr>
          </a:p>
          <a:p>
            <a:pPr marL="1219200" marR="5080">
              <a:lnSpc>
                <a:spcPts val="2100"/>
              </a:lnSpc>
              <a:spcBef>
                <a:spcPts val="160"/>
              </a:spcBef>
            </a:pPr>
            <a:r>
              <a:rPr sz="1800" spc="-5" dirty="0">
                <a:latin typeface="Carlito"/>
                <a:cs typeface="Carlito"/>
              </a:rPr>
              <a:t>other agents taking advantage of </a:t>
            </a:r>
            <a:r>
              <a:rPr sz="1800" dirty="0">
                <a:latin typeface="Carlito"/>
                <a:cs typeface="Carlito"/>
              </a:rPr>
              <a:t>this </a:t>
            </a:r>
            <a:r>
              <a:rPr sz="1800" spc="-5" dirty="0">
                <a:latin typeface="Carlito"/>
                <a:cs typeface="Carlito"/>
              </a:rPr>
              <a:t>high reputation (“value imbalance  exploitation”).</a:t>
            </a:r>
            <a:endParaRPr sz="1800">
              <a:latin typeface="Carlito"/>
              <a:cs typeface="Carlito"/>
            </a:endParaRPr>
          </a:p>
          <a:p>
            <a:pPr marL="1219200" marR="299720">
              <a:lnSpc>
                <a:spcPts val="21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008000"/>
                </a:solidFill>
                <a:latin typeface="Carlito"/>
                <a:cs typeface="Carlito"/>
              </a:rPr>
              <a:t>Solution: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have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memory window so </a:t>
            </a:r>
            <a:r>
              <a:rPr sz="1800" dirty="0">
                <a:latin typeface="Carlito"/>
                <a:cs typeface="Carlito"/>
              </a:rPr>
              <a:t>that not all the past </a:t>
            </a:r>
            <a:r>
              <a:rPr sz="1800" spc="-5" dirty="0">
                <a:latin typeface="Carlito"/>
                <a:cs typeface="Carlito"/>
              </a:rPr>
              <a:t>history </a:t>
            </a:r>
            <a:r>
              <a:rPr sz="1800" dirty="0">
                <a:latin typeface="Carlito"/>
                <a:cs typeface="Carlito"/>
              </a:rPr>
              <a:t>is  </a:t>
            </a:r>
            <a:r>
              <a:rPr sz="1800" spc="-5" dirty="0">
                <a:latin typeface="Carlito"/>
                <a:cs typeface="Carlito"/>
              </a:rPr>
              <a:t>taken </a:t>
            </a:r>
            <a:r>
              <a:rPr sz="1800" dirty="0">
                <a:latin typeface="Carlito"/>
                <a:cs typeface="Carlito"/>
              </a:rPr>
              <a:t>into</a:t>
            </a:r>
            <a:r>
              <a:rPr sz="1800" spc="-5" dirty="0">
                <a:latin typeface="Carlito"/>
                <a:cs typeface="Carlito"/>
              </a:rPr>
              <a:t> account.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762000">
              <a:lnSpc>
                <a:spcPct val="100000"/>
              </a:lnSpc>
              <a:spcBef>
                <a:spcPts val="1595"/>
              </a:spcBef>
            </a:pP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Whitewashing</a:t>
            </a:r>
            <a:endParaRPr sz="1800">
              <a:latin typeface="Carlito"/>
              <a:cs typeface="Carlito"/>
            </a:endParaRPr>
          </a:p>
          <a:p>
            <a:pPr marL="1219200" marR="195580">
              <a:lnSpc>
                <a:spcPts val="2200"/>
              </a:lnSpc>
              <a:spcBef>
                <a:spcPts val="80"/>
              </a:spcBef>
            </a:pPr>
            <a:r>
              <a:rPr sz="1800" i="1" spc="-10" dirty="0">
                <a:solidFill>
                  <a:srgbClr val="FF0000"/>
                </a:solidFill>
                <a:latin typeface="Carlito"/>
                <a:cs typeface="Carlito"/>
              </a:rPr>
              <a:t>AOack: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agent </a:t>
            </a:r>
            <a:r>
              <a:rPr sz="1800" dirty="0">
                <a:latin typeface="Carlito"/>
                <a:cs typeface="Carlito"/>
              </a:rPr>
              <a:t>changes its </a:t>
            </a:r>
            <a:r>
              <a:rPr sz="1800" spc="-5" dirty="0">
                <a:latin typeface="Carlito"/>
                <a:cs typeface="Carlito"/>
              </a:rPr>
              <a:t>identiﬁer in order </a:t>
            </a:r>
            <a:r>
              <a:rPr sz="1800" dirty="0">
                <a:latin typeface="Carlito"/>
                <a:cs typeface="Carlito"/>
              </a:rPr>
              <a:t>to escape </a:t>
            </a:r>
            <a:r>
              <a:rPr sz="1800" spc="-5" dirty="0">
                <a:latin typeface="Carlito"/>
                <a:cs typeface="Carlito"/>
              </a:rPr>
              <a:t>previous </a:t>
            </a:r>
            <a:r>
              <a:rPr sz="1800" dirty="0">
                <a:latin typeface="Carlito"/>
                <a:cs typeface="Carlito"/>
              </a:rPr>
              <a:t>bad  </a:t>
            </a:r>
            <a:r>
              <a:rPr sz="1800" spc="-5" dirty="0">
                <a:latin typeface="Carlito"/>
                <a:cs typeface="Carlito"/>
              </a:rPr>
              <a:t>feedback.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200">
              <a:latin typeface="Carlito"/>
              <a:cs typeface="Carlito"/>
            </a:endParaRPr>
          </a:p>
          <a:p>
            <a:pPr marL="762000">
              <a:lnSpc>
                <a:spcPct val="100000"/>
              </a:lnSpc>
              <a:spcBef>
                <a:spcPts val="1475"/>
              </a:spcBef>
            </a:pP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Sybil </a:t>
            </a:r>
            <a:r>
              <a:rPr sz="1800" i="1" u="sng" spc="-1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AOacks</a:t>
            </a:r>
            <a:endParaRPr sz="1800">
              <a:latin typeface="Carlito"/>
              <a:cs typeface="Carlito"/>
            </a:endParaRPr>
          </a:p>
          <a:p>
            <a:pPr marL="1219200" marR="106045">
              <a:lnSpc>
                <a:spcPct val="101800"/>
              </a:lnSpc>
            </a:pPr>
            <a:r>
              <a:rPr sz="1800" i="1" spc="-10" dirty="0">
                <a:solidFill>
                  <a:srgbClr val="FF0000"/>
                </a:solidFill>
                <a:latin typeface="Carlito"/>
                <a:cs typeface="Carlito"/>
              </a:rPr>
              <a:t>AOack: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agent creates enough identities so </a:t>
            </a:r>
            <a:r>
              <a:rPr sz="1800" dirty="0">
                <a:latin typeface="Carlito"/>
                <a:cs typeface="Carlito"/>
              </a:rPr>
              <a:t>it can </a:t>
            </a:r>
            <a:r>
              <a:rPr sz="1800" spc="-5" dirty="0">
                <a:latin typeface="Carlito"/>
                <a:cs typeface="Carlito"/>
              </a:rPr>
              <a:t>subvert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normal  functioning of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5" dirty="0">
                <a:latin typeface="Carlito"/>
                <a:cs typeface="Carlito"/>
              </a:rPr>
              <a:t> system.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2" y="313575"/>
            <a:ext cx="9447877" cy="632841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600" dirty="0">
                <a:latin typeface="Carlito"/>
                <a:cs typeface="Carlito"/>
              </a:rPr>
              <a:t>4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spc="-5" dirty="0">
                <a:latin typeface="Carlito"/>
                <a:cs typeface="Carlito"/>
              </a:rPr>
              <a:t> Reputation in multiagent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societies</a:t>
            </a:r>
            <a:endParaRPr sz="1600">
              <a:latin typeface="Carlito"/>
              <a:cs typeface="Carlito"/>
            </a:endParaRPr>
          </a:p>
          <a:p>
            <a:pPr marL="703580" indent="-234315">
              <a:lnSpc>
                <a:spcPct val="100000"/>
              </a:lnSpc>
              <a:spcBef>
                <a:spcPts val="1080"/>
              </a:spcBef>
              <a:buFont typeface="Arial"/>
              <a:buChar char="•"/>
              <a:tabLst>
                <a:tab pos="704215" algn="l"/>
              </a:tabLst>
            </a:pPr>
            <a:r>
              <a:rPr sz="3200" spc="-15" dirty="0">
                <a:latin typeface="Carlito"/>
                <a:cs typeface="Carlito"/>
              </a:rPr>
              <a:t>Pitfalls </a:t>
            </a:r>
            <a:r>
              <a:rPr sz="3200" spc="-5" dirty="0">
                <a:latin typeface="Carlito"/>
                <a:cs typeface="Carlito"/>
              </a:rPr>
              <a:t>when </a:t>
            </a:r>
            <a:r>
              <a:rPr sz="3200" dirty="0">
                <a:latin typeface="Carlito"/>
                <a:cs typeface="Carlito"/>
              </a:rPr>
              <a:t>using </a:t>
            </a:r>
            <a:r>
              <a:rPr sz="3200" spc="-5" dirty="0">
                <a:latin typeface="Carlito"/>
                <a:cs typeface="Carlito"/>
              </a:rPr>
              <a:t>reputation</a:t>
            </a:r>
            <a:endParaRPr sz="3200">
              <a:latin typeface="Carlito"/>
              <a:cs typeface="Carlito"/>
            </a:endParaRPr>
          </a:p>
          <a:p>
            <a:pPr marL="747395">
              <a:lnSpc>
                <a:spcPct val="100000"/>
              </a:lnSpc>
              <a:spcBef>
                <a:spcPts val="1710"/>
              </a:spcBef>
            </a:pPr>
            <a:r>
              <a:rPr sz="2400" i="1" spc="-10" dirty="0">
                <a:latin typeface="Carlito"/>
                <a:cs typeface="Carlito"/>
              </a:rPr>
              <a:t>AOacks </a:t>
            </a:r>
            <a:r>
              <a:rPr sz="2400" i="1" dirty="0">
                <a:latin typeface="Carlito"/>
                <a:cs typeface="Carlito"/>
              </a:rPr>
              <a:t>to </a:t>
            </a:r>
            <a:r>
              <a:rPr sz="2400" i="1" spc="-5" dirty="0">
                <a:latin typeface="Carlito"/>
                <a:cs typeface="Carlito"/>
              </a:rPr>
              <a:t>reputation mechanisms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Carlito"/>
              <a:cs typeface="Carlito"/>
            </a:endParaRPr>
          </a:p>
          <a:p>
            <a:pPr marL="747395">
              <a:lnSpc>
                <a:spcPts val="2130"/>
              </a:lnSpc>
              <a:spcBef>
                <a:spcPts val="5"/>
              </a:spcBef>
            </a:pPr>
            <a:r>
              <a:rPr sz="1800" i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Collusion</a:t>
            </a:r>
            <a:endParaRPr sz="1800">
              <a:latin typeface="Carlito"/>
              <a:cs typeface="Carlito"/>
            </a:endParaRPr>
          </a:p>
          <a:p>
            <a:pPr marL="1204595">
              <a:lnSpc>
                <a:spcPts val="2130"/>
              </a:lnSpc>
            </a:pPr>
            <a:r>
              <a:rPr sz="1800" i="1" spc="-10" dirty="0">
                <a:solidFill>
                  <a:srgbClr val="FF0000"/>
                </a:solidFill>
                <a:latin typeface="Carlito"/>
                <a:cs typeface="Carlito"/>
              </a:rPr>
              <a:t>AOack: </a:t>
            </a:r>
            <a:r>
              <a:rPr sz="1800" dirty="0">
                <a:latin typeface="Carlito"/>
                <a:cs typeface="Carlito"/>
              </a:rPr>
              <a:t>this is not an </a:t>
            </a:r>
            <a:r>
              <a:rPr sz="1800" spc="-15" dirty="0">
                <a:latin typeface="Carlito"/>
                <a:cs typeface="Carlito"/>
              </a:rPr>
              <a:t>attack </a:t>
            </a:r>
            <a:r>
              <a:rPr sz="1800" spc="-5" dirty="0">
                <a:latin typeface="Carlito"/>
                <a:cs typeface="Carlito"/>
              </a:rPr>
              <a:t>“per se” </a:t>
            </a:r>
            <a:r>
              <a:rPr sz="1800" dirty="0">
                <a:latin typeface="Carlito"/>
                <a:cs typeface="Carlito"/>
              </a:rPr>
              <a:t>but an enhancer </a:t>
            </a:r>
            <a:r>
              <a:rPr sz="1800" spc="-5" dirty="0">
                <a:latin typeface="Carlito"/>
                <a:cs typeface="Carlito"/>
              </a:rPr>
              <a:t>of other </a:t>
            </a:r>
            <a:r>
              <a:rPr sz="1800" spc="-10" dirty="0">
                <a:latin typeface="Carlito"/>
                <a:cs typeface="Carlito"/>
              </a:rPr>
              <a:t>attacks.</a:t>
            </a:r>
            <a:r>
              <a:rPr sz="1800" dirty="0">
                <a:latin typeface="Carlito"/>
                <a:cs typeface="Carlito"/>
              </a:rPr>
              <a:t> A</a:t>
            </a:r>
            <a:endParaRPr sz="1800">
              <a:latin typeface="Carlito"/>
              <a:cs typeface="Carlito"/>
            </a:endParaRPr>
          </a:p>
          <a:p>
            <a:pPr marL="1204595" marR="105410">
              <a:lnSpc>
                <a:spcPts val="2100"/>
              </a:lnSpc>
              <a:spcBef>
                <a:spcPts val="160"/>
              </a:spcBef>
            </a:pPr>
            <a:r>
              <a:rPr sz="1800" dirty="0">
                <a:latin typeface="Carlito"/>
                <a:cs typeface="Carlito"/>
              </a:rPr>
              <a:t>group </a:t>
            </a:r>
            <a:r>
              <a:rPr sz="1800" spc="-5" dirty="0">
                <a:latin typeface="Carlito"/>
                <a:cs typeface="Carlito"/>
              </a:rPr>
              <a:t>of agents </a:t>
            </a:r>
            <a:r>
              <a:rPr sz="1800" spc="-270" dirty="0">
                <a:latin typeface="Carlito"/>
                <a:cs typeface="Carlito"/>
              </a:rPr>
              <a:t>co-­‐operate </a:t>
            </a:r>
            <a:r>
              <a:rPr sz="1800" spc="-5" dirty="0">
                <a:latin typeface="Carlito"/>
                <a:cs typeface="Carlito"/>
              </a:rPr>
              <a:t>with one another in order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take </a:t>
            </a:r>
            <a:r>
              <a:rPr sz="1800" spc="-45" dirty="0">
                <a:latin typeface="Carlito"/>
                <a:cs typeface="Carlito"/>
              </a:rPr>
              <a:t>advantage 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system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other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agents</a:t>
            </a:r>
            <a:endParaRPr sz="1800">
              <a:latin typeface="Carlito"/>
              <a:cs typeface="Carlito"/>
            </a:endParaRPr>
          </a:p>
          <a:p>
            <a:pPr marL="1204595" marR="97790">
              <a:lnSpc>
                <a:spcPts val="21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008000"/>
                </a:solidFill>
                <a:latin typeface="Carlito"/>
                <a:cs typeface="Carlito"/>
              </a:rPr>
              <a:t>Solution: </a:t>
            </a:r>
            <a:r>
              <a:rPr sz="1800" spc="-5" dirty="0">
                <a:latin typeface="Carlito"/>
                <a:cs typeface="Carlito"/>
              </a:rPr>
              <a:t>diﬃcult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detect. Detect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important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recurrent deviation  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feedbacks of diﬀerent agents regarding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same</a:t>
            </a:r>
            <a:r>
              <a:rPr sz="1800" spc="5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targets.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Carlito"/>
              <a:cs typeface="Carlito"/>
            </a:endParaRPr>
          </a:p>
          <a:p>
            <a:pPr marL="747395">
              <a:lnSpc>
                <a:spcPts val="2130"/>
              </a:lnSpc>
            </a:pP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Reputation </a:t>
            </a:r>
            <a:r>
              <a:rPr sz="1800" i="1" u="sng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Lag </a:t>
            </a:r>
            <a:r>
              <a:rPr sz="1800" i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Exploitation</a:t>
            </a:r>
            <a:endParaRPr sz="1800">
              <a:latin typeface="Carlito"/>
              <a:cs typeface="Carlito"/>
            </a:endParaRPr>
          </a:p>
          <a:p>
            <a:pPr marL="1204595" marR="5080">
              <a:lnSpc>
                <a:spcPts val="2200"/>
              </a:lnSpc>
              <a:spcBef>
                <a:spcPts val="10"/>
              </a:spcBef>
            </a:pPr>
            <a:r>
              <a:rPr sz="1800" i="1" spc="-10" dirty="0">
                <a:solidFill>
                  <a:srgbClr val="FF0000"/>
                </a:solidFill>
                <a:latin typeface="Carlito"/>
                <a:cs typeface="Carlito"/>
              </a:rPr>
              <a:t>AOack: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agent uses </a:t>
            </a:r>
            <a:r>
              <a:rPr sz="1800" dirty="0">
                <a:latin typeface="Carlito"/>
                <a:cs typeface="Carlito"/>
              </a:rPr>
              <a:t>the lag that the </a:t>
            </a:r>
            <a:r>
              <a:rPr sz="1800" spc="-5" dirty="0">
                <a:latin typeface="Carlito"/>
                <a:cs typeface="Carlito"/>
              </a:rPr>
              <a:t>reputation mechanism needs </a:t>
            </a:r>
            <a:r>
              <a:rPr sz="1800" dirty="0">
                <a:latin typeface="Carlito"/>
                <a:cs typeface="Carlito"/>
              </a:rPr>
              <a:t>to  </a:t>
            </a:r>
            <a:r>
              <a:rPr sz="1800" spc="-5" dirty="0">
                <a:latin typeface="Carlito"/>
                <a:cs typeface="Carlito"/>
              </a:rPr>
              <a:t>reﬂect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new reality (usually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decrease in reputation) </a:t>
            </a:r>
            <a:r>
              <a:rPr sz="1800" dirty="0">
                <a:latin typeface="Carlito"/>
                <a:cs typeface="Carlito"/>
              </a:rPr>
              <a:t>and </a:t>
            </a:r>
            <a:r>
              <a:rPr sz="1800" spc="-5" dirty="0">
                <a:latin typeface="Carlito"/>
                <a:cs typeface="Carlito"/>
              </a:rPr>
              <a:t>exploits </a:t>
            </a:r>
            <a:r>
              <a:rPr sz="1800" dirty="0">
                <a:latin typeface="Carlito"/>
                <a:cs typeface="Carlito"/>
              </a:rPr>
              <a:t>it</a:t>
            </a:r>
            <a:r>
              <a:rPr sz="1800" spc="8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to</a:t>
            </a:r>
            <a:endParaRPr sz="1800">
              <a:latin typeface="Carlito"/>
              <a:cs typeface="Carlito"/>
            </a:endParaRPr>
          </a:p>
          <a:p>
            <a:pPr marL="1204595" marR="418465">
              <a:lnSpc>
                <a:spcPts val="2100"/>
              </a:lnSpc>
              <a:spcBef>
                <a:spcPts val="80"/>
              </a:spcBef>
            </a:pPr>
            <a:r>
              <a:rPr sz="1800" dirty="0">
                <a:latin typeface="Carlito"/>
                <a:cs typeface="Carlito"/>
              </a:rPr>
              <a:t>get </a:t>
            </a:r>
            <a:r>
              <a:rPr sz="1800" spc="-5" dirty="0">
                <a:latin typeface="Carlito"/>
                <a:cs typeface="Carlito"/>
              </a:rPr>
              <a:t>beneﬁt. Then </a:t>
            </a:r>
            <a:r>
              <a:rPr sz="1800" dirty="0">
                <a:latin typeface="Carlito"/>
                <a:cs typeface="Carlito"/>
              </a:rPr>
              <a:t>it </a:t>
            </a:r>
            <a:r>
              <a:rPr sz="1800" spc="-5" dirty="0">
                <a:latin typeface="Carlito"/>
                <a:cs typeface="Carlito"/>
              </a:rPr>
              <a:t>recovers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previous reputation </a:t>
            </a:r>
            <a:r>
              <a:rPr sz="1800" dirty="0">
                <a:latin typeface="Carlito"/>
                <a:cs typeface="Carlito"/>
              </a:rPr>
              <a:t>value and </a:t>
            </a:r>
            <a:r>
              <a:rPr sz="1800" spc="-5" dirty="0">
                <a:latin typeface="Carlito"/>
                <a:cs typeface="Carlito"/>
              </a:rPr>
              <a:t>starts  again exploiting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it.</a:t>
            </a:r>
            <a:endParaRPr sz="1800">
              <a:latin typeface="Carlito"/>
              <a:cs typeface="Carlito"/>
            </a:endParaRPr>
          </a:p>
          <a:p>
            <a:pPr marL="1204595" marR="25400">
              <a:lnSpc>
                <a:spcPts val="21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008000"/>
                </a:solidFill>
                <a:latin typeface="Carlito"/>
                <a:cs typeface="Carlito"/>
              </a:rPr>
              <a:t>Solution: </a:t>
            </a:r>
            <a:r>
              <a:rPr sz="1800" spc="-5" dirty="0">
                <a:latin typeface="Carlito"/>
                <a:cs typeface="Carlito"/>
              </a:rPr>
              <a:t>(i) </a:t>
            </a:r>
            <a:r>
              <a:rPr sz="1800" dirty="0">
                <a:latin typeface="Carlito"/>
                <a:cs typeface="Carlito"/>
              </a:rPr>
              <a:t>to adjust the </a:t>
            </a:r>
            <a:r>
              <a:rPr sz="1800" spc="-5" dirty="0">
                <a:latin typeface="Carlito"/>
                <a:cs typeface="Carlito"/>
              </a:rPr>
              <a:t>reaction </a:t>
            </a:r>
            <a:r>
              <a:rPr sz="1800" spc="-10" dirty="0">
                <a:latin typeface="Carlito"/>
                <a:cs typeface="Carlito"/>
              </a:rPr>
              <a:t>time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reputation mechanism so </a:t>
            </a:r>
            <a:r>
              <a:rPr sz="1800" dirty="0">
                <a:latin typeface="Carlito"/>
                <a:cs typeface="Carlito"/>
              </a:rPr>
              <a:t>it  </a:t>
            </a:r>
            <a:r>
              <a:rPr sz="1800" spc="-5" dirty="0">
                <a:latin typeface="Carlito"/>
                <a:cs typeface="Carlito"/>
              </a:rPr>
              <a:t>reacts quickly enough </a:t>
            </a:r>
            <a:r>
              <a:rPr sz="1800" dirty="0">
                <a:latin typeface="Carlito"/>
                <a:cs typeface="Carlito"/>
              </a:rPr>
              <a:t>to changes </a:t>
            </a:r>
            <a:r>
              <a:rPr sz="1800" spc="-5" dirty="0">
                <a:latin typeface="Carlito"/>
                <a:cs typeface="Carlito"/>
              </a:rPr>
              <a:t>in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behavior. (ii) </a:t>
            </a:r>
            <a:r>
              <a:rPr sz="1800" dirty="0">
                <a:latin typeface="Carlito"/>
                <a:cs typeface="Carlito"/>
              </a:rPr>
              <a:t>to give the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agent</a:t>
            </a:r>
            <a:endParaRPr sz="1800">
              <a:latin typeface="Carlito"/>
              <a:cs typeface="Carlito"/>
            </a:endParaRPr>
          </a:p>
          <a:p>
            <a:pPr marL="1204595" marR="647700">
              <a:lnSpc>
                <a:spcPts val="2200"/>
              </a:lnSpc>
              <a:spcBef>
                <a:spcPts val="20"/>
              </a:spcBef>
            </a:pP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possibility </a:t>
            </a:r>
            <a:r>
              <a:rPr sz="1800" dirty="0">
                <a:latin typeface="Carlito"/>
                <a:cs typeface="Carlito"/>
              </a:rPr>
              <a:t>to </a:t>
            </a:r>
            <a:r>
              <a:rPr sz="1800" spc="-5" dirty="0">
                <a:latin typeface="Carlito"/>
                <a:cs typeface="Carlito"/>
              </a:rPr>
              <a:t>detect </a:t>
            </a:r>
            <a:r>
              <a:rPr sz="1800" spc="-10" dirty="0">
                <a:latin typeface="Carlito"/>
                <a:cs typeface="Carlito"/>
              </a:rPr>
              <a:t>patterns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5" dirty="0">
                <a:latin typeface="Carlito"/>
                <a:cs typeface="Carlito"/>
              </a:rPr>
              <a:t>show </a:t>
            </a:r>
            <a:r>
              <a:rPr sz="1800" dirty="0">
                <a:latin typeface="Carlito"/>
                <a:cs typeface="Carlito"/>
              </a:rPr>
              <a:t>a cyclic </a:t>
            </a:r>
            <a:r>
              <a:rPr sz="1800" spc="-5" dirty="0">
                <a:latin typeface="Carlito"/>
                <a:cs typeface="Carlito"/>
              </a:rPr>
              <a:t>behavior in </a:t>
            </a:r>
            <a:r>
              <a:rPr sz="1800" dirty="0">
                <a:latin typeface="Carlito"/>
                <a:cs typeface="Carlito"/>
              </a:rPr>
              <a:t>the  </a:t>
            </a:r>
            <a:r>
              <a:rPr sz="1800" spc="-5" dirty="0">
                <a:latin typeface="Carlito"/>
                <a:cs typeface="Carlito"/>
              </a:rPr>
              <a:t>reputation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value.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5506" y="2597632"/>
            <a:ext cx="19267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Expressiveness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73590" y="2597632"/>
            <a:ext cx="1182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Simplicity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1017" y="4251966"/>
            <a:ext cx="324485" cy="328930"/>
            <a:chOff x="1941017" y="4251966"/>
            <a:chExt cx="324485" cy="328930"/>
          </a:xfrm>
        </p:grpSpPr>
        <p:sp>
          <p:nvSpPr>
            <p:cNvPr id="5" name="object 5"/>
            <p:cNvSpPr/>
            <p:nvPr/>
          </p:nvSpPr>
          <p:spPr>
            <a:xfrm>
              <a:off x="1941017" y="4251966"/>
              <a:ext cx="324196" cy="328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2248" y="4281411"/>
              <a:ext cx="224002" cy="22400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92251" y="4281413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5" h="224154">
                  <a:moveTo>
                    <a:pt x="0" y="76154"/>
                  </a:moveTo>
                  <a:lnTo>
                    <a:pt x="76154" y="76154"/>
                  </a:lnTo>
                  <a:lnTo>
                    <a:pt x="76154" y="0"/>
                  </a:lnTo>
                  <a:lnTo>
                    <a:pt x="147842" y="0"/>
                  </a:lnTo>
                  <a:lnTo>
                    <a:pt x="147842" y="76154"/>
                  </a:lnTo>
                  <a:lnTo>
                    <a:pt x="223997" y="76154"/>
                  </a:lnTo>
                  <a:lnTo>
                    <a:pt x="223997" y="147842"/>
                  </a:lnTo>
                  <a:lnTo>
                    <a:pt x="147842" y="147842"/>
                  </a:lnTo>
                  <a:lnTo>
                    <a:pt x="147842" y="223997"/>
                  </a:lnTo>
                  <a:lnTo>
                    <a:pt x="76154" y="223997"/>
                  </a:lnTo>
                  <a:lnTo>
                    <a:pt x="76154" y="147842"/>
                  </a:lnTo>
                  <a:lnTo>
                    <a:pt x="0" y="147842"/>
                  </a:lnTo>
                  <a:lnTo>
                    <a:pt x="0" y="7615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11590" y="4197832"/>
            <a:ext cx="2935110" cy="17792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61594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latin typeface="Carlito"/>
                <a:cs typeface="Carlito"/>
              </a:rPr>
              <a:t>Facilitates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calculation  functions </a:t>
            </a:r>
            <a:r>
              <a:rPr sz="1800" dirty="0">
                <a:latin typeface="Carlito"/>
                <a:cs typeface="Carlito"/>
              </a:rPr>
              <a:t>and the  </a:t>
            </a:r>
            <a:r>
              <a:rPr sz="1800" spc="-5" dirty="0">
                <a:latin typeface="Carlito"/>
                <a:cs typeface="Carlito"/>
              </a:rPr>
              <a:t>reasoning</a:t>
            </a:r>
            <a:r>
              <a:rPr sz="1800" spc="-1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mechanisms.</a:t>
            </a:r>
            <a:endParaRPr sz="1800">
              <a:latin typeface="Carlito"/>
              <a:cs typeface="Carlito"/>
            </a:endParaRPr>
          </a:p>
          <a:p>
            <a:pPr marL="12700" marR="5080">
              <a:lnSpc>
                <a:spcPct val="99500"/>
              </a:lnSpc>
              <a:spcBef>
                <a:spcPts val="900"/>
              </a:spcBef>
            </a:pPr>
            <a:r>
              <a:rPr sz="1800" dirty="0">
                <a:latin typeface="Carlito"/>
                <a:cs typeface="Carlito"/>
              </a:rPr>
              <a:t>Less </a:t>
            </a:r>
            <a:r>
              <a:rPr sz="1800" spc="-5" dirty="0">
                <a:latin typeface="Carlito"/>
                <a:cs typeface="Carlito"/>
              </a:rPr>
              <a:t>information, </a:t>
            </a:r>
            <a:r>
              <a:rPr sz="1800" dirty="0">
                <a:latin typeface="Carlito"/>
                <a:cs typeface="Carlito"/>
              </a:rPr>
              <a:t>the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kind  </a:t>
            </a:r>
            <a:r>
              <a:rPr sz="1800" spc="-5" dirty="0">
                <a:latin typeface="Carlito"/>
                <a:cs typeface="Carlito"/>
              </a:rPr>
              <a:t>of reasoning </a:t>
            </a:r>
            <a:r>
              <a:rPr sz="1800" dirty="0">
                <a:latin typeface="Carlito"/>
                <a:cs typeface="Carlito"/>
              </a:rPr>
              <a:t>that can be  </a:t>
            </a:r>
            <a:r>
              <a:rPr sz="1800" spc="-5" dirty="0">
                <a:latin typeface="Carlito"/>
                <a:cs typeface="Carlito"/>
              </a:rPr>
              <a:t>done </a:t>
            </a:r>
            <a:r>
              <a:rPr sz="1800" dirty="0">
                <a:latin typeface="Carlito"/>
                <a:cs typeface="Carlito"/>
              </a:rPr>
              <a:t>is less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sophisticate.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41017" y="5232860"/>
            <a:ext cx="324485" cy="179070"/>
            <a:chOff x="1941017" y="5232860"/>
            <a:chExt cx="324485" cy="179070"/>
          </a:xfrm>
        </p:grpSpPr>
        <p:sp>
          <p:nvSpPr>
            <p:cNvPr id="10" name="object 10"/>
            <p:cNvSpPr/>
            <p:nvPr/>
          </p:nvSpPr>
          <p:spPr>
            <a:xfrm>
              <a:off x="1941017" y="5232860"/>
              <a:ext cx="324196" cy="17872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92248" y="5260314"/>
              <a:ext cx="224002" cy="7612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92251" y="5260312"/>
              <a:ext cx="224154" cy="76200"/>
            </a:xfrm>
            <a:custGeom>
              <a:avLst/>
              <a:gdLst/>
              <a:ahLst/>
              <a:cxnLst/>
              <a:rect l="l" t="t" r="r" b="b"/>
              <a:pathLst>
                <a:path w="224155" h="76200">
                  <a:moveTo>
                    <a:pt x="0" y="0"/>
                  </a:moveTo>
                  <a:lnTo>
                    <a:pt x="223997" y="0"/>
                  </a:lnTo>
                  <a:lnTo>
                    <a:pt x="223997" y="76126"/>
                  </a:lnTo>
                  <a:lnTo>
                    <a:pt x="0" y="76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118100" y="4197832"/>
            <a:ext cx="3200400" cy="17786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36880" marR="5080" indent="747395" algn="r">
              <a:lnSpc>
                <a:spcPct val="99500"/>
              </a:lnSpc>
              <a:spcBef>
                <a:spcPts val="110"/>
              </a:spcBef>
            </a:pPr>
            <a:r>
              <a:rPr sz="1800" spc="-5" dirty="0">
                <a:latin typeface="Carlito"/>
                <a:cs typeface="Carlito"/>
              </a:rPr>
              <a:t>Allows</a:t>
            </a:r>
            <a:r>
              <a:rPr sz="1800" spc="-4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elaborated 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reasoning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mechanisms </a:t>
            </a:r>
            <a:r>
              <a:rPr sz="1800" dirty="0">
                <a:latin typeface="Carlito"/>
                <a:cs typeface="Carlito"/>
              </a:rPr>
              <a:t> and </a:t>
            </a:r>
            <a:r>
              <a:rPr sz="1800" spc="-5" dirty="0">
                <a:latin typeface="Carlito"/>
                <a:cs typeface="Carlito"/>
              </a:rPr>
              <a:t>sophisticated</a:t>
            </a:r>
            <a:r>
              <a:rPr sz="1800" spc="-4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models.</a:t>
            </a:r>
            <a:endParaRPr sz="1800">
              <a:latin typeface="Carlito"/>
              <a:cs typeface="Carlito"/>
            </a:endParaRPr>
          </a:p>
          <a:p>
            <a:pPr marL="12700" marR="5080" indent="531495" algn="r">
              <a:lnSpc>
                <a:spcPct val="99500"/>
              </a:lnSpc>
              <a:spcBef>
                <a:spcPts val="750"/>
              </a:spcBef>
            </a:pPr>
            <a:r>
              <a:rPr sz="1800" spc="-5" dirty="0">
                <a:latin typeface="Carlito"/>
                <a:cs typeface="Carlito"/>
              </a:rPr>
              <a:t>More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computational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and  </a:t>
            </a:r>
            <a:r>
              <a:rPr sz="1800" spc="-5" dirty="0">
                <a:latin typeface="Carlito"/>
                <a:cs typeface="Carlito"/>
              </a:rPr>
              <a:t>storage capacity </a:t>
            </a:r>
            <a:r>
              <a:rPr sz="1800" dirty="0">
                <a:latin typeface="Carlito"/>
                <a:cs typeface="Carlito"/>
              </a:rPr>
              <a:t>as</a:t>
            </a:r>
            <a:r>
              <a:rPr sz="1800" spc="-1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well </a:t>
            </a:r>
            <a:r>
              <a:rPr sz="1800" dirty="0">
                <a:latin typeface="Carlito"/>
                <a:cs typeface="Carlito"/>
              </a:rPr>
              <a:t>as  </a:t>
            </a:r>
            <a:r>
              <a:rPr sz="1800" spc="-5" dirty="0">
                <a:latin typeface="Carlito"/>
                <a:cs typeface="Carlito"/>
              </a:rPr>
              <a:t>complex reasoning</a:t>
            </a:r>
            <a:r>
              <a:rPr sz="180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algorithms.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341817" y="5224546"/>
            <a:ext cx="324485" cy="174625"/>
            <a:chOff x="8341817" y="5224546"/>
            <a:chExt cx="324485" cy="174625"/>
          </a:xfrm>
        </p:grpSpPr>
        <p:sp>
          <p:nvSpPr>
            <p:cNvPr id="15" name="object 15"/>
            <p:cNvSpPr/>
            <p:nvPr/>
          </p:nvSpPr>
          <p:spPr>
            <a:xfrm>
              <a:off x="8341817" y="5224546"/>
              <a:ext cx="324196" cy="17456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93048" y="5250878"/>
              <a:ext cx="224002" cy="7612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93050" y="5250876"/>
              <a:ext cx="224154" cy="76200"/>
            </a:xfrm>
            <a:custGeom>
              <a:avLst/>
              <a:gdLst/>
              <a:ahLst/>
              <a:cxnLst/>
              <a:rect l="l" t="t" r="r" b="b"/>
              <a:pathLst>
                <a:path w="224154" h="76200">
                  <a:moveTo>
                    <a:pt x="0" y="0"/>
                  </a:moveTo>
                  <a:lnTo>
                    <a:pt x="223997" y="0"/>
                  </a:lnTo>
                  <a:lnTo>
                    <a:pt x="223997" y="76126"/>
                  </a:lnTo>
                  <a:lnTo>
                    <a:pt x="0" y="76126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CC61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8341817" y="4251966"/>
            <a:ext cx="324485" cy="328930"/>
            <a:chOff x="8341817" y="4251966"/>
            <a:chExt cx="324485" cy="328930"/>
          </a:xfrm>
        </p:grpSpPr>
        <p:sp>
          <p:nvSpPr>
            <p:cNvPr id="19" name="object 19"/>
            <p:cNvSpPr/>
            <p:nvPr/>
          </p:nvSpPr>
          <p:spPr>
            <a:xfrm>
              <a:off x="8341817" y="4251966"/>
              <a:ext cx="324196" cy="328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93048" y="4281411"/>
              <a:ext cx="224002" cy="22400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393050" y="4281413"/>
              <a:ext cx="224154" cy="224154"/>
            </a:xfrm>
            <a:custGeom>
              <a:avLst/>
              <a:gdLst/>
              <a:ahLst/>
              <a:cxnLst/>
              <a:rect l="l" t="t" r="r" b="b"/>
              <a:pathLst>
                <a:path w="224154" h="224154">
                  <a:moveTo>
                    <a:pt x="0" y="76154"/>
                  </a:moveTo>
                  <a:lnTo>
                    <a:pt x="76155" y="76154"/>
                  </a:lnTo>
                  <a:lnTo>
                    <a:pt x="76155" y="0"/>
                  </a:lnTo>
                  <a:lnTo>
                    <a:pt x="147843" y="0"/>
                  </a:lnTo>
                  <a:lnTo>
                    <a:pt x="147843" y="76154"/>
                  </a:lnTo>
                  <a:lnTo>
                    <a:pt x="223997" y="76154"/>
                  </a:lnTo>
                  <a:lnTo>
                    <a:pt x="223997" y="147842"/>
                  </a:lnTo>
                  <a:lnTo>
                    <a:pt x="147843" y="147842"/>
                  </a:lnTo>
                  <a:lnTo>
                    <a:pt x="147843" y="223997"/>
                  </a:lnTo>
                  <a:lnTo>
                    <a:pt x="76155" y="223997"/>
                  </a:lnTo>
                  <a:lnTo>
                    <a:pt x="76155" y="147842"/>
                  </a:lnTo>
                  <a:lnTo>
                    <a:pt x="0" y="147842"/>
                  </a:lnTo>
                  <a:lnTo>
                    <a:pt x="0" y="76154"/>
                  </a:lnTo>
                  <a:close/>
                </a:path>
              </a:pathLst>
            </a:custGeom>
            <a:ln w="9524">
              <a:solidFill>
                <a:srgbClr val="A8C36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175350" y="1693303"/>
            <a:ext cx="897194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Exist </a:t>
            </a:r>
            <a:r>
              <a:rPr sz="2400" spc="-5" dirty="0"/>
              <a:t>many diﬀerent ways </a:t>
            </a:r>
            <a:r>
              <a:rPr sz="2400" dirty="0"/>
              <a:t>to </a:t>
            </a:r>
            <a:r>
              <a:rPr sz="2400" spc="-5" dirty="0"/>
              <a:t>represent trust </a:t>
            </a:r>
            <a:r>
              <a:rPr sz="2400" dirty="0"/>
              <a:t>and </a:t>
            </a:r>
            <a:r>
              <a:rPr sz="2400" spc="-5" dirty="0"/>
              <a:t>reputation</a:t>
            </a:r>
            <a:r>
              <a:rPr sz="2400" spc="5" dirty="0"/>
              <a:t> </a:t>
            </a:r>
            <a:r>
              <a:rPr sz="2400" dirty="0"/>
              <a:t>values</a:t>
            </a:r>
            <a:endParaRPr sz="2400"/>
          </a:p>
        </p:txBody>
      </p:sp>
      <p:sp>
        <p:nvSpPr>
          <p:cNvPr id="23" name="object 23"/>
          <p:cNvSpPr txBox="1"/>
          <p:nvPr/>
        </p:nvSpPr>
        <p:spPr>
          <a:xfrm>
            <a:off x="851823" y="388288"/>
            <a:ext cx="914307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Carlito"/>
                <a:cs typeface="Carlito"/>
              </a:rPr>
              <a:t>2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spc="5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Computational representation of trust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reputation</a:t>
            </a:r>
            <a:r>
              <a:rPr sz="1600" spc="55" dirty="0">
                <a:latin typeface="Carlito"/>
                <a:cs typeface="Carlito"/>
              </a:rPr>
              <a:t> </a:t>
            </a:r>
            <a:r>
              <a:rPr sz="1600" spc="-45" dirty="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2" y="330055"/>
            <a:ext cx="9371677" cy="6682663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Carlito"/>
                <a:cs typeface="Carlito"/>
              </a:rPr>
              <a:t>2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Computational representation of trust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reputation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  <a:p>
            <a:pPr marL="732790" indent="-26352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733425" algn="l"/>
              </a:tabLst>
            </a:pPr>
            <a:r>
              <a:rPr sz="3600" spc="-5" dirty="0">
                <a:latin typeface="Carlito"/>
                <a:cs typeface="Carlito"/>
              </a:rPr>
              <a:t>Boolean</a:t>
            </a:r>
            <a:endParaRPr sz="3600">
              <a:latin typeface="Carlito"/>
              <a:cs typeface="Carlito"/>
            </a:endParaRPr>
          </a:p>
          <a:p>
            <a:pPr marL="469900" marR="3271520">
              <a:lnSpc>
                <a:spcPct val="117200"/>
              </a:lnSpc>
              <a:spcBef>
                <a:spcPts val="819"/>
              </a:spcBef>
            </a:pPr>
            <a:r>
              <a:rPr sz="2400" spc="-5" dirty="0">
                <a:latin typeface="Carlito"/>
                <a:cs typeface="Carlito"/>
              </a:rPr>
              <a:t>True </a:t>
            </a:r>
            <a:r>
              <a:rPr sz="2400" spc="-1065" dirty="0">
                <a:latin typeface="Carlito"/>
                <a:cs typeface="Carlito"/>
              </a:rPr>
              <a:t>-­‐&gt;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trustee </a:t>
            </a:r>
            <a:r>
              <a:rPr sz="2400" dirty="0">
                <a:latin typeface="Carlito"/>
                <a:cs typeface="Carlito"/>
              </a:rPr>
              <a:t>is </a:t>
            </a:r>
            <a:r>
              <a:rPr sz="2400" spc="-5">
                <a:latin typeface="Carlito"/>
                <a:cs typeface="Carlito"/>
              </a:rPr>
              <a:t>trustworthy  </a:t>
            </a:r>
            <a:endParaRPr lang="en-US" sz="2400" spc="-5" dirty="0" smtClean="0">
              <a:latin typeface="Carlito"/>
              <a:cs typeface="Carlito"/>
            </a:endParaRPr>
          </a:p>
          <a:p>
            <a:pPr marL="469900" marR="3271520">
              <a:lnSpc>
                <a:spcPct val="117200"/>
              </a:lnSpc>
              <a:spcBef>
                <a:spcPts val="819"/>
              </a:spcBef>
            </a:pPr>
            <a:r>
              <a:rPr sz="2400" smtClean="0">
                <a:latin typeface="Carlito"/>
                <a:cs typeface="Carlito"/>
              </a:rPr>
              <a:t>False </a:t>
            </a:r>
            <a:r>
              <a:rPr sz="2400" spc="-1065" dirty="0">
                <a:latin typeface="Carlito"/>
                <a:cs typeface="Carlito"/>
              </a:rPr>
              <a:t>-­‐&gt;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>
                <a:latin typeface="Carlito"/>
                <a:cs typeface="Carlito"/>
              </a:rPr>
              <a:t>trustee </a:t>
            </a:r>
            <a:r>
              <a:rPr sz="2400" smtClean="0">
                <a:latin typeface="Carlito"/>
                <a:cs typeface="Carlito"/>
              </a:rPr>
              <a:t>is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spc="-50" smtClean="0">
                <a:latin typeface="Carlito"/>
                <a:cs typeface="Carlito"/>
              </a:rPr>
              <a:t>untrustworthy</a:t>
            </a:r>
            <a:endParaRPr sz="2400">
              <a:latin typeface="Carlito"/>
              <a:cs typeface="Carlito"/>
            </a:endParaRPr>
          </a:p>
          <a:p>
            <a:pPr marL="812800" marR="5080">
              <a:lnSpc>
                <a:spcPct val="103000"/>
              </a:lnSpc>
              <a:spcBef>
                <a:spcPts val="1525"/>
              </a:spcBef>
            </a:pPr>
            <a:r>
              <a:rPr sz="2400" dirty="0">
                <a:latin typeface="Carlito"/>
                <a:cs typeface="Carlito"/>
              </a:rPr>
              <a:t>Not very </a:t>
            </a:r>
            <a:r>
              <a:rPr sz="2400" spc="-5" dirty="0">
                <a:latin typeface="Carlito"/>
                <a:cs typeface="Carlito"/>
              </a:rPr>
              <a:t>useful </a:t>
            </a:r>
            <a:r>
              <a:rPr sz="2400" dirty="0">
                <a:latin typeface="Carlito"/>
                <a:cs typeface="Carlito"/>
              </a:rPr>
              <a:t>because </a:t>
            </a:r>
            <a:r>
              <a:rPr sz="2400" spc="-5" dirty="0">
                <a:latin typeface="Carlito"/>
                <a:cs typeface="Carlito"/>
              </a:rPr>
              <a:t>Trust (like reputation) </a:t>
            </a: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10" dirty="0">
                <a:latin typeface="Carlito"/>
                <a:cs typeface="Carlito"/>
              </a:rPr>
              <a:t>notion  </a:t>
            </a:r>
            <a:r>
              <a:rPr sz="2400" spc="-5" dirty="0">
                <a:latin typeface="Carlito"/>
                <a:cs typeface="Carlito"/>
              </a:rPr>
              <a:t>eminently graded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therefore </a:t>
            </a:r>
            <a:r>
              <a:rPr sz="2400" dirty="0">
                <a:latin typeface="Carlito"/>
                <a:cs typeface="Carlito"/>
              </a:rPr>
              <a:t>it is </a:t>
            </a:r>
            <a:r>
              <a:rPr sz="2400" spc="-5" dirty="0">
                <a:latin typeface="Carlito"/>
                <a:cs typeface="Carlito"/>
              </a:rPr>
              <a:t>important </a:t>
            </a:r>
            <a:r>
              <a:rPr sz="2400" dirty="0">
                <a:latin typeface="Carlito"/>
                <a:cs typeface="Carlito"/>
              </a:rPr>
              <a:t>to be able to  </a:t>
            </a:r>
            <a:r>
              <a:rPr sz="2400" spc="-5" dirty="0">
                <a:latin typeface="Carlito"/>
                <a:cs typeface="Carlito"/>
              </a:rPr>
              <a:t>express how much </a:t>
            </a:r>
            <a:r>
              <a:rPr sz="2400" dirty="0">
                <a:latin typeface="Carlito"/>
                <a:cs typeface="Carlito"/>
              </a:rPr>
              <a:t>do </a:t>
            </a:r>
            <a:r>
              <a:rPr sz="2400" spc="-5" dirty="0">
                <a:latin typeface="Carlito"/>
                <a:cs typeface="Carlito"/>
              </a:rPr>
              <a:t>you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trust.</a:t>
            </a:r>
            <a:endParaRPr sz="2400">
              <a:latin typeface="Carlito"/>
              <a:cs typeface="Carlito"/>
            </a:endParaRPr>
          </a:p>
          <a:p>
            <a:pPr marL="732790" indent="-263525">
              <a:lnSpc>
                <a:spcPct val="100000"/>
              </a:lnSpc>
              <a:spcBef>
                <a:spcPts val="2285"/>
              </a:spcBef>
              <a:buFont typeface="Arial"/>
              <a:buChar char="•"/>
              <a:tabLst>
                <a:tab pos="733425" algn="l"/>
              </a:tabLst>
            </a:pPr>
            <a:r>
              <a:rPr sz="3600" spc="-5" dirty="0">
                <a:latin typeface="Carlito"/>
                <a:cs typeface="Carlito"/>
              </a:rPr>
              <a:t>Numerical</a:t>
            </a:r>
            <a:r>
              <a:rPr sz="3600" spc="-1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values</a:t>
            </a:r>
            <a:endParaRPr sz="3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315"/>
              </a:spcBef>
            </a:pPr>
            <a:r>
              <a:rPr sz="2400" spc="-5" dirty="0">
                <a:latin typeface="Carlito"/>
                <a:cs typeface="Carlito"/>
              </a:rPr>
              <a:t>Real or integer </a:t>
            </a:r>
            <a:r>
              <a:rPr sz="2400" dirty="0">
                <a:latin typeface="Carlito"/>
                <a:cs typeface="Carlito"/>
              </a:rPr>
              <a:t>values in a </a:t>
            </a:r>
            <a:r>
              <a:rPr sz="2400" spc="-5" dirty="0">
                <a:latin typeface="Carlito"/>
                <a:cs typeface="Carlito"/>
              </a:rPr>
              <a:t>range. (ex. </a:t>
            </a:r>
            <a:r>
              <a:rPr sz="2400" spc="-295" dirty="0">
                <a:latin typeface="Carlito"/>
                <a:cs typeface="Carlito"/>
              </a:rPr>
              <a:t>[-­‐1.0,1.0],</a:t>
            </a:r>
            <a:r>
              <a:rPr sz="2400" spc="-2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[0,3000])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894"/>
              </a:spcBef>
            </a:pPr>
            <a:r>
              <a:rPr sz="2000" i="1" spc="-5" dirty="0">
                <a:latin typeface="Carlito"/>
                <a:cs typeface="Carlito"/>
              </a:rPr>
              <a:t>Examples:</a:t>
            </a:r>
            <a:endParaRPr sz="2000">
              <a:latin typeface="Carlito"/>
              <a:cs typeface="Carlito"/>
            </a:endParaRPr>
          </a:p>
          <a:p>
            <a:pPr marL="1384300" marR="3178175">
              <a:lnSpc>
                <a:spcPct val="118100"/>
              </a:lnSpc>
              <a:spcBef>
                <a:spcPts val="180"/>
              </a:spcBef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trust </a:t>
            </a:r>
            <a:r>
              <a:rPr sz="2400" dirty="0">
                <a:latin typeface="Carlito"/>
                <a:cs typeface="Carlito"/>
              </a:rPr>
              <a:t>in an </a:t>
            </a:r>
            <a:r>
              <a:rPr sz="2400" spc="-5" dirty="0">
                <a:latin typeface="Carlito"/>
                <a:cs typeface="Carlito"/>
              </a:rPr>
              <a:t>agent </a:t>
            </a:r>
            <a:r>
              <a:rPr sz="2400" dirty="0">
                <a:latin typeface="Carlito"/>
                <a:cs typeface="Carlito"/>
              </a:rPr>
              <a:t>X is </a:t>
            </a:r>
            <a:r>
              <a:rPr sz="2400" spc="-5" dirty="0">
                <a:latin typeface="Carlito"/>
                <a:cs typeface="Carlito"/>
              </a:rPr>
              <a:t>0.4 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reputation of agent </a:t>
            </a:r>
            <a:r>
              <a:rPr sz="2400" dirty="0">
                <a:latin typeface="Carlito"/>
                <a:cs typeface="Carlito"/>
              </a:rPr>
              <a:t>Y is</a:t>
            </a:r>
            <a:r>
              <a:rPr sz="2400" spc="-15" dirty="0">
                <a:latin typeface="Carlito"/>
                <a:cs typeface="Carlito"/>
              </a:rPr>
              <a:t> </a:t>
            </a:r>
            <a:r>
              <a:rPr sz="2400" spc="-1210" dirty="0">
                <a:latin typeface="Carlito"/>
                <a:cs typeface="Carlito"/>
              </a:rPr>
              <a:t>-­‐1</a:t>
            </a:r>
            <a:endParaRPr sz="2400">
              <a:latin typeface="Carlito"/>
              <a:cs typeface="Carlito"/>
            </a:endParaRPr>
          </a:p>
          <a:p>
            <a:pPr marL="812800">
              <a:lnSpc>
                <a:spcPct val="100000"/>
              </a:lnSpc>
              <a:spcBef>
                <a:spcPts val="1615"/>
              </a:spcBef>
            </a:pP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smtClean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most used representation </a:t>
            </a:r>
            <a:r>
              <a:rPr sz="2400" dirty="0">
                <a:latin typeface="Carlito"/>
                <a:cs typeface="Carlito"/>
              </a:rPr>
              <a:t>by </a:t>
            </a:r>
            <a:r>
              <a:rPr sz="2400" spc="-5" dirty="0">
                <a:latin typeface="Carlito"/>
                <a:cs typeface="Carlito"/>
              </a:rPr>
              <a:t>far.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2" y="330055"/>
            <a:ext cx="9219277" cy="6506209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Carlito"/>
                <a:cs typeface="Carlito"/>
              </a:rPr>
              <a:t>2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Computational representation of trust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reputation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  <a:p>
            <a:pPr marL="732790" indent="-26352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733425" algn="l"/>
              </a:tabLst>
            </a:pPr>
            <a:r>
              <a:rPr sz="3600" spc="-5" dirty="0">
                <a:latin typeface="Carlito"/>
                <a:cs typeface="Carlito"/>
              </a:rPr>
              <a:t>Qualitative</a:t>
            </a:r>
            <a:r>
              <a:rPr sz="3600" spc="-10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labels</a:t>
            </a:r>
            <a:endParaRPr sz="3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315"/>
              </a:spcBef>
            </a:pPr>
            <a:r>
              <a:rPr sz="2400" dirty="0">
                <a:latin typeface="Carlito"/>
                <a:cs typeface="Carlito"/>
              </a:rPr>
              <a:t>Finite sets </a:t>
            </a:r>
            <a:r>
              <a:rPr sz="2400" spc="-5" dirty="0">
                <a:latin typeface="Carlito"/>
                <a:cs typeface="Carlito"/>
              </a:rPr>
              <a:t>of </a:t>
            </a:r>
            <a:r>
              <a:rPr sz="2400" dirty="0">
                <a:latin typeface="Carlito"/>
                <a:cs typeface="Carlito"/>
              </a:rPr>
              <a:t>labels in an </a:t>
            </a:r>
            <a:r>
              <a:rPr sz="2400" spc="-5" dirty="0">
                <a:latin typeface="Carlito"/>
                <a:cs typeface="Carlito"/>
              </a:rPr>
              <a:t>ordered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set.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894"/>
              </a:spcBef>
            </a:pPr>
            <a:r>
              <a:rPr sz="2000" i="1" spc="-5" dirty="0">
                <a:latin typeface="Carlito"/>
                <a:cs typeface="Carlito"/>
              </a:rPr>
              <a:t>Examples:</a:t>
            </a:r>
            <a:endParaRPr sz="2000">
              <a:latin typeface="Carlito"/>
              <a:cs typeface="Carlito"/>
            </a:endParaRPr>
          </a:p>
          <a:p>
            <a:pPr marL="1384300">
              <a:lnSpc>
                <a:spcPct val="100000"/>
              </a:lnSpc>
              <a:spcBef>
                <a:spcPts val="700"/>
              </a:spcBef>
            </a:pPr>
            <a:r>
              <a:rPr sz="2400" spc="-5" dirty="0">
                <a:latin typeface="Carlito"/>
                <a:cs typeface="Carlito"/>
              </a:rPr>
              <a:t>{very_bad, </a:t>
            </a:r>
            <a:r>
              <a:rPr sz="2400" dirty="0">
                <a:latin typeface="Carlito"/>
                <a:cs typeface="Carlito"/>
              </a:rPr>
              <a:t>bad, </a:t>
            </a:r>
            <a:r>
              <a:rPr sz="2400" spc="-5" dirty="0">
                <a:latin typeface="Carlito"/>
                <a:cs typeface="Carlito"/>
              </a:rPr>
              <a:t>neutral, good,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very_good}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Carlito"/>
              <a:cs typeface="Carlito"/>
            </a:endParaRPr>
          </a:p>
          <a:p>
            <a:pPr marL="812800" marR="26670">
              <a:lnSpc>
                <a:spcPct val="101499"/>
              </a:lnSpc>
            </a:pPr>
            <a:r>
              <a:rPr sz="2400" dirty="0">
                <a:latin typeface="Carlito"/>
                <a:cs typeface="Carlito"/>
              </a:rPr>
              <a:t>Is a </a:t>
            </a:r>
            <a:r>
              <a:rPr sz="2400" spc="-5" dirty="0">
                <a:latin typeface="Carlito"/>
                <a:cs typeface="Carlito"/>
              </a:rPr>
              <a:t>trust of 0.6 really diﬀerent from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trust of 0.7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terms of  taking trust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decisions?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50">
              <a:latin typeface="Carlito"/>
              <a:cs typeface="Carlito"/>
            </a:endParaRPr>
          </a:p>
          <a:p>
            <a:pPr marL="812800" marR="64135">
              <a:lnSpc>
                <a:spcPct val="99400"/>
              </a:lnSpc>
              <a:spcBef>
                <a:spcPts val="5"/>
              </a:spcBef>
            </a:pPr>
            <a:r>
              <a:rPr sz="2400" dirty="0">
                <a:latin typeface="Carlito"/>
                <a:cs typeface="Carlito"/>
              </a:rPr>
              <a:t>These sets </a:t>
            </a:r>
            <a:r>
              <a:rPr sz="2400" spc="-5" dirty="0">
                <a:latin typeface="Carlito"/>
                <a:cs typeface="Carlito"/>
              </a:rPr>
              <a:t>are mapped </a:t>
            </a:r>
            <a:r>
              <a:rPr sz="2400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integer numbers </a:t>
            </a:r>
            <a:r>
              <a:rPr sz="2400" dirty="0">
                <a:latin typeface="Carlito"/>
                <a:cs typeface="Carlito"/>
              </a:rPr>
              <a:t>so in </a:t>
            </a:r>
            <a:r>
              <a:rPr sz="2400" spc="-5" dirty="0">
                <a:latin typeface="Carlito"/>
                <a:cs typeface="Carlito"/>
              </a:rPr>
              <a:t>fact </a:t>
            </a:r>
            <a:r>
              <a:rPr sz="2400" dirty="0">
                <a:latin typeface="Carlito"/>
                <a:cs typeface="Carlito"/>
              </a:rPr>
              <a:t>it is a  </a:t>
            </a:r>
            <a:r>
              <a:rPr sz="2400" spc="-5" dirty="0">
                <a:latin typeface="Carlito"/>
                <a:cs typeface="Carlito"/>
              </a:rPr>
              <a:t>way of reducing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number of output </a:t>
            </a:r>
            <a:r>
              <a:rPr sz="2400" dirty="0">
                <a:latin typeface="Carlito"/>
                <a:cs typeface="Carlito"/>
              </a:rPr>
              <a:t>values to </a:t>
            </a:r>
            <a:r>
              <a:rPr sz="2400" spc="-5" dirty="0">
                <a:latin typeface="Carlito"/>
                <a:cs typeface="Carlito"/>
              </a:rPr>
              <a:t>simplify </a:t>
            </a:r>
            <a:r>
              <a:rPr sz="2400" dirty="0">
                <a:latin typeface="Carlito"/>
                <a:cs typeface="Carlito"/>
              </a:rPr>
              <a:t>the  </a:t>
            </a:r>
            <a:r>
              <a:rPr sz="2400" spc="-5" dirty="0">
                <a:latin typeface="Carlito"/>
                <a:cs typeface="Carlito"/>
              </a:rPr>
              <a:t>decision making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process.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50">
              <a:latin typeface="Carlito"/>
              <a:cs typeface="Carlito"/>
            </a:endParaRPr>
          </a:p>
          <a:p>
            <a:pPr marL="812800" marR="5080">
              <a:lnSpc>
                <a:spcPts val="2820"/>
              </a:lnSpc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loss of </a:t>
            </a:r>
            <a:r>
              <a:rPr sz="2400" dirty="0">
                <a:latin typeface="Carlito"/>
                <a:cs typeface="Carlito"/>
              </a:rPr>
              <a:t>a ﬁne </a:t>
            </a:r>
            <a:r>
              <a:rPr sz="2400" spc="-5" dirty="0">
                <a:latin typeface="Carlito"/>
                <a:cs typeface="Carlito"/>
              </a:rPr>
              <a:t>grain comparison of trust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reputation  </a:t>
            </a:r>
            <a:r>
              <a:rPr sz="2400" dirty="0">
                <a:latin typeface="Carlito"/>
                <a:cs typeface="Carlito"/>
              </a:rPr>
              <a:t>values is </a:t>
            </a:r>
            <a:r>
              <a:rPr sz="2400" spc="-5" dirty="0">
                <a:latin typeface="Carlito"/>
                <a:cs typeface="Carlito"/>
              </a:rPr>
              <a:t>compensated </a:t>
            </a:r>
            <a:r>
              <a:rPr sz="2400" dirty="0">
                <a:latin typeface="Carlito"/>
                <a:cs typeface="Carlito"/>
              </a:rPr>
              <a:t>by a </a:t>
            </a:r>
            <a:r>
              <a:rPr sz="2400" spc="-5" dirty="0">
                <a:latin typeface="Carlito"/>
                <a:cs typeface="Carlito"/>
              </a:rPr>
              <a:t>universally recognized</a:t>
            </a:r>
            <a:r>
              <a:rPr sz="2400" spc="5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semantics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3" y="330055"/>
            <a:ext cx="9295477" cy="19589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Carlito"/>
                <a:cs typeface="Carlito"/>
              </a:rPr>
              <a:t>2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Computational representation of trust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reputation</a:t>
            </a:r>
            <a:r>
              <a:rPr sz="1600" spc="20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  <a:p>
            <a:pPr marL="732790" indent="-26352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733425" algn="l"/>
              </a:tabLst>
            </a:pPr>
            <a:r>
              <a:rPr sz="3600" spc="-5" dirty="0">
                <a:latin typeface="Carlito"/>
                <a:cs typeface="Carlito"/>
              </a:rPr>
              <a:t>Probability</a:t>
            </a:r>
            <a:r>
              <a:rPr sz="3600" spc="-10" dirty="0">
                <a:latin typeface="Carlito"/>
                <a:cs typeface="Carlito"/>
              </a:rPr>
              <a:t> </a:t>
            </a:r>
            <a:r>
              <a:rPr sz="3600" spc="-5" dirty="0">
                <a:latin typeface="Carlito"/>
                <a:cs typeface="Carlito"/>
              </a:rPr>
              <a:t>distribution</a:t>
            </a:r>
            <a:endParaRPr sz="36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1315"/>
              </a:spcBef>
            </a:pPr>
            <a:r>
              <a:rPr sz="2400" spc="-5" dirty="0">
                <a:latin typeface="Carlito"/>
                <a:cs typeface="Carlito"/>
              </a:rPr>
              <a:t>Discrete probability distribution over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sorted discrete</a:t>
            </a:r>
            <a:r>
              <a:rPr sz="2400" spc="7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set.</a:t>
            </a:r>
            <a:endParaRPr sz="2400">
              <a:latin typeface="Carlito"/>
              <a:cs typeface="Carlito"/>
            </a:endParaRPr>
          </a:p>
          <a:p>
            <a:pPr marL="469900">
              <a:lnSpc>
                <a:spcPct val="100000"/>
              </a:lnSpc>
              <a:spcBef>
                <a:spcPts val="894"/>
              </a:spcBef>
            </a:pPr>
            <a:r>
              <a:rPr sz="2000" i="1" spc="-5" dirty="0">
                <a:latin typeface="Carlito"/>
                <a:cs typeface="Carlito"/>
              </a:rPr>
              <a:t>Examples: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57887" y="2666306"/>
            <a:ext cx="6974100" cy="2712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4326" y="5497093"/>
            <a:ext cx="7961973" cy="135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probability of 0.75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behaviour of </a:t>
            </a: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agent will </a:t>
            </a:r>
            <a:r>
              <a:rPr sz="2000" dirty="0">
                <a:latin typeface="Carlito"/>
                <a:cs typeface="Carlito"/>
              </a:rPr>
              <a:t>be </a:t>
            </a:r>
            <a:r>
              <a:rPr sz="2000" spc="-5" dirty="0">
                <a:latin typeface="Carlito"/>
                <a:cs typeface="Carlito"/>
              </a:rPr>
              <a:t>very  </a:t>
            </a:r>
            <a:r>
              <a:rPr sz="2000" dirty="0">
                <a:latin typeface="Carlito"/>
                <a:cs typeface="Carlito"/>
              </a:rPr>
              <a:t>bad, </a:t>
            </a:r>
            <a:r>
              <a:rPr sz="2000" spc="-5" dirty="0">
                <a:latin typeface="Carlito"/>
                <a:cs typeface="Carlito"/>
              </a:rPr>
              <a:t>with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5" dirty="0">
                <a:latin typeface="Carlito"/>
                <a:cs typeface="Carlito"/>
              </a:rPr>
              <a:t>probability of 0.25 </a:t>
            </a:r>
            <a:r>
              <a:rPr sz="2000" dirty="0">
                <a:latin typeface="Carlito"/>
                <a:cs typeface="Carlito"/>
              </a:rPr>
              <a:t>it </a:t>
            </a:r>
            <a:r>
              <a:rPr sz="2000" spc="-5" dirty="0">
                <a:latin typeface="Carlito"/>
                <a:cs typeface="Carlito"/>
              </a:rPr>
              <a:t>will </a:t>
            </a:r>
            <a:r>
              <a:rPr sz="2000" dirty="0">
                <a:latin typeface="Carlito"/>
                <a:cs typeface="Carlito"/>
              </a:rPr>
              <a:t>be</a:t>
            </a:r>
            <a:r>
              <a:rPr sz="2000" spc="1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bad.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80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5" dirty="0">
                <a:latin typeface="Carlito"/>
                <a:cs typeface="Carlito"/>
              </a:rPr>
              <a:t>Bipolar agent, very </a:t>
            </a:r>
            <a:r>
              <a:rPr sz="2000" dirty="0">
                <a:latin typeface="Carlito"/>
                <a:cs typeface="Carlito"/>
              </a:rPr>
              <a:t>bad </a:t>
            </a:r>
            <a:r>
              <a:rPr sz="2000" spc="-5" dirty="0">
                <a:latin typeface="Carlito"/>
                <a:cs typeface="Carlito"/>
              </a:rPr>
              <a:t>or very good, </a:t>
            </a:r>
            <a:r>
              <a:rPr sz="2000" dirty="0">
                <a:latin typeface="Carlito"/>
                <a:cs typeface="Carlito"/>
              </a:rPr>
              <a:t>never in the</a:t>
            </a:r>
            <a:r>
              <a:rPr sz="2000" spc="3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middle.</a:t>
            </a:r>
            <a:endParaRPr sz="2000">
              <a:latin typeface="Carlito"/>
              <a:cs typeface="Carlito"/>
            </a:endParaRPr>
          </a:p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lphaLcParenR"/>
              <a:tabLst>
                <a:tab pos="469265" algn="l"/>
                <a:tab pos="469900" algn="l"/>
              </a:tabLst>
            </a:pPr>
            <a:r>
              <a:rPr sz="2000" spc="-5" dirty="0">
                <a:latin typeface="Carlito"/>
                <a:cs typeface="Carlito"/>
              </a:rPr>
              <a:t>Unpredictable agent.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3" y="330055"/>
            <a:ext cx="9295477" cy="31273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Carlito"/>
                <a:cs typeface="Carlito"/>
              </a:rPr>
              <a:t>2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Computational representation of trust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reputation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  <a:p>
            <a:pPr marL="732790" indent="-26352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733425" algn="l"/>
              </a:tabLst>
            </a:pPr>
            <a:r>
              <a:rPr sz="3600" spc="-5" dirty="0">
                <a:latin typeface="Carlito"/>
                <a:cs typeface="Carlito"/>
              </a:rPr>
              <a:t>Fuzzy </a:t>
            </a:r>
            <a:r>
              <a:rPr sz="3600" dirty="0">
                <a:latin typeface="Carlito"/>
                <a:cs typeface="Carlito"/>
              </a:rPr>
              <a:t>sets</a:t>
            </a:r>
            <a:endParaRPr sz="3600">
              <a:latin typeface="Carlito"/>
              <a:cs typeface="Carlito"/>
            </a:endParaRPr>
          </a:p>
          <a:p>
            <a:pPr marL="486409" marR="5080">
              <a:lnSpc>
                <a:spcPct val="99000"/>
              </a:lnSpc>
              <a:spcBef>
                <a:spcPts val="1345"/>
              </a:spcBef>
            </a:pP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reputation </a:t>
            </a:r>
            <a:r>
              <a:rPr sz="2400" dirty="0">
                <a:latin typeface="Carlito"/>
                <a:cs typeface="Carlito"/>
              </a:rPr>
              <a:t>value is a fuzzy set </a:t>
            </a:r>
            <a:r>
              <a:rPr sz="2400" spc="-5" dirty="0">
                <a:latin typeface="Carlito"/>
                <a:cs typeface="Carlito"/>
              </a:rPr>
              <a:t>over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5" dirty="0">
                <a:latin typeface="Carlito"/>
                <a:cs typeface="Carlito"/>
              </a:rPr>
              <a:t>range.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linguistic  modiﬁers </a:t>
            </a:r>
            <a:r>
              <a:rPr sz="2400" dirty="0">
                <a:latin typeface="Carlito"/>
                <a:cs typeface="Carlito"/>
              </a:rPr>
              <a:t>aﬀect the fuzzy set to </a:t>
            </a:r>
            <a:r>
              <a:rPr sz="2400" spc="-5" dirty="0">
                <a:latin typeface="Carlito"/>
                <a:cs typeface="Carlito"/>
              </a:rPr>
              <a:t>express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degree of precission  of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reputation</a:t>
            </a:r>
            <a:r>
              <a:rPr sz="2400" spc="-1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value.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3600">
              <a:latin typeface="Carlito"/>
              <a:cs typeface="Carlito"/>
            </a:endParaRPr>
          </a:p>
          <a:p>
            <a:pPr marL="486409">
              <a:lnSpc>
                <a:spcPct val="100000"/>
              </a:lnSpc>
            </a:pPr>
            <a:r>
              <a:rPr sz="2000" i="1" spc="-5" dirty="0">
                <a:latin typeface="Carlito"/>
                <a:cs typeface="Carlito"/>
              </a:rPr>
              <a:t>Example: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27026" y="3465327"/>
            <a:ext cx="5833425" cy="24354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65300" y="6173355"/>
            <a:ext cx="838199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rlito"/>
                <a:cs typeface="Carlito"/>
              </a:rPr>
              <a:t>The </a:t>
            </a:r>
            <a:r>
              <a:rPr sz="2000" spc="-5" dirty="0">
                <a:latin typeface="Carlito"/>
                <a:cs typeface="Carlito"/>
              </a:rPr>
              <a:t>reliability of reputation </a:t>
            </a:r>
            <a:r>
              <a:rPr sz="2000" dirty="0">
                <a:latin typeface="Carlito"/>
                <a:cs typeface="Carlito"/>
              </a:rPr>
              <a:t>is </a:t>
            </a:r>
            <a:r>
              <a:rPr sz="2000" spc="-5" dirty="0">
                <a:latin typeface="Carlito"/>
                <a:cs typeface="Carlito"/>
              </a:rPr>
              <a:t>implicitly represented </a:t>
            </a:r>
            <a:r>
              <a:rPr sz="2000" dirty="0">
                <a:latin typeface="Carlito"/>
                <a:cs typeface="Carlito"/>
              </a:rPr>
              <a:t>in the  shape </a:t>
            </a:r>
            <a:r>
              <a:rPr sz="2000" spc="-5" dirty="0">
                <a:latin typeface="Carlito"/>
                <a:cs typeface="Carlito"/>
              </a:rPr>
              <a:t>of </a:t>
            </a:r>
            <a:r>
              <a:rPr sz="2000" dirty="0">
                <a:latin typeface="Carlito"/>
                <a:cs typeface="Carlito"/>
              </a:rPr>
              <a:t>the fuzzy</a:t>
            </a:r>
            <a:r>
              <a:rPr sz="2000" spc="-5" dirty="0">
                <a:latin typeface="Carlito"/>
                <a:cs typeface="Carlito"/>
              </a:rPr>
              <a:t> set.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822" y="330055"/>
            <a:ext cx="9295477" cy="18961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dirty="0">
                <a:latin typeface="Carlito"/>
                <a:cs typeface="Carlito"/>
              </a:rPr>
              <a:t>2 </a:t>
            </a:r>
            <a:r>
              <a:rPr sz="1600" spc="-944" dirty="0">
                <a:latin typeface="Carlito"/>
                <a:cs typeface="Carlito"/>
              </a:rPr>
              <a:t>-­‐</a:t>
            </a:r>
            <a:r>
              <a:rPr sz="1600" dirty="0">
                <a:latin typeface="Carlito"/>
                <a:cs typeface="Carlito"/>
              </a:rPr>
              <a:t> </a:t>
            </a:r>
            <a:r>
              <a:rPr sz="1600" spc="-5" dirty="0">
                <a:latin typeface="Carlito"/>
                <a:cs typeface="Carlito"/>
              </a:rPr>
              <a:t>Computational representation of trust </a:t>
            </a:r>
            <a:r>
              <a:rPr sz="1600" dirty="0">
                <a:latin typeface="Carlito"/>
                <a:cs typeface="Carlito"/>
              </a:rPr>
              <a:t>and </a:t>
            </a:r>
            <a:r>
              <a:rPr sz="1600" spc="-5" dirty="0">
                <a:latin typeface="Carlito"/>
                <a:cs typeface="Carlito"/>
              </a:rPr>
              <a:t>reputation</a:t>
            </a:r>
            <a:r>
              <a:rPr sz="1600" spc="15" dirty="0">
                <a:latin typeface="Carlito"/>
                <a:cs typeface="Carlito"/>
              </a:rPr>
              <a:t> </a:t>
            </a:r>
            <a:r>
              <a:rPr sz="1600" dirty="0">
                <a:latin typeface="Carlito"/>
                <a:cs typeface="Carlito"/>
              </a:rPr>
              <a:t>values</a:t>
            </a:r>
            <a:endParaRPr sz="1600">
              <a:latin typeface="Carlito"/>
              <a:cs typeface="Carlito"/>
            </a:endParaRPr>
          </a:p>
          <a:p>
            <a:pPr marL="732790" indent="-263525">
              <a:lnSpc>
                <a:spcPct val="100000"/>
              </a:lnSpc>
              <a:spcBef>
                <a:spcPts val="1035"/>
              </a:spcBef>
              <a:buFont typeface="Arial"/>
              <a:buChar char="•"/>
              <a:tabLst>
                <a:tab pos="733425" algn="l"/>
              </a:tabLst>
            </a:pPr>
            <a:r>
              <a:rPr sz="3600" spc="-5" dirty="0">
                <a:latin typeface="Carlito"/>
                <a:cs typeface="Carlito"/>
              </a:rPr>
              <a:t>Trust </a:t>
            </a:r>
            <a:r>
              <a:rPr sz="3600" dirty="0">
                <a:latin typeface="Carlito"/>
                <a:cs typeface="Carlito"/>
              </a:rPr>
              <a:t>and </a:t>
            </a:r>
            <a:r>
              <a:rPr sz="3600" spc="-5" dirty="0">
                <a:latin typeface="Carlito"/>
                <a:cs typeface="Carlito"/>
              </a:rPr>
              <a:t>reputation </a:t>
            </a:r>
            <a:r>
              <a:rPr sz="3600" dirty="0">
                <a:latin typeface="Carlito"/>
                <a:cs typeface="Carlito"/>
              </a:rPr>
              <a:t>as</a:t>
            </a:r>
            <a:r>
              <a:rPr sz="3600" spc="-5" dirty="0">
                <a:latin typeface="Carlito"/>
                <a:cs typeface="Carlito"/>
              </a:rPr>
              <a:t> </a:t>
            </a:r>
            <a:r>
              <a:rPr sz="3600" dirty="0">
                <a:latin typeface="Carlito"/>
                <a:cs typeface="Carlito"/>
              </a:rPr>
              <a:t>beliefs</a:t>
            </a:r>
            <a:endParaRPr sz="3600">
              <a:latin typeface="Carlito"/>
              <a:cs typeface="Carlito"/>
            </a:endParaRPr>
          </a:p>
          <a:p>
            <a:pPr marL="469900" marR="5080">
              <a:lnSpc>
                <a:spcPts val="2800"/>
              </a:lnSpc>
              <a:spcBef>
                <a:spcPts val="1475"/>
              </a:spcBef>
            </a:pPr>
            <a:r>
              <a:rPr sz="2400" dirty="0">
                <a:latin typeface="Carlito"/>
                <a:cs typeface="Carlito"/>
              </a:rPr>
              <a:t>In a </a:t>
            </a:r>
            <a:r>
              <a:rPr sz="2400" spc="-5" dirty="0">
                <a:latin typeface="Carlito"/>
                <a:cs typeface="Carlito"/>
              </a:rPr>
              <a:t>BDI architecture,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trust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5" dirty="0">
                <a:latin typeface="Carlito"/>
                <a:cs typeface="Carlito"/>
              </a:rPr>
              <a:t>reputation </a:t>
            </a:r>
            <a:r>
              <a:rPr sz="2400" dirty="0">
                <a:latin typeface="Carlito"/>
                <a:cs typeface="Carlito"/>
              </a:rPr>
              <a:t>values </a:t>
            </a:r>
            <a:r>
              <a:rPr sz="2400" spc="-5" dirty="0">
                <a:latin typeface="Carlito"/>
                <a:cs typeface="Carlito"/>
              </a:rPr>
              <a:t>should </a:t>
            </a:r>
            <a:r>
              <a:rPr sz="2400" dirty="0">
                <a:latin typeface="Carlito"/>
                <a:cs typeface="Carlito"/>
              </a:rPr>
              <a:t>be  </a:t>
            </a:r>
            <a:r>
              <a:rPr sz="2400" spc="-5" dirty="0">
                <a:latin typeface="Carlito"/>
                <a:cs typeface="Carlito"/>
              </a:rPr>
              <a:t>represented </a:t>
            </a:r>
            <a:r>
              <a:rPr sz="2400" dirty="0">
                <a:latin typeface="Carlito"/>
                <a:cs typeface="Carlito"/>
              </a:rPr>
              <a:t>in </a:t>
            </a:r>
            <a:r>
              <a:rPr sz="2400" spc="-5" dirty="0">
                <a:latin typeface="Carlito"/>
                <a:cs typeface="Carlito"/>
              </a:rPr>
              <a:t>terms of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beliefs.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500" y="2559050"/>
            <a:ext cx="9828874" cy="1537472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dirty="0">
                <a:latin typeface="Carlito"/>
                <a:cs typeface="Carlito"/>
              </a:rPr>
              <a:t>Using beliefs to </a:t>
            </a:r>
            <a:r>
              <a:rPr sz="2400" spc="-5" dirty="0">
                <a:latin typeface="Carlito"/>
                <a:cs typeface="Carlito"/>
              </a:rPr>
              <a:t>represent trust or reputation raises two main  issues:</a:t>
            </a:r>
            <a:endParaRPr sz="24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469265" algn="l"/>
              </a:tabLst>
            </a:pPr>
            <a:r>
              <a:rPr sz="2400" spc="-5" dirty="0">
                <a:latin typeface="Carlito"/>
                <a:cs typeface="Carlito"/>
              </a:rPr>
              <a:t>1.	</a:t>
            </a:r>
            <a:r>
              <a:rPr sz="2400" dirty="0">
                <a:latin typeface="Carlito"/>
                <a:cs typeface="Carlito"/>
              </a:rPr>
              <a:t>To deﬁne the </a:t>
            </a:r>
            <a:r>
              <a:rPr sz="2400" spc="-5" dirty="0">
                <a:latin typeface="Carlito"/>
                <a:cs typeface="Carlito"/>
              </a:rPr>
              <a:t>content </a:t>
            </a:r>
            <a:r>
              <a:rPr sz="2400" dirty="0">
                <a:latin typeface="Carlito"/>
                <a:cs typeface="Carlito"/>
              </a:rPr>
              <a:t>and the </a:t>
            </a:r>
            <a:r>
              <a:rPr sz="2400" spc="-5" dirty="0">
                <a:latin typeface="Carlito"/>
                <a:cs typeface="Carlito"/>
              </a:rPr>
              <a:t>semantics of </a:t>
            </a:r>
            <a:r>
              <a:rPr sz="2400" spc="-5">
                <a:latin typeface="Carlito"/>
                <a:cs typeface="Carlito"/>
              </a:rPr>
              <a:t>the</a:t>
            </a:r>
            <a:r>
              <a:rPr sz="2400" spc="5">
                <a:latin typeface="Carlito"/>
                <a:cs typeface="Carlito"/>
              </a:rPr>
              <a:t> </a:t>
            </a:r>
            <a:r>
              <a:rPr sz="2400" spc="-5" smtClean="0">
                <a:latin typeface="Carlito"/>
                <a:cs typeface="Carlito"/>
              </a:rPr>
              <a:t>speciﬁc</a:t>
            </a:r>
            <a:r>
              <a:rPr lang="en-US" sz="2400" spc="-5" dirty="0" smtClean="0">
                <a:latin typeface="Carlito"/>
                <a:cs typeface="Carlito"/>
              </a:rPr>
              <a:t> belief</a:t>
            </a:r>
            <a:endParaRPr sz="2400" smtClean="0">
              <a:latin typeface="Carlito"/>
              <a:cs typeface="Carlito"/>
            </a:endParaRPr>
          </a:p>
          <a:p>
            <a:pPr marL="698500" marR="194310" algn="just">
              <a:lnSpc>
                <a:spcPct val="99500"/>
              </a:lnSpc>
              <a:spcBef>
                <a:spcPts val="1789"/>
              </a:spcBef>
            </a:pPr>
            <a:r>
              <a:rPr sz="1800" i="1" spc="-5" smtClean="0">
                <a:latin typeface="Carlito"/>
                <a:cs typeface="Carlito"/>
              </a:rPr>
              <a:t>Example: </a:t>
            </a:r>
            <a:r>
              <a:rPr sz="1800" spc="-5" smtClean="0">
                <a:latin typeface="Carlito"/>
                <a:cs typeface="Carlito"/>
              </a:rPr>
              <a:t>Take </a:t>
            </a:r>
            <a:r>
              <a:rPr sz="1800" smtClean="0">
                <a:latin typeface="Carlito"/>
                <a:cs typeface="Carlito"/>
              </a:rPr>
              <a:t>the </a:t>
            </a:r>
            <a:r>
              <a:rPr sz="1800" spc="-190" smtClean="0">
                <a:latin typeface="Carlito"/>
                <a:cs typeface="Carlito"/>
              </a:rPr>
              <a:t>socio-­‐cognitive </a:t>
            </a:r>
            <a:r>
              <a:rPr sz="1800" spc="-5" smtClean="0">
                <a:latin typeface="Carlito"/>
                <a:cs typeface="Carlito"/>
              </a:rPr>
              <a:t>theory proposed </a:t>
            </a:r>
            <a:r>
              <a:rPr sz="1800" smtClean="0">
                <a:latin typeface="Carlito"/>
                <a:cs typeface="Carlito"/>
              </a:rPr>
              <a:t>by </a:t>
            </a:r>
            <a:r>
              <a:rPr sz="1800" spc="-5" smtClean="0">
                <a:latin typeface="Carlito"/>
                <a:cs typeface="Carlito"/>
              </a:rPr>
              <a:t>Castelfranchi </a:t>
            </a:r>
            <a:r>
              <a:rPr sz="1800" spc="-75" smtClean="0">
                <a:latin typeface="Carlito"/>
                <a:cs typeface="Carlito"/>
              </a:rPr>
              <a:t>and  </a:t>
            </a:r>
            <a:r>
              <a:rPr sz="1800" spc="-5" smtClean="0">
                <a:latin typeface="Carlito"/>
                <a:cs typeface="Carlito"/>
              </a:rPr>
              <a:t>Falcone claiming </a:t>
            </a:r>
            <a:r>
              <a:rPr sz="1800" smtClean="0">
                <a:latin typeface="Carlito"/>
                <a:cs typeface="Carlito"/>
              </a:rPr>
              <a:t>that "an </a:t>
            </a:r>
            <a:r>
              <a:rPr sz="1800" spc="-5" smtClean="0">
                <a:latin typeface="Carlito"/>
                <a:cs typeface="Carlito"/>
              </a:rPr>
              <a:t>agent </a:t>
            </a:r>
            <a:r>
              <a:rPr sz="1800" i="1" smtClean="0">
                <a:latin typeface="Carlito"/>
                <a:cs typeface="Carlito"/>
              </a:rPr>
              <a:t>i </a:t>
            </a:r>
            <a:r>
              <a:rPr sz="1800" spc="-5" smtClean="0">
                <a:latin typeface="Carlito"/>
                <a:cs typeface="Carlito"/>
              </a:rPr>
              <a:t>trusts another agent </a:t>
            </a:r>
            <a:r>
              <a:rPr sz="1800" i="1" smtClean="0">
                <a:latin typeface="Carlito"/>
                <a:cs typeface="Carlito"/>
              </a:rPr>
              <a:t>j </a:t>
            </a:r>
            <a:r>
              <a:rPr sz="1800" smtClean="0">
                <a:latin typeface="Carlito"/>
                <a:cs typeface="Carlito"/>
              </a:rPr>
              <a:t>in </a:t>
            </a:r>
            <a:r>
              <a:rPr sz="1800" spc="-5" smtClean="0">
                <a:latin typeface="Carlito"/>
                <a:cs typeface="Carlito"/>
              </a:rPr>
              <a:t>order </a:t>
            </a:r>
            <a:r>
              <a:rPr sz="1800" smtClean="0">
                <a:latin typeface="Carlito"/>
                <a:cs typeface="Carlito"/>
              </a:rPr>
              <a:t>to do an  </a:t>
            </a:r>
            <a:r>
              <a:rPr sz="1800" spc="-5" smtClean="0">
                <a:latin typeface="Carlito"/>
                <a:cs typeface="Carlito"/>
              </a:rPr>
              <a:t>action </a:t>
            </a:r>
            <a:r>
              <a:rPr sz="1800" smtClean="0">
                <a:latin typeface="Carlito"/>
                <a:cs typeface="Carlito"/>
              </a:rPr>
              <a:t>α </a:t>
            </a:r>
            <a:r>
              <a:rPr sz="1800" spc="-5" smtClean="0">
                <a:latin typeface="Carlito"/>
                <a:cs typeface="Carlito"/>
              </a:rPr>
              <a:t>with respect </a:t>
            </a:r>
            <a:r>
              <a:rPr sz="1800" smtClean="0">
                <a:latin typeface="Carlito"/>
                <a:cs typeface="Carlito"/>
              </a:rPr>
              <a:t>to a </a:t>
            </a:r>
            <a:r>
              <a:rPr sz="1800" spc="-5" smtClean="0">
                <a:latin typeface="Carlito"/>
                <a:cs typeface="Carlito"/>
              </a:rPr>
              <a:t>goal</a:t>
            </a:r>
            <a:r>
              <a:rPr sz="1800" spc="10" smtClean="0">
                <a:latin typeface="Carlito"/>
                <a:cs typeface="Carlito"/>
              </a:rPr>
              <a:t> </a:t>
            </a:r>
            <a:r>
              <a:rPr sz="1800" smtClean="0">
                <a:latin typeface="Carlito"/>
                <a:cs typeface="Carlito"/>
              </a:rPr>
              <a:t>φ"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4827" y="4992230"/>
            <a:ext cx="8381073" cy="167481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6040">
              <a:lnSpc>
                <a:spcPts val="2100"/>
              </a:lnSpc>
              <a:spcBef>
                <a:spcPts val="219"/>
              </a:spcBef>
            </a:pPr>
            <a:r>
              <a:rPr sz="1800" spc="-5" dirty="0">
                <a:latin typeface="Carlito"/>
                <a:cs typeface="Carlito"/>
              </a:rPr>
              <a:t>Trust </a:t>
            </a:r>
            <a:r>
              <a:rPr sz="1800" dirty="0">
                <a:latin typeface="Carlito"/>
                <a:cs typeface="Carlito"/>
              </a:rPr>
              <a:t>is </a:t>
            </a:r>
            <a:r>
              <a:rPr sz="1800" spc="-5" dirty="0">
                <a:latin typeface="Carlito"/>
                <a:cs typeface="Carlito"/>
              </a:rPr>
              <a:t>about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agent </a:t>
            </a:r>
            <a:r>
              <a:rPr sz="1800" dirty="0">
                <a:latin typeface="Carlito"/>
                <a:cs typeface="Carlito"/>
              </a:rPr>
              <a:t>and has to be </a:t>
            </a:r>
            <a:r>
              <a:rPr sz="1800" spc="-5" dirty="0">
                <a:latin typeface="Carlito"/>
                <a:cs typeface="Carlito"/>
              </a:rPr>
              <a:t>relative </a:t>
            </a:r>
            <a:r>
              <a:rPr sz="1800" dirty="0">
                <a:latin typeface="Carlito"/>
                <a:cs typeface="Carlito"/>
              </a:rPr>
              <a:t>to a given </a:t>
            </a:r>
            <a:r>
              <a:rPr sz="1800" spc="-5" dirty="0">
                <a:latin typeface="Carlito"/>
                <a:cs typeface="Carlito"/>
              </a:rPr>
              <a:t>action </a:t>
            </a:r>
            <a:r>
              <a:rPr sz="1800" dirty="0">
                <a:latin typeface="Carlito"/>
                <a:cs typeface="Carlito"/>
              </a:rPr>
              <a:t>and a given  </a:t>
            </a:r>
            <a:r>
              <a:rPr sz="1800" spc="-5" dirty="0">
                <a:latin typeface="Carlito"/>
                <a:cs typeface="Carlito"/>
              </a:rPr>
              <a:t>goal.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Carlito"/>
              <a:cs typeface="Carlito"/>
            </a:endParaRPr>
          </a:p>
          <a:p>
            <a:pPr marL="12700" marR="5080" indent="51435">
              <a:lnSpc>
                <a:spcPct val="100299"/>
              </a:lnSpc>
            </a:pPr>
            <a:r>
              <a:rPr sz="1800" spc="-5" dirty="0">
                <a:latin typeface="Carlito"/>
                <a:cs typeface="Carlito"/>
              </a:rPr>
              <a:t>ForTrust model. Deﬁnition of </a:t>
            </a:r>
            <a:r>
              <a:rPr sz="1800" dirty="0">
                <a:latin typeface="Carlito"/>
                <a:cs typeface="Carlito"/>
              </a:rPr>
              <a:t>a speciﬁc </a:t>
            </a:r>
            <a:r>
              <a:rPr sz="1800" spc="-5" dirty="0">
                <a:latin typeface="Carlito"/>
                <a:cs typeface="Carlito"/>
              </a:rPr>
              <a:t>predicate OccTrust(i, </a:t>
            </a:r>
            <a:r>
              <a:rPr sz="1800" i="1" spc="-5" dirty="0">
                <a:latin typeface="Carlito"/>
                <a:cs typeface="Carlito"/>
              </a:rPr>
              <a:t>j,α,φ) </a:t>
            </a:r>
            <a:r>
              <a:rPr sz="1800" dirty="0">
                <a:latin typeface="Carlito"/>
                <a:cs typeface="Carlito"/>
              </a:rPr>
              <a:t>holding  </a:t>
            </a:r>
            <a:r>
              <a:rPr sz="1800" spc="-5" dirty="0">
                <a:latin typeface="Carlito"/>
                <a:cs typeface="Carlito"/>
              </a:rPr>
              <a:t>for </a:t>
            </a:r>
            <a:r>
              <a:rPr sz="1800" dirty="0">
                <a:latin typeface="Carlito"/>
                <a:cs typeface="Carlito"/>
              </a:rPr>
              <a:t>speciﬁc instances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5" dirty="0">
                <a:latin typeface="Carlito"/>
                <a:cs typeface="Carlito"/>
              </a:rPr>
              <a:t>trustor </a:t>
            </a:r>
            <a:r>
              <a:rPr sz="1800" dirty="0">
                <a:latin typeface="Carlito"/>
                <a:cs typeface="Carlito"/>
              </a:rPr>
              <a:t>(i), a </a:t>
            </a:r>
            <a:r>
              <a:rPr sz="1800" spc="-5" dirty="0">
                <a:latin typeface="Carlito"/>
                <a:cs typeface="Carlito"/>
              </a:rPr>
              <a:t>trustee </a:t>
            </a:r>
            <a:r>
              <a:rPr sz="1800" dirty="0">
                <a:latin typeface="Carlito"/>
                <a:cs typeface="Carlito"/>
              </a:rPr>
              <a:t>( </a:t>
            </a:r>
            <a:r>
              <a:rPr sz="1800" i="1" dirty="0">
                <a:latin typeface="Carlito"/>
                <a:cs typeface="Carlito"/>
              </a:rPr>
              <a:t>j), </a:t>
            </a:r>
            <a:r>
              <a:rPr sz="1800" dirty="0">
                <a:latin typeface="Carlito"/>
                <a:cs typeface="Carlito"/>
              </a:rPr>
              <a:t>an </a:t>
            </a:r>
            <a:r>
              <a:rPr sz="1800" spc="-5" dirty="0">
                <a:latin typeface="Carlito"/>
                <a:cs typeface="Carlito"/>
              </a:rPr>
              <a:t>action </a:t>
            </a:r>
            <a:r>
              <a:rPr sz="1800" dirty="0">
                <a:latin typeface="Carlito"/>
                <a:cs typeface="Carlito"/>
              </a:rPr>
              <a:t>(α) and a </a:t>
            </a:r>
            <a:r>
              <a:rPr sz="1800" spc="-5" dirty="0">
                <a:latin typeface="Carlito"/>
                <a:cs typeface="Carlito"/>
              </a:rPr>
              <a:t>goal  </a:t>
            </a:r>
            <a:r>
              <a:rPr sz="1800" dirty="0">
                <a:latin typeface="Carlito"/>
                <a:cs typeface="Carlito"/>
              </a:rPr>
              <a:t>(φ). The </a:t>
            </a:r>
            <a:r>
              <a:rPr sz="1800" spc="-5" dirty="0">
                <a:latin typeface="Carlito"/>
                <a:cs typeface="Carlito"/>
              </a:rPr>
              <a:t>OccTrust(i,j,α,φ) predicate </a:t>
            </a:r>
            <a:r>
              <a:rPr sz="1800" dirty="0">
                <a:latin typeface="Carlito"/>
                <a:cs typeface="Carlito"/>
              </a:rPr>
              <a:t>is used to </a:t>
            </a:r>
            <a:r>
              <a:rPr sz="1800" spc="-5" dirty="0">
                <a:latin typeface="Carlito"/>
                <a:cs typeface="Carlito"/>
              </a:rPr>
              <a:t>represent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concept of  </a:t>
            </a:r>
            <a:r>
              <a:rPr sz="1800" i="1" spc="-5" dirty="0">
                <a:latin typeface="Carlito"/>
                <a:cs typeface="Carlito"/>
              </a:rPr>
              <a:t>occurrent trust </a:t>
            </a:r>
            <a:r>
              <a:rPr sz="1800" dirty="0">
                <a:latin typeface="Carlito"/>
                <a:cs typeface="Carlito"/>
              </a:rPr>
              <a:t>that </a:t>
            </a:r>
            <a:r>
              <a:rPr sz="1800" spc="-5" dirty="0">
                <a:latin typeface="Carlito"/>
                <a:cs typeface="Carlito"/>
              </a:rPr>
              <a:t>refers </a:t>
            </a:r>
            <a:r>
              <a:rPr sz="1800" dirty="0">
                <a:latin typeface="Carlito"/>
                <a:cs typeface="Carlito"/>
              </a:rPr>
              <a:t>to a </a:t>
            </a:r>
            <a:r>
              <a:rPr sz="1800" spc="-5" dirty="0">
                <a:latin typeface="Carlito"/>
                <a:cs typeface="Carlito"/>
              </a:rPr>
              <a:t>trust </a:t>
            </a:r>
            <a:r>
              <a:rPr sz="1800" dirty="0">
                <a:latin typeface="Carlito"/>
                <a:cs typeface="Carlito"/>
              </a:rPr>
              <a:t>belief </a:t>
            </a:r>
            <a:r>
              <a:rPr sz="1800" spc="-5" dirty="0">
                <a:latin typeface="Carlito"/>
                <a:cs typeface="Carlito"/>
              </a:rPr>
              <a:t>holding </a:t>
            </a:r>
            <a:r>
              <a:rPr sz="1800" i="1" spc="-5" dirty="0">
                <a:latin typeface="Carlito"/>
                <a:cs typeface="Carlito"/>
              </a:rPr>
              <a:t>here and</a:t>
            </a:r>
            <a:r>
              <a:rPr sz="1800" i="1" spc="30" dirty="0">
                <a:latin typeface="Carlito"/>
                <a:cs typeface="Carlito"/>
              </a:rPr>
              <a:t> </a:t>
            </a:r>
            <a:r>
              <a:rPr sz="1800" i="1" spc="-5" dirty="0">
                <a:latin typeface="Carlito"/>
                <a:cs typeface="Carlito"/>
              </a:rPr>
              <a:t>now.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2865</Words>
  <Application>Microsoft Office PowerPoint</Application>
  <PresentationFormat>Custom</PresentationFormat>
  <Paragraphs>375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Chapter 9</vt:lpstr>
      <vt:lpstr>1 -­‐ Introduction</vt:lpstr>
      <vt:lpstr>2 -­‐ Computational representation of  trust and reputation values</vt:lpstr>
      <vt:lpstr>Exist many diﬀerent ways to represent trust and reputation values</vt:lpstr>
      <vt:lpstr>Slide 5</vt:lpstr>
      <vt:lpstr>Slide 6</vt:lpstr>
      <vt:lpstr>Slide 7</vt:lpstr>
      <vt:lpstr>Slide 8</vt:lpstr>
      <vt:lpstr>Slide 9</vt:lpstr>
      <vt:lpstr>Slide 10</vt:lpstr>
      <vt:lpstr>Slide 11</vt:lpstr>
      <vt:lpstr>3 – Trust processes in multiagent  systems</vt:lpstr>
      <vt:lpstr>Trust evaluation or trust decision</vt:lpstr>
      <vt:lpstr>General overview of trust processes</vt:lpstr>
      <vt:lpstr>Trust processes</vt:lpstr>
      <vt:lpstr>Trust evaluations (1)</vt:lpstr>
      <vt:lpstr>Trust evaluations (2)</vt:lpstr>
      <vt:lpstr>Trust evaluation by a statistical evaluation</vt:lpstr>
      <vt:lpstr>Trust evaluation by logical beliefs generation</vt:lpstr>
      <vt:lpstr>Trust decision</vt:lpstr>
      <vt:lpstr>Trust value thresholds</vt:lpstr>
      <vt:lpstr>Trust decision as a belief</vt:lpstr>
      <vt:lpstr>Diversity of trust models</vt:lpstr>
      <vt:lpstr>4 -­‐ Reputation in multiagent  societies</vt:lpstr>
      <vt:lpstr>Slide 25</vt:lpstr>
      <vt:lpstr>Reputation</vt:lpstr>
      <vt:lpstr>What is reputation good for?</vt:lpstr>
      <vt:lpstr>The sources  for reputation</vt:lpstr>
      <vt:lpstr>Slide 29</vt:lpstr>
      <vt:lpstr>Slide 30</vt:lpstr>
      <vt:lpstr>Slide 31</vt:lpstr>
      <vt:lpstr>Slide 32</vt:lpstr>
      <vt:lpstr>Centralized vs Decentralized models</vt:lpstr>
      <vt:lpstr>Centralized vs Decentralized models</vt:lpstr>
      <vt:lpstr>Slide 35</vt:lpstr>
      <vt:lpstr>Slide 36</vt:lpstr>
      <vt:lpstr>Slide 37</vt:lpstr>
      <vt:lpstr>Slide 38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cp:lastModifiedBy>admin</cp:lastModifiedBy>
  <cp:revision>13</cp:revision>
  <dcterms:created xsi:type="dcterms:W3CDTF">2021-12-01T06:52:05Z</dcterms:created>
  <dcterms:modified xsi:type="dcterms:W3CDTF">2021-12-01T07:33:33Z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2021-12-01T00:00:00Z</vt:filetime>
  </property>
</Properties>
</file>