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7" r:id="rId7"/>
    <p:sldId id="260" r:id="rId8"/>
    <p:sldId id="261" r:id="rId9"/>
    <p:sldId id="262" r:id="rId10"/>
    <p:sldId id="268" r:id="rId11"/>
    <p:sldId id="263" r:id="rId12"/>
    <p:sldId id="264" r:id="rId13"/>
    <p:sldId id="265" r:id="rId14"/>
    <p:sldId id="266" r:id="rId15"/>
    <p:sldId id="269" r:id="rId16"/>
    <p:sldId id="270" r:id="rId17"/>
    <p:sldId id="271" r:id="rId18"/>
    <p:sldId id="272" r:id="rId19"/>
  </p:sldIdLst>
  <p:sldSz cx="122015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624" y="-86"/>
      </p:cViewPr>
      <p:guideLst>
        <p:guide orient="horz" pos="2160"/>
        <p:guide pos="38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6335B-0FF6-4F1E-93D6-8FA6940C743B}" type="datetimeFigureOut">
              <a:rPr lang="en-US" smtClean="0"/>
            </a:fld>
            <a:endParaRPr lang="en-US"/>
          </a:p>
        </p:txBody>
      </p:sp>
      <p:sp>
        <p:nvSpPr>
          <p:cNvPr id="4" name="Slide Image Placeholder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9582F3-36A3-46D5-B946-9980AFEB163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5800"/>
            <a:ext cx="60991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3A9EB6-1D73-4F21-B285-CAD8F45FB25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5115" y="2130428"/>
            <a:ext cx="10371296"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30229" y="3886200"/>
            <a:ext cx="854106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912217-8063-47B3-B9B5-C4294EAC8C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C912217-8063-47B3-B9B5-C4294EAC8C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6107" y="274641"/>
            <a:ext cx="274534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077" y="274641"/>
            <a:ext cx="8032671"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C912217-8063-47B3-B9B5-C4294EAC8C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C912217-8063-47B3-B9B5-C4294EAC8C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37" y="4406903"/>
            <a:ext cx="10371296"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837" y="2906713"/>
            <a:ext cx="1037129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C912217-8063-47B3-B9B5-C4294EAC8C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077" y="1600203"/>
            <a:ext cx="538900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2443" y="1600203"/>
            <a:ext cx="538900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C912217-8063-47B3-B9B5-C4294EAC8C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076" y="1535113"/>
            <a:ext cx="53911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10076" y="2174875"/>
            <a:ext cx="53911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8206" y="1535113"/>
            <a:ext cx="5393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8206" y="2174875"/>
            <a:ext cx="5393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C912217-8063-47B3-B9B5-C4294EAC8C4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912217-8063-47B3-B9B5-C4294EAC8C4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12217-8063-47B3-B9B5-C4294EAC8C4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077" y="273050"/>
            <a:ext cx="401421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70459" y="273053"/>
            <a:ext cx="682099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10077" y="1435103"/>
            <a:ext cx="401421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C912217-8063-47B3-B9B5-C4294EAC8C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1584" y="4800600"/>
            <a:ext cx="732091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1584" y="612775"/>
            <a:ext cx="732091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1584" y="5367338"/>
            <a:ext cx="732091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C912217-8063-47B3-B9B5-C4294EAC8C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28D73-9040-4C8D-AEC2-19A4C69DCC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0077" y="274638"/>
            <a:ext cx="1098137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10077" y="1600203"/>
            <a:ext cx="10981373"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10077" y="6356353"/>
            <a:ext cx="28470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12217-8063-47B3-B9B5-C4294EAC8C49}" type="datetimeFigureOut">
              <a:rPr lang="en-US" smtClean="0"/>
            </a:fld>
            <a:endParaRPr lang="en-US"/>
          </a:p>
        </p:txBody>
      </p:sp>
      <p:sp>
        <p:nvSpPr>
          <p:cNvPr id="5" name="Footer Placeholder 4"/>
          <p:cNvSpPr>
            <a:spLocks noGrp="1"/>
          </p:cNvSpPr>
          <p:nvPr>
            <p:ph type="ftr" sz="quarter" idx="3"/>
          </p:nvPr>
        </p:nvSpPr>
        <p:spPr>
          <a:xfrm>
            <a:off x="4168855" y="6356353"/>
            <a:ext cx="386381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44427" y="6356353"/>
            <a:ext cx="284702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28D73-9040-4C8D-AEC2-19A4C69DCCB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tutorialspoint.com/hadoop/index.htm" TargetMode="External"/><Relationship Id="rId3" Type="http://schemas.openxmlformats.org/officeDocument/2006/relationships/hyperlink" Target="https://www.edureka.co/blog/what-is-hadoop/" TargetMode="External"/><Relationship Id="rId2" Type="http://schemas.openxmlformats.org/officeDocument/2006/relationships/hyperlink" Target="https://en.wikipedia.org/wiki/VirtualBox" TargetMode="External"/><Relationship Id="rId1" Type="http://schemas.openxmlformats.org/officeDocument/2006/relationships/hyperlink" Target="https://www.virtualbox.org/wiki/VirtualBox"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0077" y="457200"/>
            <a:ext cx="10981373" cy="1143000"/>
          </a:xfrm>
        </p:spPr>
        <p:txBody>
          <a:bodyPr>
            <a:noAutofit/>
          </a:bodyPr>
          <a:lstStyle/>
          <a:p>
            <a:r>
              <a:rPr lang="en-IN" sz="5600" b="1" dirty="0" smtClean="0">
                <a:solidFill>
                  <a:srgbClr val="002060"/>
                </a:solidFill>
                <a:latin typeface="Bahnschrift Light SemiCondensed" panose="020B0502040204020203" pitchFamily="34" charset="0"/>
              </a:rPr>
              <a:t> Cloud Computing</a:t>
            </a:r>
            <a:endParaRPr lang="en-US" sz="5600" b="1" dirty="0">
              <a:solidFill>
                <a:srgbClr val="002060"/>
              </a:solidFill>
              <a:latin typeface="Bahnschrift Light SemiCondensed" panose="020B0502040204020203" pitchFamily="34" charset="0"/>
            </a:endParaRPr>
          </a:p>
        </p:txBody>
      </p:sp>
      <p:sp>
        <p:nvSpPr>
          <p:cNvPr id="5" name="Content Placeholder 4"/>
          <p:cNvSpPr>
            <a:spLocks noGrp="1"/>
          </p:cNvSpPr>
          <p:nvPr>
            <p:ph idx="1"/>
          </p:nvPr>
        </p:nvSpPr>
        <p:spPr>
          <a:xfrm>
            <a:off x="610077" y="2057400"/>
            <a:ext cx="10981373" cy="4495800"/>
          </a:xfrm>
        </p:spPr>
        <p:txBody>
          <a:bodyPr>
            <a:noAutofit/>
          </a:bodyPr>
          <a:lstStyle/>
          <a:p>
            <a:pPr algn="ctr">
              <a:buNone/>
            </a:pPr>
            <a:r>
              <a:rPr lang="en-IN" sz="4400" dirty="0" smtClean="0">
                <a:solidFill>
                  <a:srgbClr val="FF0000"/>
                </a:solidFill>
                <a:latin typeface="Bahnschrift Light SemiCondensed" panose="020B0502040204020203" pitchFamily="34" charset="0"/>
              </a:rPr>
              <a:t>Topic: </a:t>
            </a:r>
            <a:r>
              <a:rPr lang="en-IN" sz="4400" dirty="0" err="1" smtClean="0">
                <a:solidFill>
                  <a:srgbClr val="FF0000"/>
                </a:solidFill>
                <a:latin typeface="Bahnschrift Light SemiCondensed" panose="020B0502040204020203" pitchFamily="34" charset="0"/>
              </a:rPr>
              <a:t>Hadoop</a:t>
            </a:r>
            <a:r>
              <a:rPr lang="en-IN" sz="4400" dirty="0" smtClean="0">
                <a:solidFill>
                  <a:srgbClr val="FF0000"/>
                </a:solidFill>
                <a:latin typeface="Bahnschrift Light SemiCondensed" panose="020B0502040204020203" pitchFamily="34" charset="0"/>
              </a:rPr>
              <a:t>, Map Reduce &amp; Virtual Box</a:t>
            </a:r>
            <a:endParaRPr lang="en-IN" sz="4400" dirty="0" smtClean="0">
              <a:solidFill>
                <a:srgbClr val="FF0000"/>
              </a:solidFill>
              <a:latin typeface="Bahnschrift Light SemiCondensed" panose="020B0502040204020203" pitchFamily="34" charset="0"/>
            </a:endParaRPr>
          </a:p>
          <a:p>
            <a:pPr algn="ctr">
              <a:buNone/>
            </a:pPr>
            <a:endParaRPr lang="en-IN" sz="3400" dirty="0" smtClean="0">
              <a:latin typeface="Bahnschrift Light SemiCondensed" panose="020B0502040204020203" pitchFamily="34" charset="0"/>
            </a:endParaRPr>
          </a:p>
          <a:p>
            <a:pPr algn="ctr">
              <a:buNone/>
            </a:pPr>
            <a:endParaRPr lang="en-IN" sz="3400" dirty="0" smtClean="0">
              <a:latin typeface="Bahnschrift Light SemiCondensed" panose="020B0502040204020203" pitchFamily="34" charset="0"/>
            </a:endParaRPr>
          </a:p>
          <a:p>
            <a:pPr algn="ctr">
              <a:buNone/>
            </a:pPr>
            <a:endParaRPr lang="en-US" sz="3000" dirty="0">
              <a:solidFill>
                <a:schemeClr val="accent6">
                  <a:lumMod val="75000"/>
                </a:schemeClr>
              </a:solidFill>
              <a:latin typeface="Bahnschrift SemiBold" panose="020B0502040204020203" pitchFamily="34" charset="0"/>
            </a:endParaRPr>
          </a:p>
        </p:txBody>
      </p:sp>
      <p:pic>
        <p:nvPicPr>
          <p:cNvPr id="6" name="Picture 5"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Hadoop</a:t>
            </a:r>
            <a:r>
              <a:rPr lang="en-IN" b="1" dirty="0" smtClean="0"/>
              <a:t> - Map Reduce</a:t>
            </a:r>
            <a:endParaRPr lang="en-US" b="1" dirty="0"/>
          </a:p>
        </p:txBody>
      </p:sp>
      <p:sp>
        <p:nvSpPr>
          <p:cNvPr id="3" name="Content Placeholder 2"/>
          <p:cNvSpPr>
            <a:spLocks noGrp="1"/>
          </p:cNvSpPr>
          <p:nvPr>
            <p:ph idx="1"/>
          </p:nvPr>
        </p:nvSpPr>
        <p:spPr/>
        <p:txBody>
          <a:bodyPr>
            <a:normAutofit/>
          </a:bodyPr>
          <a:lstStyle/>
          <a:p>
            <a:r>
              <a:rPr lang="en-US" sz="2300" dirty="0" err="1"/>
              <a:t>MapReduce</a:t>
            </a:r>
            <a:r>
              <a:rPr lang="en-US" sz="2300" dirty="0"/>
              <a:t> is a processing technique and a program model for distributed computing based on java. </a:t>
            </a:r>
            <a:endParaRPr lang="en-US" sz="2300" dirty="0" smtClean="0"/>
          </a:p>
          <a:p>
            <a:r>
              <a:rPr lang="en-US" sz="2300" dirty="0" smtClean="0">
                <a:solidFill>
                  <a:srgbClr val="FF0000"/>
                </a:solidFill>
              </a:rPr>
              <a:t>The </a:t>
            </a:r>
            <a:r>
              <a:rPr lang="en-US" sz="2300" dirty="0" err="1">
                <a:solidFill>
                  <a:srgbClr val="FF0000"/>
                </a:solidFill>
              </a:rPr>
              <a:t>MapReduce</a:t>
            </a:r>
            <a:r>
              <a:rPr lang="en-US" sz="2300" dirty="0">
                <a:solidFill>
                  <a:srgbClr val="FF0000"/>
                </a:solidFill>
              </a:rPr>
              <a:t> algorithm contains two important tasks, namely Map and Reduce. </a:t>
            </a:r>
            <a:endParaRPr lang="en-US" sz="2300" dirty="0" smtClean="0">
              <a:solidFill>
                <a:srgbClr val="FF0000"/>
              </a:solidFill>
            </a:endParaRPr>
          </a:p>
          <a:p>
            <a:r>
              <a:rPr lang="en-US" sz="2300" dirty="0" smtClean="0">
                <a:solidFill>
                  <a:srgbClr val="FF0000"/>
                </a:solidFill>
              </a:rPr>
              <a:t>Map </a:t>
            </a:r>
            <a:r>
              <a:rPr lang="en-US" sz="2300" dirty="0"/>
              <a:t>takes a set of data and converts it into another set of data, where individual elements are broken down into </a:t>
            </a:r>
            <a:r>
              <a:rPr lang="en-US" sz="2300" dirty="0" err="1"/>
              <a:t>tuples</a:t>
            </a:r>
            <a:r>
              <a:rPr lang="en-US" sz="2300" dirty="0"/>
              <a:t> (key/value pairs). </a:t>
            </a:r>
            <a:endParaRPr lang="en-US" sz="2300" dirty="0" smtClean="0"/>
          </a:p>
          <a:p>
            <a:r>
              <a:rPr lang="en-US" sz="2300" dirty="0" smtClean="0"/>
              <a:t>Secondly</a:t>
            </a:r>
            <a:r>
              <a:rPr lang="en-US" sz="2300" dirty="0"/>
              <a:t>, </a:t>
            </a:r>
            <a:r>
              <a:rPr lang="en-US" sz="2300" dirty="0">
                <a:solidFill>
                  <a:srgbClr val="FF0000"/>
                </a:solidFill>
              </a:rPr>
              <a:t>reduce</a:t>
            </a:r>
            <a:r>
              <a:rPr lang="en-US" sz="2300" dirty="0"/>
              <a:t> task, which takes the output from a map as an input and combines those data </a:t>
            </a:r>
            <a:r>
              <a:rPr lang="en-US" sz="2300" dirty="0" err="1"/>
              <a:t>tuples</a:t>
            </a:r>
            <a:r>
              <a:rPr lang="en-US" sz="2300" dirty="0"/>
              <a:t> into a smaller set of </a:t>
            </a:r>
            <a:r>
              <a:rPr lang="en-US" sz="2300" dirty="0" err="1"/>
              <a:t>tuples</a:t>
            </a:r>
            <a:r>
              <a:rPr lang="en-US" sz="2300" dirty="0"/>
              <a:t>. </a:t>
            </a:r>
            <a:endParaRPr lang="en-US" sz="2300" dirty="0" smtClean="0"/>
          </a:p>
          <a:p>
            <a:endParaRPr lang="en-US" sz="2300" dirty="0" smtClean="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smtClean="0"/>
              <a:t>Algorithm</a:t>
            </a:r>
            <a:endParaRPr lang="en-US" b="1" dirty="0"/>
          </a:p>
        </p:txBody>
      </p:sp>
      <p:sp>
        <p:nvSpPr>
          <p:cNvPr id="3" name="Content Placeholder 2"/>
          <p:cNvSpPr>
            <a:spLocks noGrp="1"/>
          </p:cNvSpPr>
          <p:nvPr>
            <p:ph idx="1"/>
          </p:nvPr>
        </p:nvSpPr>
        <p:spPr/>
        <p:txBody>
          <a:bodyPr>
            <a:normAutofit/>
          </a:bodyPr>
          <a:lstStyle/>
          <a:p>
            <a:r>
              <a:rPr lang="en-US" sz="2300" dirty="0"/>
              <a:t>Generally </a:t>
            </a:r>
            <a:r>
              <a:rPr lang="en-US" sz="2300" dirty="0" err="1"/>
              <a:t>MapReduce</a:t>
            </a:r>
            <a:r>
              <a:rPr lang="en-US" sz="2300" dirty="0"/>
              <a:t> paradigm is based on sending the computer to where the data </a:t>
            </a:r>
            <a:r>
              <a:rPr lang="en-US" sz="2300" dirty="0" smtClean="0"/>
              <a:t>resides.</a:t>
            </a:r>
            <a:endParaRPr lang="en-US" sz="2300" dirty="0"/>
          </a:p>
          <a:p>
            <a:r>
              <a:rPr lang="en-US" sz="2300" dirty="0" err="1"/>
              <a:t>MapReduce</a:t>
            </a:r>
            <a:r>
              <a:rPr lang="en-US" sz="2300" dirty="0"/>
              <a:t> program executes in three stages, namely map stage, shuffle stage, and reduce stage.</a:t>
            </a:r>
            <a:endParaRPr lang="en-US" sz="2300" dirty="0"/>
          </a:p>
          <a:p>
            <a:r>
              <a:rPr lang="en-US" sz="2300" b="1" dirty="0"/>
              <a:t>Map stage</a:t>
            </a:r>
            <a:r>
              <a:rPr lang="en-US" sz="2300" dirty="0"/>
              <a:t> − The map or </a:t>
            </a:r>
            <a:r>
              <a:rPr lang="en-US" sz="2300" dirty="0" err="1"/>
              <a:t>mapper’s</a:t>
            </a:r>
            <a:r>
              <a:rPr lang="en-US" sz="2300" dirty="0"/>
              <a:t> job is to process the input data. Generally the input data is in the form of file or directory and is stored in the </a:t>
            </a:r>
            <a:r>
              <a:rPr lang="en-US" sz="2300" dirty="0" err="1"/>
              <a:t>Hadoop</a:t>
            </a:r>
            <a:r>
              <a:rPr lang="en-US" sz="2300" dirty="0"/>
              <a:t> file system (HDFS). </a:t>
            </a:r>
            <a:endParaRPr lang="en-US" sz="2300" dirty="0"/>
          </a:p>
          <a:p>
            <a:r>
              <a:rPr lang="en-US" sz="2300" b="1" dirty="0"/>
              <a:t>Reduce stage</a:t>
            </a:r>
            <a:r>
              <a:rPr lang="en-US" sz="2300" dirty="0"/>
              <a:t> − This stage is the combination of the </a:t>
            </a:r>
            <a:r>
              <a:rPr lang="en-US" sz="2300" b="1" dirty="0"/>
              <a:t>Shuffle </a:t>
            </a:r>
            <a:r>
              <a:rPr lang="en-US" sz="2300" dirty="0"/>
              <a:t>stage and the </a:t>
            </a:r>
            <a:r>
              <a:rPr lang="en-US" sz="2300" b="1" dirty="0"/>
              <a:t>Reduce</a:t>
            </a:r>
            <a:r>
              <a:rPr lang="en-US" sz="2300" dirty="0"/>
              <a:t> stage. The Reducer’s job is to process the data that comes from the </a:t>
            </a:r>
            <a:r>
              <a:rPr lang="en-US" sz="2300" dirty="0" err="1"/>
              <a:t>mapper</a:t>
            </a:r>
            <a:r>
              <a:rPr lang="en-US" sz="2300" dirty="0"/>
              <a:t>. </a:t>
            </a:r>
            <a:endParaRPr lang="en-US" sz="2300" dirty="0"/>
          </a:p>
          <a:p>
            <a:pPr>
              <a:buNone/>
            </a:pPr>
            <a:endParaRPr lang="en-US" sz="2300"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Algorithm</a:t>
            </a:r>
            <a:endParaRPr lang="en-US" b="1" dirty="0"/>
          </a:p>
        </p:txBody>
      </p:sp>
      <p:sp>
        <p:nvSpPr>
          <p:cNvPr id="3" name="Content Placeholder 2"/>
          <p:cNvSpPr>
            <a:spLocks noGrp="1"/>
          </p:cNvSpPr>
          <p:nvPr>
            <p:ph idx="1"/>
          </p:nvPr>
        </p:nvSpPr>
        <p:spPr/>
        <p:txBody>
          <a:bodyPr>
            <a:noAutofit/>
          </a:bodyPr>
          <a:lstStyle/>
          <a:p>
            <a:r>
              <a:rPr lang="en-US" sz="2300" dirty="0"/>
              <a:t>During a </a:t>
            </a:r>
            <a:r>
              <a:rPr lang="en-US" sz="2300" dirty="0" err="1"/>
              <a:t>MapReduce</a:t>
            </a:r>
            <a:r>
              <a:rPr lang="en-US" sz="2300" dirty="0"/>
              <a:t> job, </a:t>
            </a:r>
            <a:r>
              <a:rPr lang="en-US" sz="2300" dirty="0" err="1"/>
              <a:t>Hadoop</a:t>
            </a:r>
            <a:r>
              <a:rPr lang="en-US" sz="2300" dirty="0"/>
              <a:t> sends the Map and Reduce tasks to the appropriate servers in the cluster.</a:t>
            </a:r>
            <a:endParaRPr lang="en-US" sz="2300" dirty="0"/>
          </a:p>
          <a:p>
            <a:r>
              <a:rPr lang="en-US" sz="2300" dirty="0"/>
              <a:t>The framework manages all the details of </a:t>
            </a:r>
            <a:r>
              <a:rPr lang="en-US" sz="2300" dirty="0" smtClean="0"/>
              <a:t>data-passing.</a:t>
            </a:r>
            <a:endParaRPr lang="en-US" sz="2300" dirty="0"/>
          </a:p>
          <a:p>
            <a:r>
              <a:rPr lang="en-US" sz="2300" dirty="0"/>
              <a:t>Most of the computing takes place on nodes with data on local disks that reduces the network traffic.</a:t>
            </a:r>
            <a:endParaRPr lang="en-US" sz="2300" dirty="0"/>
          </a:p>
          <a:p>
            <a:r>
              <a:rPr lang="en-US" sz="2300" dirty="0"/>
              <a:t>After completion of the given tasks, the cluster collects and reduces the data to form an appropriate result, and sends it back to the </a:t>
            </a:r>
            <a:r>
              <a:rPr lang="en-US" sz="2300" dirty="0" err="1"/>
              <a:t>Hadoop</a:t>
            </a:r>
            <a:r>
              <a:rPr lang="en-US" sz="2300" dirty="0"/>
              <a:t> server.</a:t>
            </a:r>
            <a:endParaRPr lang="en-US" sz="2300" dirty="0"/>
          </a:p>
          <a:p>
            <a:pPr>
              <a:buNone/>
            </a:pPr>
            <a:br>
              <a:rPr lang="en-US" sz="2300" dirty="0" smtClean="0"/>
            </a:br>
            <a:endParaRPr lang="en-US" sz="2300"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Virtual Box</a:t>
            </a:r>
            <a:endParaRPr lang="en-US" b="1" dirty="0"/>
          </a:p>
        </p:txBody>
      </p:sp>
      <p:sp>
        <p:nvSpPr>
          <p:cNvPr id="3" name="Content Placeholder 2"/>
          <p:cNvSpPr>
            <a:spLocks noGrp="1"/>
          </p:cNvSpPr>
          <p:nvPr>
            <p:ph idx="1"/>
          </p:nvPr>
        </p:nvSpPr>
        <p:spPr/>
        <p:txBody>
          <a:bodyPr>
            <a:normAutofit lnSpcReduction="10000"/>
          </a:bodyPr>
          <a:lstStyle/>
          <a:p>
            <a:r>
              <a:rPr lang="en-US" sz="2500" dirty="0" err="1" smtClean="0"/>
              <a:t>VirtualBox</a:t>
            </a:r>
            <a:r>
              <a:rPr lang="en-US" sz="2500" dirty="0" smtClean="0"/>
              <a:t> is a GUI and command line tool that makes it possible to deploy servers, desktops, and embedded operating systems as VMs. </a:t>
            </a:r>
            <a:endParaRPr lang="en-US" sz="2500" dirty="0" smtClean="0"/>
          </a:p>
          <a:p>
            <a:r>
              <a:rPr lang="en-US" sz="2500" dirty="0" smtClean="0"/>
              <a:t>A single </a:t>
            </a:r>
            <a:r>
              <a:rPr lang="en-US" sz="2500" dirty="0" err="1" smtClean="0"/>
              <a:t>VirtualBox</a:t>
            </a:r>
            <a:r>
              <a:rPr lang="en-US" sz="2500" dirty="0" smtClean="0"/>
              <a:t> host can deploy as many guest VMs as the host hardware can handle.</a:t>
            </a:r>
            <a:endParaRPr lang="en-US" sz="2500" dirty="0" smtClean="0"/>
          </a:p>
          <a:p>
            <a:r>
              <a:rPr lang="en-US" sz="2500" dirty="0" smtClean="0"/>
              <a:t>The host houses the </a:t>
            </a:r>
            <a:r>
              <a:rPr lang="en-US" sz="2500" dirty="0" err="1" smtClean="0"/>
              <a:t>VirtualBox</a:t>
            </a:r>
            <a:r>
              <a:rPr lang="en-US" sz="2500" dirty="0" smtClean="0"/>
              <a:t> software that can then deploy the guests. A guest is any supported operating system running as a VM. </a:t>
            </a:r>
            <a:endParaRPr lang="en-US" sz="2500" dirty="0" smtClean="0"/>
          </a:p>
          <a:p>
            <a:r>
              <a:rPr lang="en-US" sz="2500" dirty="0" smtClean="0"/>
              <a:t>A </a:t>
            </a:r>
            <a:r>
              <a:rPr lang="en-US" sz="2500" dirty="0" err="1" smtClean="0"/>
              <a:t>VirtualBox</a:t>
            </a:r>
            <a:r>
              <a:rPr lang="en-US" sz="2500" dirty="0" smtClean="0"/>
              <a:t> host can be run on Linux, Windows, or </a:t>
            </a:r>
            <a:r>
              <a:rPr lang="en-US" sz="2500" dirty="0" err="1" smtClean="0"/>
              <a:t>macOS</a:t>
            </a:r>
            <a:r>
              <a:rPr lang="en-US" sz="2500" dirty="0" smtClean="0"/>
              <a:t>, whereas a </a:t>
            </a:r>
            <a:r>
              <a:rPr lang="en-US" sz="2500" dirty="0" err="1" smtClean="0"/>
              <a:t>VirtualBox</a:t>
            </a:r>
            <a:r>
              <a:rPr lang="en-US" sz="2500" dirty="0" smtClean="0"/>
              <a:t> guest can consist of any Linux distribution, Solaris, </a:t>
            </a:r>
            <a:r>
              <a:rPr lang="en-US" sz="2500" dirty="0" err="1" smtClean="0"/>
              <a:t>macOS</a:t>
            </a:r>
            <a:r>
              <a:rPr lang="en-US" sz="2500" dirty="0" smtClean="0"/>
              <a:t>, BSD, IBM OS/2, or Windows. </a:t>
            </a:r>
            <a:endParaRPr lang="en-US" sz="2500" dirty="0" smtClean="0"/>
          </a:p>
          <a:p>
            <a:r>
              <a:rPr lang="en-US" sz="2500" dirty="0" smtClean="0"/>
              <a:t>In order to run </a:t>
            </a:r>
            <a:r>
              <a:rPr lang="en-US" sz="2500" dirty="0" err="1" smtClean="0"/>
              <a:t>macOS</a:t>
            </a:r>
            <a:r>
              <a:rPr lang="en-US" sz="2500" dirty="0" smtClean="0"/>
              <a:t> or Windows as a VM, you must have a licensed copy of the operating system in question.</a:t>
            </a:r>
            <a:endParaRPr lang="en-US" sz="2500" dirty="0" smtClean="0"/>
          </a:p>
          <a:p>
            <a:endParaRPr lang="en-US" sz="2500"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500" dirty="0" smtClean="0"/>
              <a:t>The host can run as many guests as the hardware will support, while still leaving enough resources for the host to operate. Each individual guest can be started, stopped, and paused from either the GUI or the command line and can function on a network as if it were running on its own hardware.</a:t>
            </a:r>
            <a:endParaRPr lang="en-US" sz="2500" dirty="0" smtClean="0"/>
          </a:p>
          <a:p>
            <a:r>
              <a:rPr lang="en-US" sz="2500" dirty="0" err="1" smtClean="0"/>
              <a:t>VirtualBox</a:t>
            </a:r>
            <a:r>
              <a:rPr lang="en-US" sz="2500" dirty="0" smtClean="0"/>
              <a:t> can be run from either a user-friendly GUI or from the command line. Thanks to the command line option, VMs can be deployed on a server with or without a GUI, making the software highly flexible.</a:t>
            </a:r>
            <a:endParaRPr lang="en-US" sz="2500" dirty="0" smtClean="0"/>
          </a:p>
          <a:p>
            <a:endParaRPr lang="en-US" sz="2500"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a:t>
            </a:r>
            <a:endParaRPr lang="en-US" b="1" dirty="0"/>
          </a:p>
        </p:txBody>
      </p:sp>
      <p:sp>
        <p:nvSpPr>
          <p:cNvPr id="3" name="Content Placeholder 2"/>
          <p:cNvSpPr>
            <a:spLocks noGrp="1"/>
          </p:cNvSpPr>
          <p:nvPr>
            <p:ph idx="1"/>
          </p:nvPr>
        </p:nvSpPr>
        <p:spPr/>
        <p:txBody>
          <a:bodyPr/>
          <a:lstStyle/>
          <a:p>
            <a:r>
              <a:rPr lang="en-US" dirty="0" smtClean="0">
                <a:hlinkClick r:id="rId1"/>
              </a:rPr>
              <a:t>https://www.virtualbox.org/wiki/VirtualBox</a:t>
            </a:r>
            <a:endParaRPr lang="en-US" dirty="0" smtClean="0"/>
          </a:p>
          <a:p>
            <a:r>
              <a:rPr lang="en-US" dirty="0" smtClean="0">
                <a:hlinkClick r:id="rId2"/>
              </a:rPr>
              <a:t>https://en.wikipedia.org/wiki/VirtualBox</a:t>
            </a:r>
            <a:endParaRPr lang="en-US" dirty="0" smtClean="0"/>
          </a:p>
          <a:p>
            <a:r>
              <a:rPr lang="en-US" dirty="0" smtClean="0">
                <a:hlinkClick r:id="rId3"/>
              </a:rPr>
              <a:t>https://www.edureka.co/blog/what-is-hadoop/</a:t>
            </a:r>
            <a:endParaRPr lang="en-US" dirty="0" smtClean="0"/>
          </a:p>
          <a:p>
            <a:r>
              <a:rPr lang="en-US" dirty="0" smtClean="0">
                <a:hlinkClick r:id="rId4"/>
              </a:rPr>
              <a:t>https://www.tutorialspoint.com/hadoop/index.htm</a:t>
            </a:r>
            <a:endParaRPr lang="en-US" dirty="0"/>
          </a:p>
        </p:txBody>
      </p:sp>
      <p:pic>
        <p:nvPicPr>
          <p:cNvPr id="4" name="Picture 3" descr="Logo Kiet.png"/>
          <p:cNvPicPr>
            <a:picLocks noChangeAspect="1"/>
          </p:cNvPicPr>
          <p:nvPr/>
        </p:nvPicPr>
        <p:blipFill>
          <a:blip r:embed="rId5" cstate="print"/>
          <a:stretch>
            <a:fillRect/>
          </a:stretch>
        </p:blipFill>
        <p:spPr>
          <a:xfrm>
            <a:off x="11388090" y="0"/>
            <a:ext cx="813435" cy="685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Kiet.png"/>
          <p:cNvPicPr>
            <a:picLocks noChangeAspect="1"/>
          </p:cNvPicPr>
          <p:nvPr/>
        </p:nvPicPr>
        <p:blipFill>
          <a:blip r:embed="rId1" cstate="print"/>
          <a:stretch>
            <a:fillRect/>
          </a:stretch>
        </p:blipFill>
        <p:spPr>
          <a:xfrm>
            <a:off x="11388090" y="0"/>
            <a:ext cx="813435" cy="685800"/>
          </a:xfrm>
          <a:prstGeom prst="rect">
            <a:avLst/>
          </a:prstGeom>
        </p:spPr>
      </p:pic>
      <p:sp>
        <p:nvSpPr>
          <p:cNvPr id="6" name="Rectangle 5"/>
          <p:cNvSpPr/>
          <p:nvPr/>
        </p:nvSpPr>
        <p:spPr>
          <a:xfrm>
            <a:off x="686337" y="1905509"/>
            <a:ext cx="10752593" cy="3477875"/>
          </a:xfrm>
          <a:prstGeom prst="rect">
            <a:avLst/>
          </a:prstGeom>
        </p:spPr>
        <p:txBody>
          <a:bodyPr wrap="square">
            <a:spAutoFit/>
          </a:bodyPr>
          <a:lstStyle/>
          <a:p>
            <a:pPr algn="ctr"/>
            <a:r>
              <a:rPr lang="en-IN" sz="11000" dirty="0" smtClean="0">
                <a:solidFill>
                  <a:srgbClr val="00B050"/>
                </a:solidFill>
                <a:latin typeface="Monotype Corsiva" panose="03010101010201010101" pitchFamily="66" charset="0"/>
              </a:rPr>
              <a:t>Thank </a:t>
            </a:r>
            <a:br>
              <a:rPr lang="en-IN" sz="11000" dirty="0" smtClean="0">
                <a:solidFill>
                  <a:srgbClr val="00B050"/>
                </a:solidFill>
                <a:latin typeface="Monotype Corsiva" panose="03010101010201010101" pitchFamily="66" charset="0"/>
              </a:rPr>
            </a:br>
            <a:r>
              <a:rPr lang="en-IN" sz="11000" dirty="0" smtClean="0">
                <a:solidFill>
                  <a:srgbClr val="00B050"/>
                </a:solidFill>
                <a:latin typeface="Monotype Corsiva" panose="03010101010201010101" pitchFamily="66" charset="0"/>
              </a:rPr>
              <a:t>You</a:t>
            </a:r>
            <a:endParaRPr lang="en-US" sz="11000" dirty="0">
              <a:solidFill>
                <a:srgbClr val="00B05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US" dirty="0"/>
          </a:p>
        </p:txBody>
      </p:sp>
      <p:sp>
        <p:nvSpPr>
          <p:cNvPr id="3" name="Content Placeholder 2"/>
          <p:cNvSpPr>
            <a:spLocks noGrp="1"/>
          </p:cNvSpPr>
          <p:nvPr>
            <p:ph idx="1"/>
          </p:nvPr>
        </p:nvSpPr>
        <p:spPr/>
        <p:txBody>
          <a:bodyPr/>
          <a:lstStyle/>
          <a:p>
            <a:r>
              <a:rPr lang="en-IN" dirty="0" err="1" smtClean="0"/>
              <a:t>Hadoop</a:t>
            </a:r>
            <a:endParaRPr lang="en-IN" dirty="0" smtClean="0"/>
          </a:p>
          <a:p>
            <a:pPr lvl="1">
              <a:buNone/>
            </a:pPr>
            <a:r>
              <a:rPr lang="en-IN" dirty="0" smtClean="0"/>
              <a:t>- Map Reduce</a:t>
            </a:r>
            <a:endParaRPr lang="en-IN" dirty="0" smtClean="0"/>
          </a:p>
          <a:p>
            <a:r>
              <a:rPr lang="en-IN" dirty="0" smtClean="0"/>
              <a:t>Virtual Box</a:t>
            </a:r>
            <a:endParaRPr lang="en-US"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Hadoop</a:t>
            </a:r>
            <a:endParaRPr lang="en-US" b="1" dirty="0"/>
          </a:p>
        </p:txBody>
      </p:sp>
      <p:sp>
        <p:nvSpPr>
          <p:cNvPr id="3" name="Content Placeholder 2"/>
          <p:cNvSpPr>
            <a:spLocks noGrp="1"/>
          </p:cNvSpPr>
          <p:nvPr>
            <p:ph idx="1"/>
          </p:nvPr>
        </p:nvSpPr>
        <p:spPr/>
        <p:txBody>
          <a:bodyPr>
            <a:normAutofit/>
          </a:bodyPr>
          <a:lstStyle/>
          <a:p>
            <a:r>
              <a:rPr lang="en-US" sz="2500" dirty="0" err="1"/>
              <a:t>Hadoop</a:t>
            </a:r>
            <a:r>
              <a:rPr lang="en-US" sz="2500" dirty="0"/>
              <a:t> is an open-source software framework for storing data and running applications on clusters of commodity hardware. </a:t>
            </a:r>
            <a:endParaRPr lang="en-US" sz="2500" dirty="0" smtClean="0"/>
          </a:p>
          <a:p>
            <a:r>
              <a:rPr lang="en-US" sz="2500" dirty="0" smtClean="0"/>
              <a:t>It </a:t>
            </a:r>
            <a:r>
              <a:rPr lang="en-US" sz="2500" dirty="0"/>
              <a:t>provides massive storage for any kind of data, enormous processing power and the ability to handle virtually limitless concurrent tasks or jobs</a:t>
            </a:r>
            <a:r>
              <a:rPr lang="en-US" sz="2500" dirty="0" smtClean="0"/>
              <a:t>.</a:t>
            </a:r>
            <a:endParaRPr lang="en-US" sz="2500" dirty="0" smtClean="0"/>
          </a:p>
          <a:p>
            <a:r>
              <a:rPr lang="en-US" sz="2500" dirty="0"/>
              <a:t>Today, </a:t>
            </a:r>
            <a:r>
              <a:rPr lang="en-US" sz="2500" dirty="0" err="1"/>
              <a:t>Hadoop’s</a:t>
            </a:r>
            <a:r>
              <a:rPr lang="en-US" sz="2500" dirty="0"/>
              <a:t> framework and ecosystem of technologies are managed and maintained by the non-profit Apache Software Foundation (ASF), a global community of software developers and contributors.</a:t>
            </a:r>
            <a:endParaRPr lang="en-US" sz="2500"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Hadoop</a:t>
            </a:r>
            <a:r>
              <a:rPr lang="en-US" b="1" dirty="0"/>
              <a:t> </a:t>
            </a:r>
            <a:r>
              <a:rPr lang="en-US" b="1" dirty="0" smtClean="0"/>
              <a:t>Architecture</a:t>
            </a:r>
            <a:endParaRPr lang="en-US" b="1" dirty="0"/>
          </a:p>
        </p:txBody>
      </p:sp>
      <p:sp>
        <p:nvSpPr>
          <p:cNvPr id="3" name="Content Placeholder 2"/>
          <p:cNvSpPr>
            <a:spLocks noGrp="1"/>
          </p:cNvSpPr>
          <p:nvPr>
            <p:ph idx="1"/>
          </p:nvPr>
        </p:nvSpPr>
        <p:spPr/>
        <p:txBody>
          <a:bodyPr>
            <a:normAutofit/>
          </a:bodyPr>
          <a:lstStyle/>
          <a:p>
            <a:r>
              <a:rPr lang="en-US" sz="2300" dirty="0"/>
              <a:t>At its core, </a:t>
            </a:r>
            <a:r>
              <a:rPr lang="en-US" sz="2300" dirty="0" err="1"/>
              <a:t>Hadoop</a:t>
            </a:r>
            <a:r>
              <a:rPr lang="en-US" sz="2300" dirty="0"/>
              <a:t> has two major layers namely −</a:t>
            </a:r>
            <a:endParaRPr lang="en-US" sz="2300" dirty="0"/>
          </a:p>
          <a:p>
            <a:pPr>
              <a:buNone/>
            </a:pPr>
            <a:r>
              <a:rPr lang="en-US" sz="2300" dirty="0" smtClean="0"/>
              <a:t>- Processing/Computation </a:t>
            </a:r>
            <a:r>
              <a:rPr lang="en-US" sz="2300" dirty="0"/>
              <a:t>layer (</a:t>
            </a:r>
            <a:r>
              <a:rPr lang="en-US" sz="2300" dirty="0" err="1"/>
              <a:t>MapReduce</a:t>
            </a:r>
            <a:r>
              <a:rPr lang="en-US" sz="2300" dirty="0"/>
              <a:t>), and</a:t>
            </a:r>
            <a:endParaRPr lang="en-US" sz="2300" dirty="0"/>
          </a:p>
          <a:p>
            <a:pPr>
              <a:buNone/>
            </a:pPr>
            <a:r>
              <a:rPr lang="en-US" sz="2300" dirty="0" smtClean="0"/>
              <a:t>- Storage </a:t>
            </a:r>
            <a:r>
              <a:rPr lang="en-US" sz="2300" dirty="0"/>
              <a:t>layer (</a:t>
            </a:r>
            <a:r>
              <a:rPr lang="en-US" sz="2300" dirty="0" err="1"/>
              <a:t>Hadoop</a:t>
            </a:r>
            <a:r>
              <a:rPr lang="en-US" sz="2300" dirty="0"/>
              <a:t> Distributed File System)</a:t>
            </a:r>
            <a:endParaRPr lang="en-US" sz="2300" dirty="0"/>
          </a:p>
          <a:p>
            <a:endParaRPr lang="en-US" sz="2300" dirty="0"/>
          </a:p>
        </p:txBody>
      </p:sp>
      <p:pic>
        <p:nvPicPr>
          <p:cNvPr id="1026" name="Picture 2" descr="Hadoop Architecture"/>
          <p:cNvPicPr>
            <a:picLocks noChangeAspect="1" noChangeArrowheads="1"/>
          </p:cNvPicPr>
          <p:nvPr/>
        </p:nvPicPr>
        <p:blipFill>
          <a:blip r:embed="rId1"/>
          <a:srcRect/>
          <a:stretch>
            <a:fillRect/>
          </a:stretch>
        </p:blipFill>
        <p:spPr bwMode="auto">
          <a:xfrm>
            <a:off x="4003612" y="2857496"/>
            <a:ext cx="4226043" cy="3737128"/>
          </a:xfrm>
          <a:prstGeom prst="rect">
            <a:avLst/>
          </a:prstGeom>
          <a:noFill/>
        </p:spPr>
      </p:pic>
      <p:pic>
        <p:nvPicPr>
          <p:cNvPr id="5" name="Picture 4" descr="Logo Kiet.png"/>
          <p:cNvPicPr>
            <a:picLocks noChangeAspect="1"/>
          </p:cNvPicPr>
          <p:nvPr/>
        </p:nvPicPr>
        <p:blipFill>
          <a:blip r:embed="rId2" cstate="print"/>
          <a:stretch>
            <a:fillRect/>
          </a:stretch>
        </p:blipFill>
        <p:spPr>
          <a:xfrm>
            <a:off x="11388090" y="0"/>
            <a:ext cx="813435" cy="685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Modules of </a:t>
            </a:r>
            <a:r>
              <a:rPr lang="en-US" b="1" dirty="0" err="1"/>
              <a:t>Hadoop</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sz="2500" b="1" dirty="0" err="1" smtClean="0"/>
              <a:t>Hadoop</a:t>
            </a:r>
            <a:r>
              <a:rPr lang="en-US" sz="2500" b="1" dirty="0" smtClean="0"/>
              <a:t> Distributed File-System(HDFS)</a:t>
            </a:r>
            <a:endParaRPr lang="en-US" sz="2500" b="1" dirty="0" smtClean="0"/>
          </a:p>
          <a:p>
            <a:r>
              <a:rPr lang="en-US" sz="2500" dirty="0" smtClean="0"/>
              <a:t>A </a:t>
            </a:r>
            <a:r>
              <a:rPr lang="en-US" sz="2500" dirty="0" err="1" smtClean="0"/>
              <a:t>Hadoop</a:t>
            </a:r>
            <a:r>
              <a:rPr lang="en-US" sz="2500" dirty="0" smtClean="0"/>
              <a:t> </a:t>
            </a:r>
            <a:r>
              <a:rPr lang="en-US" sz="2500" dirty="0"/>
              <a:t>system uses its own file system which sits "above" the file system of the host computer - meaning it can be accessed using any computer running any supported </a:t>
            </a:r>
            <a:r>
              <a:rPr lang="en-US" sz="2500" dirty="0" smtClean="0"/>
              <a:t>OS.</a:t>
            </a:r>
            <a:endParaRPr lang="en-US" sz="2500" dirty="0" smtClean="0"/>
          </a:p>
          <a:p>
            <a:r>
              <a:rPr lang="en-US" sz="2500" dirty="0" smtClean="0"/>
              <a:t>It allows data to be stored in an easily accessible format, across a large number of linked storage devices.</a:t>
            </a:r>
            <a:endParaRPr lang="en-US" sz="2500" dirty="0" smtClean="0"/>
          </a:p>
          <a:p>
            <a:r>
              <a:rPr lang="en-US" sz="2500" dirty="0" smtClean="0"/>
              <a:t>It </a:t>
            </a:r>
            <a:r>
              <a:rPr lang="en-US" sz="2500" dirty="0"/>
              <a:t>is highly fault-tolerant and is designed to be deployed on low-cost hardware</a:t>
            </a:r>
            <a:r>
              <a:rPr lang="en-US" sz="2500" dirty="0" smtClean="0"/>
              <a:t>.</a:t>
            </a:r>
            <a:endParaRPr lang="en-US" sz="2500" dirty="0" smtClean="0"/>
          </a:p>
          <a:p>
            <a:r>
              <a:rPr lang="en-US" sz="2500" dirty="0" smtClean="0"/>
              <a:t> </a:t>
            </a:r>
            <a:r>
              <a:rPr lang="en-US" sz="2500" dirty="0"/>
              <a:t>It provides high throughput access to application data and is suitable for applications having large datasets.</a:t>
            </a:r>
            <a:endParaRPr lang="en-US" sz="2500" dirty="0"/>
          </a:p>
          <a:p>
            <a:pPr marL="514350" indent="-514350">
              <a:buNone/>
            </a:pPr>
            <a:endParaRPr lang="en-US" sz="2500"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500" b="1" dirty="0"/>
              <a:t>2. </a:t>
            </a:r>
            <a:r>
              <a:rPr lang="en-US" sz="2500" b="1" dirty="0" err="1"/>
              <a:t>MapReduce</a:t>
            </a:r>
            <a:endParaRPr lang="en-US" sz="2500" dirty="0"/>
          </a:p>
          <a:p>
            <a:r>
              <a:rPr lang="en-US" sz="2500" dirty="0" err="1"/>
              <a:t>MapReduce</a:t>
            </a:r>
            <a:r>
              <a:rPr lang="en-US" sz="2500" dirty="0"/>
              <a:t> is named after the two basic operations this module carries </a:t>
            </a:r>
            <a:r>
              <a:rPr lang="en-US" sz="2500" dirty="0" smtClean="0"/>
              <a:t>out-</a:t>
            </a:r>
            <a:endParaRPr lang="en-US" sz="2500" dirty="0" smtClean="0"/>
          </a:p>
          <a:p>
            <a:r>
              <a:rPr lang="en-US" sz="2500" dirty="0" smtClean="0"/>
              <a:t>reading </a:t>
            </a:r>
            <a:r>
              <a:rPr lang="en-US" sz="2500" dirty="0"/>
              <a:t>data from the database, </a:t>
            </a:r>
            <a:endParaRPr lang="en-US" sz="2500" dirty="0" smtClean="0"/>
          </a:p>
          <a:p>
            <a:r>
              <a:rPr lang="en-US" sz="2500" dirty="0" smtClean="0"/>
              <a:t>putting </a:t>
            </a:r>
            <a:r>
              <a:rPr lang="en-US" sz="2500" dirty="0"/>
              <a:t>it into a format suitable for analysis (map), </a:t>
            </a:r>
            <a:endParaRPr lang="en-US" sz="2500" dirty="0" smtClean="0"/>
          </a:p>
          <a:p>
            <a:r>
              <a:rPr lang="en-US" sz="2500" dirty="0" smtClean="0"/>
              <a:t>and </a:t>
            </a:r>
            <a:r>
              <a:rPr lang="en-US" sz="2500" dirty="0"/>
              <a:t>performing mathematical operations </a:t>
            </a:r>
            <a:r>
              <a:rPr lang="en-US" sz="2500" dirty="0" err="1"/>
              <a:t>i.e</a:t>
            </a:r>
            <a:r>
              <a:rPr lang="en-US" sz="2500" dirty="0"/>
              <a:t> counting the number of males aged 30+ in a customer database (reduce).</a:t>
            </a:r>
            <a:endParaRPr lang="en-US" sz="2500" dirty="0"/>
          </a:p>
          <a:p>
            <a:pPr>
              <a:buNone/>
            </a:pPr>
            <a:endParaRPr lang="en-US" sz="2500"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dirty="0"/>
              <a:t>3. </a:t>
            </a:r>
            <a:r>
              <a:rPr lang="en-US" b="1" dirty="0" err="1"/>
              <a:t>Hadoop</a:t>
            </a:r>
            <a:r>
              <a:rPr lang="en-US" b="1" dirty="0"/>
              <a:t> Common</a:t>
            </a:r>
            <a:endParaRPr lang="en-US" dirty="0"/>
          </a:p>
          <a:p>
            <a:r>
              <a:rPr lang="en-US" dirty="0"/>
              <a:t>The other module is </a:t>
            </a:r>
            <a:r>
              <a:rPr lang="en-US" dirty="0" err="1"/>
              <a:t>Hadoop</a:t>
            </a:r>
            <a:r>
              <a:rPr lang="en-US" dirty="0"/>
              <a:t> Common, which provides the tools (in Java) needed for the user's computer systems (Windows, Unix or whatever) to read data stored under the </a:t>
            </a:r>
            <a:r>
              <a:rPr lang="en-US" dirty="0" err="1"/>
              <a:t>Hadoop</a:t>
            </a:r>
            <a:r>
              <a:rPr lang="en-US" dirty="0"/>
              <a:t> file system.</a:t>
            </a:r>
            <a:endParaRPr lang="en-US" dirty="0"/>
          </a:p>
          <a:p>
            <a:pPr>
              <a:buNone/>
            </a:pPr>
            <a:r>
              <a:rPr lang="en-US" b="1" dirty="0"/>
              <a:t>4. YARN</a:t>
            </a:r>
            <a:endParaRPr lang="en-US" dirty="0"/>
          </a:p>
          <a:p>
            <a:r>
              <a:rPr lang="en-US" dirty="0"/>
              <a:t>The final module is YARN, which manages resources of the systems storing the data and running the analysis.</a:t>
            </a:r>
            <a:endParaRPr lang="en-US" dirty="0"/>
          </a:p>
          <a:p>
            <a:r>
              <a:rPr lang="en-US" dirty="0"/>
              <a:t>Various other procedures, libraries or features have come to be considered part of the </a:t>
            </a:r>
            <a:r>
              <a:rPr lang="en-US" dirty="0" err="1"/>
              <a:t>Hadoop</a:t>
            </a:r>
            <a:r>
              <a:rPr lang="en-US" dirty="0"/>
              <a:t> "framework" over recent years, but </a:t>
            </a:r>
            <a:r>
              <a:rPr lang="en-US" dirty="0" err="1"/>
              <a:t>Hadoop</a:t>
            </a:r>
            <a:r>
              <a:rPr lang="en-US" dirty="0"/>
              <a:t> Distributed File System, </a:t>
            </a:r>
            <a:r>
              <a:rPr lang="en-US" dirty="0" err="1"/>
              <a:t>Hadoop</a:t>
            </a:r>
            <a:r>
              <a:rPr lang="en-US" dirty="0"/>
              <a:t> </a:t>
            </a:r>
            <a:r>
              <a:rPr lang="en-US" dirty="0" err="1"/>
              <a:t>MapReduce</a:t>
            </a:r>
            <a:r>
              <a:rPr lang="en-US" dirty="0"/>
              <a:t>, </a:t>
            </a:r>
            <a:r>
              <a:rPr lang="en-US" dirty="0" err="1"/>
              <a:t>Hadoop</a:t>
            </a:r>
            <a:r>
              <a:rPr lang="en-US" dirty="0"/>
              <a:t> Common and </a:t>
            </a:r>
            <a:r>
              <a:rPr lang="en-US" dirty="0" err="1"/>
              <a:t>Hadoop</a:t>
            </a:r>
            <a:r>
              <a:rPr lang="en-US" dirty="0"/>
              <a:t> YARN are the principle four.</a:t>
            </a:r>
            <a:endParaRPr lang="en-US" dirty="0"/>
          </a:p>
          <a:p>
            <a:endParaRPr lang="en-US"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Does </a:t>
            </a:r>
            <a:r>
              <a:rPr lang="en-US" b="1" dirty="0" err="1"/>
              <a:t>Hadoop</a:t>
            </a:r>
            <a:r>
              <a:rPr lang="en-US" b="1" dirty="0"/>
              <a:t> Work</a:t>
            </a:r>
            <a:r>
              <a:rPr lang="en-US" b="1" dirty="0" smtClean="0"/>
              <a:t>?</a:t>
            </a:r>
            <a:endParaRPr lang="en-US" b="1" dirty="0"/>
          </a:p>
        </p:txBody>
      </p:sp>
      <p:sp>
        <p:nvSpPr>
          <p:cNvPr id="3" name="Content Placeholder 2"/>
          <p:cNvSpPr>
            <a:spLocks noGrp="1"/>
          </p:cNvSpPr>
          <p:nvPr>
            <p:ph idx="1"/>
          </p:nvPr>
        </p:nvSpPr>
        <p:spPr/>
        <p:txBody>
          <a:bodyPr>
            <a:normAutofit/>
          </a:bodyPr>
          <a:lstStyle/>
          <a:p>
            <a:r>
              <a:rPr lang="en-US" sz="2500" dirty="0"/>
              <a:t>It is quite expensive to build bigger servers with heavy configurations that handle large scale processing, but as an alternative, you can tie together many commodity computers with single-CPU, as a single functional distributed system and practically, the clustered machines can read the dataset in parallel and provide a much higher throughput</a:t>
            </a:r>
            <a:r>
              <a:rPr lang="en-US" sz="2500" dirty="0" smtClean="0"/>
              <a:t>.</a:t>
            </a:r>
            <a:endParaRPr lang="en-US" sz="2500" dirty="0" smtClean="0"/>
          </a:p>
          <a:p>
            <a:r>
              <a:rPr lang="en-US" sz="2500" dirty="0" smtClean="0"/>
              <a:t> Moreover, it is cheaper than one high-end server. So this is the first motivational factor behind using </a:t>
            </a:r>
            <a:r>
              <a:rPr lang="en-US" sz="2500" dirty="0" err="1" smtClean="0"/>
              <a:t>Hadoop</a:t>
            </a:r>
            <a:r>
              <a:rPr lang="en-US" sz="2500" dirty="0" smtClean="0"/>
              <a:t> that it runs across clustered and low-cost machines.</a:t>
            </a:r>
            <a:endParaRPr lang="en-US" sz="2500"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Usage of </a:t>
            </a:r>
            <a:r>
              <a:rPr lang="en-US" b="1" dirty="0" err="1"/>
              <a:t>Hadoop</a:t>
            </a:r>
            <a:endParaRPr lang="en-US" dirty="0"/>
          </a:p>
        </p:txBody>
      </p:sp>
      <p:sp>
        <p:nvSpPr>
          <p:cNvPr id="3" name="Content Placeholder 2"/>
          <p:cNvSpPr>
            <a:spLocks noGrp="1"/>
          </p:cNvSpPr>
          <p:nvPr>
            <p:ph idx="1"/>
          </p:nvPr>
        </p:nvSpPr>
        <p:spPr/>
        <p:txBody>
          <a:bodyPr>
            <a:normAutofit/>
          </a:bodyPr>
          <a:lstStyle/>
          <a:p>
            <a:r>
              <a:rPr lang="en-US" sz="2500" dirty="0"/>
              <a:t>The flexible nature of a </a:t>
            </a:r>
            <a:r>
              <a:rPr lang="en-US" sz="2500" dirty="0" err="1"/>
              <a:t>Hadoop</a:t>
            </a:r>
            <a:r>
              <a:rPr lang="en-US" sz="2500" dirty="0"/>
              <a:t> system means companies can add to or modify their data system as their needs change, using cheap and readily-available parts from any IT vendor</a:t>
            </a:r>
            <a:r>
              <a:rPr lang="en-US" sz="2500" dirty="0" smtClean="0"/>
              <a:t>.</a:t>
            </a:r>
            <a:endParaRPr lang="en-US" sz="2500" dirty="0" smtClean="0"/>
          </a:p>
          <a:p>
            <a:r>
              <a:rPr lang="en-US" sz="2500" dirty="0"/>
              <a:t>Today, it is the most widely used system for providing data storage and processing across "commodity" hardware - relatively inexpensive, off-the-shelf systems linked together, as opposed to expensive, bespoke systems custom-made for the job in hand</a:t>
            </a:r>
            <a:r>
              <a:rPr lang="en-US" sz="2500" dirty="0" smtClean="0"/>
              <a:t>.</a:t>
            </a:r>
            <a:endParaRPr lang="en-US" sz="2500" dirty="0" smtClean="0"/>
          </a:p>
          <a:p>
            <a:r>
              <a:rPr lang="en-US" sz="2500" dirty="0" smtClean="0"/>
              <a:t>The </a:t>
            </a:r>
            <a:r>
              <a:rPr lang="en-US" sz="2500" dirty="0"/>
              <a:t>support and enthusiasm of the open source community behind it has led to great strides towards making big data analysis more accessible for everyone.</a:t>
            </a:r>
            <a:endParaRPr lang="en-US" sz="2500" dirty="0" smtClean="0"/>
          </a:p>
          <a:p>
            <a:endParaRPr lang="en-US" sz="2500" dirty="0"/>
          </a:p>
        </p:txBody>
      </p:sp>
      <p:pic>
        <p:nvPicPr>
          <p:cNvPr id="4" name="Picture 3" descr="Logo Kiet.png"/>
          <p:cNvPicPr>
            <a:picLocks noChangeAspect="1"/>
          </p:cNvPicPr>
          <p:nvPr/>
        </p:nvPicPr>
        <p:blipFill>
          <a:blip r:embed="rId1" cstate="print"/>
          <a:stretch>
            <a:fillRect/>
          </a:stretch>
        </p:blipFill>
        <p:spPr>
          <a:xfrm>
            <a:off x="11388090" y="0"/>
            <a:ext cx="813435" cy="685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5946</Words>
  <Application>WPS Presentation</Application>
  <PresentationFormat>Custom</PresentationFormat>
  <Paragraphs>107</Paragraphs>
  <Slides>16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Bahnschrift Light SemiCondensed</vt:lpstr>
      <vt:lpstr>Bahnschrift SemiBold</vt:lpstr>
      <vt:lpstr>Monotype Corsiva</vt:lpstr>
      <vt:lpstr>Microsoft YaHei</vt:lpstr>
      <vt:lpstr>Arial Unicode MS</vt:lpstr>
      <vt:lpstr>Calibri</vt:lpstr>
      <vt:lpstr>Office Theme</vt:lpstr>
      <vt:lpstr> Cloud Computing</vt:lpstr>
      <vt:lpstr>Contents</vt:lpstr>
      <vt:lpstr>Hadoop</vt:lpstr>
      <vt:lpstr>Hadoop Architecture</vt:lpstr>
      <vt:lpstr>Modules of Hadoop</vt:lpstr>
      <vt:lpstr>PowerPoint 演示文稿</vt:lpstr>
      <vt:lpstr>PowerPoint 演示文稿</vt:lpstr>
      <vt:lpstr>How Does Hadoop Work?</vt:lpstr>
      <vt:lpstr>The Usage of Hadoop</vt:lpstr>
      <vt:lpstr>Hadoop - Map Reduce</vt:lpstr>
      <vt:lpstr>The Algorithm</vt:lpstr>
      <vt:lpstr>The Algorithm</vt:lpstr>
      <vt:lpstr>Virtual Box</vt:lpstr>
      <vt:lpstr>PowerPoint 演示文稿</vt:lpstr>
      <vt:lpstr>References</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SHALIKA MCA</cp:lastModifiedBy>
  <cp:revision>4</cp:revision>
  <dcterms:created xsi:type="dcterms:W3CDTF">2020-08-11T17:40:00Z</dcterms:created>
  <dcterms:modified xsi:type="dcterms:W3CDTF">2024-12-12T17:36:28Z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1A965A3947ED486E96DBE67BC07CE496_12</vt:lpwstr>
  </property>
  <property fmtid="{D5CDD505-2E9C-101B-9397-08002B2CF9AE}" pid="3" name="KSOProductBuildVer">
    <vt:lpwstr>1033-12.2.0.19307</vt:lpwstr>
  </property>
</Properties>
</file>