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1"/>
  </p:sldMasterIdLst>
  <p:notesMasterIdLst>
    <p:notesMasterId r:id="rId65"/>
  </p:notesMasterIdLst>
  <p:handoutMasterIdLst>
    <p:handoutMasterId r:id="rId66"/>
  </p:handoutMasterIdLst>
  <p:sldIdLst>
    <p:sldId id="348" r:id="rId2"/>
    <p:sldId id="417" r:id="rId3"/>
    <p:sldId id="418" r:id="rId4"/>
    <p:sldId id="387" r:id="rId5"/>
    <p:sldId id="386" r:id="rId6"/>
    <p:sldId id="366" r:id="rId7"/>
    <p:sldId id="367" r:id="rId8"/>
    <p:sldId id="368" r:id="rId9"/>
    <p:sldId id="375" r:id="rId10"/>
    <p:sldId id="377" r:id="rId11"/>
    <p:sldId id="382" r:id="rId12"/>
    <p:sldId id="383" r:id="rId13"/>
    <p:sldId id="373" r:id="rId14"/>
    <p:sldId id="389" r:id="rId15"/>
    <p:sldId id="388" r:id="rId16"/>
    <p:sldId id="391" r:id="rId17"/>
    <p:sldId id="390"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370" r:id="rId32"/>
    <p:sldId id="372" r:id="rId33"/>
    <p:sldId id="405" r:id="rId34"/>
    <p:sldId id="406" r:id="rId35"/>
    <p:sldId id="407" r:id="rId36"/>
    <p:sldId id="408" r:id="rId37"/>
    <p:sldId id="365" r:id="rId38"/>
    <p:sldId id="355" r:id="rId39"/>
    <p:sldId id="409" r:id="rId40"/>
    <p:sldId id="410" r:id="rId41"/>
    <p:sldId id="356" r:id="rId42"/>
    <p:sldId id="416" r:id="rId43"/>
    <p:sldId id="357" r:id="rId44"/>
    <p:sldId id="411" r:id="rId45"/>
    <p:sldId id="412" r:id="rId46"/>
    <p:sldId id="413" r:id="rId47"/>
    <p:sldId id="414" r:id="rId48"/>
    <p:sldId id="415" r:id="rId49"/>
    <p:sldId id="335" r:id="rId50"/>
    <p:sldId id="338" r:id="rId51"/>
    <p:sldId id="339" r:id="rId52"/>
    <p:sldId id="340" r:id="rId53"/>
    <p:sldId id="341" r:id="rId54"/>
    <p:sldId id="342" r:id="rId55"/>
    <p:sldId id="345" r:id="rId56"/>
    <p:sldId id="344" r:id="rId57"/>
    <p:sldId id="346" r:id="rId58"/>
    <p:sldId id="347" r:id="rId59"/>
    <p:sldId id="363" r:id="rId60"/>
    <p:sldId id="359" r:id="rId61"/>
    <p:sldId id="360" r:id="rId62"/>
    <p:sldId id="361" r:id="rId63"/>
    <p:sldId id="362" r:id="rId6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79F"/>
    <a:srgbClr val="2B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7" autoAdjust="0"/>
    <p:restoredTop sz="94660"/>
  </p:normalViewPr>
  <p:slideViewPr>
    <p:cSldViewPr>
      <p:cViewPr varScale="1">
        <p:scale>
          <a:sx n="81" d="100"/>
          <a:sy n="81" d="100"/>
        </p:scale>
        <p:origin x="68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DC0AE1-FB21-410B-B5C1-5186ED0D9276}" type="doc">
      <dgm:prSet loTypeId="urn:microsoft.com/office/officeart/2008/layout/LinedList" loCatId="list" qsTypeId="urn:microsoft.com/office/officeart/2005/8/quickstyle/simple4" qsCatId="simple" csTypeId="urn:microsoft.com/office/officeart/2005/8/colors/colorful4" csCatId="colorful" phldr="1"/>
      <dgm:spPr/>
      <dgm:t>
        <a:bodyPr/>
        <a:lstStyle/>
        <a:p>
          <a:endParaRPr lang="en-GB"/>
        </a:p>
      </dgm:t>
    </dgm:pt>
    <dgm:pt modelId="{38891A71-831F-42C2-A5BD-D6C2747C48EC}">
      <dgm:prSet/>
      <dgm:spPr/>
      <dgm:t>
        <a:bodyPr/>
        <a:lstStyle/>
        <a:p>
          <a:pPr rtl="0"/>
          <a:r>
            <a:rPr lang="en-GB" dirty="0"/>
            <a:t>Entrepreneurship has become increasingly important for businesses of all sizes around the world.</a:t>
          </a:r>
        </a:p>
      </dgm:t>
    </dgm:pt>
    <dgm:pt modelId="{0AAF0D00-8D96-45F9-9C16-95EDE44DB946}" type="parTrans" cxnId="{8ECD73DA-E0C3-4F3C-ADC4-290EC869AFC9}">
      <dgm:prSet/>
      <dgm:spPr/>
      <dgm:t>
        <a:bodyPr/>
        <a:lstStyle/>
        <a:p>
          <a:endParaRPr lang="en-GB"/>
        </a:p>
      </dgm:t>
    </dgm:pt>
    <dgm:pt modelId="{E4A23279-07DB-4B17-B424-DA4A297ED0D3}" type="sibTrans" cxnId="{8ECD73DA-E0C3-4F3C-ADC4-290EC869AFC9}">
      <dgm:prSet/>
      <dgm:spPr/>
      <dgm:t>
        <a:bodyPr/>
        <a:lstStyle/>
        <a:p>
          <a:endParaRPr lang="en-GB"/>
        </a:p>
      </dgm:t>
    </dgm:pt>
    <dgm:pt modelId="{D63E0E22-9F8E-4F48-B849-08C7D19E7177}">
      <dgm:prSet/>
      <dgm:spPr/>
      <dgm:t>
        <a:bodyPr/>
        <a:lstStyle/>
        <a:p>
          <a:pPr rtl="0"/>
          <a:r>
            <a:rPr lang="en-GB" dirty="0"/>
            <a:t>It opens new opportunities and possibilities for the businesses to create values for themselves and for the society at large.</a:t>
          </a:r>
        </a:p>
      </dgm:t>
    </dgm:pt>
    <dgm:pt modelId="{40B79304-C5B0-42C8-B391-34FDECE04D33}" type="parTrans" cxnId="{A8DB8F9C-63C8-4E1F-B709-1BEB66207460}">
      <dgm:prSet/>
      <dgm:spPr/>
      <dgm:t>
        <a:bodyPr/>
        <a:lstStyle/>
        <a:p>
          <a:endParaRPr lang="en-GB"/>
        </a:p>
      </dgm:t>
    </dgm:pt>
    <dgm:pt modelId="{1BF12D24-13AF-40F0-9BDC-9C2E887E25FD}" type="sibTrans" cxnId="{A8DB8F9C-63C8-4E1F-B709-1BEB66207460}">
      <dgm:prSet/>
      <dgm:spPr/>
      <dgm:t>
        <a:bodyPr/>
        <a:lstStyle/>
        <a:p>
          <a:endParaRPr lang="en-GB"/>
        </a:p>
      </dgm:t>
    </dgm:pt>
    <dgm:pt modelId="{DD658868-3EEE-4BE0-A642-B41C51F2EACF}">
      <dgm:prSet/>
      <dgm:spPr/>
      <dgm:t>
        <a:bodyPr/>
        <a:lstStyle/>
        <a:p>
          <a:pPr rtl="0"/>
          <a:r>
            <a:rPr lang="en-GB" dirty="0"/>
            <a:t>Despite its popularity, studies suggest that the scope of entrepreneurship remains unknown, and therefore the prospects of entrepreneurial activities remains not fully realised.</a:t>
          </a:r>
        </a:p>
      </dgm:t>
    </dgm:pt>
    <dgm:pt modelId="{5911B95A-B10C-4695-981D-5EDD6743EE44}" type="parTrans" cxnId="{06BF728E-FF0A-4295-98FB-5C0487D73514}">
      <dgm:prSet/>
      <dgm:spPr/>
      <dgm:t>
        <a:bodyPr/>
        <a:lstStyle/>
        <a:p>
          <a:endParaRPr lang="en-GB"/>
        </a:p>
      </dgm:t>
    </dgm:pt>
    <dgm:pt modelId="{8CA32822-AC39-474E-A7A6-C79EDC35CBCE}" type="sibTrans" cxnId="{06BF728E-FF0A-4295-98FB-5C0487D73514}">
      <dgm:prSet/>
      <dgm:spPr/>
      <dgm:t>
        <a:bodyPr/>
        <a:lstStyle/>
        <a:p>
          <a:endParaRPr lang="en-GB"/>
        </a:p>
      </dgm:t>
    </dgm:pt>
    <dgm:pt modelId="{3E39450F-F447-4F8A-820C-465243828ED4}">
      <dgm:prSet/>
      <dgm:spPr/>
      <dgm:t>
        <a:bodyPr/>
        <a:lstStyle/>
        <a:p>
          <a:pPr rtl="0"/>
          <a:endParaRPr lang="en-GB" dirty="0"/>
        </a:p>
      </dgm:t>
    </dgm:pt>
    <dgm:pt modelId="{529E0B28-DA1D-4E8A-87DB-85F454798977}" type="parTrans" cxnId="{682F58C2-4162-488A-BD03-039C91303D76}">
      <dgm:prSet/>
      <dgm:spPr/>
      <dgm:t>
        <a:bodyPr/>
        <a:lstStyle/>
        <a:p>
          <a:endParaRPr lang="en-GB"/>
        </a:p>
      </dgm:t>
    </dgm:pt>
    <dgm:pt modelId="{CD730F29-ED91-4022-A384-B8B3783232CE}" type="sibTrans" cxnId="{682F58C2-4162-488A-BD03-039C91303D76}">
      <dgm:prSet/>
      <dgm:spPr/>
      <dgm:t>
        <a:bodyPr/>
        <a:lstStyle/>
        <a:p>
          <a:endParaRPr lang="en-GB"/>
        </a:p>
      </dgm:t>
    </dgm:pt>
    <dgm:pt modelId="{9E5F71DC-A5C5-4DCC-B321-C44DD575A3CB}" type="pres">
      <dgm:prSet presAssocID="{55DC0AE1-FB21-410B-B5C1-5186ED0D9276}" presName="vert0" presStyleCnt="0">
        <dgm:presLayoutVars>
          <dgm:dir/>
          <dgm:animOne val="branch"/>
          <dgm:animLvl val="lvl"/>
        </dgm:presLayoutVars>
      </dgm:prSet>
      <dgm:spPr/>
    </dgm:pt>
    <dgm:pt modelId="{B4AAF679-BE1F-4923-820D-84C15070C72F}" type="pres">
      <dgm:prSet presAssocID="{38891A71-831F-42C2-A5BD-D6C2747C48EC}" presName="thickLine" presStyleLbl="alignNode1" presStyleIdx="0" presStyleCnt="4"/>
      <dgm:spPr/>
    </dgm:pt>
    <dgm:pt modelId="{0DDFF7F9-4327-451E-97FE-EFA1FCBDF47D}" type="pres">
      <dgm:prSet presAssocID="{38891A71-831F-42C2-A5BD-D6C2747C48EC}" presName="horz1" presStyleCnt="0"/>
      <dgm:spPr/>
    </dgm:pt>
    <dgm:pt modelId="{0F3CFF36-6ECC-4E67-AFEA-FB66CE7608F7}" type="pres">
      <dgm:prSet presAssocID="{38891A71-831F-42C2-A5BD-D6C2747C48EC}" presName="tx1" presStyleLbl="revTx" presStyleIdx="0" presStyleCnt="4"/>
      <dgm:spPr/>
    </dgm:pt>
    <dgm:pt modelId="{8241BA66-ABBE-4DBB-AF14-236734F374ED}" type="pres">
      <dgm:prSet presAssocID="{38891A71-831F-42C2-A5BD-D6C2747C48EC}" presName="vert1" presStyleCnt="0"/>
      <dgm:spPr/>
    </dgm:pt>
    <dgm:pt modelId="{DAC961E9-3089-481E-B9F6-A881B7ED089B}" type="pres">
      <dgm:prSet presAssocID="{D63E0E22-9F8E-4F48-B849-08C7D19E7177}" presName="thickLine" presStyleLbl="alignNode1" presStyleIdx="1" presStyleCnt="4"/>
      <dgm:spPr/>
    </dgm:pt>
    <dgm:pt modelId="{259D347E-1601-4823-B2FF-446E6ED0057B}" type="pres">
      <dgm:prSet presAssocID="{D63E0E22-9F8E-4F48-B849-08C7D19E7177}" presName="horz1" presStyleCnt="0"/>
      <dgm:spPr/>
    </dgm:pt>
    <dgm:pt modelId="{DA68BE1B-7E85-4992-A704-3387D815E840}" type="pres">
      <dgm:prSet presAssocID="{D63E0E22-9F8E-4F48-B849-08C7D19E7177}" presName="tx1" presStyleLbl="revTx" presStyleIdx="1" presStyleCnt="4"/>
      <dgm:spPr/>
    </dgm:pt>
    <dgm:pt modelId="{DCBA38CA-5C82-4EAB-A34E-54A95E848F96}" type="pres">
      <dgm:prSet presAssocID="{D63E0E22-9F8E-4F48-B849-08C7D19E7177}" presName="vert1" presStyleCnt="0"/>
      <dgm:spPr/>
    </dgm:pt>
    <dgm:pt modelId="{D2C0B8AB-A34B-4647-8F04-091BF2B45009}" type="pres">
      <dgm:prSet presAssocID="{DD658868-3EEE-4BE0-A642-B41C51F2EACF}" presName="thickLine" presStyleLbl="alignNode1" presStyleIdx="2" presStyleCnt="4"/>
      <dgm:spPr/>
    </dgm:pt>
    <dgm:pt modelId="{AD7CC8CB-5075-4B96-85CA-DF57166BD148}" type="pres">
      <dgm:prSet presAssocID="{DD658868-3EEE-4BE0-A642-B41C51F2EACF}" presName="horz1" presStyleCnt="0"/>
      <dgm:spPr/>
    </dgm:pt>
    <dgm:pt modelId="{E73DC516-5229-431E-A7CA-FA87A8C046B9}" type="pres">
      <dgm:prSet presAssocID="{DD658868-3EEE-4BE0-A642-B41C51F2EACF}" presName="tx1" presStyleLbl="revTx" presStyleIdx="2" presStyleCnt="4"/>
      <dgm:spPr/>
    </dgm:pt>
    <dgm:pt modelId="{3FA3FD4E-5335-4EDC-8821-A5AFF947A448}" type="pres">
      <dgm:prSet presAssocID="{DD658868-3EEE-4BE0-A642-B41C51F2EACF}" presName="vert1" presStyleCnt="0"/>
      <dgm:spPr/>
    </dgm:pt>
    <dgm:pt modelId="{675E56AB-ADC8-4BBB-9E08-DBF82C13EB75}" type="pres">
      <dgm:prSet presAssocID="{3E39450F-F447-4F8A-820C-465243828ED4}" presName="thickLine" presStyleLbl="alignNode1" presStyleIdx="3" presStyleCnt="4"/>
      <dgm:spPr/>
    </dgm:pt>
    <dgm:pt modelId="{2038C497-0C3E-44CC-9E66-BB4D02EF219D}" type="pres">
      <dgm:prSet presAssocID="{3E39450F-F447-4F8A-820C-465243828ED4}" presName="horz1" presStyleCnt="0"/>
      <dgm:spPr/>
    </dgm:pt>
    <dgm:pt modelId="{3EF9A4A0-133F-4644-B22F-AE6BA9A20A52}" type="pres">
      <dgm:prSet presAssocID="{3E39450F-F447-4F8A-820C-465243828ED4}" presName="tx1" presStyleLbl="revTx" presStyleIdx="3" presStyleCnt="4"/>
      <dgm:spPr/>
    </dgm:pt>
    <dgm:pt modelId="{DFF2F586-D93C-47CD-9169-06ADCCB8F060}" type="pres">
      <dgm:prSet presAssocID="{3E39450F-F447-4F8A-820C-465243828ED4}" presName="vert1" presStyleCnt="0"/>
      <dgm:spPr/>
    </dgm:pt>
  </dgm:ptLst>
  <dgm:cxnLst>
    <dgm:cxn modelId="{172FC55D-01B2-4EBA-9943-E40B510A3734}" type="presOf" srcId="{3E39450F-F447-4F8A-820C-465243828ED4}" destId="{3EF9A4A0-133F-4644-B22F-AE6BA9A20A52}" srcOrd="0" destOrd="0" presId="urn:microsoft.com/office/officeart/2008/layout/LinedList"/>
    <dgm:cxn modelId="{9E85FA55-338C-4BDE-A171-44461B940359}" type="presOf" srcId="{55DC0AE1-FB21-410B-B5C1-5186ED0D9276}" destId="{9E5F71DC-A5C5-4DCC-B321-C44DD575A3CB}" srcOrd="0" destOrd="0" presId="urn:microsoft.com/office/officeart/2008/layout/LinedList"/>
    <dgm:cxn modelId="{06BF728E-FF0A-4295-98FB-5C0487D73514}" srcId="{55DC0AE1-FB21-410B-B5C1-5186ED0D9276}" destId="{DD658868-3EEE-4BE0-A642-B41C51F2EACF}" srcOrd="2" destOrd="0" parTransId="{5911B95A-B10C-4695-981D-5EDD6743EE44}" sibTransId="{8CA32822-AC39-474E-A7A6-C79EDC35CBCE}"/>
    <dgm:cxn modelId="{13B5A39A-5D0D-4DC8-9227-BE0FB75D89FF}" type="presOf" srcId="{38891A71-831F-42C2-A5BD-D6C2747C48EC}" destId="{0F3CFF36-6ECC-4E67-AFEA-FB66CE7608F7}" srcOrd="0" destOrd="0" presId="urn:microsoft.com/office/officeart/2008/layout/LinedList"/>
    <dgm:cxn modelId="{A8DB8F9C-63C8-4E1F-B709-1BEB66207460}" srcId="{55DC0AE1-FB21-410B-B5C1-5186ED0D9276}" destId="{D63E0E22-9F8E-4F48-B849-08C7D19E7177}" srcOrd="1" destOrd="0" parTransId="{40B79304-C5B0-42C8-B391-34FDECE04D33}" sibTransId="{1BF12D24-13AF-40F0-9BDC-9C2E887E25FD}"/>
    <dgm:cxn modelId="{F04C30B7-782D-4368-A849-650115A1D818}" type="presOf" srcId="{D63E0E22-9F8E-4F48-B849-08C7D19E7177}" destId="{DA68BE1B-7E85-4992-A704-3387D815E840}" srcOrd="0" destOrd="0" presId="urn:microsoft.com/office/officeart/2008/layout/LinedList"/>
    <dgm:cxn modelId="{682F58C2-4162-488A-BD03-039C91303D76}" srcId="{55DC0AE1-FB21-410B-B5C1-5186ED0D9276}" destId="{3E39450F-F447-4F8A-820C-465243828ED4}" srcOrd="3" destOrd="0" parTransId="{529E0B28-DA1D-4E8A-87DB-85F454798977}" sibTransId="{CD730F29-ED91-4022-A384-B8B3783232CE}"/>
    <dgm:cxn modelId="{8ECD73DA-E0C3-4F3C-ADC4-290EC869AFC9}" srcId="{55DC0AE1-FB21-410B-B5C1-5186ED0D9276}" destId="{38891A71-831F-42C2-A5BD-D6C2747C48EC}" srcOrd="0" destOrd="0" parTransId="{0AAF0D00-8D96-45F9-9C16-95EDE44DB946}" sibTransId="{E4A23279-07DB-4B17-B424-DA4A297ED0D3}"/>
    <dgm:cxn modelId="{E596BBF6-DCA2-4F92-8253-3947DEFC4252}" type="presOf" srcId="{DD658868-3EEE-4BE0-A642-B41C51F2EACF}" destId="{E73DC516-5229-431E-A7CA-FA87A8C046B9}" srcOrd="0" destOrd="0" presId="urn:microsoft.com/office/officeart/2008/layout/LinedList"/>
    <dgm:cxn modelId="{E4052DE9-9B48-4280-84AE-75D6A7045453}" type="presParOf" srcId="{9E5F71DC-A5C5-4DCC-B321-C44DD575A3CB}" destId="{B4AAF679-BE1F-4923-820D-84C15070C72F}" srcOrd="0" destOrd="0" presId="urn:microsoft.com/office/officeart/2008/layout/LinedList"/>
    <dgm:cxn modelId="{F5914010-3C3A-4A23-BEE3-142BF00BF26D}" type="presParOf" srcId="{9E5F71DC-A5C5-4DCC-B321-C44DD575A3CB}" destId="{0DDFF7F9-4327-451E-97FE-EFA1FCBDF47D}" srcOrd="1" destOrd="0" presId="urn:microsoft.com/office/officeart/2008/layout/LinedList"/>
    <dgm:cxn modelId="{63462F31-CE3A-4C68-B1C1-1AEB0A3BF613}" type="presParOf" srcId="{0DDFF7F9-4327-451E-97FE-EFA1FCBDF47D}" destId="{0F3CFF36-6ECC-4E67-AFEA-FB66CE7608F7}" srcOrd="0" destOrd="0" presId="urn:microsoft.com/office/officeart/2008/layout/LinedList"/>
    <dgm:cxn modelId="{E39CD405-2E73-428C-A425-D727416AECDB}" type="presParOf" srcId="{0DDFF7F9-4327-451E-97FE-EFA1FCBDF47D}" destId="{8241BA66-ABBE-4DBB-AF14-236734F374ED}" srcOrd="1" destOrd="0" presId="urn:microsoft.com/office/officeart/2008/layout/LinedList"/>
    <dgm:cxn modelId="{B2DAEA4E-7ADB-42C6-840F-A21A1DBEE4D3}" type="presParOf" srcId="{9E5F71DC-A5C5-4DCC-B321-C44DD575A3CB}" destId="{DAC961E9-3089-481E-B9F6-A881B7ED089B}" srcOrd="2" destOrd="0" presId="urn:microsoft.com/office/officeart/2008/layout/LinedList"/>
    <dgm:cxn modelId="{C6AF3237-0083-4D29-9B08-CF93DB89B575}" type="presParOf" srcId="{9E5F71DC-A5C5-4DCC-B321-C44DD575A3CB}" destId="{259D347E-1601-4823-B2FF-446E6ED0057B}" srcOrd="3" destOrd="0" presId="urn:microsoft.com/office/officeart/2008/layout/LinedList"/>
    <dgm:cxn modelId="{B1A80BAB-C3EB-4EC1-925D-5624C7351ADF}" type="presParOf" srcId="{259D347E-1601-4823-B2FF-446E6ED0057B}" destId="{DA68BE1B-7E85-4992-A704-3387D815E840}" srcOrd="0" destOrd="0" presId="urn:microsoft.com/office/officeart/2008/layout/LinedList"/>
    <dgm:cxn modelId="{FA8A1D76-38EE-4BF2-A5F8-CB8D8C9285E4}" type="presParOf" srcId="{259D347E-1601-4823-B2FF-446E6ED0057B}" destId="{DCBA38CA-5C82-4EAB-A34E-54A95E848F96}" srcOrd="1" destOrd="0" presId="urn:microsoft.com/office/officeart/2008/layout/LinedList"/>
    <dgm:cxn modelId="{5B626AFD-E5A7-448A-BBFD-27A1EB0631F1}" type="presParOf" srcId="{9E5F71DC-A5C5-4DCC-B321-C44DD575A3CB}" destId="{D2C0B8AB-A34B-4647-8F04-091BF2B45009}" srcOrd="4" destOrd="0" presId="urn:microsoft.com/office/officeart/2008/layout/LinedList"/>
    <dgm:cxn modelId="{6920D905-448F-44DC-9ED9-C8AC5CDEE31B}" type="presParOf" srcId="{9E5F71DC-A5C5-4DCC-B321-C44DD575A3CB}" destId="{AD7CC8CB-5075-4B96-85CA-DF57166BD148}" srcOrd="5" destOrd="0" presId="urn:microsoft.com/office/officeart/2008/layout/LinedList"/>
    <dgm:cxn modelId="{44C71F41-77D9-4840-BF84-833C1E900DFD}" type="presParOf" srcId="{AD7CC8CB-5075-4B96-85CA-DF57166BD148}" destId="{E73DC516-5229-431E-A7CA-FA87A8C046B9}" srcOrd="0" destOrd="0" presId="urn:microsoft.com/office/officeart/2008/layout/LinedList"/>
    <dgm:cxn modelId="{04D8216C-9B92-42F0-90AA-9E9EA351BE85}" type="presParOf" srcId="{AD7CC8CB-5075-4B96-85CA-DF57166BD148}" destId="{3FA3FD4E-5335-4EDC-8821-A5AFF947A448}" srcOrd="1" destOrd="0" presId="urn:microsoft.com/office/officeart/2008/layout/LinedList"/>
    <dgm:cxn modelId="{1E48747E-1BA1-46E0-A32A-19F683E04B97}" type="presParOf" srcId="{9E5F71DC-A5C5-4DCC-B321-C44DD575A3CB}" destId="{675E56AB-ADC8-4BBB-9E08-DBF82C13EB75}" srcOrd="6" destOrd="0" presId="urn:microsoft.com/office/officeart/2008/layout/LinedList"/>
    <dgm:cxn modelId="{3F87CE1D-9854-4E06-8405-4B1724CE1D04}" type="presParOf" srcId="{9E5F71DC-A5C5-4DCC-B321-C44DD575A3CB}" destId="{2038C497-0C3E-44CC-9E66-BB4D02EF219D}" srcOrd="7" destOrd="0" presId="urn:microsoft.com/office/officeart/2008/layout/LinedList"/>
    <dgm:cxn modelId="{BE51DE9D-D393-4F1B-A721-29E767559251}" type="presParOf" srcId="{2038C497-0C3E-44CC-9E66-BB4D02EF219D}" destId="{3EF9A4A0-133F-4644-B22F-AE6BA9A20A52}" srcOrd="0" destOrd="0" presId="urn:microsoft.com/office/officeart/2008/layout/LinedList"/>
    <dgm:cxn modelId="{9C9E8584-FCCE-4FB3-9451-EE2F7144BBD7}" type="presParOf" srcId="{2038C497-0C3E-44CC-9E66-BB4D02EF219D}" destId="{DFF2F586-D93C-47CD-9169-06ADCCB8F0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56D6C-3CF6-4FB3-BA4E-32118E08C73E}" type="doc">
      <dgm:prSet loTypeId="urn:microsoft.com/office/officeart/2008/layout/VerticalAccentList" loCatId="list" qsTypeId="urn:microsoft.com/office/officeart/2005/8/quickstyle/simple4" qsCatId="simple" csTypeId="urn:microsoft.com/office/officeart/2005/8/colors/colorful4" csCatId="colorful" phldr="1"/>
      <dgm:spPr/>
      <dgm:t>
        <a:bodyPr/>
        <a:lstStyle/>
        <a:p>
          <a:endParaRPr lang="en-GB"/>
        </a:p>
      </dgm:t>
    </dgm:pt>
    <dgm:pt modelId="{9B37F817-72C7-446D-B5DA-C6813DB4DE10}">
      <dgm:prSet custT="1"/>
      <dgm:spPr/>
      <dgm:t>
        <a:bodyPr/>
        <a:lstStyle/>
        <a:p>
          <a:pPr rtl="0"/>
          <a:r>
            <a:rPr lang="en-GB" sz="2400" dirty="0"/>
            <a:t>To date, several definitions have been penned to describe an entrepreneur. And some of them are mentioned herewith: </a:t>
          </a:r>
        </a:p>
      </dgm:t>
    </dgm:pt>
    <dgm:pt modelId="{03FF0452-C273-419B-A442-9D79B2091552}" type="parTrans" cxnId="{6ADCAC80-F86D-4F1F-BAD6-17D82B8E8ED6}">
      <dgm:prSet/>
      <dgm:spPr/>
      <dgm:t>
        <a:bodyPr/>
        <a:lstStyle/>
        <a:p>
          <a:endParaRPr lang="en-GB"/>
        </a:p>
      </dgm:t>
    </dgm:pt>
    <dgm:pt modelId="{FF294476-7D46-491E-8483-3F230A516F36}" type="sibTrans" cxnId="{6ADCAC80-F86D-4F1F-BAD6-17D82B8E8ED6}">
      <dgm:prSet/>
      <dgm:spPr/>
      <dgm:t>
        <a:bodyPr/>
        <a:lstStyle/>
        <a:p>
          <a:endParaRPr lang="en-GB"/>
        </a:p>
      </dgm:t>
    </dgm:pt>
    <dgm:pt modelId="{4CABA56D-1231-4E70-90BD-096ECE75A0B7}">
      <dgm:prSet custT="1"/>
      <dgm:spPr/>
      <dgm:t>
        <a:bodyPr/>
        <a:lstStyle/>
        <a:p>
          <a:pPr rtl="0"/>
          <a:r>
            <a:rPr lang="en-GB" sz="2000" dirty="0"/>
            <a:t>Entrepreneur is someone </a:t>
          </a:r>
          <a:r>
            <a:rPr lang="en-GB" sz="2000" dirty="0">
              <a:solidFill>
                <a:srgbClr val="FF0000"/>
              </a:solidFill>
            </a:rPr>
            <a:t>who manages all the necessary resources to produce and market a product </a:t>
          </a:r>
          <a:r>
            <a:rPr lang="en-GB" sz="2000" dirty="0"/>
            <a:t>which responds to the market scarcity (Leibenstein, 1968; Bull &amp; Willard, 1993).</a:t>
          </a:r>
        </a:p>
      </dgm:t>
    </dgm:pt>
    <dgm:pt modelId="{81C5FAB1-0AEC-41A2-8DE0-58397B3EDF00}" type="parTrans" cxnId="{9B081373-DDE9-418E-B82A-E4067A0D9DFB}">
      <dgm:prSet/>
      <dgm:spPr/>
      <dgm:t>
        <a:bodyPr/>
        <a:lstStyle/>
        <a:p>
          <a:endParaRPr lang="en-GB"/>
        </a:p>
      </dgm:t>
    </dgm:pt>
    <dgm:pt modelId="{CB35FF80-0923-4834-84F8-57570C0E13B0}" type="sibTrans" cxnId="{9B081373-DDE9-418E-B82A-E4067A0D9DFB}">
      <dgm:prSet/>
      <dgm:spPr/>
      <dgm:t>
        <a:bodyPr/>
        <a:lstStyle/>
        <a:p>
          <a:endParaRPr lang="en-GB"/>
        </a:p>
      </dgm:t>
    </dgm:pt>
    <dgm:pt modelId="{9531E642-38E9-4106-9D56-FDA096FFE8EF}">
      <dgm:prSet custT="1"/>
      <dgm:spPr/>
      <dgm:t>
        <a:bodyPr/>
        <a:lstStyle/>
        <a:p>
          <a:pPr rtl="0"/>
          <a:r>
            <a:rPr lang="en-GB" sz="2000" dirty="0"/>
            <a:t>“Entrepreneurs are individuals </a:t>
          </a:r>
          <a:r>
            <a:rPr lang="en-GB" sz="2000" dirty="0">
              <a:solidFill>
                <a:srgbClr val="FF0000"/>
              </a:solidFill>
            </a:rPr>
            <a:t>who recognize opportunities where others see chaos contradiction, and confusion</a:t>
          </a:r>
          <a:r>
            <a:rPr lang="en-GB" sz="2000" dirty="0"/>
            <a:t>. They are aggressive catalysts for change within the marketplace” </a:t>
          </a:r>
          <a:r>
            <a:rPr lang="en-GB" sz="2000" dirty="0" err="1"/>
            <a:t>Kuratko</a:t>
          </a:r>
          <a:r>
            <a:rPr lang="en-GB" sz="2000" dirty="0"/>
            <a:t> (2016, p.3)</a:t>
          </a:r>
        </a:p>
      </dgm:t>
    </dgm:pt>
    <dgm:pt modelId="{766214B3-822A-4D9F-8602-F16B5563019C}" type="parTrans" cxnId="{B18D49EB-81DD-4224-AA8A-AF2582A08A42}">
      <dgm:prSet/>
      <dgm:spPr/>
      <dgm:t>
        <a:bodyPr/>
        <a:lstStyle/>
        <a:p>
          <a:endParaRPr lang="en-GB"/>
        </a:p>
      </dgm:t>
    </dgm:pt>
    <dgm:pt modelId="{61BE29D4-9CF0-4019-8059-3D71AB42DD62}" type="sibTrans" cxnId="{B18D49EB-81DD-4224-AA8A-AF2582A08A42}">
      <dgm:prSet/>
      <dgm:spPr/>
      <dgm:t>
        <a:bodyPr/>
        <a:lstStyle/>
        <a:p>
          <a:endParaRPr lang="en-GB"/>
        </a:p>
      </dgm:t>
    </dgm:pt>
    <dgm:pt modelId="{0886F43D-CE6D-4E82-8FF3-A86F74C916B8}">
      <dgm:prSet custT="1"/>
      <dgm:spPr/>
      <dgm:t>
        <a:bodyPr/>
        <a:lstStyle/>
        <a:p>
          <a:pPr rtl="0"/>
          <a:r>
            <a:rPr lang="en-GB" sz="1800" dirty="0"/>
            <a:t>“Entrepreneur is the person who carries </a:t>
          </a:r>
          <a:r>
            <a:rPr lang="en-GB" sz="1800" b="1" dirty="0">
              <a:solidFill>
                <a:srgbClr val="FF0000"/>
              </a:solidFill>
            </a:rPr>
            <a:t>out new combinations</a:t>
          </a:r>
          <a:r>
            <a:rPr lang="en-GB" sz="1800" dirty="0">
              <a:solidFill>
                <a:srgbClr val="FF0000"/>
              </a:solidFill>
            </a:rPr>
            <a:t>, </a:t>
          </a:r>
          <a:r>
            <a:rPr lang="en-GB" sz="1800" b="1" dirty="0">
              <a:solidFill>
                <a:srgbClr val="FF0000"/>
              </a:solidFill>
            </a:rPr>
            <a:t>causing discontinuity</a:t>
          </a:r>
          <a:r>
            <a:rPr lang="en-GB" sz="1800" dirty="0"/>
            <a:t>. </a:t>
          </a:r>
          <a:r>
            <a:rPr lang="en-GB" sz="1800" b="1" dirty="0"/>
            <a:t>The role is completed </a:t>
          </a:r>
          <a:r>
            <a:rPr lang="en-GB" sz="1800" dirty="0"/>
            <a:t>when the function is completed. The person may be an employee with an existing organisation or may start a new venture. An investor per se only risks capital for a return.” Bull &amp; Willard (1993, p. 186) </a:t>
          </a:r>
        </a:p>
      </dgm:t>
    </dgm:pt>
    <dgm:pt modelId="{B2332AD5-AE49-4772-A3B1-2D9565EFAAF7}" type="parTrans" cxnId="{FE3C12FC-F509-4DCC-9B0B-1CEC435491E3}">
      <dgm:prSet/>
      <dgm:spPr/>
      <dgm:t>
        <a:bodyPr/>
        <a:lstStyle/>
        <a:p>
          <a:endParaRPr lang="en-GB"/>
        </a:p>
      </dgm:t>
    </dgm:pt>
    <dgm:pt modelId="{6450A23D-9993-49E9-9C01-F78C855465FF}" type="sibTrans" cxnId="{FE3C12FC-F509-4DCC-9B0B-1CEC435491E3}">
      <dgm:prSet/>
      <dgm:spPr/>
      <dgm:t>
        <a:bodyPr/>
        <a:lstStyle/>
        <a:p>
          <a:endParaRPr lang="en-GB"/>
        </a:p>
      </dgm:t>
    </dgm:pt>
    <dgm:pt modelId="{B24A8044-D046-4D66-AB8C-F6C6CF89A527}" type="pres">
      <dgm:prSet presAssocID="{2BD56D6C-3CF6-4FB3-BA4E-32118E08C73E}" presName="Name0" presStyleCnt="0">
        <dgm:presLayoutVars>
          <dgm:chMax/>
          <dgm:chPref/>
          <dgm:dir/>
        </dgm:presLayoutVars>
      </dgm:prSet>
      <dgm:spPr/>
    </dgm:pt>
    <dgm:pt modelId="{240EFE45-85B5-4788-88CC-8CCA62B0DCF1}" type="pres">
      <dgm:prSet presAssocID="{9B37F817-72C7-446D-B5DA-C6813DB4DE10}" presName="parenttextcomposite" presStyleCnt="0"/>
      <dgm:spPr/>
    </dgm:pt>
    <dgm:pt modelId="{B6DE458A-D536-4CE4-BC10-2E86B3429A49}" type="pres">
      <dgm:prSet presAssocID="{9B37F817-72C7-446D-B5DA-C6813DB4DE10}" presName="parenttext" presStyleLbl="revTx" presStyleIdx="0" presStyleCnt="4">
        <dgm:presLayoutVars>
          <dgm:chMax/>
          <dgm:chPref val="2"/>
          <dgm:bulletEnabled val="1"/>
        </dgm:presLayoutVars>
      </dgm:prSet>
      <dgm:spPr/>
    </dgm:pt>
    <dgm:pt modelId="{4DBFBB6A-CDDB-4AE3-848D-7B7F1FBD58C0}" type="pres">
      <dgm:prSet presAssocID="{9B37F817-72C7-446D-B5DA-C6813DB4DE10}" presName="parallelogramComposite" presStyleCnt="0"/>
      <dgm:spPr/>
    </dgm:pt>
    <dgm:pt modelId="{98420C1C-8F77-404A-9E8D-FF2714EB6C56}" type="pres">
      <dgm:prSet presAssocID="{9B37F817-72C7-446D-B5DA-C6813DB4DE10}" presName="parallelogram1" presStyleLbl="alignNode1" presStyleIdx="0" presStyleCnt="28"/>
      <dgm:spPr/>
    </dgm:pt>
    <dgm:pt modelId="{712A2E7C-A824-4465-84CC-4FEABF9DA51A}" type="pres">
      <dgm:prSet presAssocID="{9B37F817-72C7-446D-B5DA-C6813DB4DE10}" presName="parallelogram2" presStyleLbl="alignNode1" presStyleIdx="1" presStyleCnt="28"/>
      <dgm:spPr/>
    </dgm:pt>
    <dgm:pt modelId="{5DA3332B-B657-464D-B0DF-EFE79A653CB5}" type="pres">
      <dgm:prSet presAssocID="{9B37F817-72C7-446D-B5DA-C6813DB4DE10}" presName="parallelogram3" presStyleLbl="alignNode1" presStyleIdx="2" presStyleCnt="28"/>
      <dgm:spPr/>
    </dgm:pt>
    <dgm:pt modelId="{F616F06A-0BCC-4890-B65F-A9EA98D0E837}" type="pres">
      <dgm:prSet presAssocID="{9B37F817-72C7-446D-B5DA-C6813DB4DE10}" presName="parallelogram4" presStyleLbl="alignNode1" presStyleIdx="3" presStyleCnt="28"/>
      <dgm:spPr/>
    </dgm:pt>
    <dgm:pt modelId="{EFFDE9C3-3623-46EE-8AE2-CDB64F4D1A87}" type="pres">
      <dgm:prSet presAssocID="{9B37F817-72C7-446D-B5DA-C6813DB4DE10}" presName="parallelogram5" presStyleLbl="alignNode1" presStyleIdx="4" presStyleCnt="28"/>
      <dgm:spPr/>
    </dgm:pt>
    <dgm:pt modelId="{E4C80BEC-FD32-4CFF-B7AE-D8C0C83D409F}" type="pres">
      <dgm:prSet presAssocID="{9B37F817-72C7-446D-B5DA-C6813DB4DE10}" presName="parallelogram6" presStyleLbl="alignNode1" presStyleIdx="5" presStyleCnt="28"/>
      <dgm:spPr/>
    </dgm:pt>
    <dgm:pt modelId="{F69E6796-C7F7-4501-8986-F9F80E8EF137}" type="pres">
      <dgm:prSet presAssocID="{9B37F817-72C7-446D-B5DA-C6813DB4DE10}" presName="parallelogram7" presStyleLbl="alignNode1" presStyleIdx="6" presStyleCnt="28"/>
      <dgm:spPr/>
    </dgm:pt>
    <dgm:pt modelId="{F7C51AEF-7AEB-4737-9C71-54898BD55301}" type="pres">
      <dgm:prSet presAssocID="{FF294476-7D46-491E-8483-3F230A516F36}" presName="sibTrans" presStyleCnt="0"/>
      <dgm:spPr/>
    </dgm:pt>
    <dgm:pt modelId="{C5EEE015-DA86-4DF6-9395-36713413E11A}" type="pres">
      <dgm:prSet presAssocID="{4CABA56D-1231-4E70-90BD-096ECE75A0B7}" presName="parenttextcomposite" presStyleCnt="0"/>
      <dgm:spPr/>
    </dgm:pt>
    <dgm:pt modelId="{7F678649-CF17-4584-9847-EE84F3217405}" type="pres">
      <dgm:prSet presAssocID="{4CABA56D-1231-4E70-90BD-096ECE75A0B7}" presName="parenttext" presStyleLbl="revTx" presStyleIdx="1" presStyleCnt="4">
        <dgm:presLayoutVars>
          <dgm:chMax/>
          <dgm:chPref val="2"/>
          <dgm:bulletEnabled val="1"/>
        </dgm:presLayoutVars>
      </dgm:prSet>
      <dgm:spPr/>
    </dgm:pt>
    <dgm:pt modelId="{1FF09DB8-DA4B-4F7C-B715-6883BB37576C}" type="pres">
      <dgm:prSet presAssocID="{4CABA56D-1231-4E70-90BD-096ECE75A0B7}" presName="parallelogramComposite" presStyleCnt="0"/>
      <dgm:spPr/>
    </dgm:pt>
    <dgm:pt modelId="{C74FB9B0-37C6-4B04-BDB3-9BC0A0ABE967}" type="pres">
      <dgm:prSet presAssocID="{4CABA56D-1231-4E70-90BD-096ECE75A0B7}" presName="parallelogram1" presStyleLbl="alignNode1" presStyleIdx="7" presStyleCnt="28"/>
      <dgm:spPr/>
    </dgm:pt>
    <dgm:pt modelId="{D3985231-EDFA-4627-8F6A-66F09AA34515}" type="pres">
      <dgm:prSet presAssocID="{4CABA56D-1231-4E70-90BD-096ECE75A0B7}" presName="parallelogram2" presStyleLbl="alignNode1" presStyleIdx="8" presStyleCnt="28"/>
      <dgm:spPr/>
    </dgm:pt>
    <dgm:pt modelId="{F55451C4-7864-41A3-9D2B-EB82DD1152AA}" type="pres">
      <dgm:prSet presAssocID="{4CABA56D-1231-4E70-90BD-096ECE75A0B7}" presName="parallelogram3" presStyleLbl="alignNode1" presStyleIdx="9" presStyleCnt="28"/>
      <dgm:spPr/>
    </dgm:pt>
    <dgm:pt modelId="{1923F3C4-0144-4C42-BC2C-76EF6BE6ABCA}" type="pres">
      <dgm:prSet presAssocID="{4CABA56D-1231-4E70-90BD-096ECE75A0B7}" presName="parallelogram4" presStyleLbl="alignNode1" presStyleIdx="10" presStyleCnt="28"/>
      <dgm:spPr/>
    </dgm:pt>
    <dgm:pt modelId="{CB7A0269-AB0D-46ED-A857-916EF2002F40}" type="pres">
      <dgm:prSet presAssocID="{4CABA56D-1231-4E70-90BD-096ECE75A0B7}" presName="parallelogram5" presStyleLbl="alignNode1" presStyleIdx="11" presStyleCnt="28"/>
      <dgm:spPr/>
    </dgm:pt>
    <dgm:pt modelId="{4178BA26-A494-435A-9A43-D00F10983C24}" type="pres">
      <dgm:prSet presAssocID="{4CABA56D-1231-4E70-90BD-096ECE75A0B7}" presName="parallelogram6" presStyleLbl="alignNode1" presStyleIdx="12" presStyleCnt="28"/>
      <dgm:spPr/>
    </dgm:pt>
    <dgm:pt modelId="{6C4CA4EC-2903-4466-9D65-3DEE87F14824}" type="pres">
      <dgm:prSet presAssocID="{4CABA56D-1231-4E70-90BD-096ECE75A0B7}" presName="parallelogram7" presStyleLbl="alignNode1" presStyleIdx="13" presStyleCnt="28"/>
      <dgm:spPr/>
    </dgm:pt>
    <dgm:pt modelId="{DB57947D-1DA1-449B-85FD-C0977A9740B0}" type="pres">
      <dgm:prSet presAssocID="{CB35FF80-0923-4834-84F8-57570C0E13B0}" presName="sibTrans" presStyleCnt="0"/>
      <dgm:spPr/>
    </dgm:pt>
    <dgm:pt modelId="{7EF2DE4A-BFF2-4AA0-9D8B-26ED546339C6}" type="pres">
      <dgm:prSet presAssocID="{9531E642-38E9-4106-9D56-FDA096FFE8EF}" presName="parenttextcomposite" presStyleCnt="0"/>
      <dgm:spPr/>
    </dgm:pt>
    <dgm:pt modelId="{A3A1C7F3-800E-4CF5-84F5-F1E7EBFE1369}" type="pres">
      <dgm:prSet presAssocID="{9531E642-38E9-4106-9D56-FDA096FFE8EF}" presName="parenttext" presStyleLbl="revTx" presStyleIdx="2" presStyleCnt="4">
        <dgm:presLayoutVars>
          <dgm:chMax/>
          <dgm:chPref val="2"/>
          <dgm:bulletEnabled val="1"/>
        </dgm:presLayoutVars>
      </dgm:prSet>
      <dgm:spPr/>
    </dgm:pt>
    <dgm:pt modelId="{15DC4646-1A5C-4637-B6A9-548F86289FA8}" type="pres">
      <dgm:prSet presAssocID="{9531E642-38E9-4106-9D56-FDA096FFE8EF}" presName="parallelogramComposite" presStyleCnt="0"/>
      <dgm:spPr/>
    </dgm:pt>
    <dgm:pt modelId="{86BD6E2F-5BAC-4CFE-A4C0-EF517AC55CD6}" type="pres">
      <dgm:prSet presAssocID="{9531E642-38E9-4106-9D56-FDA096FFE8EF}" presName="parallelogram1" presStyleLbl="alignNode1" presStyleIdx="14" presStyleCnt="28"/>
      <dgm:spPr/>
    </dgm:pt>
    <dgm:pt modelId="{1F1014A9-66BF-49E2-8390-C865651F1FFB}" type="pres">
      <dgm:prSet presAssocID="{9531E642-38E9-4106-9D56-FDA096FFE8EF}" presName="parallelogram2" presStyleLbl="alignNode1" presStyleIdx="15" presStyleCnt="28"/>
      <dgm:spPr/>
    </dgm:pt>
    <dgm:pt modelId="{EE3B1AC4-61A4-4C92-87B9-481D40F623FC}" type="pres">
      <dgm:prSet presAssocID="{9531E642-38E9-4106-9D56-FDA096FFE8EF}" presName="parallelogram3" presStyleLbl="alignNode1" presStyleIdx="16" presStyleCnt="28"/>
      <dgm:spPr/>
    </dgm:pt>
    <dgm:pt modelId="{7FBE0507-B8D9-4133-9B2A-F174EB60C996}" type="pres">
      <dgm:prSet presAssocID="{9531E642-38E9-4106-9D56-FDA096FFE8EF}" presName="parallelogram4" presStyleLbl="alignNode1" presStyleIdx="17" presStyleCnt="28"/>
      <dgm:spPr/>
    </dgm:pt>
    <dgm:pt modelId="{C025F4E8-5B6A-4F38-9243-E0F57148E7C1}" type="pres">
      <dgm:prSet presAssocID="{9531E642-38E9-4106-9D56-FDA096FFE8EF}" presName="parallelogram5" presStyleLbl="alignNode1" presStyleIdx="18" presStyleCnt="28"/>
      <dgm:spPr/>
    </dgm:pt>
    <dgm:pt modelId="{2DC9E135-AD8C-4514-982B-4A2EC977B111}" type="pres">
      <dgm:prSet presAssocID="{9531E642-38E9-4106-9D56-FDA096FFE8EF}" presName="parallelogram6" presStyleLbl="alignNode1" presStyleIdx="19" presStyleCnt="28"/>
      <dgm:spPr/>
    </dgm:pt>
    <dgm:pt modelId="{3E45C9FC-F944-4425-BE0C-06B5A274C8B9}" type="pres">
      <dgm:prSet presAssocID="{9531E642-38E9-4106-9D56-FDA096FFE8EF}" presName="parallelogram7" presStyleLbl="alignNode1" presStyleIdx="20" presStyleCnt="28"/>
      <dgm:spPr/>
    </dgm:pt>
    <dgm:pt modelId="{88E96360-B412-418E-88CB-9B8571823CDF}" type="pres">
      <dgm:prSet presAssocID="{61BE29D4-9CF0-4019-8059-3D71AB42DD62}" presName="sibTrans" presStyleCnt="0"/>
      <dgm:spPr/>
    </dgm:pt>
    <dgm:pt modelId="{C5A93A56-E0F9-41EE-9D41-4CD6B9ED0BBD}" type="pres">
      <dgm:prSet presAssocID="{0886F43D-CE6D-4E82-8FF3-A86F74C916B8}" presName="parenttextcomposite" presStyleCnt="0"/>
      <dgm:spPr/>
    </dgm:pt>
    <dgm:pt modelId="{22EAD2E4-ED48-4741-BE06-C6316A29D8F8}" type="pres">
      <dgm:prSet presAssocID="{0886F43D-CE6D-4E82-8FF3-A86F74C916B8}" presName="parenttext" presStyleLbl="revTx" presStyleIdx="3" presStyleCnt="4" custScaleY="110713">
        <dgm:presLayoutVars>
          <dgm:chMax/>
          <dgm:chPref val="2"/>
          <dgm:bulletEnabled val="1"/>
        </dgm:presLayoutVars>
      </dgm:prSet>
      <dgm:spPr/>
    </dgm:pt>
    <dgm:pt modelId="{1A472E01-86CA-423D-BC1B-0596C5C8911B}" type="pres">
      <dgm:prSet presAssocID="{0886F43D-CE6D-4E82-8FF3-A86F74C916B8}" presName="parallelogramComposite" presStyleCnt="0"/>
      <dgm:spPr/>
    </dgm:pt>
    <dgm:pt modelId="{41F7E53E-93D4-430D-B43C-9F5FD6D71413}" type="pres">
      <dgm:prSet presAssocID="{0886F43D-CE6D-4E82-8FF3-A86F74C916B8}" presName="parallelogram1" presStyleLbl="alignNode1" presStyleIdx="21" presStyleCnt="28" custLinFactY="18273" custLinFactNeighborY="100000"/>
      <dgm:spPr/>
    </dgm:pt>
    <dgm:pt modelId="{2077194C-5BF7-4C82-A6EE-F1B1AD7D04DA}" type="pres">
      <dgm:prSet presAssocID="{0886F43D-CE6D-4E82-8FF3-A86F74C916B8}" presName="parallelogram2" presStyleLbl="alignNode1" presStyleIdx="22" presStyleCnt="28" custLinFactY="18273" custLinFactNeighborY="100000"/>
      <dgm:spPr/>
    </dgm:pt>
    <dgm:pt modelId="{EDC27A1B-B5FF-477F-BF5E-93756C73982C}" type="pres">
      <dgm:prSet presAssocID="{0886F43D-CE6D-4E82-8FF3-A86F74C916B8}" presName="parallelogram3" presStyleLbl="alignNode1" presStyleIdx="23" presStyleCnt="28" custLinFactY="18273" custLinFactNeighborY="100000"/>
      <dgm:spPr/>
    </dgm:pt>
    <dgm:pt modelId="{C29F434B-9134-470D-ACA7-C1310146895C}" type="pres">
      <dgm:prSet presAssocID="{0886F43D-CE6D-4E82-8FF3-A86F74C916B8}" presName="parallelogram4" presStyleLbl="alignNode1" presStyleIdx="24" presStyleCnt="28" custLinFactY="18273" custLinFactNeighborY="100000"/>
      <dgm:spPr/>
    </dgm:pt>
    <dgm:pt modelId="{AE84926A-85CE-42E9-B008-BC0137FAFE19}" type="pres">
      <dgm:prSet presAssocID="{0886F43D-CE6D-4E82-8FF3-A86F74C916B8}" presName="parallelogram5" presStyleLbl="alignNode1" presStyleIdx="25" presStyleCnt="28" custLinFactY="18273" custLinFactNeighborY="100000"/>
      <dgm:spPr/>
    </dgm:pt>
    <dgm:pt modelId="{330DF61D-2690-4969-9E33-83E7FA43F179}" type="pres">
      <dgm:prSet presAssocID="{0886F43D-CE6D-4E82-8FF3-A86F74C916B8}" presName="parallelogram6" presStyleLbl="alignNode1" presStyleIdx="26" presStyleCnt="28" custLinFactY="18273" custLinFactNeighborY="100000"/>
      <dgm:spPr/>
    </dgm:pt>
    <dgm:pt modelId="{8B09A6D4-AAA7-4B40-9750-3BEA581EF638}" type="pres">
      <dgm:prSet presAssocID="{0886F43D-CE6D-4E82-8FF3-A86F74C916B8}" presName="parallelogram7" presStyleLbl="alignNode1" presStyleIdx="27" presStyleCnt="28" custLinFactY="18273" custLinFactNeighborY="100000"/>
      <dgm:spPr/>
    </dgm:pt>
  </dgm:ptLst>
  <dgm:cxnLst>
    <dgm:cxn modelId="{A8AF8407-A43B-405D-BDED-CE16E19032BC}" type="presOf" srcId="{4CABA56D-1231-4E70-90BD-096ECE75A0B7}" destId="{7F678649-CF17-4584-9847-EE84F3217405}" srcOrd="0" destOrd="0" presId="urn:microsoft.com/office/officeart/2008/layout/VerticalAccentList"/>
    <dgm:cxn modelId="{CDDA1221-3ACF-4D0C-AF59-208152EC23FE}" type="presOf" srcId="{9B37F817-72C7-446D-B5DA-C6813DB4DE10}" destId="{B6DE458A-D536-4CE4-BC10-2E86B3429A49}" srcOrd="0" destOrd="0" presId="urn:microsoft.com/office/officeart/2008/layout/VerticalAccentList"/>
    <dgm:cxn modelId="{1D92C46C-3C1B-4D06-AF00-3A54BB09CF3F}" type="presOf" srcId="{0886F43D-CE6D-4E82-8FF3-A86F74C916B8}" destId="{22EAD2E4-ED48-4741-BE06-C6316A29D8F8}" srcOrd="0" destOrd="0" presId="urn:microsoft.com/office/officeart/2008/layout/VerticalAccentList"/>
    <dgm:cxn modelId="{9B081373-DDE9-418E-B82A-E4067A0D9DFB}" srcId="{2BD56D6C-3CF6-4FB3-BA4E-32118E08C73E}" destId="{4CABA56D-1231-4E70-90BD-096ECE75A0B7}" srcOrd="1" destOrd="0" parTransId="{81C5FAB1-0AEC-41A2-8DE0-58397B3EDF00}" sibTransId="{CB35FF80-0923-4834-84F8-57570C0E13B0}"/>
    <dgm:cxn modelId="{6ADCAC80-F86D-4F1F-BAD6-17D82B8E8ED6}" srcId="{2BD56D6C-3CF6-4FB3-BA4E-32118E08C73E}" destId="{9B37F817-72C7-446D-B5DA-C6813DB4DE10}" srcOrd="0" destOrd="0" parTransId="{03FF0452-C273-419B-A442-9D79B2091552}" sibTransId="{FF294476-7D46-491E-8483-3F230A516F36}"/>
    <dgm:cxn modelId="{81F01F8D-49AE-4A37-9957-53D4510981F4}" type="presOf" srcId="{9531E642-38E9-4106-9D56-FDA096FFE8EF}" destId="{A3A1C7F3-800E-4CF5-84F5-F1E7EBFE1369}" srcOrd="0" destOrd="0" presId="urn:microsoft.com/office/officeart/2008/layout/VerticalAccentList"/>
    <dgm:cxn modelId="{F7B727D2-7B6B-41C4-9B82-4AA8ED9C6F07}" type="presOf" srcId="{2BD56D6C-3CF6-4FB3-BA4E-32118E08C73E}" destId="{B24A8044-D046-4D66-AB8C-F6C6CF89A527}" srcOrd="0" destOrd="0" presId="urn:microsoft.com/office/officeart/2008/layout/VerticalAccentList"/>
    <dgm:cxn modelId="{B18D49EB-81DD-4224-AA8A-AF2582A08A42}" srcId="{2BD56D6C-3CF6-4FB3-BA4E-32118E08C73E}" destId="{9531E642-38E9-4106-9D56-FDA096FFE8EF}" srcOrd="2" destOrd="0" parTransId="{766214B3-822A-4D9F-8602-F16B5563019C}" sibTransId="{61BE29D4-9CF0-4019-8059-3D71AB42DD62}"/>
    <dgm:cxn modelId="{FE3C12FC-F509-4DCC-9B0B-1CEC435491E3}" srcId="{2BD56D6C-3CF6-4FB3-BA4E-32118E08C73E}" destId="{0886F43D-CE6D-4E82-8FF3-A86F74C916B8}" srcOrd="3" destOrd="0" parTransId="{B2332AD5-AE49-4772-A3B1-2D9565EFAAF7}" sibTransId="{6450A23D-9993-49E9-9C01-F78C855465FF}"/>
    <dgm:cxn modelId="{E675031B-0AF6-4C58-8F88-D47B0DBB6356}" type="presParOf" srcId="{B24A8044-D046-4D66-AB8C-F6C6CF89A527}" destId="{240EFE45-85B5-4788-88CC-8CCA62B0DCF1}" srcOrd="0" destOrd="0" presId="urn:microsoft.com/office/officeart/2008/layout/VerticalAccentList"/>
    <dgm:cxn modelId="{648FC6CE-045B-4B31-A067-32F2D85968F1}" type="presParOf" srcId="{240EFE45-85B5-4788-88CC-8CCA62B0DCF1}" destId="{B6DE458A-D536-4CE4-BC10-2E86B3429A49}" srcOrd="0" destOrd="0" presId="urn:microsoft.com/office/officeart/2008/layout/VerticalAccentList"/>
    <dgm:cxn modelId="{F8484829-2C11-4201-B5E3-ED82F662F26F}" type="presParOf" srcId="{B24A8044-D046-4D66-AB8C-F6C6CF89A527}" destId="{4DBFBB6A-CDDB-4AE3-848D-7B7F1FBD58C0}" srcOrd="1" destOrd="0" presId="urn:microsoft.com/office/officeart/2008/layout/VerticalAccentList"/>
    <dgm:cxn modelId="{8AA44CD2-7403-4771-8DEE-2981E15BE5DD}" type="presParOf" srcId="{4DBFBB6A-CDDB-4AE3-848D-7B7F1FBD58C0}" destId="{98420C1C-8F77-404A-9E8D-FF2714EB6C56}" srcOrd="0" destOrd="0" presId="urn:microsoft.com/office/officeart/2008/layout/VerticalAccentList"/>
    <dgm:cxn modelId="{1022330C-EAC4-45CF-BFC3-42DBBCFCD447}" type="presParOf" srcId="{4DBFBB6A-CDDB-4AE3-848D-7B7F1FBD58C0}" destId="{712A2E7C-A824-4465-84CC-4FEABF9DA51A}" srcOrd="1" destOrd="0" presId="urn:microsoft.com/office/officeart/2008/layout/VerticalAccentList"/>
    <dgm:cxn modelId="{6C638713-0240-4935-BD11-1CDFFA063E13}" type="presParOf" srcId="{4DBFBB6A-CDDB-4AE3-848D-7B7F1FBD58C0}" destId="{5DA3332B-B657-464D-B0DF-EFE79A653CB5}" srcOrd="2" destOrd="0" presId="urn:microsoft.com/office/officeart/2008/layout/VerticalAccentList"/>
    <dgm:cxn modelId="{BC1EFCBD-D1D2-41BC-909E-3B1F349D2AD7}" type="presParOf" srcId="{4DBFBB6A-CDDB-4AE3-848D-7B7F1FBD58C0}" destId="{F616F06A-0BCC-4890-B65F-A9EA98D0E837}" srcOrd="3" destOrd="0" presId="urn:microsoft.com/office/officeart/2008/layout/VerticalAccentList"/>
    <dgm:cxn modelId="{3E4D071D-1FF4-4868-8FF0-5EEA57FB8E15}" type="presParOf" srcId="{4DBFBB6A-CDDB-4AE3-848D-7B7F1FBD58C0}" destId="{EFFDE9C3-3623-46EE-8AE2-CDB64F4D1A87}" srcOrd="4" destOrd="0" presId="urn:microsoft.com/office/officeart/2008/layout/VerticalAccentList"/>
    <dgm:cxn modelId="{F6F0695E-07F9-46E7-83A6-9D90A6A2840A}" type="presParOf" srcId="{4DBFBB6A-CDDB-4AE3-848D-7B7F1FBD58C0}" destId="{E4C80BEC-FD32-4CFF-B7AE-D8C0C83D409F}" srcOrd="5" destOrd="0" presId="urn:microsoft.com/office/officeart/2008/layout/VerticalAccentList"/>
    <dgm:cxn modelId="{C24F9A32-9472-4CA0-A6C7-DFA9EE6B559A}" type="presParOf" srcId="{4DBFBB6A-CDDB-4AE3-848D-7B7F1FBD58C0}" destId="{F69E6796-C7F7-4501-8986-F9F80E8EF137}" srcOrd="6" destOrd="0" presId="urn:microsoft.com/office/officeart/2008/layout/VerticalAccentList"/>
    <dgm:cxn modelId="{435220AC-624F-4EA1-B908-08331BFD450C}" type="presParOf" srcId="{B24A8044-D046-4D66-AB8C-F6C6CF89A527}" destId="{F7C51AEF-7AEB-4737-9C71-54898BD55301}" srcOrd="2" destOrd="0" presId="urn:microsoft.com/office/officeart/2008/layout/VerticalAccentList"/>
    <dgm:cxn modelId="{4F55C5F7-2FE5-445A-9F8D-CAB6460A7E84}" type="presParOf" srcId="{B24A8044-D046-4D66-AB8C-F6C6CF89A527}" destId="{C5EEE015-DA86-4DF6-9395-36713413E11A}" srcOrd="3" destOrd="0" presId="urn:microsoft.com/office/officeart/2008/layout/VerticalAccentList"/>
    <dgm:cxn modelId="{66FB1E27-1F0A-4087-8BA6-5D40608F7829}" type="presParOf" srcId="{C5EEE015-DA86-4DF6-9395-36713413E11A}" destId="{7F678649-CF17-4584-9847-EE84F3217405}" srcOrd="0" destOrd="0" presId="urn:microsoft.com/office/officeart/2008/layout/VerticalAccentList"/>
    <dgm:cxn modelId="{DF82AF7B-8922-4EB3-9230-AB7575C8E913}" type="presParOf" srcId="{B24A8044-D046-4D66-AB8C-F6C6CF89A527}" destId="{1FF09DB8-DA4B-4F7C-B715-6883BB37576C}" srcOrd="4" destOrd="0" presId="urn:microsoft.com/office/officeart/2008/layout/VerticalAccentList"/>
    <dgm:cxn modelId="{5A27332A-0E41-4017-AA42-A48C2075F054}" type="presParOf" srcId="{1FF09DB8-DA4B-4F7C-B715-6883BB37576C}" destId="{C74FB9B0-37C6-4B04-BDB3-9BC0A0ABE967}" srcOrd="0" destOrd="0" presId="urn:microsoft.com/office/officeart/2008/layout/VerticalAccentList"/>
    <dgm:cxn modelId="{1A3D4453-75DC-4C92-BA9A-01C58858F357}" type="presParOf" srcId="{1FF09DB8-DA4B-4F7C-B715-6883BB37576C}" destId="{D3985231-EDFA-4627-8F6A-66F09AA34515}" srcOrd="1" destOrd="0" presId="urn:microsoft.com/office/officeart/2008/layout/VerticalAccentList"/>
    <dgm:cxn modelId="{B04406FA-5015-4FD9-BF8E-87566B9BBFEA}" type="presParOf" srcId="{1FF09DB8-DA4B-4F7C-B715-6883BB37576C}" destId="{F55451C4-7864-41A3-9D2B-EB82DD1152AA}" srcOrd="2" destOrd="0" presId="urn:microsoft.com/office/officeart/2008/layout/VerticalAccentList"/>
    <dgm:cxn modelId="{E0C79879-B769-4532-9C09-8A5B9D6461A7}" type="presParOf" srcId="{1FF09DB8-DA4B-4F7C-B715-6883BB37576C}" destId="{1923F3C4-0144-4C42-BC2C-76EF6BE6ABCA}" srcOrd="3" destOrd="0" presId="urn:microsoft.com/office/officeart/2008/layout/VerticalAccentList"/>
    <dgm:cxn modelId="{7FD87466-1465-436D-9B8C-143D8CAEB6EF}" type="presParOf" srcId="{1FF09DB8-DA4B-4F7C-B715-6883BB37576C}" destId="{CB7A0269-AB0D-46ED-A857-916EF2002F40}" srcOrd="4" destOrd="0" presId="urn:microsoft.com/office/officeart/2008/layout/VerticalAccentList"/>
    <dgm:cxn modelId="{52C035DD-7F1F-445D-9158-D87BA0F617AC}" type="presParOf" srcId="{1FF09DB8-DA4B-4F7C-B715-6883BB37576C}" destId="{4178BA26-A494-435A-9A43-D00F10983C24}" srcOrd="5" destOrd="0" presId="urn:microsoft.com/office/officeart/2008/layout/VerticalAccentList"/>
    <dgm:cxn modelId="{2DFFD75C-B84E-4EBE-947E-A8D7DF647F7D}" type="presParOf" srcId="{1FF09DB8-DA4B-4F7C-B715-6883BB37576C}" destId="{6C4CA4EC-2903-4466-9D65-3DEE87F14824}" srcOrd="6" destOrd="0" presId="urn:microsoft.com/office/officeart/2008/layout/VerticalAccentList"/>
    <dgm:cxn modelId="{D3178FE9-16A6-4969-80DD-7CEA54A19713}" type="presParOf" srcId="{B24A8044-D046-4D66-AB8C-F6C6CF89A527}" destId="{DB57947D-1DA1-449B-85FD-C0977A9740B0}" srcOrd="5" destOrd="0" presId="urn:microsoft.com/office/officeart/2008/layout/VerticalAccentList"/>
    <dgm:cxn modelId="{B3CEB1D9-F019-481D-903A-497997A94CEC}" type="presParOf" srcId="{B24A8044-D046-4D66-AB8C-F6C6CF89A527}" destId="{7EF2DE4A-BFF2-4AA0-9D8B-26ED546339C6}" srcOrd="6" destOrd="0" presId="urn:microsoft.com/office/officeart/2008/layout/VerticalAccentList"/>
    <dgm:cxn modelId="{DDAF8422-7497-44C3-808A-502C8E917AEA}" type="presParOf" srcId="{7EF2DE4A-BFF2-4AA0-9D8B-26ED546339C6}" destId="{A3A1C7F3-800E-4CF5-84F5-F1E7EBFE1369}" srcOrd="0" destOrd="0" presId="urn:microsoft.com/office/officeart/2008/layout/VerticalAccentList"/>
    <dgm:cxn modelId="{3A512278-2D5B-42FB-A5FD-99086C88D52A}" type="presParOf" srcId="{B24A8044-D046-4D66-AB8C-F6C6CF89A527}" destId="{15DC4646-1A5C-4637-B6A9-548F86289FA8}" srcOrd="7" destOrd="0" presId="urn:microsoft.com/office/officeart/2008/layout/VerticalAccentList"/>
    <dgm:cxn modelId="{B7756AAD-9E13-466B-8030-B33BB58F03F1}" type="presParOf" srcId="{15DC4646-1A5C-4637-B6A9-548F86289FA8}" destId="{86BD6E2F-5BAC-4CFE-A4C0-EF517AC55CD6}" srcOrd="0" destOrd="0" presId="urn:microsoft.com/office/officeart/2008/layout/VerticalAccentList"/>
    <dgm:cxn modelId="{17179170-CA2A-450C-B372-3EBB77652F4B}" type="presParOf" srcId="{15DC4646-1A5C-4637-B6A9-548F86289FA8}" destId="{1F1014A9-66BF-49E2-8390-C865651F1FFB}" srcOrd="1" destOrd="0" presId="urn:microsoft.com/office/officeart/2008/layout/VerticalAccentList"/>
    <dgm:cxn modelId="{5E5C28E7-61F8-4944-A9D6-01226625778F}" type="presParOf" srcId="{15DC4646-1A5C-4637-B6A9-548F86289FA8}" destId="{EE3B1AC4-61A4-4C92-87B9-481D40F623FC}" srcOrd="2" destOrd="0" presId="urn:microsoft.com/office/officeart/2008/layout/VerticalAccentList"/>
    <dgm:cxn modelId="{CA6A3618-7ACB-42D0-A0C9-0B288227E706}" type="presParOf" srcId="{15DC4646-1A5C-4637-B6A9-548F86289FA8}" destId="{7FBE0507-B8D9-4133-9B2A-F174EB60C996}" srcOrd="3" destOrd="0" presId="urn:microsoft.com/office/officeart/2008/layout/VerticalAccentList"/>
    <dgm:cxn modelId="{36335939-3C66-4525-8D2C-B2348384BCE1}" type="presParOf" srcId="{15DC4646-1A5C-4637-B6A9-548F86289FA8}" destId="{C025F4E8-5B6A-4F38-9243-E0F57148E7C1}" srcOrd="4" destOrd="0" presId="urn:microsoft.com/office/officeart/2008/layout/VerticalAccentList"/>
    <dgm:cxn modelId="{0E7ED653-5E6E-49E9-9E18-11025246EE62}" type="presParOf" srcId="{15DC4646-1A5C-4637-B6A9-548F86289FA8}" destId="{2DC9E135-AD8C-4514-982B-4A2EC977B111}" srcOrd="5" destOrd="0" presId="urn:microsoft.com/office/officeart/2008/layout/VerticalAccentList"/>
    <dgm:cxn modelId="{7828ABEF-94C1-48AB-B4B5-90860761A6AB}" type="presParOf" srcId="{15DC4646-1A5C-4637-B6A9-548F86289FA8}" destId="{3E45C9FC-F944-4425-BE0C-06B5A274C8B9}" srcOrd="6" destOrd="0" presId="urn:microsoft.com/office/officeart/2008/layout/VerticalAccentList"/>
    <dgm:cxn modelId="{87B22D88-6137-47BF-8D3B-3A8A6EC005F7}" type="presParOf" srcId="{B24A8044-D046-4D66-AB8C-F6C6CF89A527}" destId="{88E96360-B412-418E-88CB-9B8571823CDF}" srcOrd="8" destOrd="0" presId="urn:microsoft.com/office/officeart/2008/layout/VerticalAccentList"/>
    <dgm:cxn modelId="{E26C69F8-34F8-4446-8EF0-3516BE1E356C}" type="presParOf" srcId="{B24A8044-D046-4D66-AB8C-F6C6CF89A527}" destId="{C5A93A56-E0F9-41EE-9D41-4CD6B9ED0BBD}" srcOrd="9" destOrd="0" presId="urn:microsoft.com/office/officeart/2008/layout/VerticalAccentList"/>
    <dgm:cxn modelId="{F6F56B34-D1B4-43FC-B503-E90089C9970F}" type="presParOf" srcId="{C5A93A56-E0F9-41EE-9D41-4CD6B9ED0BBD}" destId="{22EAD2E4-ED48-4741-BE06-C6316A29D8F8}" srcOrd="0" destOrd="0" presId="urn:microsoft.com/office/officeart/2008/layout/VerticalAccentList"/>
    <dgm:cxn modelId="{5B98FCB2-23D1-4E92-A3B1-F39DA946C8D7}" type="presParOf" srcId="{B24A8044-D046-4D66-AB8C-F6C6CF89A527}" destId="{1A472E01-86CA-423D-BC1B-0596C5C8911B}" srcOrd="10" destOrd="0" presId="urn:microsoft.com/office/officeart/2008/layout/VerticalAccentList"/>
    <dgm:cxn modelId="{51961C88-3857-4257-97C3-E9F988C12DE9}" type="presParOf" srcId="{1A472E01-86CA-423D-BC1B-0596C5C8911B}" destId="{41F7E53E-93D4-430D-B43C-9F5FD6D71413}" srcOrd="0" destOrd="0" presId="urn:microsoft.com/office/officeart/2008/layout/VerticalAccentList"/>
    <dgm:cxn modelId="{2496C59B-6FA7-497B-9048-4A6D1B3AFE2A}" type="presParOf" srcId="{1A472E01-86CA-423D-BC1B-0596C5C8911B}" destId="{2077194C-5BF7-4C82-A6EE-F1B1AD7D04DA}" srcOrd="1" destOrd="0" presId="urn:microsoft.com/office/officeart/2008/layout/VerticalAccentList"/>
    <dgm:cxn modelId="{E23B510C-596E-4403-91D6-F3BE7FAB38D9}" type="presParOf" srcId="{1A472E01-86CA-423D-BC1B-0596C5C8911B}" destId="{EDC27A1B-B5FF-477F-BF5E-93756C73982C}" srcOrd="2" destOrd="0" presId="urn:microsoft.com/office/officeart/2008/layout/VerticalAccentList"/>
    <dgm:cxn modelId="{27B9D54F-E543-4531-A8FA-B81319E51570}" type="presParOf" srcId="{1A472E01-86CA-423D-BC1B-0596C5C8911B}" destId="{C29F434B-9134-470D-ACA7-C1310146895C}" srcOrd="3" destOrd="0" presId="urn:microsoft.com/office/officeart/2008/layout/VerticalAccentList"/>
    <dgm:cxn modelId="{9C61ABAF-4AE7-4CAB-BBB2-A4AB99D47A4C}" type="presParOf" srcId="{1A472E01-86CA-423D-BC1B-0596C5C8911B}" destId="{AE84926A-85CE-42E9-B008-BC0137FAFE19}" srcOrd="4" destOrd="0" presId="urn:microsoft.com/office/officeart/2008/layout/VerticalAccentList"/>
    <dgm:cxn modelId="{B182E2A1-8B2D-4824-8C08-58DA090E0716}" type="presParOf" srcId="{1A472E01-86CA-423D-BC1B-0596C5C8911B}" destId="{330DF61D-2690-4969-9E33-83E7FA43F179}" srcOrd="5" destOrd="0" presId="urn:microsoft.com/office/officeart/2008/layout/VerticalAccentList"/>
    <dgm:cxn modelId="{257B9270-A797-46AA-9C59-42617539BD65}" type="presParOf" srcId="{1A472E01-86CA-423D-BC1B-0596C5C8911B}" destId="{8B09A6D4-AAA7-4B40-9750-3BEA581EF638}"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8FB061-C406-47B6-B318-D758E3C7EFEC}" type="doc">
      <dgm:prSet loTypeId="urn:microsoft.com/office/officeart/2008/layout/LinedList" loCatId="list" qsTypeId="urn:microsoft.com/office/officeart/2005/8/quickstyle/simple5" qsCatId="simple" csTypeId="urn:microsoft.com/office/officeart/2005/8/colors/colorful4" csCatId="colorful" phldr="1"/>
      <dgm:spPr/>
      <dgm:t>
        <a:bodyPr/>
        <a:lstStyle/>
        <a:p>
          <a:endParaRPr lang="en-GB"/>
        </a:p>
      </dgm:t>
    </dgm:pt>
    <dgm:pt modelId="{3E3B32CD-CCFF-4349-823A-AA1925D1EDAC}">
      <dgm:prSet/>
      <dgm:spPr/>
      <dgm:t>
        <a:bodyPr/>
        <a:lstStyle/>
        <a:p>
          <a:pPr rtl="0"/>
          <a:r>
            <a:rPr lang="en-GB" dirty="0"/>
            <a:t>The main characteristics of the entrepreneur are due to their sociological and psychological factors. Some of those characteristics are mentioned below:</a:t>
          </a:r>
        </a:p>
      </dgm:t>
    </dgm:pt>
    <dgm:pt modelId="{4E3B487E-BA90-49B4-8A4E-F9D9855A0100}" type="parTrans" cxnId="{3D02B96E-730E-47D8-89FA-D40F9272785A}">
      <dgm:prSet/>
      <dgm:spPr/>
      <dgm:t>
        <a:bodyPr/>
        <a:lstStyle/>
        <a:p>
          <a:endParaRPr lang="en-GB"/>
        </a:p>
      </dgm:t>
    </dgm:pt>
    <dgm:pt modelId="{7B8FAC62-7E16-410D-9EF6-8EAE8202298A}" type="sibTrans" cxnId="{3D02B96E-730E-47D8-89FA-D40F9272785A}">
      <dgm:prSet/>
      <dgm:spPr/>
      <dgm:t>
        <a:bodyPr/>
        <a:lstStyle/>
        <a:p>
          <a:endParaRPr lang="en-GB"/>
        </a:p>
      </dgm:t>
    </dgm:pt>
    <dgm:pt modelId="{1048144E-3391-4598-AF71-14A87D5E9191}">
      <dgm:prSet/>
      <dgm:spPr/>
      <dgm:t>
        <a:bodyPr/>
        <a:lstStyle/>
        <a:p>
          <a:pPr rtl="0"/>
          <a:r>
            <a:rPr lang="en-US" dirty="0"/>
            <a:t>Entrepreneurs </a:t>
          </a:r>
          <a:r>
            <a:rPr lang="en-US" dirty="0">
              <a:solidFill>
                <a:srgbClr val="FF0000"/>
              </a:solidFill>
            </a:rPr>
            <a:t>are vision-oriented people </a:t>
          </a:r>
          <a:endParaRPr lang="en-GB" dirty="0">
            <a:solidFill>
              <a:srgbClr val="FF0000"/>
            </a:solidFill>
          </a:endParaRPr>
        </a:p>
      </dgm:t>
    </dgm:pt>
    <dgm:pt modelId="{8AEDDCBB-5F0B-471E-9E3C-C2C47263E982}" type="parTrans" cxnId="{94A58BC2-01D7-4A4B-9437-CAC368F24703}">
      <dgm:prSet/>
      <dgm:spPr/>
      <dgm:t>
        <a:bodyPr/>
        <a:lstStyle/>
        <a:p>
          <a:endParaRPr lang="en-GB"/>
        </a:p>
      </dgm:t>
    </dgm:pt>
    <dgm:pt modelId="{47DC2E12-4A93-49D5-B275-D5A466CEF7F0}" type="sibTrans" cxnId="{94A58BC2-01D7-4A4B-9437-CAC368F24703}">
      <dgm:prSet/>
      <dgm:spPr/>
      <dgm:t>
        <a:bodyPr/>
        <a:lstStyle/>
        <a:p>
          <a:endParaRPr lang="en-GB"/>
        </a:p>
      </dgm:t>
    </dgm:pt>
    <dgm:pt modelId="{C4FFF229-E757-4CBE-A2A5-ECBA2F0F3395}">
      <dgm:prSet/>
      <dgm:spPr/>
      <dgm:t>
        <a:bodyPr/>
        <a:lstStyle/>
        <a:p>
          <a:pPr rtl="0"/>
          <a:r>
            <a:rPr lang="en-US" dirty="0"/>
            <a:t>Entrepreneurs have a </a:t>
          </a:r>
          <a:r>
            <a:rPr lang="en-US" dirty="0">
              <a:solidFill>
                <a:srgbClr val="FF0000"/>
              </a:solidFill>
            </a:rPr>
            <a:t>high need in achievement</a:t>
          </a:r>
          <a:endParaRPr lang="en-GB" dirty="0">
            <a:solidFill>
              <a:srgbClr val="FF0000"/>
            </a:solidFill>
          </a:endParaRPr>
        </a:p>
      </dgm:t>
    </dgm:pt>
    <dgm:pt modelId="{D0DD555B-2073-4C74-8F5B-5F28DA5B2FFC}" type="parTrans" cxnId="{7B5604F0-8742-401F-BD55-B0E7ABB1AD7E}">
      <dgm:prSet/>
      <dgm:spPr/>
      <dgm:t>
        <a:bodyPr/>
        <a:lstStyle/>
        <a:p>
          <a:endParaRPr lang="en-GB"/>
        </a:p>
      </dgm:t>
    </dgm:pt>
    <dgm:pt modelId="{7C106550-4969-4D6C-A280-B6B3ABDCBCBA}" type="sibTrans" cxnId="{7B5604F0-8742-401F-BD55-B0E7ABB1AD7E}">
      <dgm:prSet/>
      <dgm:spPr/>
      <dgm:t>
        <a:bodyPr/>
        <a:lstStyle/>
        <a:p>
          <a:endParaRPr lang="en-GB"/>
        </a:p>
      </dgm:t>
    </dgm:pt>
    <dgm:pt modelId="{5F88A0A0-1764-4DB9-8F0D-01E669111005}">
      <dgm:prSet/>
      <dgm:spPr/>
      <dgm:t>
        <a:bodyPr/>
        <a:lstStyle/>
        <a:p>
          <a:pPr rtl="0"/>
          <a:r>
            <a:rPr lang="en-US" dirty="0"/>
            <a:t>Entrepreneurs </a:t>
          </a:r>
          <a:r>
            <a:rPr lang="en-US" dirty="0">
              <a:solidFill>
                <a:srgbClr val="FF0000"/>
              </a:solidFill>
            </a:rPr>
            <a:t>do not rely on fate or luck</a:t>
          </a:r>
          <a:r>
            <a:rPr lang="en-US" dirty="0"/>
            <a:t>, however they try to control their own lives </a:t>
          </a:r>
          <a:endParaRPr lang="en-GB" dirty="0"/>
        </a:p>
      </dgm:t>
    </dgm:pt>
    <dgm:pt modelId="{FA641790-1A24-4DE6-AC27-2BDE79EEDA1A}" type="parTrans" cxnId="{40F5ECE8-8B10-4260-BC48-282D2273C5D3}">
      <dgm:prSet/>
      <dgm:spPr/>
      <dgm:t>
        <a:bodyPr/>
        <a:lstStyle/>
        <a:p>
          <a:endParaRPr lang="en-GB"/>
        </a:p>
      </dgm:t>
    </dgm:pt>
    <dgm:pt modelId="{15367489-3E35-4407-993B-1E1348A2522B}" type="sibTrans" cxnId="{40F5ECE8-8B10-4260-BC48-282D2273C5D3}">
      <dgm:prSet/>
      <dgm:spPr/>
      <dgm:t>
        <a:bodyPr/>
        <a:lstStyle/>
        <a:p>
          <a:endParaRPr lang="en-GB"/>
        </a:p>
      </dgm:t>
    </dgm:pt>
    <dgm:pt modelId="{D2117DEB-DC2E-4E5C-8B94-BFA83248838A}">
      <dgm:prSet/>
      <dgm:spPr/>
      <dgm:t>
        <a:bodyPr/>
        <a:lstStyle/>
        <a:p>
          <a:pPr rtl="0"/>
          <a:r>
            <a:rPr lang="en-US" dirty="0"/>
            <a:t>Entrepreneurs undertake moderate </a:t>
          </a:r>
          <a:r>
            <a:rPr lang="en-US" dirty="0">
              <a:solidFill>
                <a:srgbClr val="FF0000"/>
              </a:solidFill>
            </a:rPr>
            <a:t>risks</a:t>
          </a:r>
          <a:r>
            <a:rPr lang="en-US" dirty="0"/>
            <a:t>, which is why they look for high earning on their investments</a:t>
          </a:r>
          <a:endParaRPr lang="en-GB" dirty="0"/>
        </a:p>
      </dgm:t>
    </dgm:pt>
    <dgm:pt modelId="{AF1D7F8C-7264-4DD2-AF6E-5B7BBA5818CE}" type="parTrans" cxnId="{0818F14A-04F5-4CAF-B24A-0DEA2DB5D719}">
      <dgm:prSet/>
      <dgm:spPr/>
      <dgm:t>
        <a:bodyPr/>
        <a:lstStyle/>
        <a:p>
          <a:endParaRPr lang="en-GB"/>
        </a:p>
      </dgm:t>
    </dgm:pt>
    <dgm:pt modelId="{8D13D271-8B39-4E7E-A9E7-F719B5D32D82}" type="sibTrans" cxnId="{0818F14A-04F5-4CAF-B24A-0DEA2DB5D719}">
      <dgm:prSet/>
      <dgm:spPr/>
      <dgm:t>
        <a:bodyPr/>
        <a:lstStyle/>
        <a:p>
          <a:endParaRPr lang="en-GB"/>
        </a:p>
      </dgm:t>
    </dgm:pt>
    <dgm:pt modelId="{48413895-D313-403C-B48C-DC9BC8BCF75D}">
      <dgm:prSet/>
      <dgm:spPr/>
      <dgm:t>
        <a:bodyPr/>
        <a:lstStyle/>
        <a:p>
          <a:pPr rtl="0"/>
          <a:r>
            <a:rPr lang="en-US" dirty="0"/>
            <a:t>Entrepreneurs have the abilities to deal with </a:t>
          </a:r>
          <a:r>
            <a:rPr lang="en-US" dirty="0">
              <a:solidFill>
                <a:srgbClr val="FF0000"/>
              </a:solidFill>
            </a:rPr>
            <a:t>several ambiguous situations in their ventures</a:t>
          </a:r>
          <a:r>
            <a:rPr lang="en-US" dirty="0"/>
            <a:t>. They face these ambiguous situations and circumstances regularly because they do certain jobs and tasks which are entirely new by nature.</a:t>
          </a:r>
          <a:endParaRPr lang="en-GB" dirty="0"/>
        </a:p>
      </dgm:t>
    </dgm:pt>
    <dgm:pt modelId="{534CBDB8-F0F7-45E6-8700-26BB8134195C}" type="parTrans" cxnId="{965F11A3-8377-4FB9-8020-E7480953EB35}">
      <dgm:prSet/>
      <dgm:spPr/>
      <dgm:t>
        <a:bodyPr/>
        <a:lstStyle/>
        <a:p>
          <a:endParaRPr lang="en-GB"/>
        </a:p>
      </dgm:t>
    </dgm:pt>
    <dgm:pt modelId="{6BBD366F-6FF5-4BBF-AB27-F44D16908F23}" type="sibTrans" cxnId="{965F11A3-8377-4FB9-8020-E7480953EB35}">
      <dgm:prSet/>
      <dgm:spPr/>
      <dgm:t>
        <a:bodyPr/>
        <a:lstStyle/>
        <a:p>
          <a:endParaRPr lang="en-GB"/>
        </a:p>
      </dgm:t>
    </dgm:pt>
    <dgm:pt modelId="{3C190A78-14D6-42B2-85F1-AEDB39AEF775}">
      <dgm:prSet/>
      <dgm:spPr/>
      <dgm:t>
        <a:bodyPr/>
        <a:lstStyle/>
        <a:p>
          <a:pPr rtl="0"/>
          <a:r>
            <a:rPr lang="en-US" dirty="0"/>
            <a:t>Entrepreneurs have the tendency to be productive and efficient with in a given period of time. </a:t>
          </a:r>
          <a:endParaRPr lang="en-GB" dirty="0"/>
        </a:p>
      </dgm:t>
    </dgm:pt>
    <dgm:pt modelId="{17B0A607-C921-439A-9A25-6DD2F54D0A59}" type="parTrans" cxnId="{DD26CF22-B97C-4E57-809E-5FFA382C59B6}">
      <dgm:prSet/>
      <dgm:spPr/>
      <dgm:t>
        <a:bodyPr/>
        <a:lstStyle/>
        <a:p>
          <a:endParaRPr lang="en-GB"/>
        </a:p>
      </dgm:t>
    </dgm:pt>
    <dgm:pt modelId="{5DABC507-263F-4E04-92F4-3840E222A85C}" type="sibTrans" cxnId="{DD26CF22-B97C-4E57-809E-5FFA382C59B6}">
      <dgm:prSet/>
      <dgm:spPr/>
      <dgm:t>
        <a:bodyPr/>
        <a:lstStyle/>
        <a:p>
          <a:endParaRPr lang="en-GB"/>
        </a:p>
      </dgm:t>
    </dgm:pt>
    <dgm:pt modelId="{9A9E163E-FB69-481C-A2D2-C8E7177F4F76}" type="pres">
      <dgm:prSet presAssocID="{678FB061-C406-47B6-B318-D758E3C7EFEC}" presName="vert0" presStyleCnt="0">
        <dgm:presLayoutVars>
          <dgm:dir/>
          <dgm:animOne val="branch"/>
          <dgm:animLvl val="lvl"/>
        </dgm:presLayoutVars>
      </dgm:prSet>
      <dgm:spPr/>
    </dgm:pt>
    <dgm:pt modelId="{15348365-835B-459D-8B61-3C1965AF61C9}" type="pres">
      <dgm:prSet presAssocID="{3E3B32CD-CCFF-4349-823A-AA1925D1EDAC}" presName="thickLine" presStyleLbl="alignNode1" presStyleIdx="0" presStyleCnt="7"/>
      <dgm:spPr/>
    </dgm:pt>
    <dgm:pt modelId="{192A27EF-8980-49A3-9782-AB804BD82D7D}" type="pres">
      <dgm:prSet presAssocID="{3E3B32CD-CCFF-4349-823A-AA1925D1EDAC}" presName="horz1" presStyleCnt="0"/>
      <dgm:spPr/>
    </dgm:pt>
    <dgm:pt modelId="{89E1CC8A-5D7C-4DC2-952D-05BCB6A5259C}" type="pres">
      <dgm:prSet presAssocID="{3E3B32CD-CCFF-4349-823A-AA1925D1EDAC}" presName="tx1" presStyleLbl="revTx" presStyleIdx="0" presStyleCnt="7"/>
      <dgm:spPr/>
    </dgm:pt>
    <dgm:pt modelId="{14B91388-CA53-4B05-A7C4-5BFEEE7279CF}" type="pres">
      <dgm:prSet presAssocID="{3E3B32CD-CCFF-4349-823A-AA1925D1EDAC}" presName="vert1" presStyleCnt="0"/>
      <dgm:spPr/>
    </dgm:pt>
    <dgm:pt modelId="{C9C02827-F2B1-4BC6-9FD4-FDA790A4E22C}" type="pres">
      <dgm:prSet presAssocID="{1048144E-3391-4598-AF71-14A87D5E9191}" presName="thickLine" presStyleLbl="alignNode1" presStyleIdx="1" presStyleCnt="7"/>
      <dgm:spPr/>
    </dgm:pt>
    <dgm:pt modelId="{9EC1DC96-03E4-45EE-AD21-FFF77B4CCA2E}" type="pres">
      <dgm:prSet presAssocID="{1048144E-3391-4598-AF71-14A87D5E9191}" presName="horz1" presStyleCnt="0"/>
      <dgm:spPr/>
    </dgm:pt>
    <dgm:pt modelId="{D5FDA0A4-FDB5-43D5-8FBF-65F3D5B41631}" type="pres">
      <dgm:prSet presAssocID="{1048144E-3391-4598-AF71-14A87D5E9191}" presName="tx1" presStyleLbl="revTx" presStyleIdx="1" presStyleCnt="7"/>
      <dgm:spPr/>
    </dgm:pt>
    <dgm:pt modelId="{A5D09CCD-4491-4D51-BB3F-A8E91BB4A634}" type="pres">
      <dgm:prSet presAssocID="{1048144E-3391-4598-AF71-14A87D5E9191}" presName="vert1" presStyleCnt="0"/>
      <dgm:spPr/>
    </dgm:pt>
    <dgm:pt modelId="{976BB38C-1E8E-4F99-810E-2C8A42FF16DA}" type="pres">
      <dgm:prSet presAssocID="{C4FFF229-E757-4CBE-A2A5-ECBA2F0F3395}" presName="thickLine" presStyleLbl="alignNode1" presStyleIdx="2" presStyleCnt="7"/>
      <dgm:spPr/>
    </dgm:pt>
    <dgm:pt modelId="{D8202EE3-36CA-4FBA-8F99-A2B3D82CB08B}" type="pres">
      <dgm:prSet presAssocID="{C4FFF229-E757-4CBE-A2A5-ECBA2F0F3395}" presName="horz1" presStyleCnt="0"/>
      <dgm:spPr/>
    </dgm:pt>
    <dgm:pt modelId="{A29797F7-FE95-4589-93F4-47CF102070A8}" type="pres">
      <dgm:prSet presAssocID="{C4FFF229-E757-4CBE-A2A5-ECBA2F0F3395}" presName="tx1" presStyleLbl="revTx" presStyleIdx="2" presStyleCnt="7"/>
      <dgm:spPr/>
    </dgm:pt>
    <dgm:pt modelId="{31ECB6E9-1A8D-44AC-8762-41B7DB3AA81A}" type="pres">
      <dgm:prSet presAssocID="{C4FFF229-E757-4CBE-A2A5-ECBA2F0F3395}" presName="vert1" presStyleCnt="0"/>
      <dgm:spPr/>
    </dgm:pt>
    <dgm:pt modelId="{41ACF322-9013-41F4-B9E4-9E2114B68B5C}" type="pres">
      <dgm:prSet presAssocID="{5F88A0A0-1764-4DB9-8F0D-01E669111005}" presName="thickLine" presStyleLbl="alignNode1" presStyleIdx="3" presStyleCnt="7"/>
      <dgm:spPr/>
    </dgm:pt>
    <dgm:pt modelId="{C299BF9B-616A-4B15-9DFD-586BFC1CD5B7}" type="pres">
      <dgm:prSet presAssocID="{5F88A0A0-1764-4DB9-8F0D-01E669111005}" presName="horz1" presStyleCnt="0"/>
      <dgm:spPr/>
    </dgm:pt>
    <dgm:pt modelId="{9BFA745F-BB0E-440F-A9EB-F12F234EE874}" type="pres">
      <dgm:prSet presAssocID="{5F88A0A0-1764-4DB9-8F0D-01E669111005}" presName="tx1" presStyleLbl="revTx" presStyleIdx="3" presStyleCnt="7"/>
      <dgm:spPr/>
    </dgm:pt>
    <dgm:pt modelId="{19B43611-6D25-4026-B82D-D06A4B87688D}" type="pres">
      <dgm:prSet presAssocID="{5F88A0A0-1764-4DB9-8F0D-01E669111005}" presName="vert1" presStyleCnt="0"/>
      <dgm:spPr/>
    </dgm:pt>
    <dgm:pt modelId="{E8A6519E-008E-4583-A2AE-B74C2DE8DB15}" type="pres">
      <dgm:prSet presAssocID="{D2117DEB-DC2E-4E5C-8B94-BFA83248838A}" presName="thickLine" presStyleLbl="alignNode1" presStyleIdx="4" presStyleCnt="7"/>
      <dgm:spPr/>
    </dgm:pt>
    <dgm:pt modelId="{DB2C6F3D-A187-4AA8-98A9-2CD7B5DEA41C}" type="pres">
      <dgm:prSet presAssocID="{D2117DEB-DC2E-4E5C-8B94-BFA83248838A}" presName="horz1" presStyleCnt="0"/>
      <dgm:spPr/>
    </dgm:pt>
    <dgm:pt modelId="{9B74BFDD-5AA7-4839-9138-A87E65AE7B5D}" type="pres">
      <dgm:prSet presAssocID="{D2117DEB-DC2E-4E5C-8B94-BFA83248838A}" presName="tx1" presStyleLbl="revTx" presStyleIdx="4" presStyleCnt="7"/>
      <dgm:spPr/>
    </dgm:pt>
    <dgm:pt modelId="{BE3E1845-8AAA-4596-AC54-D595440570A0}" type="pres">
      <dgm:prSet presAssocID="{D2117DEB-DC2E-4E5C-8B94-BFA83248838A}" presName="vert1" presStyleCnt="0"/>
      <dgm:spPr/>
    </dgm:pt>
    <dgm:pt modelId="{DA03C119-10AF-41FB-85F5-0F8AC17D5E26}" type="pres">
      <dgm:prSet presAssocID="{48413895-D313-403C-B48C-DC9BC8BCF75D}" presName="thickLine" presStyleLbl="alignNode1" presStyleIdx="5" presStyleCnt="7"/>
      <dgm:spPr/>
    </dgm:pt>
    <dgm:pt modelId="{E4789921-0AA7-488F-93C4-E0BEA29D1201}" type="pres">
      <dgm:prSet presAssocID="{48413895-D313-403C-B48C-DC9BC8BCF75D}" presName="horz1" presStyleCnt="0"/>
      <dgm:spPr/>
    </dgm:pt>
    <dgm:pt modelId="{CFF93105-FE0F-4910-9678-0415D410ACAB}" type="pres">
      <dgm:prSet presAssocID="{48413895-D313-403C-B48C-DC9BC8BCF75D}" presName="tx1" presStyleLbl="revTx" presStyleIdx="5" presStyleCnt="7"/>
      <dgm:spPr/>
    </dgm:pt>
    <dgm:pt modelId="{50CCE839-5567-407F-9DFD-4C58C176B531}" type="pres">
      <dgm:prSet presAssocID="{48413895-D313-403C-B48C-DC9BC8BCF75D}" presName="vert1" presStyleCnt="0"/>
      <dgm:spPr/>
    </dgm:pt>
    <dgm:pt modelId="{5546C518-ED93-4483-8DD7-D66757406AA7}" type="pres">
      <dgm:prSet presAssocID="{3C190A78-14D6-42B2-85F1-AEDB39AEF775}" presName="thickLine" presStyleLbl="alignNode1" presStyleIdx="6" presStyleCnt="7"/>
      <dgm:spPr/>
    </dgm:pt>
    <dgm:pt modelId="{97F7599D-22CB-4420-A5E4-8C4795B38F91}" type="pres">
      <dgm:prSet presAssocID="{3C190A78-14D6-42B2-85F1-AEDB39AEF775}" presName="horz1" presStyleCnt="0"/>
      <dgm:spPr/>
    </dgm:pt>
    <dgm:pt modelId="{99433DC3-3ADA-4B09-9D0F-C52C1E3F69BB}" type="pres">
      <dgm:prSet presAssocID="{3C190A78-14D6-42B2-85F1-AEDB39AEF775}" presName="tx1" presStyleLbl="revTx" presStyleIdx="6" presStyleCnt="7"/>
      <dgm:spPr/>
    </dgm:pt>
    <dgm:pt modelId="{EE025C5E-1530-4EB3-9D1A-76C944DBB746}" type="pres">
      <dgm:prSet presAssocID="{3C190A78-14D6-42B2-85F1-AEDB39AEF775}" presName="vert1" presStyleCnt="0"/>
      <dgm:spPr/>
    </dgm:pt>
  </dgm:ptLst>
  <dgm:cxnLst>
    <dgm:cxn modelId="{CF82F002-0625-452F-A9C3-AC7D270B7B20}" type="presOf" srcId="{48413895-D313-403C-B48C-DC9BC8BCF75D}" destId="{CFF93105-FE0F-4910-9678-0415D410ACAB}" srcOrd="0" destOrd="0" presId="urn:microsoft.com/office/officeart/2008/layout/LinedList"/>
    <dgm:cxn modelId="{08109503-D8CA-4C3D-9BF3-8ECFF67C27DE}" type="presOf" srcId="{C4FFF229-E757-4CBE-A2A5-ECBA2F0F3395}" destId="{A29797F7-FE95-4589-93F4-47CF102070A8}" srcOrd="0" destOrd="0" presId="urn:microsoft.com/office/officeart/2008/layout/LinedList"/>
    <dgm:cxn modelId="{3ADF600E-AD38-4BA3-BC17-C38990C14605}" type="presOf" srcId="{3E3B32CD-CCFF-4349-823A-AA1925D1EDAC}" destId="{89E1CC8A-5D7C-4DC2-952D-05BCB6A5259C}" srcOrd="0" destOrd="0" presId="urn:microsoft.com/office/officeart/2008/layout/LinedList"/>
    <dgm:cxn modelId="{78A3761A-1C29-4B3D-9DD1-A5EDE2B08A7A}" type="presOf" srcId="{3C190A78-14D6-42B2-85F1-AEDB39AEF775}" destId="{99433DC3-3ADA-4B09-9D0F-C52C1E3F69BB}" srcOrd="0" destOrd="0" presId="urn:microsoft.com/office/officeart/2008/layout/LinedList"/>
    <dgm:cxn modelId="{DD26CF22-B97C-4E57-809E-5FFA382C59B6}" srcId="{678FB061-C406-47B6-B318-D758E3C7EFEC}" destId="{3C190A78-14D6-42B2-85F1-AEDB39AEF775}" srcOrd="6" destOrd="0" parTransId="{17B0A607-C921-439A-9A25-6DD2F54D0A59}" sibTransId="{5DABC507-263F-4E04-92F4-3840E222A85C}"/>
    <dgm:cxn modelId="{7279C761-0CB7-49F0-80B8-A1B82D83B6A1}" type="presOf" srcId="{5F88A0A0-1764-4DB9-8F0D-01E669111005}" destId="{9BFA745F-BB0E-440F-A9EB-F12F234EE874}" srcOrd="0" destOrd="0" presId="urn:microsoft.com/office/officeart/2008/layout/LinedList"/>
    <dgm:cxn modelId="{0818F14A-04F5-4CAF-B24A-0DEA2DB5D719}" srcId="{678FB061-C406-47B6-B318-D758E3C7EFEC}" destId="{D2117DEB-DC2E-4E5C-8B94-BFA83248838A}" srcOrd="4" destOrd="0" parTransId="{AF1D7F8C-7264-4DD2-AF6E-5B7BBA5818CE}" sibTransId="{8D13D271-8B39-4E7E-A9E7-F719B5D32D82}"/>
    <dgm:cxn modelId="{3D02B96E-730E-47D8-89FA-D40F9272785A}" srcId="{678FB061-C406-47B6-B318-D758E3C7EFEC}" destId="{3E3B32CD-CCFF-4349-823A-AA1925D1EDAC}" srcOrd="0" destOrd="0" parTransId="{4E3B487E-BA90-49B4-8A4E-F9D9855A0100}" sibTransId="{7B8FAC62-7E16-410D-9EF6-8EAE8202298A}"/>
    <dgm:cxn modelId="{23725855-800E-4FAF-A91C-155A5CD88BFF}" type="presOf" srcId="{678FB061-C406-47B6-B318-D758E3C7EFEC}" destId="{9A9E163E-FB69-481C-A2D2-C8E7177F4F76}" srcOrd="0" destOrd="0" presId="urn:microsoft.com/office/officeart/2008/layout/LinedList"/>
    <dgm:cxn modelId="{965F11A3-8377-4FB9-8020-E7480953EB35}" srcId="{678FB061-C406-47B6-B318-D758E3C7EFEC}" destId="{48413895-D313-403C-B48C-DC9BC8BCF75D}" srcOrd="5" destOrd="0" parTransId="{534CBDB8-F0F7-45E6-8700-26BB8134195C}" sibTransId="{6BBD366F-6FF5-4BBF-AB27-F44D16908F23}"/>
    <dgm:cxn modelId="{A465BABF-FC6F-4DEF-9D82-582149EDAD30}" type="presOf" srcId="{D2117DEB-DC2E-4E5C-8B94-BFA83248838A}" destId="{9B74BFDD-5AA7-4839-9138-A87E65AE7B5D}" srcOrd="0" destOrd="0" presId="urn:microsoft.com/office/officeart/2008/layout/LinedList"/>
    <dgm:cxn modelId="{94A58BC2-01D7-4A4B-9437-CAC368F24703}" srcId="{678FB061-C406-47B6-B318-D758E3C7EFEC}" destId="{1048144E-3391-4598-AF71-14A87D5E9191}" srcOrd="1" destOrd="0" parTransId="{8AEDDCBB-5F0B-471E-9E3C-C2C47263E982}" sibTransId="{47DC2E12-4A93-49D5-B275-D5A466CEF7F0}"/>
    <dgm:cxn modelId="{C5F0E7DA-1322-4F8D-8826-2B385FFB0FAE}" type="presOf" srcId="{1048144E-3391-4598-AF71-14A87D5E9191}" destId="{D5FDA0A4-FDB5-43D5-8FBF-65F3D5B41631}" srcOrd="0" destOrd="0" presId="urn:microsoft.com/office/officeart/2008/layout/LinedList"/>
    <dgm:cxn modelId="{40F5ECE8-8B10-4260-BC48-282D2273C5D3}" srcId="{678FB061-C406-47B6-B318-D758E3C7EFEC}" destId="{5F88A0A0-1764-4DB9-8F0D-01E669111005}" srcOrd="3" destOrd="0" parTransId="{FA641790-1A24-4DE6-AC27-2BDE79EEDA1A}" sibTransId="{15367489-3E35-4407-993B-1E1348A2522B}"/>
    <dgm:cxn modelId="{7B5604F0-8742-401F-BD55-B0E7ABB1AD7E}" srcId="{678FB061-C406-47B6-B318-D758E3C7EFEC}" destId="{C4FFF229-E757-4CBE-A2A5-ECBA2F0F3395}" srcOrd="2" destOrd="0" parTransId="{D0DD555B-2073-4C74-8F5B-5F28DA5B2FFC}" sibTransId="{7C106550-4969-4D6C-A280-B6B3ABDCBCBA}"/>
    <dgm:cxn modelId="{74645AB9-F35B-4C53-AD31-484101427DD1}" type="presParOf" srcId="{9A9E163E-FB69-481C-A2D2-C8E7177F4F76}" destId="{15348365-835B-459D-8B61-3C1965AF61C9}" srcOrd="0" destOrd="0" presId="urn:microsoft.com/office/officeart/2008/layout/LinedList"/>
    <dgm:cxn modelId="{44545B07-2CE7-4805-B02E-8E3E1C0A74A5}" type="presParOf" srcId="{9A9E163E-FB69-481C-A2D2-C8E7177F4F76}" destId="{192A27EF-8980-49A3-9782-AB804BD82D7D}" srcOrd="1" destOrd="0" presId="urn:microsoft.com/office/officeart/2008/layout/LinedList"/>
    <dgm:cxn modelId="{80B292B2-3DFC-401B-9746-216386E2BBA9}" type="presParOf" srcId="{192A27EF-8980-49A3-9782-AB804BD82D7D}" destId="{89E1CC8A-5D7C-4DC2-952D-05BCB6A5259C}" srcOrd="0" destOrd="0" presId="urn:microsoft.com/office/officeart/2008/layout/LinedList"/>
    <dgm:cxn modelId="{6D679198-741A-40CE-99B8-41871F202704}" type="presParOf" srcId="{192A27EF-8980-49A3-9782-AB804BD82D7D}" destId="{14B91388-CA53-4B05-A7C4-5BFEEE7279CF}" srcOrd="1" destOrd="0" presId="urn:microsoft.com/office/officeart/2008/layout/LinedList"/>
    <dgm:cxn modelId="{198FD270-1041-4FBE-9E57-79A08BBF99DA}" type="presParOf" srcId="{9A9E163E-FB69-481C-A2D2-C8E7177F4F76}" destId="{C9C02827-F2B1-4BC6-9FD4-FDA790A4E22C}" srcOrd="2" destOrd="0" presId="urn:microsoft.com/office/officeart/2008/layout/LinedList"/>
    <dgm:cxn modelId="{ADE4123B-716E-4B2B-9E61-CE7FED3DD21D}" type="presParOf" srcId="{9A9E163E-FB69-481C-A2D2-C8E7177F4F76}" destId="{9EC1DC96-03E4-45EE-AD21-FFF77B4CCA2E}" srcOrd="3" destOrd="0" presId="urn:microsoft.com/office/officeart/2008/layout/LinedList"/>
    <dgm:cxn modelId="{FBFA0FB7-42CE-4DF3-8833-6687082CCE42}" type="presParOf" srcId="{9EC1DC96-03E4-45EE-AD21-FFF77B4CCA2E}" destId="{D5FDA0A4-FDB5-43D5-8FBF-65F3D5B41631}" srcOrd="0" destOrd="0" presId="urn:microsoft.com/office/officeart/2008/layout/LinedList"/>
    <dgm:cxn modelId="{F3D4ABB8-6BC1-46CE-A697-3835575EC93F}" type="presParOf" srcId="{9EC1DC96-03E4-45EE-AD21-FFF77B4CCA2E}" destId="{A5D09CCD-4491-4D51-BB3F-A8E91BB4A634}" srcOrd="1" destOrd="0" presId="urn:microsoft.com/office/officeart/2008/layout/LinedList"/>
    <dgm:cxn modelId="{9FDCD890-6581-46FF-AC14-75C6BB64957B}" type="presParOf" srcId="{9A9E163E-FB69-481C-A2D2-C8E7177F4F76}" destId="{976BB38C-1E8E-4F99-810E-2C8A42FF16DA}" srcOrd="4" destOrd="0" presId="urn:microsoft.com/office/officeart/2008/layout/LinedList"/>
    <dgm:cxn modelId="{8F742A02-E64D-4B60-ABF9-26D6501B9A1F}" type="presParOf" srcId="{9A9E163E-FB69-481C-A2D2-C8E7177F4F76}" destId="{D8202EE3-36CA-4FBA-8F99-A2B3D82CB08B}" srcOrd="5" destOrd="0" presId="urn:microsoft.com/office/officeart/2008/layout/LinedList"/>
    <dgm:cxn modelId="{683FDB12-53A4-4BAD-9910-CAF800ED19C8}" type="presParOf" srcId="{D8202EE3-36CA-4FBA-8F99-A2B3D82CB08B}" destId="{A29797F7-FE95-4589-93F4-47CF102070A8}" srcOrd="0" destOrd="0" presId="urn:microsoft.com/office/officeart/2008/layout/LinedList"/>
    <dgm:cxn modelId="{2B0512A4-F806-445E-9419-DDFCC5695547}" type="presParOf" srcId="{D8202EE3-36CA-4FBA-8F99-A2B3D82CB08B}" destId="{31ECB6E9-1A8D-44AC-8762-41B7DB3AA81A}" srcOrd="1" destOrd="0" presId="urn:microsoft.com/office/officeart/2008/layout/LinedList"/>
    <dgm:cxn modelId="{92D76412-D0DB-467F-96E0-92E9CA50E0E0}" type="presParOf" srcId="{9A9E163E-FB69-481C-A2D2-C8E7177F4F76}" destId="{41ACF322-9013-41F4-B9E4-9E2114B68B5C}" srcOrd="6" destOrd="0" presId="urn:microsoft.com/office/officeart/2008/layout/LinedList"/>
    <dgm:cxn modelId="{F106A352-B18C-40BF-AB0A-A0BF1D62FFEB}" type="presParOf" srcId="{9A9E163E-FB69-481C-A2D2-C8E7177F4F76}" destId="{C299BF9B-616A-4B15-9DFD-586BFC1CD5B7}" srcOrd="7" destOrd="0" presId="urn:microsoft.com/office/officeart/2008/layout/LinedList"/>
    <dgm:cxn modelId="{82834538-D64E-486C-BDEE-7B4C6E12A47E}" type="presParOf" srcId="{C299BF9B-616A-4B15-9DFD-586BFC1CD5B7}" destId="{9BFA745F-BB0E-440F-A9EB-F12F234EE874}" srcOrd="0" destOrd="0" presId="urn:microsoft.com/office/officeart/2008/layout/LinedList"/>
    <dgm:cxn modelId="{B98BB85A-9A4D-4B32-9485-281AD3308F70}" type="presParOf" srcId="{C299BF9B-616A-4B15-9DFD-586BFC1CD5B7}" destId="{19B43611-6D25-4026-B82D-D06A4B87688D}" srcOrd="1" destOrd="0" presId="urn:microsoft.com/office/officeart/2008/layout/LinedList"/>
    <dgm:cxn modelId="{35645C5B-2AD7-4018-B287-75B359657D41}" type="presParOf" srcId="{9A9E163E-FB69-481C-A2D2-C8E7177F4F76}" destId="{E8A6519E-008E-4583-A2AE-B74C2DE8DB15}" srcOrd="8" destOrd="0" presId="urn:microsoft.com/office/officeart/2008/layout/LinedList"/>
    <dgm:cxn modelId="{30EEE176-CFB6-424C-8147-CFC3431B6501}" type="presParOf" srcId="{9A9E163E-FB69-481C-A2D2-C8E7177F4F76}" destId="{DB2C6F3D-A187-4AA8-98A9-2CD7B5DEA41C}" srcOrd="9" destOrd="0" presId="urn:microsoft.com/office/officeart/2008/layout/LinedList"/>
    <dgm:cxn modelId="{4A9F2392-A6C0-408C-B5B0-3996A63BF07A}" type="presParOf" srcId="{DB2C6F3D-A187-4AA8-98A9-2CD7B5DEA41C}" destId="{9B74BFDD-5AA7-4839-9138-A87E65AE7B5D}" srcOrd="0" destOrd="0" presId="urn:microsoft.com/office/officeart/2008/layout/LinedList"/>
    <dgm:cxn modelId="{3C6D3B5F-00E8-49EB-98E4-E2276952A60A}" type="presParOf" srcId="{DB2C6F3D-A187-4AA8-98A9-2CD7B5DEA41C}" destId="{BE3E1845-8AAA-4596-AC54-D595440570A0}" srcOrd="1" destOrd="0" presId="urn:microsoft.com/office/officeart/2008/layout/LinedList"/>
    <dgm:cxn modelId="{17D92C41-B2B8-43ED-A4E4-2B3C04B4FE1D}" type="presParOf" srcId="{9A9E163E-FB69-481C-A2D2-C8E7177F4F76}" destId="{DA03C119-10AF-41FB-85F5-0F8AC17D5E26}" srcOrd="10" destOrd="0" presId="urn:microsoft.com/office/officeart/2008/layout/LinedList"/>
    <dgm:cxn modelId="{F662FE75-A5F2-485F-A89F-707C4653235A}" type="presParOf" srcId="{9A9E163E-FB69-481C-A2D2-C8E7177F4F76}" destId="{E4789921-0AA7-488F-93C4-E0BEA29D1201}" srcOrd="11" destOrd="0" presId="urn:microsoft.com/office/officeart/2008/layout/LinedList"/>
    <dgm:cxn modelId="{D212FE56-A73D-4A7C-8BA8-87856218ECF1}" type="presParOf" srcId="{E4789921-0AA7-488F-93C4-E0BEA29D1201}" destId="{CFF93105-FE0F-4910-9678-0415D410ACAB}" srcOrd="0" destOrd="0" presId="urn:microsoft.com/office/officeart/2008/layout/LinedList"/>
    <dgm:cxn modelId="{113F3DE2-F855-4FE1-84AA-F7EFC11C58EE}" type="presParOf" srcId="{E4789921-0AA7-488F-93C4-E0BEA29D1201}" destId="{50CCE839-5567-407F-9DFD-4C58C176B531}" srcOrd="1" destOrd="0" presId="urn:microsoft.com/office/officeart/2008/layout/LinedList"/>
    <dgm:cxn modelId="{147B6161-140C-492C-AC8A-EBA7B0A8599E}" type="presParOf" srcId="{9A9E163E-FB69-481C-A2D2-C8E7177F4F76}" destId="{5546C518-ED93-4483-8DD7-D66757406AA7}" srcOrd="12" destOrd="0" presId="urn:microsoft.com/office/officeart/2008/layout/LinedList"/>
    <dgm:cxn modelId="{7E4BE9BD-50E5-45A8-962B-EEE71EB80D0E}" type="presParOf" srcId="{9A9E163E-FB69-481C-A2D2-C8E7177F4F76}" destId="{97F7599D-22CB-4420-A5E4-8C4795B38F91}" srcOrd="13" destOrd="0" presId="urn:microsoft.com/office/officeart/2008/layout/LinedList"/>
    <dgm:cxn modelId="{F1AE5404-300D-40ED-9983-59F5F6C30900}" type="presParOf" srcId="{97F7599D-22CB-4420-A5E4-8C4795B38F91}" destId="{99433DC3-3ADA-4B09-9D0F-C52C1E3F69BB}" srcOrd="0" destOrd="0" presId="urn:microsoft.com/office/officeart/2008/layout/LinedList"/>
    <dgm:cxn modelId="{C8D66935-7DB4-4029-83C8-E2669ACD4DED}" type="presParOf" srcId="{97F7599D-22CB-4420-A5E4-8C4795B38F91}" destId="{EE025C5E-1530-4EB3-9D1A-76C944DBB74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243755-4809-4FD0-BA3A-5DE1B83C5490}" type="doc">
      <dgm:prSet loTypeId="urn:microsoft.com/office/officeart/2008/layout/VerticalCircleList" loCatId="list" qsTypeId="urn:microsoft.com/office/officeart/2005/8/quickstyle/3d3" qsCatId="3D" csTypeId="urn:microsoft.com/office/officeart/2005/8/colors/colorful4" csCatId="colorful" phldr="1"/>
      <dgm:spPr/>
      <dgm:t>
        <a:bodyPr/>
        <a:lstStyle/>
        <a:p>
          <a:endParaRPr lang="en-GB"/>
        </a:p>
      </dgm:t>
    </dgm:pt>
    <dgm:pt modelId="{D3EA28F1-707C-4510-8ACB-3FF747C34735}">
      <dgm:prSet/>
      <dgm:spPr/>
      <dgm:t>
        <a:bodyPr/>
        <a:lstStyle/>
        <a:p>
          <a:pPr rtl="0"/>
          <a:r>
            <a:rPr lang="en-US" dirty="0"/>
            <a:t>Risk takers: </a:t>
          </a:r>
          <a:endParaRPr lang="en-GB" dirty="0"/>
        </a:p>
      </dgm:t>
    </dgm:pt>
    <dgm:pt modelId="{5ECAFE6C-2DF9-4464-8F92-73D9375091A8}" type="parTrans" cxnId="{C402E03B-4679-4DEA-93E2-AD5C986FC696}">
      <dgm:prSet/>
      <dgm:spPr/>
      <dgm:t>
        <a:bodyPr/>
        <a:lstStyle/>
        <a:p>
          <a:endParaRPr lang="en-GB"/>
        </a:p>
      </dgm:t>
    </dgm:pt>
    <dgm:pt modelId="{584D3A5E-2690-40DF-9B21-10AFE453F3DA}" type="sibTrans" cxnId="{C402E03B-4679-4DEA-93E2-AD5C986FC696}">
      <dgm:prSet/>
      <dgm:spPr/>
      <dgm:t>
        <a:bodyPr/>
        <a:lstStyle/>
        <a:p>
          <a:endParaRPr lang="en-GB"/>
        </a:p>
      </dgm:t>
    </dgm:pt>
    <dgm:pt modelId="{9EF73786-BFC9-40E3-A4B5-FA522E391E52}">
      <dgm:prSet/>
      <dgm:spPr/>
      <dgm:t>
        <a:bodyPr/>
        <a:lstStyle/>
        <a:p>
          <a:pPr rtl="0"/>
          <a:r>
            <a:rPr lang="en-US" dirty="0"/>
            <a:t>Flexible</a:t>
          </a:r>
          <a:endParaRPr lang="en-GB" dirty="0"/>
        </a:p>
      </dgm:t>
    </dgm:pt>
    <dgm:pt modelId="{05E5DAC4-8D60-4451-A07A-37E56C9D1A89}" type="parTrans" cxnId="{9ABD8D59-CFA8-4296-988C-437CFDBE211C}">
      <dgm:prSet/>
      <dgm:spPr/>
      <dgm:t>
        <a:bodyPr/>
        <a:lstStyle/>
        <a:p>
          <a:endParaRPr lang="en-GB"/>
        </a:p>
      </dgm:t>
    </dgm:pt>
    <dgm:pt modelId="{14B8B612-8798-47B0-B496-D2DBFC9F6F6B}" type="sibTrans" cxnId="{9ABD8D59-CFA8-4296-988C-437CFDBE211C}">
      <dgm:prSet/>
      <dgm:spPr/>
      <dgm:t>
        <a:bodyPr/>
        <a:lstStyle/>
        <a:p>
          <a:endParaRPr lang="en-GB"/>
        </a:p>
      </dgm:t>
    </dgm:pt>
    <dgm:pt modelId="{1F7EB0E7-B43E-4F9C-AFAC-C02C1D2BA2DE}">
      <dgm:prSet/>
      <dgm:spPr/>
      <dgm:t>
        <a:bodyPr/>
        <a:lstStyle/>
        <a:p>
          <a:pPr rtl="0"/>
          <a:r>
            <a:rPr lang="en-US"/>
            <a:t>Knowledgeable</a:t>
          </a:r>
          <a:endParaRPr lang="en-GB"/>
        </a:p>
      </dgm:t>
    </dgm:pt>
    <dgm:pt modelId="{A00E7BCB-8B2F-4692-ADBD-701C6F0F7AD7}" type="parTrans" cxnId="{C13E87D7-0FE6-4DEE-9CBA-A80810015FC2}">
      <dgm:prSet/>
      <dgm:spPr/>
      <dgm:t>
        <a:bodyPr/>
        <a:lstStyle/>
        <a:p>
          <a:endParaRPr lang="en-GB"/>
        </a:p>
      </dgm:t>
    </dgm:pt>
    <dgm:pt modelId="{D01650E1-A99C-4BA4-B415-2D779FC66C94}" type="sibTrans" cxnId="{C13E87D7-0FE6-4DEE-9CBA-A80810015FC2}">
      <dgm:prSet/>
      <dgm:spPr/>
      <dgm:t>
        <a:bodyPr/>
        <a:lstStyle/>
        <a:p>
          <a:endParaRPr lang="en-GB"/>
        </a:p>
      </dgm:t>
    </dgm:pt>
    <dgm:pt modelId="{5480000F-E453-4168-B1C2-87F23327E683}">
      <dgm:prSet/>
      <dgm:spPr/>
      <dgm:t>
        <a:bodyPr/>
        <a:lstStyle/>
        <a:p>
          <a:pPr rtl="0"/>
          <a:r>
            <a:rPr lang="en-US"/>
            <a:t>Independent</a:t>
          </a:r>
          <a:endParaRPr lang="en-GB"/>
        </a:p>
      </dgm:t>
    </dgm:pt>
    <dgm:pt modelId="{A6A700C9-6FD6-46D3-BC90-104EC93CE4DA}" type="parTrans" cxnId="{9C1D2A0C-7436-4D90-8191-CBDE2E4B69F6}">
      <dgm:prSet/>
      <dgm:spPr/>
      <dgm:t>
        <a:bodyPr/>
        <a:lstStyle/>
        <a:p>
          <a:endParaRPr lang="en-GB"/>
        </a:p>
      </dgm:t>
    </dgm:pt>
    <dgm:pt modelId="{0AD69095-8697-4441-901D-BA7C9834C890}" type="sibTrans" cxnId="{9C1D2A0C-7436-4D90-8191-CBDE2E4B69F6}">
      <dgm:prSet/>
      <dgm:spPr/>
      <dgm:t>
        <a:bodyPr/>
        <a:lstStyle/>
        <a:p>
          <a:endParaRPr lang="en-GB"/>
        </a:p>
      </dgm:t>
    </dgm:pt>
    <dgm:pt modelId="{E5DF2CE5-E22D-4A17-939F-4849444F82A1}">
      <dgm:prSet/>
      <dgm:spPr/>
      <dgm:t>
        <a:bodyPr/>
        <a:lstStyle/>
        <a:p>
          <a:pPr rtl="0"/>
          <a:r>
            <a:rPr lang="en-US"/>
            <a:t>Energetic</a:t>
          </a:r>
          <a:endParaRPr lang="en-GB"/>
        </a:p>
      </dgm:t>
    </dgm:pt>
    <dgm:pt modelId="{BDC79590-3E91-422A-89BE-05A02D1767CD}" type="parTrans" cxnId="{DB4FFEA0-A65E-4FF8-8DAA-823941633F3A}">
      <dgm:prSet/>
      <dgm:spPr/>
      <dgm:t>
        <a:bodyPr/>
        <a:lstStyle/>
        <a:p>
          <a:endParaRPr lang="en-GB"/>
        </a:p>
      </dgm:t>
    </dgm:pt>
    <dgm:pt modelId="{0EEBD222-04D9-4EFC-9B83-C93C01AF9CFC}" type="sibTrans" cxnId="{DB4FFEA0-A65E-4FF8-8DAA-823941633F3A}">
      <dgm:prSet/>
      <dgm:spPr/>
      <dgm:t>
        <a:bodyPr/>
        <a:lstStyle/>
        <a:p>
          <a:endParaRPr lang="en-GB"/>
        </a:p>
      </dgm:t>
    </dgm:pt>
    <dgm:pt modelId="{3CCD3F66-70D3-4E68-8645-6C8FA263EBFE}">
      <dgm:prSet/>
      <dgm:spPr/>
      <dgm:t>
        <a:bodyPr/>
        <a:lstStyle/>
        <a:p>
          <a:pPr rtl="0"/>
          <a:r>
            <a:rPr lang="en-US"/>
            <a:t>Creative</a:t>
          </a:r>
          <a:endParaRPr lang="en-GB"/>
        </a:p>
      </dgm:t>
    </dgm:pt>
    <dgm:pt modelId="{B8124853-C83E-4941-90B4-E3E3AB902877}" type="parTrans" cxnId="{042BDF86-EC90-4C0A-BC4A-BD25699F00FE}">
      <dgm:prSet/>
      <dgm:spPr/>
      <dgm:t>
        <a:bodyPr/>
        <a:lstStyle/>
        <a:p>
          <a:endParaRPr lang="en-GB"/>
        </a:p>
      </dgm:t>
    </dgm:pt>
    <dgm:pt modelId="{74BD726F-F541-4ABF-8822-41796E5E2695}" type="sibTrans" cxnId="{042BDF86-EC90-4C0A-BC4A-BD25699F00FE}">
      <dgm:prSet/>
      <dgm:spPr/>
      <dgm:t>
        <a:bodyPr/>
        <a:lstStyle/>
        <a:p>
          <a:endParaRPr lang="en-GB"/>
        </a:p>
      </dgm:t>
    </dgm:pt>
    <dgm:pt modelId="{DB84CECF-B2D4-41A5-8FC1-C98A4930B2D8}">
      <dgm:prSet/>
      <dgm:spPr/>
      <dgm:t>
        <a:bodyPr/>
        <a:lstStyle/>
        <a:p>
          <a:pPr rtl="0"/>
          <a:r>
            <a:rPr lang="en-US"/>
            <a:t>Dynamic leader</a:t>
          </a:r>
          <a:endParaRPr lang="en-GB"/>
        </a:p>
      </dgm:t>
    </dgm:pt>
    <dgm:pt modelId="{6CB85C9B-A92B-44AA-A25D-E5EC25A2A6D0}" type="parTrans" cxnId="{A21FF3B6-3EED-4510-A825-1DB8293D64D4}">
      <dgm:prSet/>
      <dgm:spPr/>
      <dgm:t>
        <a:bodyPr/>
        <a:lstStyle/>
        <a:p>
          <a:endParaRPr lang="en-GB"/>
        </a:p>
      </dgm:t>
    </dgm:pt>
    <dgm:pt modelId="{2CB0B292-4994-497C-9B1E-979C2FA2C08C}" type="sibTrans" cxnId="{A21FF3B6-3EED-4510-A825-1DB8293D64D4}">
      <dgm:prSet/>
      <dgm:spPr/>
      <dgm:t>
        <a:bodyPr/>
        <a:lstStyle/>
        <a:p>
          <a:endParaRPr lang="en-GB"/>
        </a:p>
      </dgm:t>
    </dgm:pt>
    <dgm:pt modelId="{A098C005-6142-418C-8EA8-CE2F7A861DC3}">
      <dgm:prSet/>
      <dgm:spPr/>
      <dgm:t>
        <a:bodyPr/>
        <a:lstStyle/>
        <a:p>
          <a:pPr rtl="0"/>
          <a:r>
            <a:rPr lang="en-US"/>
            <a:t>Responsive to suggestions or criticisms</a:t>
          </a:r>
          <a:endParaRPr lang="en-GB"/>
        </a:p>
      </dgm:t>
    </dgm:pt>
    <dgm:pt modelId="{6F908C4A-EC29-42BD-B15C-D7E5417ED2FF}" type="parTrans" cxnId="{0ADD9FD0-8AF1-4C26-A6C6-E9103DF07264}">
      <dgm:prSet/>
      <dgm:spPr/>
      <dgm:t>
        <a:bodyPr/>
        <a:lstStyle/>
        <a:p>
          <a:endParaRPr lang="en-GB"/>
        </a:p>
      </dgm:t>
    </dgm:pt>
    <dgm:pt modelId="{110D83BD-65C0-4B34-9680-515CA8FA9D37}" type="sibTrans" cxnId="{0ADD9FD0-8AF1-4C26-A6C6-E9103DF07264}">
      <dgm:prSet/>
      <dgm:spPr/>
      <dgm:t>
        <a:bodyPr/>
        <a:lstStyle/>
        <a:p>
          <a:endParaRPr lang="en-GB"/>
        </a:p>
      </dgm:t>
    </dgm:pt>
    <dgm:pt modelId="{574DE99C-4357-47E7-A6A5-15388065CD06}">
      <dgm:prSet/>
      <dgm:spPr/>
      <dgm:t>
        <a:bodyPr/>
        <a:lstStyle/>
        <a:p>
          <a:pPr rtl="0"/>
          <a:r>
            <a:rPr lang="en-US" dirty="0"/>
            <a:t>Resourceful</a:t>
          </a:r>
          <a:endParaRPr lang="en-GB" dirty="0"/>
        </a:p>
      </dgm:t>
    </dgm:pt>
    <dgm:pt modelId="{B975F52F-520B-4B1D-8864-B067D886B090}" type="parTrans" cxnId="{C0B64853-1BC2-4FFD-814E-417845095AE1}">
      <dgm:prSet/>
      <dgm:spPr/>
      <dgm:t>
        <a:bodyPr/>
        <a:lstStyle/>
        <a:p>
          <a:endParaRPr lang="en-GB"/>
        </a:p>
      </dgm:t>
    </dgm:pt>
    <dgm:pt modelId="{A353264F-34A6-4759-89E7-A45AE82ED349}" type="sibTrans" cxnId="{C0B64853-1BC2-4FFD-814E-417845095AE1}">
      <dgm:prSet/>
      <dgm:spPr/>
      <dgm:t>
        <a:bodyPr/>
        <a:lstStyle/>
        <a:p>
          <a:endParaRPr lang="en-GB"/>
        </a:p>
      </dgm:t>
    </dgm:pt>
    <dgm:pt modelId="{372340B0-6806-4AAE-B02A-60F83A491346}">
      <dgm:prSet/>
      <dgm:spPr/>
      <dgm:t>
        <a:bodyPr/>
        <a:lstStyle/>
        <a:p>
          <a:pPr rtl="0"/>
          <a:r>
            <a:rPr lang="en-US"/>
            <a:t>Initiators </a:t>
          </a:r>
          <a:endParaRPr lang="en-GB"/>
        </a:p>
      </dgm:t>
    </dgm:pt>
    <dgm:pt modelId="{528DE604-DB65-45F2-A08B-80861990533A}" type="parTrans" cxnId="{7BD651BE-2F8D-4B68-80B0-066F685B229A}">
      <dgm:prSet/>
      <dgm:spPr/>
      <dgm:t>
        <a:bodyPr/>
        <a:lstStyle/>
        <a:p>
          <a:endParaRPr lang="en-GB"/>
        </a:p>
      </dgm:t>
    </dgm:pt>
    <dgm:pt modelId="{E48D3B1E-D77D-4433-91FC-4B2A7CAB6619}" type="sibTrans" cxnId="{7BD651BE-2F8D-4B68-80B0-066F685B229A}">
      <dgm:prSet/>
      <dgm:spPr/>
      <dgm:t>
        <a:bodyPr/>
        <a:lstStyle/>
        <a:p>
          <a:endParaRPr lang="en-GB"/>
        </a:p>
      </dgm:t>
    </dgm:pt>
    <dgm:pt modelId="{39CAEC7F-1269-46A0-B78F-9F201F3005A3}">
      <dgm:prSet/>
      <dgm:spPr/>
      <dgm:t>
        <a:bodyPr/>
        <a:lstStyle/>
        <a:p>
          <a:pPr rtl="0"/>
          <a:r>
            <a:rPr lang="en-US" dirty="0"/>
            <a:t>Persistent</a:t>
          </a:r>
          <a:endParaRPr lang="en-GB" dirty="0"/>
        </a:p>
      </dgm:t>
    </dgm:pt>
    <dgm:pt modelId="{85D2C9D5-30D2-49C4-9094-1250657F2834}" type="parTrans" cxnId="{05916334-AEAD-4737-A07F-77C2047F33AD}">
      <dgm:prSet/>
      <dgm:spPr/>
      <dgm:t>
        <a:bodyPr/>
        <a:lstStyle/>
        <a:p>
          <a:endParaRPr lang="en-GB"/>
        </a:p>
      </dgm:t>
    </dgm:pt>
    <dgm:pt modelId="{70EF622A-486C-4C7D-ACFA-72435F44ABCE}" type="sibTrans" cxnId="{05916334-AEAD-4737-A07F-77C2047F33AD}">
      <dgm:prSet/>
      <dgm:spPr/>
      <dgm:t>
        <a:bodyPr/>
        <a:lstStyle/>
        <a:p>
          <a:endParaRPr lang="en-GB"/>
        </a:p>
      </dgm:t>
    </dgm:pt>
    <dgm:pt modelId="{4FB664F6-521E-404E-A2CB-9DBB561CCB10}">
      <dgm:prSet/>
      <dgm:spPr/>
      <dgm:t>
        <a:bodyPr/>
        <a:lstStyle/>
        <a:p>
          <a:pPr rtl="0"/>
          <a:r>
            <a:rPr lang="en-US" dirty="0"/>
            <a:t>Passion </a:t>
          </a:r>
          <a:endParaRPr lang="en-GB" dirty="0"/>
        </a:p>
      </dgm:t>
    </dgm:pt>
    <dgm:pt modelId="{5D9D87D5-8245-4491-9907-957F3E0A4066}" type="parTrans" cxnId="{8CB801EC-BAF9-4865-8D46-2DC537B54D3A}">
      <dgm:prSet/>
      <dgm:spPr/>
      <dgm:t>
        <a:bodyPr/>
        <a:lstStyle/>
        <a:p>
          <a:endParaRPr lang="en-US"/>
        </a:p>
      </dgm:t>
    </dgm:pt>
    <dgm:pt modelId="{F176FA76-1FD0-4790-891F-E138A45B83CA}" type="sibTrans" cxnId="{8CB801EC-BAF9-4865-8D46-2DC537B54D3A}">
      <dgm:prSet/>
      <dgm:spPr/>
      <dgm:t>
        <a:bodyPr/>
        <a:lstStyle/>
        <a:p>
          <a:endParaRPr lang="en-US"/>
        </a:p>
      </dgm:t>
    </dgm:pt>
    <dgm:pt modelId="{6E73536C-44A5-471E-9C28-50227DA1BF1A}" type="pres">
      <dgm:prSet presAssocID="{30243755-4809-4FD0-BA3A-5DE1B83C5490}" presName="Name0" presStyleCnt="0">
        <dgm:presLayoutVars>
          <dgm:dir/>
        </dgm:presLayoutVars>
      </dgm:prSet>
      <dgm:spPr/>
    </dgm:pt>
    <dgm:pt modelId="{D8FCFE07-8EAD-4CAC-861D-5A0ABF639431}" type="pres">
      <dgm:prSet presAssocID="{D3EA28F1-707C-4510-8ACB-3FF747C34735}" presName="noChildren" presStyleCnt="0"/>
      <dgm:spPr/>
    </dgm:pt>
    <dgm:pt modelId="{36573852-05E7-4F8E-A6DF-EB933E7070F7}" type="pres">
      <dgm:prSet presAssocID="{D3EA28F1-707C-4510-8ACB-3FF747C34735}" presName="gap" presStyleCnt="0"/>
      <dgm:spPr/>
    </dgm:pt>
    <dgm:pt modelId="{D4677396-E634-403D-846F-9A50AA0B9F65}" type="pres">
      <dgm:prSet presAssocID="{D3EA28F1-707C-4510-8ACB-3FF747C34735}" presName="medCircle2" presStyleLbl="vennNode1" presStyleIdx="0" presStyleCnt="12"/>
      <dgm:spPr/>
    </dgm:pt>
    <dgm:pt modelId="{27238F62-503B-4579-A831-97A12A87452D}" type="pres">
      <dgm:prSet presAssocID="{D3EA28F1-707C-4510-8ACB-3FF747C34735}" presName="txLvlOnly1" presStyleLbl="revTx" presStyleIdx="0" presStyleCnt="12"/>
      <dgm:spPr/>
    </dgm:pt>
    <dgm:pt modelId="{9B537B27-D97F-4809-B3FE-8D0D0D7324BF}" type="pres">
      <dgm:prSet presAssocID="{9EF73786-BFC9-40E3-A4B5-FA522E391E52}" presName="noChildren" presStyleCnt="0"/>
      <dgm:spPr/>
    </dgm:pt>
    <dgm:pt modelId="{C73D4232-97FA-4D4A-B072-C64FFA0E4693}" type="pres">
      <dgm:prSet presAssocID="{9EF73786-BFC9-40E3-A4B5-FA522E391E52}" presName="gap" presStyleCnt="0"/>
      <dgm:spPr/>
    </dgm:pt>
    <dgm:pt modelId="{D0DC473B-AEA1-457B-8B92-BB15DD3ED1FC}" type="pres">
      <dgm:prSet presAssocID="{9EF73786-BFC9-40E3-A4B5-FA522E391E52}" presName="medCircle2" presStyleLbl="vennNode1" presStyleIdx="1" presStyleCnt="12"/>
      <dgm:spPr/>
    </dgm:pt>
    <dgm:pt modelId="{105F9577-E8C8-4AEE-8EF4-2B76824EC941}" type="pres">
      <dgm:prSet presAssocID="{9EF73786-BFC9-40E3-A4B5-FA522E391E52}" presName="txLvlOnly1" presStyleLbl="revTx" presStyleIdx="1" presStyleCnt="12"/>
      <dgm:spPr/>
    </dgm:pt>
    <dgm:pt modelId="{2729F697-2FA8-4BE9-A21C-5C259A8E782F}" type="pres">
      <dgm:prSet presAssocID="{1F7EB0E7-B43E-4F9C-AFAC-C02C1D2BA2DE}" presName="noChildren" presStyleCnt="0"/>
      <dgm:spPr/>
    </dgm:pt>
    <dgm:pt modelId="{48788565-BD32-4BBB-B676-70E440A893A9}" type="pres">
      <dgm:prSet presAssocID="{1F7EB0E7-B43E-4F9C-AFAC-C02C1D2BA2DE}" presName="gap" presStyleCnt="0"/>
      <dgm:spPr/>
    </dgm:pt>
    <dgm:pt modelId="{E799B047-3CC2-47B8-A0FC-A07A6F29C718}" type="pres">
      <dgm:prSet presAssocID="{1F7EB0E7-B43E-4F9C-AFAC-C02C1D2BA2DE}" presName="medCircle2" presStyleLbl="vennNode1" presStyleIdx="2" presStyleCnt="12"/>
      <dgm:spPr/>
    </dgm:pt>
    <dgm:pt modelId="{CAF1B24D-09B2-4413-87AB-7933A3605370}" type="pres">
      <dgm:prSet presAssocID="{1F7EB0E7-B43E-4F9C-AFAC-C02C1D2BA2DE}" presName="txLvlOnly1" presStyleLbl="revTx" presStyleIdx="2" presStyleCnt="12"/>
      <dgm:spPr/>
    </dgm:pt>
    <dgm:pt modelId="{FEC281E3-24C7-40D5-8AF7-E162A060D945}" type="pres">
      <dgm:prSet presAssocID="{5480000F-E453-4168-B1C2-87F23327E683}" presName="noChildren" presStyleCnt="0"/>
      <dgm:spPr/>
    </dgm:pt>
    <dgm:pt modelId="{AF6B467D-839D-461F-A90F-93E9DB9BDFB2}" type="pres">
      <dgm:prSet presAssocID="{5480000F-E453-4168-B1C2-87F23327E683}" presName="gap" presStyleCnt="0"/>
      <dgm:spPr/>
    </dgm:pt>
    <dgm:pt modelId="{AB9E319C-4EA9-4A9C-B85E-A082D3708B79}" type="pres">
      <dgm:prSet presAssocID="{5480000F-E453-4168-B1C2-87F23327E683}" presName="medCircle2" presStyleLbl="vennNode1" presStyleIdx="3" presStyleCnt="12"/>
      <dgm:spPr/>
    </dgm:pt>
    <dgm:pt modelId="{25D02246-ED0D-421F-96C9-00C9302AEEDC}" type="pres">
      <dgm:prSet presAssocID="{5480000F-E453-4168-B1C2-87F23327E683}" presName="txLvlOnly1" presStyleLbl="revTx" presStyleIdx="3" presStyleCnt="12"/>
      <dgm:spPr/>
    </dgm:pt>
    <dgm:pt modelId="{DFF80F14-F9F2-4189-A83C-969A678872E5}" type="pres">
      <dgm:prSet presAssocID="{E5DF2CE5-E22D-4A17-939F-4849444F82A1}" presName="noChildren" presStyleCnt="0"/>
      <dgm:spPr/>
    </dgm:pt>
    <dgm:pt modelId="{46A812BC-B9F8-4C98-A784-CFFFCA42DBE4}" type="pres">
      <dgm:prSet presAssocID="{E5DF2CE5-E22D-4A17-939F-4849444F82A1}" presName="gap" presStyleCnt="0"/>
      <dgm:spPr/>
    </dgm:pt>
    <dgm:pt modelId="{8A0D69E5-3E6E-4E80-9E29-28B48CEED7F4}" type="pres">
      <dgm:prSet presAssocID="{E5DF2CE5-E22D-4A17-939F-4849444F82A1}" presName="medCircle2" presStyleLbl="vennNode1" presStyleIdx="4" presStyleCnt="12"/>
      <dgm:spPr/>
    </dgm:pt>
    <dgm:pt modelId="{B74888EC-975E-43E6-8ECB-95513CD9DF32}" type="pres">
      <dgm:prSet presAssocID="{E5DF2CE5-E22D-4A17-939F-4849444F82A1}" presName="txLvlOnly1" presStyleLbl="revTx" presStyleIdx="4" presStyleCnt="12"/>
      <dgm:spPr/>
    </dgm:pt>
    <dgm:pt modelId="{CD3A0908-67B3-4E68-8FD6-003D7FF646E8}" type="pres">
      <dgm:prSet presAssocID="{3CCD3F66-70D3-4E68-8645-6C8FA263EBFE}" presName="noChildren" presStyleCnt="0"/>
      <dgm:spPr/>
    </dgm:pt>
    <dgm:pt modelId="{D8B826B6-435E-45E6-BE39-DE6DD8906CF0}" type="pres">
      <dgm:prSet presAssocID="{3CCD3F66-70D3-4E68-8645-6C8FA263EBFE}" presName="gap" presStyleCnt="0"/>
      <dgm:spPr/>
    </dgm:pt>
    <dgm:pt modelId="{EBB2E4F7-28AE-4944-B6EC-27E3B5A55A4C}" type="pres">
      <dgm:prSet presAssocID="{3CCD3F66-70D3-4E68-8645-6C8FA263EBFE}" presName="medCircle2" presStyleLbl="vennNode1" presStyleIdx="5" presStyleCnt="12"/>
      <dgm:spPr/>
    </dgm:pt>
    <dgm:pt modelId="{C02922C9-A8E8-441F-B684-F675870187FF}" type="pres">
      <dgm:prSet presAssocID="{3CCD3F66-70D3-4E68-8645-6C8FA263EBFE}" presName="txLvlOnly1" presStyleLbl="revTx" presStyleIdx="5" presStyleCnt="12"/>
      <dgm:spPr/>
    </dgm:pt>
    <dgm:pt modelId="{292FAC41-2977-44EC-8E0C-1BF41F018D46}" type="pres">
      <dgm:prSet presAssocID="{DB84CECF-B2D4-41A5-8FC1-C98A4930B2D8}" presName="noChildren" presStyleCnt="0"/>
      <dgm:spPr/>
    </dgm:pt>
    <dgm:pt modelId="{A92189DE-F209-4495-BBBA-8A227DD9A429}" type="pres">
      <dgm:prSet presAssocID="{DB84CECF-B2D4-41A5-8FC1-C98A4930B2D8}" presName="gap" presStyleCnt="0"/>
      <dgm:spPr/>
    </dgm:pt>
    <dgm:pt modelId="{D161883D-4289-45C7-A977-372B3A514744}" type="pres">
      <dgm:prSet presAssocID="{DB84CECF-B2D4-41A5-8FC1-C98A4930B2D8}" presName="medCircle2" presStyleLbl="vennNode1" presStyleIdx="6" presStyleCnt="12"/>
      <dgm:spPr/>
    </dgm:pt>
    <dgm:pt modelId="{5BC7A6BA-1042-4671-942B-DAC2BE05A672}" type="pres">
      <dgm:prSet presAssocID="{DB84CECF-B2D4-41A5-8FC1-C98A4930B2D8}" presName="txLvlOnly1" presStyleLbl="revTx" presStyleIdx="6" presStyleCnt="12"/>
      <dgm:spPr/>
    </dgm:pt>
    <dgm:pt modelId="{BDDE7CD9-6D24-47EE-ACC5-8B3FBB416E1A}" type="pres">
      <dgm:prSet presAssocID="{A098C005-6142-418C-8EA8-CE2F7A861DC3}" presName="noChildren" presStyleCnt="0"/>
      <dgm:spPr/>
    </dgm:pt>
    <dgm:pt modelId="{0107F4E7-AC76-43F0-B32A-F412DF39D6BB}" type="pres">
      <dgm:prSet presAssocID="{A098C005-6142-418C-8EA8-CE2F7A861DC3}" presName="gap" presStyleCnt="0"/>
      <dgm:spPr/>
    </dgm:pt>
    <dgm:pt modelId="{897ED52A-28D3-4F44-B443-7C97D9B351C3}" type="pres">
      <dgm:prSet presAssocID="{A098C005-6142-418C-8EA8-CE2F7A861DC3}" presName="medCircle2" presStyleLbl="vennNode1" presStyleIdx="7" presStyleCnt="12"/>
      <dgm:spPr/>
    </dgm:pt>
    <dgm:pt modelId="{EB8A2156-9DFD-4C99-B2F6-BC43B15FF517}" type="pres">
      <dgm:prSet presAssocID="{A098C005-6142-418C-8EA8-CE2F7A861DC3}" presName="txLvlOnly1" presStyleLbl="revTx" presStyleIdx="7" presStyleCnt="12"/>
      <dgm:spPr/>
    </dgm:pt>
    <dgm:pt modelId="{A7428044-B057-49E8-B872-E83C23F0D225}" type="pres">
      <dgm:prSet presAssocID="{574DE99C-4357-47E7-A6A5-15388065CD06}" presName="noChildren" presStyleCnt="0"/>
      <dgm:spPr/>
    </dgm:pt>
    <dgm:pt modelId="{60BE89E0-B3D5-49ED-837F-260CAC0E24D3}" type="pres">
      <dgm:prSet presAssocID="{574DE99C-4357-47E7-A6A5-15388065CD06}" presName="gap" presStyleCnt="0"/>
      <dgm:spPr/>
    </dgm:pt>
    <dgm:pt modelId="{54A739A7-56C6-4B53-9315-295E53568F8D}" type="pres">
      <dgm:prSet presAssocID="{574DE99C-4357-47E7-A6A5-15388065CD06}" presName="medCircle2" presStyleLbl="vennNode1" presStyleIdx="8" presStyleCnt="12"/>
      <dgm:spPr/>
    </dgm:pt>
    <dgm:pt modelId="{DC563771-5E97-456E-9315-9F8B3F776921}" type="pres">
      <dgm:prSet presAssocID="{574DE99C-4357-47E7-A6A5-15388065CD06}" presName="txLvlOnly1" presStyleLbl="revTx" presStyleIdx="8" presStyleCnt="12"/>
      <dgm:spPr/>
    </dgm:pt>
    <dgm:pt modelId="{E0597726-E37C-413E-A66E-7415C8131455}" type="pres">
      <dgm:prSet presAssocID="{372340B0-6806-4AAE-B02A-60F83A491346}" presName="noChildren" presStyleCnt="0"/>
      <dgm:spPr/>
    </dgm:pt>
    <dgm:pt modelId="{832F81A4-FA77-47AB-90C2-BF7B2EE605DD}" type="pres">
      <dgm:prSet presAssocID="{372340B0-6806-4AAE-B02A-60F83A491346}" presName="gap" presStyleCnt="0"/>
      <dgm:spPr/>
    </dgm:pt>
    <dgm:pt modelId="{8BE2A429-B175-45A0-813D-AACC2EF25FB7}" type="pres">
      <dgm:prSet presAssocID="{372340B0-6806-4AAE-B02A-60F83A491346}" presName="medCircle2" presStyleLbl="vennNode1" presStyleIdx="9" presStyleCnt="12"/>
      <dgm:spPr/>
    </dgm:pt>
    <dgm:pt modelId="{8DA15486-0A7D-4947-9FB6-571A0391B6A3}" type="pres">
      <dgm:prSet presAssocID="{372340B0-6806-4AAE-B02A-60F83A491346}" presName="txLvlOnly1" presStyleLbl="revTx" presStyleIdx="9" presStyleCnt="12"/>
      <dgm:spPr/>
    </dgm:pt>
    <dgm:pt modelId="{C1D7444F-B8C5-4FF5-9260-DB983CA01861}" type="pres">
      <dgm:prSet presAssocID="{39CAEC7F-1269-46A0-B78F-9F201F3005A3}" presName="noChildren" presStyleCnt="0"/>
      <dgm:spPr/>
    </dgm:pt>
    <dgm:pt modelId="{5DFD5457-C7C0-4F65-97F0-260EE16AD787}" type="pres">
      <dgm:prSet presAssocID="{39CAEC7F-1269-46A0-B78F-9F201F3005A3}" presName="gap" presStyleCnt="0"/>
      <dgm:spPr/>
    </dgm:pt>
    <dgm:pt modelId="{4026A47F-4AD1-483C-951D-7544EE452C3B}" type="pres">
      <dgm:prSet presAssocID="{39CAEC7F-1269-46A0-B78F-9F201F3005A3}" presName="medCircle2" presStyleLbl="vennNode1" presStyleIdx="10" presStyleCnt="12"/>
      <dgm:spPr/>
    </dgm:pt>
    <dgm:pt modelId="{18809E92-C761-45E8-AFF7-4EC82D323E18}" type="pres">
      <dgm:prSet presAssocID="{39CAEC7F-1269-46A0-B78F-9F201F3005A3}" presName="txLvlOnly1" presStyleLbl="revTx" presStyleIdx="10" presStyleCnt="12"/>
      <dgm:spPr/>
    </dgm:pt>
    <dgm:pt modelId="{87DE3152-5524-4CAD-B940-44460CA669FC}" type="pres">
      <dgm:prSet presAssocID="{4FB664F6-521E-404E-A2CB-9DBB561CCB10}" presName="noChildren" presStyleCnt="0"/>
      <dgm:spPr/>
    </dgm:pt>
    <dgm:pt modelId="{E5866FA1-01FE-4C50-B909-6D3BCAC73634}" type="pres">
      <dgm:prSet presAssocID="{4FB664F6-521E-404E-A2CB-9DBB561CCB10}" presName="gap" presStyleCnt="0"/>
      <dgm:spPr/>
    </dgm:pt>
    <dgm:pt modelId="{D07AA1A2-B341-4C1F-B7B0-A3862EDCFBAA}" type="pres">
      <dgm:prSet presAssocID="{4FB664F6-521E-404E-A2CB-9DBB561CCB10}" presName="medCircle2" presStyleLbl="vennNode1" presStyleIdx="11" presStyleCnt="12"/>
      <dgm:spPr/>
    </dgm:pt>
    <dgm:pt modelId="{ED65A24E-97ED-426D-829D-D7E0F8320B72}" type="pres">
      <dgm:prSet presAssocID="{4FB664F6-521E-404E-A2CB-9DBB561CCB10}" presName="txLvlOnly1" presStyleLbl="revTx" presStyleIdx="11" presStyleCnt="12"/>
      <dgm:spPr/>
    </dgm:pt>
  </dgm:ptLst>
  <dgm:cxnLst>
    <dgm:cxn modelId="{3880AA06-5657-44BF-B9E9-1A4A430AB648}" type="presOf" srcId="{D3EA28F1-707C-4510-8ACB-3FF747C34735}" destId="{27238F62-503B-4579-A831-97A12A87452D}" srcOrd="0" destOrd="0" presId="urn:microsoft.com/office/officeart/2008/layout/VerticalCircleList"/>
    <dgm:cxn modelId="{9C1D2A0C-7436-4D90-8191-CBDE2E4B69F6}" srcId="{30243755-4809-4FD0-BA3A-5DE1B83C5490}" destId="{5480000F-E453-4168-B1C2-87F23327E683}" srcOrd="3" destOrd="0" parTransId="{A6A700C9-6FD6-46D3-BC90-104EC93CE4DA}" sibTransId="{0AD69095-8697-4441-901D-BA7C9834C890}"/>
    <dgm:cxn modelId="{0B9AC91E-64D4-4A3B-929F-00BAD3E09DF8}" type="presOf" srcId="{39CAEC7F-1269-46A0-B78F-9F201F3005A3}" destId="{18809E92-C761-45E8-AFF7-4EC82D323E18}" srcOrd="0" destOrd="0" presId="urn:microsoft.com/office/officeart/2008/layout/VerticalCircleList"/>
    <dgm:cxn modelId="{C6479325-BF73-440E-85FD-A3541358BCFC}" type="presOf" srcId="{4FB664F6-521E-404E-A2CB-9DBB561CCB10}" destId="{ED65A24E-97ED-426D-829D-D7E0F8320B72}" srcOrd="0" destOrd="0" presId="urn:microsoft.com/office/officeart/2008/layout/VerticalCircleList"/>
    <dgm:cxn modelId="{05916334-AEAD-4737-A07F-77C2047F33AD}" srcId="{30243755-4809-4FD0-BA3A-5DE1B83C5490}" destId="{39CAEC7F-1269-46A0-B78F-9F201F3005A3}" srcOrd="10" destOrd="0" parTransId="{85D2C9D5-30D2-49C4-9094-1250657F2834}" sibTransId="{70EF622A-486C-4C7D-ACFA-72435F44ABCE}"/>
    <dgm:cxn modelId="{C402E03B-4679-4DEA-93E2-AD5C986FC696}" srcId="{30243755-4809-4FD0-BA3A-5DE1B83C5490}" destId="{D3EA28F1-707C-4510-8ACB-3FF747C34735}" srcOrd="0" destOrd="0" parTransId="{5ECAFE6C-2DF9-4464-8F92-73D9375091A8}" sibTransId="{584D3A5E-2690-40DF-9B21-10AFE453F3DA}"/>
    <dgm:cxn modelId="{8A4E2540-7705-4A7E-BFDD-9A471C5DA330}" type="presOf" srcId="{9EF73786-BFC9-40E3-A4B5-FA522E391E52}" destId="{105F9577-E8C8-4AEE-8EF4-2B76824EC941}" srcOrd="0" destOrd="0" presId="urn:microsoft.com/office/officeart/2008/layout/VerticalCircleList"/>
    <dgm:cxn modelId="{A802294C-C2FE-4CFA-AE68-0479DC11E976}" type="presOf" srcId="{A098C005-6142-418C-8EA8-CE2F7A861DC3}" destId="{EB8A2156-9DFD-4C99-B2F6-BC43B15FF517}" srcOrd="0" destOrd="0" presId="urn:microsoft.com/office/officeart/2008/layout/VerticalCircleList"/>
    <dgm:cxn modelId="{91F12173-D170-4941-A211-655E22E6D825}" type="presOf" srcId="{5480000F-E453-4168-B1C2-87F23327E683}" destId="{25D02246-ED0D-421F-96C9-00C9302AEEDC}" srcOrd="0" destOrd="0" presId="urn:microsoft.com/office/officeart/2008/layout/VerticalCircleList"/>
    <dgm:cxn modelId="{C0B64853-1BC2-4FFD-814E-417845095AE1}" srcId="{30243755-4809-4FD0-BA3A-5DE1B83C5490}" destId="{574DE99C-4357-47E7-A6A5-15388065CD06}" srcOrd="8" destOrd="0" parTransId="{B975F52F-520B-4B1D-8864-B067D886B090}" sibTransId="{A353264F-34A6-4759-89E7-A45AE82ED349}"/>
    <dgm:cxn modelId="{88521559-C9D3-4C9C-835B-A96A4F7D6E8E}" type="presOf" srcId="{30243755-4809-4FD0-BA3A-5DE1B83C5490}" destId="{6E73536C-44A5-471E-9C28-50227DA1BF1A}" srcOrd="0" destOrd="0" presId="urn:microsoft.com/office/officeart/2008/layout/VerticalCircleList"/>
    <dgm:cxn modelId="{9ABD8D59-CFA8-4296-988C-437CFDBE211C}" srcId="{30243755-4809-4FD0-BA3A-5DE1B83C5490}" destId="{9EF73786-BFC9-40E3-A4B5-FA522E391E52}" srcOrd="1" destOrd="0" parTransId="{05E5DAC4-8D60-4451-A07A-37E56C9D1A89}" sibTransId="{14B8B612-8798-47B0-B496-D2DBFC9F6F6B}"/>
    <dgm:cxn modelId="{042BDF86-EC90-4C0A-BC4A-BD25699F00FE}" srcId="{30243755-4809-4FD0-BA3A-5DE1B83C5490}" destId="{3CCD3F66-70D3-4E68-8645-6C8FA263EBFE}" srcOrd="5" destOrd="0" parTransId="{B8124853-C83E-4941-90B4-E3E3AB902877}" sibTransId="{74BD726F-F541-4ABF-8822-41796E5E2695}"/>
    <dgm:cxn modelId="{CC75F493-7419-402B-896B-4551CEE60FE5}" type="presOf" srcId="{1F7EB0E7-B43E-4F9C-AFAC-C02C1D2BA2DE}" destId="{CAF1B24D-09B2-4413-87AB-7933A3605370}" srcOrd="0" destOrd="0" presId="urn:microsoft.com/office/officeart/2008/layout/VerticalCircleList"/>
    <dgm:cxn modelId="{DB4FFEA0-A65E-4FF8-8DAA-823941633F3A}" srcId="{30243755-4809-4FD0-BA3A-5DE1B83C5490}" destId="{E5DF2CE5-E22D-4A17-939F-4849444F82A1}" srcOrd="4" destOrd="0" parTransId="{BDC79590-3E91-422A-89BE-05A02D1767CD}" sibTransId="{0EEBD222-04D9-4EFC-9B83-C93C01AF9CFC}"/>
    <dgm:cxn modelId="{59C6E2A1-9A74-4F3C-AA53-9F9F2D8BEFE1}" type="presOf" srcId="{3CCD3F66-70D3-4E68-8645-6C8FA263EBFE}" destId="{C02922C9-A8E8-441F-B684-F675870187FF}" srcOrd="0" destOrd="0" presId="urn:microsoft.com/office/officeart/2008/layout/VerticalCircleList"/>
    <dgm:cxn modelId="{DA724BA5-E370-4C6D-B809-B9AC187D7FFC}" type="presOf" srcId="{372340B0-6806-4AAE-B02A-60F83A491346}" destId="{8DA15486-0A7D-4947-9FB6-571A0391B6A3}" srcOrd="0" destOrd="0" presId="urn:microsoft.com/office/officeart/2008/layout/VerticalCircleList"/>
    <dgm:cxn modelId="{A21FF3B6-3EED-4510-A825-1DB8293D64D4}" srcId="{30243755-4809-4FD0-BA3A-5DE1B83C5490}" destId="{DB84CECF-B2D4-41A5-8FC1-C98A4930B2D8}" srcOrd="6" destOrd="0" parTransId="{6CB85C9B-A92B-44AA-A25D-E5EC25A2A6D0}" sibTransId="{2CB0B292-4994-497C-9B1E-979C2FA2C08C}"/>
    <dgm:cxn modelId="{7BD651BE-2F8D-4B68-80B0-066F685B229A}" srcId="{30243755-4809-4FD0-BA3A-5DE1B83C5490}" destId="{372340B0-6806-4AAE-B02A-60F83A491346}" srcOrd="9" destOrd="0" parTransId="{528DE604-DB65-45F2-A08B-80861990533A}" sibTransId="{E48D3B1E-D77D-4433-91FC-4B2A7CAB6619}"/>
    <dgm:cxn modelId="{377564CB-269B-42D7-A33E-6E5B2F2A46B3}" type="presOf" srcId="{DB84CECF-B2D4-41A5-8FC1-C98A4930B2D8}" destId="{5BC7A6BA-1042-4671-942B-DAC2BE05A672}" srcOrd="0" destOrd="0" presId="urn:microsoft.com/office/officeart/2008/layout/VerticalCircleList"/>
    <dgm:cxn modelId="{0ADD9FD0-8AF1-4C26-A6C6-E9103DF07264}" srcId="{30243755-4809-4FD0-BA3A-5DE1B83C5490}" destId="{A098C005-6142-418C-8EA8-CE2F7A861DC3}" srcOrd="7" destOrd="0" parTransId="{6F908C4A-EC29-42BD-B15C-D7E5417ED2FF}" sibTransId="{110D83BD-65C0-4B34-9680-515CA8FA9D37}"/>
    <dgm:cxn modelId="{A05100D3-BD23-4994-8769-FFA74F19C808}" type="presOf" srcId="{574DE99C-4357-47E7-A6A5-15388065CD06}" destId="{DC563771-5E97-456E-9315-9F8B3F776921}" srcOrd="0" destOrd="0" presId="urn:microsoft.com/office/officeart/2008/layout/VerticalCircleList"/>
    <dgm:cxn modelId="{C13E87D7-0FE6-4DEE-9CBA-A80810015FC2}" srcId="{30243755-4809-4FD0-BA3A-5DE1B83C5490}" destId="{1F7EB0E7-B43E-4F9C-AFAC-C02C1D2BA2DE}" srcOrd="2" destOrd="0" parTransId="{A00E7BCB-8B2F-4692-ADBD-701C6F0F7AD7}" sibTransId="{D01650E1-A99C-4BA4-B415-2D779FC66C94}"/>
    <dgm:cxn modelId="{8CB801EC-BAF9-4865-8D46-2DC537B54D3A}" srcId="{30243755-4809-4FD0-BA3A-5DE1B83C5490}" destId="{4FB664F6-521E-404E-A2CB-9DBB561CCB10}" srcOrd="11" destOrd="0" parTransId="{5D9D87D5-8245-4491-9907-957F3E0A4066}" sibTransId="{F176FA76-1FD0-4790-891F-E138A45B83CA}"/>
    <dgm:cxn modelId="{E01E30FD-2E6F-4271-9512-420A89B9D936}" type="presOf" srcId="{E5DF2CE5-E22D-4A17-939F-4849444F82A1}" destId="{B74888EC-975E-43E6-8ECB-95513CD9DF32}" srcOrd="0" destOrd="0" presId="urn:microsoft.com/office/officeart/2008/layout/VerticalCircleList"/>
    <dgm:cxn modelId="{6FE43A28-5C07-4E55-B1D0-8C87F57F9132}" type="presParOf" srcId="{6E73536C-44A5-471E-9C28-50227DA1BF1A}" destId="{D8FCFE07-8EAD-4CAC-861D-5A0ABF639431}" srcOrd="0" destOrd="0" presId="urn:microsoft.com/office/officeart/2008/layout/VerticalCircleList"/>
    <dgm:cxn modelId="{AE7CB295-632E-4B46-B4AD-72514D59F77E}" type="presParOf" srcId="{D8FCFE07-8EAD-4CAC-861D-5A0ABF639431}" destId="{36573852-05E7-4F8E-A6DF-EB933E7070F7}" srcOrd="0" destOrd="0" presId="urn:microsoft.com/office/officeart/2008/layout/VerticalCircleList"/>
    <dgm:cxn modelId="{C8626F4B-CD55-42CA-A3E4-DBE9F26FDD80}" type="presParOf" srcId="{D8FCFE07-8EAD-4CAC-861D-5A0ABF639431}" destId="{D4677396-E634-403D-846F-9A50AA0B9F65}" srcOrd="1" destOrd="0" presId="urn:microsoft.com/office/officeart/2008/layout/VerticalCircleList"/>
    <dgm:cxn modelId="{6493440C-A933-4ACE-8D10-0D8282BF83FF}" type="presParOf" srcId="{D8FCFE07-8EAD-4CAC-861D-5A0ABF639431}" destId="{27238F62-503B-4579-A831-97A12A87452D}" srcOrd="2" destOrd="0" presId="urn:microsoft.com/office/officeart/2008/layout/VerticalCircleList"/>
    <dgm:cxn modelId="{CC75AF5C-0F63-4025-8791-C03E545E7C88}" type="presParOf" srcId="{6E73536C-44A5-471E-9C28-50227DA1BF1A}" destId="{9B537B27-D97F-4809-B3FE-8D0D0D7324BF}" srcOrd="1" destOrd="0" presId="urn:microsoft.com/office/officeart/2008/layout/VerticalCircleList"/>
    <dgm:cxn modelId="{C5EDA746-E7B5-49EF-9BEB-7675F5388641}" type="presParOf" srcId="{9B537B27-D97F-4809-B3FE-8D0D0D7324BF}" destId="{C73D4232-97FA-4D4A-B072-C64FFA0E4693}" srcOrd="0" destOrd="0" presId="urn:microsoft.com/office/officeart/2008/layout/VerticalCircleList"/>
    <dgm:cxn modelId="{DB4E0E96-69E7-4DBB-935F-31A9ABF84C85}" type="presParOf" srcId="{9B537B27-D97F-4809-B3FE-8D0D0D7324BF}" destId="{D0DC473B-AEA1-457B-8B92-BB15DD3ED1FC}" srcOrd="1" destOrd="0" presId="urn:microsoft.com/office/officeart/2008/layout/VerticalCircleList"/>
    <dgm:cxn modelId="{EA9D0E1D-863F-4B5B-A183-BA8D664708D2}" type="presParOf" srcId="{9B537B27-D97F-4809-B3FE-8D0D0D7324BF}" destId="{105F9577-E8C8-4AEE-8EF4-2B76824EC941}" srcOrd="2" destOrd="0" presId="urn:microsoft.com/office/officeart/2008/layout/VerticalCircleList"/>
    <dgm:cxn modelId="{64A04685-578A-45A9-A386-8D4620721FC8}" type="presParOf" srcId="{6E73536C-44A5-471E-9C28-50227DA1BF1A}" destId="{2729F697-2FA8-4BE9-A21C-5C259A8E782F}" srcOrd="2" destOrd="0" presId="urn:microsoft.com/office/officeart/2008/layout/VerticalCircleList"/>
    <dgm:cxn modelId="{141CC67A-D4EC-4D6F-9288-A92615BEB611}" type="presParOf" srcId="{2729F697-2FA8-4BE9-A21C-5C259A8E782F}" destId="{48788565-BD32-4BBB-B676-70E440A893A9}" srcOrd="0" destOrd="0" presId="urn:microsoft.com/office/officeart/2008/layout/VerticalCircleList"/>
    <dgm:cxn modelId="{047E6FCB-66E6-4043-9D46-686F93725BE4}" type="presParOf" srcId="{2729F697-2FA8-4BE9-A21C-5C259A8E782F}" destId="{E799B047-3CC2-47B8-A0FC-A07A6F29C718}" srcOrd="1" destOrd="0" presId="urn:microsoft.com/office/officeart/2008/layout/VerticalCircleList"/>
    <dgm:cxn modelId="{58D6AB3C-30C5-48D2-93A2-27D63993E933}" type="presParOf" srcId="{2729F697-2FA8-4BE9-A21C-5C259A8E782F}" destId="{CAF1B24D-09B2-4413-87AB-7933A3605370}" srcOrd="2" destOrd="0" presId="urn:microsoft.com/office/officeart/2008/layout/VerticalCircleList"/>
    <dgm:cxn modelId="{D492F89A-6D7D-4386-AA5A-1651B0C08242}" type="presParOf" srcId="{6E73536C-44A5-471E-9C28-50227DA1BF1A}" destId="{FEC281E3-24C7-40D5-8AF7-E162A060D945}" srcOrd="3" destOrd="0" presId="urn:microsoft.com/office/officeart/2008/layout/VerticalCircleList"/>
    <dgm:cxn modelId="{D202C81C-09D7-4373-A626-BECCE73F847A}" type="presParOf" srcId="{FEC281E3-24C7-40D5-8AF7-E162A060D945}" destId="{AF6B467D-839D-461F-A90F-93E9DB9BDFB2}" srcOrd="0" destOrd="0" presId="urn:microsoft.com/office/officeart/2008/layout/VerticalCircleList"/>
    <dgm:cxn modelId="{84208664-697B-4794-8F8D-4D89C6BD1D10}" type="presParOf" srcId="{FEC281E3-24C7-40D5-8AF7-E162A060D945}" destId="{AB9E319C-4EA9-4A9C-B85E-A082D3708B79}" srcOrd="1" destOrd="0" presId="urn:microsoft.com/office/officeart/2008/layout/VerticalCircleList"/>
    <dgm:cxn modelId="{3BDFD03F-76BC-4297-ADED-1B9A7351A827}" type="presParOf" srcId="{FEC281E3-24C7-40D5-8AF7-E162A060D945}" destId="{25D02246-ED0D-421F-96C9-00C9302AEEDC}" srcOrd="2" destOrd="0" presId="urn:microsoft.com/office/officeart/2008/layout/VerticalCircleList"/>
    <dgm:cxn modelId="{C3F6F7A9-6211-4117-961A-8EB32F82501F}" type="presParOf" srcId="{6E73536C-44A5-471E-9C28-50227DA1BF1A}" destId="{DFF80F14-F9F2-4189-A83C-969A678872E5}" srcOrd="4" destOrd="0" presId="urn:microsoft.com/office/officeart/2008/layout/VerticalCircleList"/>
    <dgm:cxn modelId="{0E67A1C6-A2D3-482C-AF7A-60D838587EF6}" type="presParOf" srcId="{DFF80F14-F9F2-4189-A83C-969A678872E5}" destId="{46A812BC-B9F8-4C98-A784-CFFFCA42DBE4}" srcOrd="0" destOrd="0" presId="urn:microsoft.com/office/officeart/2008/layout/VerticalCircleList"/>
    <dgm:cxn modelId="{25BDEBDA-D8FE-40D7-834D-01F652946078}" type="presParOf" srcId="{DFF80F14-F9F2-4189-A83C-969A678872E5}" destId="{8A0D69E5-3E6E-4E80-9E29-28B48CEED7F4}" srcOrd="1" destOrd="0" presId="urn:microsoft.com/office/officeart/2008/layout/VerticalCircleList"/>
    <dgm:cxn modelId="{2258089C-EA68-4C9E-8717-C3C996C45E56}" type="presParOf" srcId="{DFF80F14-F9F2-4189-A83C-969A678872E5}" destId="{B74888EC-975E-43E6-8ECB-95513CD9DF32}" srcOrd="2" destOrd="0" presId="urn:microsoft.com/office/officeart/2008/layout/VerticalCircleList"/>
    <dgm:cxn modelId="{009B28DF-0815-4CDF-B24E-C65DA0FDC179}" type="presParOf" srcId="{6E73536C-44A5-471E-9C28-50227DA1BF1A}" destId="{CD3A0908-67B3-4E68-8FD6-003D7FF646E8}" srcOrd="5" destOrd="0" presId="urn:microsoft.com/office/officeart/2008/layout/VerticalCircleList"/>
    <dgm:cxn modelId="{B9FB5E7D-0D45-4688-94D2-7FDA6CEC9F80}" type="presParOf" srcId="{CD3A0908-67B3-4E68-8FD6-003D7FF646E8}" destId="{D8B826B6-435E-45E6-BE39-DE6DD8906CF0}" srcOrd="0" destOrd="0" presId="urn:microsoft.com/office/officeart/2008/layout/VerticalCircleList"/>
    <dgm:cxn modelId="{8C4C1F87-ED51-4B49-A7F3-134EF77901CE}" type="presParOf" srcId="{CD3A0908-67B3-4E68-8FD6-003D7FF646E8}" destId="{EBB2E4F7-28AE-4944-B6EC-27E3B5A55A4C}" srcOrd="1" destOrd="0" presId="urn:microsoft.com/office/officeart/2008/layout/VerticalCircleList"/>
    <dgm:cxn modelId="{DB44AB6D-5742-4616-BCA6-1DB964874968}" type="presParOf" srcId="{CD3A0908-67B3-4E68-8FD6-003D7FF646E8}" destId="{C02922C9-A8E8-441F-B684-F675870187FF}" srcOrd="2" destOrd="0" presId="urn:microsoft.com/office/officeart/2008/layout/VerticalCircleList"/>
    <dgm:cxn modelId="{72DE3CBA-4903-4996-B306-36318BCDF55B}" type="presParOf" srcId="{6E73536C-44A5-471E-9C28-50227DA1BF1A}" destId="{292FAC41-2977-44EC-8E0C-1BF41F018D46}" srcOrd="6" destOrd="0" presId="urn:microsoft.com/office/officeart/2008/layout/VerticalCircleList"/>
    <dgm:cxn modelId="{9C0541C2-D7B2-4FCD-9B7A-0836E2B6507B}" type="presParOf" srcId="{292FAC41-2977-44EC-8E0C-1BF41F018D46}" destId="{A92189DE-F209-4495-BBBA-8A227DD9A429}" srcOrd="0" destOrd="0" presId="urn:microsoft.com/office/officeart/2008/layout/VerticalCircleList"/>
    <dgm:cxn modelId="{5C037783-1543-4375-B59A-3C2E579EF1E0}" type="presParOf" srcId="{292FAC41-2977-44EC-8E0C-1BF41F018D46}" destId="{D161883D-4289-45C7-A977-372B3A514744}" srcOrd="1" destOrd="0" presId="urn:microsoft.com/office/officeart/2008/layout/VerticalCircleList"/>
    <dgm:cxn modelId="{3B3806D7-6E61-48FB-BFA4-BF119C7DE3B5}" type="presParOf" srcId="{292FAC41-2977-44EC-8E0C-1BF41F018D46}" destId="{5BC7A6BA-1042-4671-942B-DAC2BE05A672}" srcOrd="2" destOrd="0" presId="urn:microsoft.com/office/officeart/2008/layout/VerticalCircleList"/>
    <dgm:cxn modelId="{07328AED-6E2B-4F23-A956-C60E9954EF2F}" type="presParOf" srcId="{6E73536C-44A5-471E-9C28-50227DA1BF1A}" destId="{BDDE7CD9-6D24-47EE-ACC5-8B3FBB416E1A}" srcOrd="7" destOrd="0" presId="urn:microsoft.com/office/officeart/2008/layout/VerticalCircleList"/>
    <dgm:cxn modelId="{19204DC8-6A77-4FEE-A7E5-36BB3128990A}" type="presParOf" srcId="{BDDE7CD9-6D24-47EE-ACC5-8B3FBB416E1A}" destId="{0107F4E7-AC76-43F0-B32A-F412DF39D6BB}" srcOrd="0" destOrd="0" presId="urn:microsoft.com/office/officeart/2008/layout/VerticalCircleList"/>
    <dgm:cxn modelId="{5A71B8B0-3D65-428D-BE1B-363848BE3EC8}" type="presParOf" srcId="{BDDE7CD9-6D24-47EE-ACC5-8B3FBB416E1A}" destId="{897ED52A-28D3-4F44-B443-7C97D9B351C3}" srcOrd="1" destOrd="0" presId="urn:microsoft.com/office/officeart/2008/layout/VerticalCircleList"/>
    <dgm:cxn modelId="{44A5457A-02B9-493E-88B6-1D3F1CE3AF0A}" type="presParOf" srcId="{BDDE7CD9-6D24-47EE-ACC5-8B3FBB416E1A}" destId="{EB8A2156-9DFD-4C99-B2F6-BC43B15FF517}" srcOrd="2" destOrd="0" presId="urn:microsoft.com/office/officeart/2008/layout/VerticalCircleList"/>
    <dgm:cxn modelId="{EB8D4865-39D7-48F0-8177-B85CB91091F0}" type="presParOf" srcId="{6E73536C-44A5-471E-9C28-50227DA1BF1A}" destId="{A7428044-B057-49E8-B872-E83C23F0D225}" srcOrd="8" destOrd="0" presId="urn:microsoft.com/office/officeart/2008/layout/VerticalCircleList"/>
    <dgm:cxn modelId="{87FC593C-C7EF-4CD2-B546-26101BF4D57C}" type="presParOf" srcId="{A7428044-B057-49E8-B872-E83C23F0D225}" destId="{60BE89E0-B3D5-49ED-837F-260CAC0E24D3}" srcOrd="0" destOrd="0" presId="urn:microsoft.com/office/officeart/2008/layout/VerticalCircleList"/>
    <dgm:cxn modelId="{54C3E5BF-42BE-4C7C-BBBE-0086F7D068FF}" type="presParOf" srcId="{A7428044-B057-49E8-B872-E83C23F0D225}" destId="{54A739A7-56C6-4B53-9315-295E53568F8D}" srcOrd="1" destOrd="0" presId="urn:microsoft.com/office/officeart/2008/layout/VerticalCircleList"/>
    <dgm:cxn modelId="{62FAA744-0715-45FF-93B9-2B607EDFF484}" type="presParOf" srcId="{A7428044-B057-49E8-B872-E83C23F0D225}" destId="{DC563771-5E97-456E-9315-9F8B3F776921}" srcOrd="2" destOrd="0" presId="urn:microsoft.com/office/officeart/2008/layout/VerticalCircleList"/>
    <dgm:cxn modelId="{C3BA5A57-AECA-4630-8898-55AC92080DD9}" type="presParOf" srcId="{6E73536C-44A5-471E-9C28-50227DA1BF1A}" destId="{E0597726-E37C-413E-A66E-7415C8131455}" srcOrd="9" destOrd="0" presId="urn:microsoft.com/office/officeart/2008/layout/VerticalCircleList"/>
    <dgm:cxn modelId="{5919776F-CA1E-4E50-AD2D-5769948792AE}" type="presParOf" srcId="{E0597726-E37C-413E-A66E-7415C8131455}" destId="{832F81A4-FA77-47AB-90C2-BF7B2EE605DD}" srcOrd="0" destOrd="0" presId="urn:microsoft.com/office/officeart/2008/layout/VerticalCircleList"/>
    <dgm:cxn modelId="{7455AD22-880E-44B4-B51F-32F2992BBDA6}" type="presParOf" srcId="{E0597726-E37C-413E-A66E-7415C8131455}" destId="{8BE2A429-B175-45A0-813D-AACC2EF25FB7}" srcOrd="1" destOrd="0" presId="urn:microsoft.com/office/officeart/2008/layout/VerticalCircleList"/>
    <dgm:cxn modelId="{21986408-B192-4A65-919B-CDFB88BF2DBF}" type="presParOf" srcId="{E0597726-E37C-413E-A66E-7415C8131455}" destId="{8DA15486-0A7D-4947-9FB6-571A0391B6A3}" srcOrd="2" destOrd="0" presId="urn:microsoft.com/office/officeart/2008/layout/VerticalCircleList"/>
    <dgm:cxn modelId="{125E1683-D9A8-4578-A5CB-617757BC2469}" type="presParOf" srcId="{6E73536C-44A5-471E-9C28-50227DA1BF1A}" destId="{C1D7444F-B8C5-4FF5-9260-DB983CA01861}" srcOrd="10" destOrd="0" presId="urn:microsoft.com/office/officeart/2008/layout/VerticalCircleList"/>
    <dgm:cxn modelId="{3626A791-FE66-46B9-9B1E-1F44E9D1640C}" type="presParOf" srcId="{C1D7444F-B8C5-4FF5-9260-DB983CA01861}" destId="{5DFD5457-C7C0-4F65-97F0-260EE16AD787}" srcOrd="0" destOrd="0" presId="urn:microsoft.com/office/officeart/2008/layout/VerticalCircleList"/>
    <dgm:cxn modelId="{19019E8B-0EF4-4A27-9ED2-E86429B5BA1D}" type="presParOf" srcId="{C1D7444F-B8C5-4FF5-9260-DB983CA01861}" destId="{4026A47F-4AD1-483C-951D-7544EE452C3B}" srcOrd="1" destOrd="0" presId="urn:microsoft.com/office/officeart/2008/layout/VerticalCircleList"/>
    <dgm:cxn modelId="{E8CC9C35-EB9F-4638-9AED-524F4626CB1A}" type="presParOf" srcId="{C1D7444F-B8C5-4FF5-9260-DB983CA01861}" destId="{18809E92-C761-45E8-AFF7-4EC82D323E18}" srcOrd="2" destOrd="0" presId="urn:microsoft.com/office/officeart/2008/layout/VerticalCircleList"/>
    <dgm:cxn modelId="{BB412C01-59E4-44C2-8331-DA4E76477EC9}" type="presParOf" srcId="{6E73536C-44A5-471E-9C28-50227DA1BF1A}" destId="{87DE3152-5524-4CAD-B940-44460CA669FC}" srcOrd="11" destOrd="0" presId="urn:microsoft.com/office/officeart/2008/layout/VerticalCircleList"/>
    <dgm:cxn modelId="{208BB82D-F11C-4C0A-8F8E-567DB29EBA6D}" type="presParOf" srcId="{87DE3152-5524-4CAD-B940-44460CA669FC}" destId="{E5866FA1-01FE-4C50-B909-6D3BCAC73634}" srcOrd="0" destOrd="0" presId="urn:microsoft.com/office/officeart/2008/layout/VerticalCircleList"/>
    <dgm:cxn modelId="{B47CD6F5-B0B3-43F7-A876-3564DE8EEAC1}" type="presParOf" srcId="{87DE3152-5524-4CAD-B940-44460CA669FC}" destId="{D07AA1A2-B341-4C1F-B7B0-A3862EDCFBAA}" srcOrd="1" destOrd="0" presId="urn:microsoft.com/office/officeart/2008/layout/VerticalCircleList"/>
    <dgm:cxn modelId="{DC4CC06B-E4E4-416C-AB5B-78DBDFDCD906}" type="presParOf" srcId="{87DE3152-5524-4CAD-B940-44460CA669FC}" destId="{ED65A24E-97ED-426D-829D-D7E0F8320B72}"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9D81B4-66AB-42F4-A73E-C458B25E3127}" type="doc">
      <dgm:prSet loTypeId="urn:microsoft.com/office/officeart/2005/8/layout/matrix2" loCatId="matrix" qsTypeId="urn:microsoft.com/office/officeart/2005/8/quickstyle/simple4" qsCatId="simple" csTypeId="urn:microsoft.com/office/officeart/2005/8/colors/colorful4" csCatId="colorful"/>
      <dgm:spPr/>
      <dgm:t>
        <a:bodyPr/>
        <a:lstStyle/>
        <a:p>
          <a:endParaRPr lang="en-GB"/>
        </a:p>
      </dgm:t>
    </dgm:pt>
    <dgm:pt modelId="{BC0DBC36-EBF2-463E-836F-1892F8A70C39}">
      <dgm:prSet/>
      <dgm:spPr/>
      <dgm:t>
        <a:bodyPr/>
        <a:lstStyle/>
        <a:p>
          <a:pPr rtl="0"/>
          <a:r>
            <a:rPr lang="en-GB"/>
            <a:t>Achievement entrepreneur </a:t>
          </a:r>
        </a:p>
      </dgm:t>
    </dgm:pt>
    <dgm:pt modelId="{7670254F-59F0-4B46-BD45-3F91E6CA16BE}" type="parTrans" cxnId="{BF092EB4-6FA8-47AE-AFD3-78FA08A104CB}">
      <dgm:prSet/>
      <dgm:spPr/>
      <dgm:t>
        <a:bodyPr/>
        <a:lstStyle/>
        <a:p>
          <a:endParaRPr lang="en-GB"/>
        </a:p>
      </dgm:t>
    </dgm:pt>
    <dgm:pt modelId="{69AF314D-F73A-4FD4-87AE-C14ECE7F4C33}" type="sibTrans" cxnId="{BF092EB4-6FA8-47AE-AFD3-78FA08A104CB}">
      <dgm:prSet/>
      <dgm:spPr/>
      <dgm:t>
        <a:bodyPr/>
        <a:lstStyle/>
        <a:p>
          <a:endParaRPr lang="en-GB"/>
        </a:p>
      </dgm:t>
    </dgm:pt>
    <dgm:pt modelId="{69669BC8-5DBD-4F00-9DD4-A997436B0200}">
      <dgm:prSet/>
      <dgm:spPr/>
      <dgm:t>
        <a:bodyPr/>
        <a:lstStyle/>
        <a:p>
          <a:pPr rtl="0"/>
          <a:r>
            <a:rPr lang="en-GB"/>
            <a:t>Salesman entrepreneur</a:t>
          </a:r>
        </a:p>
      </dgm:t>
    </dgm:pt>
    <dgm:pt modelId="{DFE2C38E-A4DB-46CA-8408-443E0ACBACAA}" type="parTrans" cxnId="{F8B07227-44CD-488A-952A-1AA08F8AA054}">
      <dgm:prSet/>
      <dgm:spPr/>
      <dgm:t>
        <a:bodyPr/>
        <a:lstStyle/>
        <a:p>
          <a:endParaRPr lang="en-GB"/>
        </a:p>
      </dgm:t>
    </dgm:pt>
    <dgm:pt modelId="{B2D7248B-59EB-4AF6-9CDD-B9BB58584BE3}" type="sibTrans" cxnId="{F8B07227-44CD-488A-952A-1AA08F8AA054}">
      <dgm:prSet/>
      <dgm:spPr/>
      <dgm:t>
        <a:bodyPr/>
        <a:lstStyle/>
        <a:p>
          <a:endParaRPr lang="en-GB"/>
        </a:p>
      </dgm:t>
    </dgm:pt>
    <dgm:pt modelId="{DF54DF15-11BF-4B59-9999-380C7C0858B0}">
      <dgm:prSet/>
      <dgm:spPr/>
      <dgm:t>
        <a:bodyPr/>
        <a:lstStyle/>
        <a:p>
          <a:pPr rtl="0"/>
          <a:r>
            <a:rPr lang="en-GB"/>
            <a:t>Technology entrepreneur</a:t>
          </a:r>
        </a:p>
      </dgm:t>
    </dgm:pt>
    <dgm:pt modelId="{72C46B0F-ACA4-464B-AF4B-3E89EB315675}" type="parTrans" cxnId="{A16C8176-A72E-4D75-A91C-411B117AE72A}">
      <dgm:prSet/>
      <dgm:spPr/>
      <dgm:t>
        <a:bodyPr/>
        <a:lstStyle/>
        <a:p>
          <a:endParaRPr lang="en-GB"/>
        </a:p>
      </dgm:t>
    </dgm:pt>
    <dgm:pt modelId="{405CA34E-BF44-46E8-8D18-155B1FDDFC36}" type="sibTrans" cxnId="{A16C8176-A72E-4D75-A91C-411B117AE72A}">
      <dgm:prSet/>
      <dgm:spPr/>
      <dgm:t>
        <a:bodyPr/>
        <a:lstStyle/>
        <a:p>
          <a:endParaRPr lang="en-GB"/>
        </a:p>
      </dgm:t>
    </dgm:pt>
    <dgm:pt modelId="{DCEDCC42-E0E0-4586-B1E3-CA0E792D469D}">
      <dgm:prSet/>
      <dgm:spPr/>
      <dgm:t>
        <a:bodyPr/>
        <a:lstStyle/>
        <a:p>
          <a:pPr rtl="0"/>
          <a:r>
            <a:rPr lang="en-GB"/>
            <a:t>Manager</a:t>
          </a:r>
        </a:p>
      </dgm:t>
    </dgm:pt>
    <dgm:pt modelId="{80A55703-D2C9-4405-B33D-8F9589F0AE1D}" type="parTrans" cxnId="{E4B39BC9-3C09-40CF-A1DA-E8D1A8625CDD}">
      <dgm:prSet/>
      <dgm:spPr/>
      <dgm:t>
        <a:bodyPr/>
        <a:lstStyle/>
        <a:p>
          <a:endParaRPr lang="en-GB"/>
        </a:p>
      </dgm:t>
    </dgm:pt>
    <dgm:pt modelId="{DBED6BBA-06B9-44AC-BE0B-CE851EFBEAB3}" type="sibTrans" cxnId="{E4B39BC9-3C09-40CF-A1DA-E8D1A8625CDD}">
      <dgm:prSet/>
      <dgm:spPr/>
      <dgm:t>
        <a:bodyPr/>
        <a:lstStyle/>
        <a:p>
          <a:endParaRPr lang="en-GB"/>
        </a:p>
      </dgm:t>
    </dgm:pt>
    <dgm:pt modelId="{8630A9A2-A421-49C7-A0E7-A6430C8CE443}" type="pres">
      <dgm:prSet presAssocID="{229D81B4-66AB-42F4-A73E-C458B25E3127}" presName="matrix" presStyleCnt="0">
        <dgm:presLayoutVars>
          <dgm:chMax val="1"/>
          <dgm:dir/>
          <dgm:resizeHandles val="exact"/>
        </dgm:presLayoutVars>
      </dgm:prSet>
      <dgm:spPr/>
    </dgm:pt>
    <dgm:pt modelId="{7EA7973F-19C0-4CF5-A361-EF71FA3BD831}" type="pres">
      <dgm:prSet presAssocID="{229D81B4-66AB-42F4-A73E-C458B25E3127}" presName="axisShape" presStyleLbl="bgShp" presStyleIdx="0" presStyleCnt="1"/>
      <dgm:spPr/>
    </dgm:pt>
    <dgm:pt modelId="{919F6828-AEEC-4421-8C39-925A22170CE6}" type="pres">
      <dgm:prSet presAssocID="{229D81B4-66AB-42F4-A73E-C458B25E3127}" presName="rect1" presStyleLbl="node1" presStyleIdx="0" presStyleCnt="4">
        <dgm:presLayoutVars>
          <dgm:chMax val="0"/>
          <dgm:chPref val="0"/>
          <dgm:bulletEnabled val="1"/>
        </dgm:presLayoutVars>
      </dgm:prSet>
      <dgm:spPr/>
    </dgm:pt>
    <dgm:pt modelId="{E187A1C0-35FE-4C1E-97AC-467F93D66273}" type="pres">
      <dgm:prSet presAssocID="{229D81B4-66AB-42F4-A73E-C458B25E3127}" presName="rect2" presStyleLbl="node1" presStyleIdx="1" presStyleCnt="4">
        <dgm:presLayoutVars>
          <dgm:chMax val="0"/>
          <dgm:chPref val="0"/>
          <dgm:bulletEnabled val="1"/>
        </dgm:presLayoutVars>
      </dgm:prSet>
      <dgm:spPr/>
    </dgm:pt>
    <dgm:pt modelId="{FC57C628-0978-437C-9FE9-73018B2401A1}" type="pres">
      <dgm:prSet presAssocID="{229D81B4-66AB-42F4-A73E-C458B25E3127}" presName="rect3" presStyleLbl="node1" presStyleIdx="2" presStyleCnt="4">
        <dgm:presLayoutVars>
          <dgm:chMax val="0"/>
          <dgm:chPref val="0"/>
          <dgm:bulletEnabled val="1"/>
        </dgm:presLayoutVars>
      </dgm:prSet>
      <dgm:spPr/>
    </dgm:pt>
    <dgm:pt modelId="{D87CFB5D-81EC-4484-8E1E-69BFF12B6A51}" type="pres">
      <dgm:prSet presAssocID="{229D81B4-66AB-42F4-A73E-C458B25E3127}" presName="rect4" presStyleLbl="node1" presStyleIdx="3" presStyleCnt="4">
        <dgm:presLayoutVars>
          <dgm:chMax val="0"/>
          <dgm:chPref val="0"/>
          <dgm:bulletEnabled val="1"/>
        </dgm:presLayoutVars>
      </dgm:prSet>
      <dgm:spPr/>
    </dgm:pt>
  </dgm:ptLst>
  <dgm:cxnLst>
    <dgm:cxn modelId="{F8B07227-44CD-488A-952A-1AA08F8AA054}" srcId="{229D81B4-66AB-42F4-A73E-C458B25E3127}" destId="{69669BC8-5DBD-4F00-9DD4-A997436B0200}" srcOrd="1" destOrd="0" parTransId="{DFE2C38E-A4DB-46CA-8408-443E0ACBACAA}" sibTransId="{B2D7248B-59EB-4AF6-9CDD-B9BB58584BE3}"/>
    <dgm:cxn modelId="{0B7AB568-35A6-4B36-8389-71F381AB78EE}" type="presOf" srcId="{BC0DBC36-EBF2-463E-836F-1892F8A70C39}" destId="{919F6828-AEEC-4421-8C39-925A22170CE6}" srcOrd="0" destOrd="0" presId="urn:microsoft.com/office/officeart/2005/8/layout/matrix2"/>
    <dgm:cxn modelId="{A16C8176-A72E-4D75-A91C-411B117AE72A}" srcId="{229D81B4-66AB-42F4-A73E-C458B25E3127}" destId="{DF54DF15-11BF-4B59-9999-380C7C0858B0}" srcOrd="2" destOrd="0" parTransId="{72C46B0F-ACA4-464B-AF4B-3E89EB315675}" sibTransId="{405CA34E-BF44-46E8-8D18-155B1FDDFC36}"/>
    <dgm:cxn modelId="{8EA9FE85-0CE8-4814-9AF7-BF6081ACA54B}" type="presOf" srcId="{229D81B4-66AB-42F4-A73E-C458B25E3127}" destId="{8630A9A2-A421-49C7-A0E7-A6430C8CE443}" srcOrd="0" destOrd="0" presId="urn:microsoft.com/office/officeart/2005/8/layout/matrix2"/>
    <dgm:cxn modelId="{24D32B95-B60E-4BAF-A383-47946C64C889}" type="presOf" srcId="{DCEDCC42-E0E0-4586-B1E3-CA0E792D469D}" destId="{D87CFB5D-81EC-4484-8E1E-69BFF12B6A51}" srcOrd="0" destOrd="0" presId="urn:microsoft.com/office/officeart/2005/8/layout/matrix2"/>
    <dgm:cxn modelId="{BF092EB4-6FA8-47AE-AFD3-78FA08A104CB}" srcId="{229D81B4-66AB-42F4-A73E-C458B25E3127}" destId="{BC0DBC36-EBF2-463E-836F-1892F8A70C39}" srcOrd="0" destOrd="0" parTransId="{7670254F-59F0-4B46-BD45-3F91E6CA16BE}" sibTransId="{69AF314D-F73A-4FD4-87AE-C14ECE7F4C33}"/>
    <dgm:cxn modelId="{E4B39BC9-3C09-40CF-A1DA-E8D1A8625CDD}" srcId="{229D81B4-66AB-42F4-A73E-C458B25E3127}" destId="{DCEDCC42-E0E0-4586-B1E3-CA0E792D469D}" srcOrd="3" destOrd="0" parTransId="{80A55703-D2C9-4405-B33D-8F9589F0AE1D}" sibTransId="{DBED6BBA-06B9-44AC-BE0B-CE851EFBEAB3}"/>
    <dgm:cxn modelId="{AAB67BDE-6268-4A2E-89FE-038E198AE9BE}" type="presOf" srcId="{DF54DF15-11BF-4B59-9999-380C7C0858B0}" destId="{FC57C628-0978-437C-9FE9-73018B2401A1}" srcOrd="0" destOrd="0" presId="urn:microsoft.com/office/officeart/2005/8/layout/matrix2"/>
    <dgm:cxn modelId="{EAE757DF-500B-4A90-946A-51A6AA2BC2A5}" type="presOf" srcId="{69669BC8-5DBD-4F00-9DD4-A997436B0200}" destId="{E187A1C0-35FE-4C1E-97AC-467F93D66273}" srcOrd="0" destOrd="0" presId="urn:microsoft.com/office/officeart/2005/8/layout/matrix2"/>
    <dgm:cxn modelId="{A08AB861-79CD-49AC-8AD6-2A3781C9F182}" type="presParOf" srcId="{8630A9A2-A421-49C7-A0E7-A6430C8CE443}" destId="{7EA7973F-19C0-4CF5-A361-EF71FA3BD831}" srcOrd="0" destOrd="0" presId="urn:microsoft.com/office/officeart/2005/8/layout/matrix2"/>
    <dgm:cxn modelId="{1D64B84A-D6A2-45F1-883A-C49A95639090}" type="presParOf" srcId="{8630A9A2-A421-49C7-A0E7-A6430C8CE443}" destId="{919F6828-AEEC-4421-8C39-925A22170CE6}" srcOrd="1" destOrd="0" presId="urn:microsoft.com/office/officeart/2005/8/layout/matrix2"/>
    <dgm:cxn modelId="{93B0BD9D-6F88-4501-A7F1-7F51635AA92A}" type="presParOf" srcId="{8630A9A2-A421-49C7-A0E7-A6430C8CE443}" destId="{E187A1C0-35FE-4C1E-97AC-467F93D66273}" srcOrd="2" destOrd="0" presId="urn:microsoft.com/office/officeart/2005/8/layout/matrix2"/>
    <dgm:cxn modelId="{5D581B4B-B07B-4310-A4DE-3A3555B20165}" type="presParOf" srcId="{8630A9A2-A421-49C7-A0E7-A6430C8CE443}" destId="{FC57C628-0978-437C-9FE9-73018B2401A1}" srcOrd="3" destOrd="0" presId="urn:microsoft.com/office/officeart/2005/8/layout/matrix2"/>
    <dgm:cxn modelId="{4B36CDFA-56A8-4453-9CDE-A5AA478D419D}" type="presParOf" srcId="{8630A9A2-A421-49C7-A0E7-A6430C8CE443}" destId="{D87CFB5D-81EC-4484-8E1E-69BFF12B6A5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7039AA-3852-41D4-BADD-FEB13CA25E11}" type="doc">
      <dgm:prSet loTypeId="urn:microsoft.com/office/officeart/2008/layout/VerticalCircleList" loCatId="list" qsTypeId="urn:microsoft.com/office/officeart/2005/8/quickstyle/3d3" qsCatId="3D" csTypeId="urn:microsoft.com/office/officeart/2005/8/colors/colorful4" csCatId="colorful" phldr="1"/>
      <dgm:spPr/>
      <dgm:t>
        <a:bodyPr/>
        <a:lstStyle/>
        <a:p>
          <a:endParaRPr lang="en-GB"/>
        </a:p>
      </dgm:t>
    </dgm:pt>
    <dgm:pt modelId="{1E6EB363-D819-4EE7-B86A-C9F3B1FF5D8A}">
      <dgm:prSet custT="1"/>
      <dgm:spPr/>
      <dgm:t>
        <a:bodyPr/>
        <a:lstStyle/>
        <a:p>
          <a:pPr rtl="0"/>
          <a:r>
            <a:rPr lang="en-GB" sz="1600" dirty="0"/>
            <a:t>Firstly, entrepreneurs can seek information to understand the balance of trade relationships between the exports in potential markets and the merchandising imports.</a:t>
          </a:r>
        </a:p>
      </dgm:t>
    </dgm:pt>
    <dgm:pt modelId="{9F7E258B-D4D0-4A10-8595-AEA918141A9A}" type="parTrans" cxnId="{D414C8FD-3A46-4D51-824D-1B29851F3842}">
      <dgm:prSet/>
      <dgm:spPr/>
      <dgm:t>
        <a:bodyPr/>
        <a:lstStyle/>
        <a:p>
          <a:endParaRPr lang="en-GB" sz="1600"/>
        </a:p>
      </dgm:t>
    </dgm:pt>
    <dgm:pt modelId="{47BA8D64-A155-4D64-965B-A7D2CF4AE97C}" type="sibTrans" cxnId="{D414C8FD-3A46-4D51-824D-1B29851F3842}">
      <dgm:prSet/>
      <dgm:spPr/>
      <dgm:t>
        <a:bodyPr/>
        <a:lstStyle/>
        <a:p>
          <a:endParaRPr lang="en-GB" sz="1600"/>
        </a:p>
      </dgm:t>
    </dgm:pt>
    <dgm:pt modelId="{E84FBE66-273A-4DD1-BD49-150A9F0185F7}">
      <dgm:prSet custT="1"/>
      <dgm:spPr/>
      <dgm:t>
        <a:bodyPr/>
        <a:lstStyle/>
        <a:p>
          <a:pPr rtl="0"/>
          <a:r>
            <a:rPr lang="en-GB" sz="1600" dirty="0"/>
            <a:t>Secondly, entrepreneurs can conduct extensive research to understand the political aspects of the global economy to seek other outlines for strategic and operational aspects concerning barriers to enter a market. </a:t>
          </a:r>
        </a:p>
      </dgm:t>
    </dgm:pt>
    <dgm:pt modelId="{063D48E3-E6E6-4E5E-9198-0D46EF7F2FBE}" type="parTrans" cxnId="{EA65BAF2-E2C3-4E18-944F-EC195AACF9CA}">
      <dgm:prSet/>
      <dgm:spPr/>
      <dgm:t>
        <a:bodyPr/>
        <a:lstStyle/>
        <a:p>
          <a:endParaRPr lang="en-GB" sz="1600"/>
        </a:p>
      </dgm:t>
    </dgm:pt>
    <dgm:pt modelId="{20077006-20DA-4112-923B-A24DD48FD9BA}" type="sibTrans" cxnId="{EA65BAF2-E2C3-4E18-944F-EC195AACF9CA}">
      <dgm:prSet/>
      <dgm:spPr/>
      <dgm:t>
        <a:bodyPr/>
        <a:lstStyle/>
        <a:p>
          <a:endParaRPr lang="en-GB" sz="1600"/>
        </a:p>
      </dgm:t>
    </dgm:pt>
    <dgm:pt modelId="{D7C43875-1C66-4008-8478-E7909F6D75AA}">
      <dgm:prSet custT="1"/>
      <dgm:spPr/>
      <dgm:t>
        <a:bodyPr/>
        <a:lstStyle/>
        <a:p>
          <a:pPr rtl="0"/>
          <a:r>
            <a:rPr lang="en-GB" sz="1600" dirty="0"/>
            <a:t>Thirdly, entrepreneurs can understand the developments of any domestic market of a country and comprehend how these nations protect their industry by establishing tariffs, quotas, boycotts, non-tariff, monetary and market barriers (Ramachandran &amp; </a:t>
          </a:r>
          <a:r>
            <a:rPr lang="en-GB" sz="1600" dirty="0" err="1"/>
            <a:t>Gokila</a:t>
          </a:r>
          <a:r>
            <a:rPr lang="en-GB" sz="1600" dirty="0"/>
            <a:t>, 2012).</a:t>
          </a:r>
        </a:p>
      </dgm:t>
    </dgm:pt>
    <dgm:pt modelId="{91E4D89B-39A4-4B24-BDD4-6B6631B4C2C3}" type="parTrans" cxnId="{660C34AA-3F1C-46BF-A9E9-5AA8D5A5CA1C}">
      <dgm:prSet/>
      <dgm:spPr/>
      <dgm:t>
        <a:bodyPr/>
        <a:lstStyle/>
        <a:p>
          <a:endParaRPr lang="en-GB" sz="1600"/>
        </a:p>
      </dgm:t>
    </dgm:pt>
    <dgm:pt modelId="{9AA24560-9BE2-446A-BA11-E3B8225C6E60}" type="sibTrans" cxnId="{660C34AA-3F1C-46BF-A9E9-5AA8D5A5CA1C}">
      <dgm:prSet/>
      <dgm:spPr/>
      <dgm:t>
        <a:bodyPr/>
        <a:lstStyle/>
        <a:p>
          <a:endParaRPr lang="en-GB" sz="1600"/>
        </a:p>
      </dgm:t>
    </dgm:pt>
    <dgm:pt modelId="{19B77357-7BB6-4690-81F0-7813B5F9690B}" type="pres">
      <dgm:prSet presAssocID="{677039AA-3852-41D4-BADD-FEB13CA25E11}" presName="Name0" presStyleCnt="0">
        <dgm:presLayoutVars>
          <dgm:dir/>
        </dgm:presLayoutVars>
      </dgm:prSet>
      <dgm:spPr/>
    </dgm:pt>
    <dgm:pt modelId="{55967C85-EDDE-4FD3-BB93-F2158EBA1E9D}" type="pres">
      <dgm:prSet presAssocID="{1E6EB363-D819-4EE7-B86A-C9F3B1FF5D8A}" presName="noChildren" presStyleCnt="0"/>
      <dgm:spPr/>
    </dgm:pt>
    <dgm:pt modelId="{8392D7A4-3EB6-470F-821B-6248B92E6D4E}" type="pres">
      <dgm:prSet presAssocID="{1E6EB363-D819-4EE7-B86A-C9F3B1FF5D8A}" presName="gap" presStyleCnt="0"/>
      <dgm:spPr/>
    </dgm:pt>
    <dgm:pt modelId="{92506FC0-4CF4-4817-9C5E-E636F3BDD72A}" type="pres">
      <dgm:prSet presAssocID="{1E6EB363-D819-4EE7-B86A-C9F3B1FF5D8A}" presName="medCircle2" presStyleLbl="vennNode1" presStyleIdx="0" presStyleCnt="3"/>
      <dgm:spPr/>
    </dgm:pt>
    <dgm:pt modelId="{547D49D5-E745-4BF4-B645-D7AD62E7B6C8}" type="pres">
      <dgm:prSet presAssocID="{1E6EB363-D819-4EE7-B86A-C9F3B1FF5D8A}" presName="txLvlOnly1" presStyleLbl="revTx" presStyleIdx="0" presStyleCnt="3" custLinFactNeighborX="15772" custLinFactNeighborY="-152"/>
      <dgm:spPr/>
    </dgm:pt>
    <dgm:pt modelId="{3496664B-CF57-41AF-87CE-E4C58AD7ECE3}" type="pres">
      <dgm:prSet presAssocID="{E84FBE66-273A-4DD1-BD49-150A9F0185F7}" presName="noChildren" presStyleCnt="0"/>
      <dgm:spPr/>
    </dgm:pt>
    <dgm:pt modelId="{3418E15D-565C-4F1B-8D01-148356E4743A}" type="pres">
      <dgm:prSet presAssocID="{E84FBE66-273A-4DD1-BD49-150A9F0185F7}" presName="gap" presStyleCnt="0"/>
      <dgm:spPr/>
    </dgm:pt>
    <dgm:pt modelId="{F725F5E2-B8DA-4A4A-B606-CD9D6ABBABE1}" type="pres">
      <dgm:prSet presAssocID="{E84FBE66-273A-4DD1-BD49-150A9F0185F7}" presName="medCircle2" presStyleLbl="vennNode1" presStyleIdx="1" presStyleCnt="3"/>
      <dgm:spPr/>
    </dgm:pt>
    <dgm:pt modelId="{19C31355-5D82-450A-8128-8E9DB456B697}" type="pres">
      <dgm:prSet presAssocID="{E84FBE66-273A-4DD1-BD49-150A9F0185F7}" presName="txLvlOnly1" presStyleLbl="revTx" presStyleIdx="1" presStyleCnt="3" custLinFactNeighborX="15727" custLinFactNeighborY="12462"/>
      <dgm:spPr/>
    </dgm:pt>
    <dgm:pt modelId="{A17F00FA-01C8-4201-949C-B914F7EAC20B}" type="pres">
      <dgm:prSet presAssocID="{D7C43875-1C66-4008-8478-E7909F6D75AA}" presName="noChildren" presStyleCnt="0"/>
      <dgm:spPr/>
    </dgm:pt>
    <dgm:pt modelId="{B18F1D42-DFB0-4A26-984D-7EB202B320F4}" type="pres">
      <dgm:prSet presAssocID="{D7C43875-1C66-4008-8478-E7909F6D75AA}" presName="gap" presStyleCnt="0"/>
      <dgm:spPr/>
    </dgm:pt>
    <dgm:pt modelId="{6CF19D6C-F6BA-444B-B7D5-C0CD18FC86EC}" type="pres">
      <dgm:prSet presAssocID="{D7C43875-1C66-4008-8478-E7909F6D75AA}" presName="medCircle2" presStyleLbl="vennNode1" presStyleIdx="2" presStyleCnt="3"/>
      <dgm:spPr/>
    </dgm:pt>
    <dgm:pt modelId="{401F2719-F5EA-4C24-913E-051984194B69}" type="pres">
      <dgm:prSet presAssocID="{D7C43875-1C66-4008-8478-E7909F6D75AA}" presName="txLvlOnly1" presStyleLbl="revTx" presStyleIdx="2" presStyleCnt="3" custLinFactNeighborX="13207" custLinFactNeighborY="3626"/>
      <dgm:spPr/>
    </dgm:pt>
  </dgm:ptLst>
  <dgm:cxnLst>
    <dgm:cxn modelId="{37500060-7C0A-4967-9C0C-9DDB6B41B4DC}" type="presOf" srcId="{1E6EB363-D819-4EE7-B86A-C9F3B1FF5D8A}" destId="{547D49D5-E745-4BF4-B645-D7AD62E7B6C8}" srcOrd="0" destOrd="0" presId="urn:microsoft.com/office/officeart/2008/layout/VerticalCircleList"/>
    <dgm:cxn modelId="{E7FE8589-A4CB-47A2-939D-95DA5C73F559}" type="presOf" srcId="{D7C43875-1C66-4008-8478-E7909F6D75AA}" destId="{401F2719-F5EA-4C24-913E-051984194B69}" srcOrd="0" destOrd="0" presId="urn:microsoft.com/office/officeart/2008/layout/VerticalCircleList"/>
    <dgm:cxn modelId="{660C34AA-3F1C-46BF-A9E9-5AA8D5A5CA1C}" srcId="{677039AA-3852-41D4-BADD-FEB13CA25E11}" destId="{D7C43875-1C66-4008-8478-E7909F6D75AA}" srcOrd="2" destOrd="0" parTransId="{91E4D89B-39A4-4B24-BDD4-6B6631B4C2C3}" sibTransId="{9AA24560-9BE2-446A-BA11-E3B8225C6E60}"/>
    <dgm:cxn modelId="{98BCE8AD-DA5B-4DF8-9D1D-1B0E63A80D95}" type="presOf" srcId="{677039AA-3852-41D4-BADD-FEB13CA25E11}" destId="{19B77357-7BB6-4690-81F0-7813B5F9690B}" srcOrd="0" destOrd="0" presId="urn:microsoft.com/office/officeart/2008/layout/VerticalCircleList"/>
    <dgm:cxn modelId="{940510B9-E3C6-4A5B-88D7-5A92701DA4E5}" type="presOf" srcId="{E84FBE66-273A-4DD1-BD49-150A9F0185F7}" destId="{19C31355-5D82-450A-8128-8E9DB456B697}" srcOrd="0" destOrd="0" presId="urn:microsoft.com/office/officeart/2008/layout/VerticalCircleList"/>
    <dgm:cxn modelId="{EA65BAF2-E2C3-4E18-944F-EC195AACF9CA}" srcId="{677039AA-3852-41D4-BADD-FEB13CA25E11}" destId="{E84FBE66-273A-4DD1-BD49-150A9F0185F7}" srcOrd="1" destOrd="0" parTransId="{063D48E3-E6E6-4E5E-9198-0D46EF7F2FBE}" sibTransId="{20077006-20DA-4112-923B-A24DD48FD9BA}"/>
    <dgm:cxn modelId="{D414C8FD-3A46-4D51-824D-1B29851F3842}" srcId="{677039AA-3852-41D4-BADD-FEB13CA25E11}" destId="{1E6EB363-D819-4EE7-B86A-C9F3B1FF5D8A}" srcOrd="0" destOrd="0" parTransId="{9F7E258B-D4D0-4A10-8595-AEA918141A9A}" sibTransId="{47BA8D64-A155-4D64-965B-A7D2CF4AE97C}"/>
    <dgm:cxn modelId="{31B38625-8CB7-4438-8E12-81DDA226EFEF}" type="presParOf" srcId="{19B77357-7BB6-4690-81F0-7813B5F9690B}" destId="{55967C85-EDDE-4FD3-BB93-F2158EBA1E9D}" srcOrd="0" destOrd="0" presId="urn:microsoft.com/office/officeart/2008/layout/VerticalCircleList"/>
    <dgm:cxn modelId="{8D1DAE53-339F-4472-94B0-5FD321E8C4F6}" type="presParOf" srcId="{55967C85-EDDE-4FD3-BB93-F2158EBA1E9D}" destId="{8392D7A4-3EB6-470F-821B-6248B92E6D4E}" srcOrd="0" destOrd="0" presId="urn:microsoft.com/office/officeart/2008/layout/VerticalCircleList"/>
    <dgm:cxn modelId="{9E25274C-0B90-4F20-8451-A7FD83D1A46C}" type="presParOf" srcId="{55967C85-EDDE-4FD3-BB93-F2158EBA1E9D}" destId="{92506FC0-4CF4-4817-9C5E-E636F3BDD72A}" srcOrd="1" destOrd="0" presId="urn:microsoft.com/office/officeart/2008/layout/VerticalCircleList"/>
    <dgm:cxn modelId="{541265F0-40A7-47A5-8879-7DDEDFF9B51E}" type="presParOf" srcId="{55967C85-EDDE-4FD3-BB93-F2158EBA1E9D}" destId="{547D49D5-E745-4BF4-B645-D7AD62E7B6C8}" srcOrd="2" destOrd="0" presId="urn:microsoft.com/office/officeart/2008/layout/VerticalCircleList"/>
    <dgm:cxn modelId="{9EC5CD4C-1392-4F52-AFC0-BDF6CDC29452}" type="presParOf" srcId="{19B77357-7BB6-4690-81F0-7813B5F9690B}" destId="{3496664B-CF57-41AF-87CE-E4C58AD7ECE3}" srcOrd="1" destOrd="0" presId="urn:microsoft.com/office/officeart/2008/layout/VerticalCircleList"/>
    <dgm:cxn modelId="{328DCEB7-9770-4863-BDD9-F19F2DBDF556}" type="presParOf" srcId="{3496664B-CF57-41AF-87CE-E4C58AD7ECE3}" destId="{3418E15D-565C-4F1B-8D01-148356E4743A}" srcOrd="0" destOrd="0" presId="urn:microsoft.com/office/officeart/2008/layout/VerticalCircleList"/>
    <dgm:cxn modelId="{91F7DB18-AA98-4CE2-8679-C92E7B9FE787}" type="presParOf" srcId="{3496664B-CF57-41AF-87CE-E4C58AD7ECE3}" destId="{F725F5E2-B8DA-4A4A-B606-CD9D6ABBABE1}" srcOrd="1" destOrd="0" presId="urn:microsoft.com/office/officeart/2008/layout/VerticalCircleList"/>
    <dgm:cxn modelId="{17197CC5-9EEA-4A04-8F90-82AD9302EE5F}" type="presParOf" srcId="{3496664B-CF57-41AF-87CE-E4C58AD7ECE3}" destId="{19C31355-5D82-450A-8128-8E9DB456B697}" srcOrd="2" destOrd="0" presId="urn:microsoft.com/office/officeart/2008/layout/VerticalCircleList"/>
    <dgm:cxn modelId="{AEB0679E-50DC-4407-B53A-9A8F4E574CE2}" type="presParOf" srcId="{19B77357-7BB6-4690-81F0-7813B5F9690B}" destId="{A17F00FA-01C8-4201-949C-B914F7EAC20B}" srcOrd="2" destOrd="0" presId="urn:microsoft.com/office/officeart/2008/layout/VerticalCircleList"/>
    <dgm:cxn modelId="{37FE9C52-B4E8-4501-8423-74669D2292EA}" type="presParOf" srcId="{A17F00FA-01C8-4201-949C-B914F7EAC20B}" destId="{B18F1D42-DFB0-4A26-984D-7EB202B320F4}" srcOrd="0" destOrd="0" presId="urn:microsoft.com/office/officeart/2008/layout/VerticalCircleList"/>
    <dgm:cxn modelId="{E3ED4C21-53FD-407B-A6A4-803C402E18B8}" type="presParOf" srcId="{A17F00FA-01C8-4201-949C-B914F7EAC20B}" destId="{6CF19D6C-F6BA-444B-B7D5-C0CD18FC86EC}" srcOrd="1" destOrd="0" presId="urn:microsoft.com/office/officeart/2008/layout/VerticalCircleList"/>
    <dgm:cxn modelId="{85106EDE-2A79-4E82-925E-33DA4D7F31F5}" type="presParOf" srcId="{A17F00FA-01C8-4201-949C-B914F7EAC20B}" destId="{401F2719-F5EA-4C24-913E-051984194B69}"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D33183-7DB9-4577-B78F-7367E10B1692}" type="doc">
      <dgm:prSet loTypeId="urn:microsoft.com/office/officeart/2008/layout/VerticalCircleList" loCatId="list" qsTypeId="urn:microsoft.com/office/officeart/2005/8/quickstyle/3d3" qsCatId="3D" csTypeId="urn:microsoft.com/office/officeart/2005/8/colors/colorful4" csCatId="colorful"/>
      <dgm:spPr/>
      <dgm:t>
        <a:bodyPr/>
        <a:lstStyle/>
        <a:p>
          <a:endParaRPr lang="en-GB"/>
        </a:p>
      </dgm:t>
    </dgm:pt>
    <dgm:pt modelId="{C9224063-7EBB-4BA6-8BD4-657D593D7066}">
      <dgm:prSet/>
      <dgm:spPr/>
      <dgm:t>
        <a:bodyPr/>
        <a:lstStyle/>
        <a:p>
          <a:pPr rtl="0"/>
          <a:r>
            <a:rPr lang="en-GB" dirty="0"/>
            <a:t>Knowledge gap between the developed, emerging, frontier and under developed markets  for conducting business</a:t>
          </a:r>
        </a:p>
      </dgm:t>
    </dgm:pt>
    <dgm:pt modelId="{65B86976-3661-4DB3-A028-9BC08D2F0538}" type="parTrans" cxnId="{2356ECE3-8EB3-41E0-B756-EE6A984DA124}">
      <dgm:prSet/>
      <dgm:spPr/>
      <dgm:t>
        <a:bodyPr/>
        <a:lstStyle/>
        <a:p>
          <a:endParaRPr lang="en-GB"/>
        </a:p>
      </dgm:t>
    </dgm:pt>
    <dgm:pt modelId="{4B7CBF8D-E1F3-4419-8BB2-E927C3C7CB3D}" type="sibTrans" cxnId="{2356ECE3-8EB3-41E0-B756-EE6A984DA124}">
      <dgm:prSet/>
      <dgm:spPr/>
      <dgm:t>
        <a:bodyPr/>
        <a:lstStyle/>
        <a:p>
          <a:endParaRPr lang="en-GB"/>
        </a:p>
      </dgm:t>
    </dgm:pt>
    <dgm:pt modelId="{6952806E-FFFA-491C-9CB1-95B091BFEAEA}">
      <dgm:prSet/>
      <dgm:spPr/>
      <dgm:t>
        <a:bodyPr/>
        <a:lstStyle/>
        <a:p>
          <a:pPr rtl="0"/>
          <a:r>
            <a:rPr lang="en-GB" dirty="0"/>
            <a:t>Difference in accounting systems in several countries</a:t>
          </a:r>
        </a:p>
      </dgm:t>
    </dgm:pt>
    <dgm:pt modelId="{016F7582-CB63-440A-BCD2-2371B7A6090D}" type="parTrans" cxnId="{C4AF247F-34E8-4005-B69A-D42310F423FA}">
      <dgm:prSet/>
      <dgm:spPr/>
      <dgm:t>
        <a:bodyPr/>
        <a:lstStyle/>
        <a:p>
          <a:endParaRPr lang="en-GB"/>
        </a:p>
      </dgm:t>
    </dgm:pt>
    <dgm:pt modelId="{41AB9FFF-0DF2-4315-BCF6-76670C54E10C}" type="sibTrans" cxnId="{C4AF247F-34E8-4005-B69A-D42310F423FA}">
      <dgm:prSet/>
      <dgm:spPr/>
      <dgm:t>
        <a:bodyPr/>
        <a:lstStyle/>
        <a:p>
          <a:endParaRPr lang="en-GB"/>
        </a:p>
      </dgm:t>
    </dgm:pt>
    <dgm:pt modelId="{A76BA654-2003-4F19-98CC-6DFEAF3C4966}">
      <dgm:prSet/>
      <dgm:spPr/>
      <dgm:t>
        <a:bodyPr/>
        <a:lstStyle/>
        <a:p>
          <a:pPr rtl="0"/>
          <a:r>
            <a:rPr lang="en-GB" dirty="0"/>
            <a:t>Variable rates of return </a:t>
          </a:r>
        </a:p>
      </dgm:t>
    </dgm:pt>
    <dgm:pt modelId="{E78DFCCA-9A03-4951-B2C6-7FB0791A8991}" type="parTrans" cxnId="{463CCF1C-FA71-4C34-93E7-89948AEA8C8C}">
      <dgm:prSet/>
      <dgm:spPr/>
      <dgm:t>
        <a:bodyPr/>
        <a:lstStyle/>
        <a:p>
          <a:endParaRPr lang="en-GB"/>
        </a:p>
      </dgm:t>
    </dgm:pt>
    <dgm:pt modelId="{0DAE1872-2CFD-42B0-810C-B2F5F35A4EDC}" type="sibTrans" cxnId="{463CCF1C-FA71-4C34-93E7-89948AEA8C8C}">
      <dgm:prSet/>
      <dgm:spPr/>
      <dgm:t>
        <a:bodyPr/>
        <a:lstStyle/>
        <a:p>
          <a:endParaRPr lang="en-GB"/>
        </a:p>
      </dgm:t>
    </dgm:pt>
    <dgm:pt modelId="{9CB4ED38-B55D-4938-B6F8-7C1091E65EDC}">
      <dgm:prSet/>
      <dgm:spPr/>
      <dgm:t>
        <a:bodyPr/>
        <a:lstStyle/>
        <a:p>
          <a:pPr rtl="0"/>
          <a:r>
            <a:rPr lang="en-GB" dirty="0"/>
            <a:t>Non-convertibility of the currencies </a:t>
          </a:r>
        </a:p>
      </dgm:t>
    </dgm:pt>
    <dgm:pt modelId="{783C681F-09C4-4B1E-97E5-279D3A07C459}" type="parTrans" cxnId="{1689B853-8E22-4F2C-9516-4660EF225AD1}">
      <dgm:prSet/>
      <dgm:spPr/>
      <dgm:t>
        <a:bodyPr/>
        <a:lstStyle/>
        <a:p>
          <a:endParaRPr lang="en-GB"/>
        </a:p>
      </dgm:t>
    </dgm:pt>
    <dgm:pt modelId="{8A5FBAE2-1629-4628-A022-1BC40016AD7A}" type="sibTrans" cxnId="{1689B853-8E22-4F2C-9516-4660EF225AD1}">
      <dgm:prSet/>
      <dgm:spPr/>
      <dgm:t>
        <a:bodyPr/>
        <a:lstStyle/>
        <a:p>
          <a:endParaRPr lang="en-GB"/>
        </a:p>
      </dgm:t>
    </dgm:pt>
    <dgm:pt modelId="{8D4ACEFC-7049-47C6-919C-8589B57602FD}">
      <dgm:prSet/>
      <dgm:spPr/>
      <dgm:t>
        <a:bodyPr/>
        <a:lstStyle/>
        <a:p>
          <a:pPr rtl="0"/>
          <a:r>
            <a:rPr lang="en-GB" dirty="0"/>
            <a:t>Communication gaps</a:t>
          </a:r>
        </a:p>
      </dgm:t>
    </dgm:pt>
    <dgm:pt modelId="{C0D060F4-74B5-45E3-B8F9-649B456C89FF}" type="parTrans" cxnId="{67A4C049-7619-4937-9009-AB1D393084CF}">
      <dgm:prSet/>
      <dgm:spPr/>
      <dgm:t>
        <a:bodyPr/>
        <a:lstStyle/>
        <a:p>
          <a:endParaRPr lang="en-GB"/>
        </a:p>
      </dgm:t>
    </dgm:pt>
    <dgm:pt modelId="{85B3510A-70AF-4450-9A16-BBADDD6B71F1}" type="sibTrans" cxnId="{67A4C049-7619-4937-9009-AB1D393084CF}">
      <dgm:prSet/>
      <dgm:spPr/>
      <dgm:t>
        <a:bodyPr/>
        <a:lstStyle/>
        <a:p>
          <a:endParaRPr lang="en-GB"/>
        </a:p>
      </dgm:t>
    </dgm:pt>
    <dgm:pt modelId="{E7B6B37B-B7DE-4DEA-B264-06B9BA631938}">
      <dgm:prSet/>
      <dgm:spPr/>
      <dgm:t>
        <a:bodyPr/>
        <a:lstStyle/>
        <a:p>
          <a:pPr rtl="0"/>
          <a:r>
            <a:rPr lang="en-GB" dirty="0"/>
            <a:t>Language barriers </a:t>
          </a:r>
        </a:p>
      </dgm:t>
    </dgm:pt>
    <dgm:pt modelId="{D579D834-E97E-40C7-943D-D4FBE16F90D8}" type="parTrans" cxnId="{BB674C6D-0B3E-44F5-99A8-50B435987822}">
      <dgm:prSet/>
      <dgm:spPr/>
      <dgm:t>
        <a:bodyPr/>
        <a:lstStyle/>
        <a:p>
          <a:endParaRPr lang="en-GB"/>
        </a:p>
      </dgm:t>
    </dgm:pt>
    <dgm:pt modelId="{436A17EB-2353-46BA-818F-A5EC7EA21BB5}" type="sibTrans" cxnId="{BB674C6D-0B3E-44F5-99A8-50B435987822}">
      <dgm:prSet/>
      <dgm:spPr/>
      <dgm:t>
        <a:bodyPr/>
        <a:lstStyle/>
        <a:p>
          <a:endParaRPr lang="en-GB"/>
        </a:p>
      </dgm:t>
    </dgm:pt>
    <dgm:pt modelId="{EC235E12-7C55-46E5-A1D5-0876EDD514D6}" type="pres">
      <dgm:prSet presAssocID="{C3D33183-7DB9-4577-B78F-7367E10B1692}" presName="Name0" presStyleCnt="0">
        <dgm:presLayoutVars>
          <dgm:dir/>
        </dgm:presLayoutVars>
      </dgm:prSet>
      <dgm:spPr/>
    </dgm:pt>
    <dgm:pt modelId="{39104180-B8D3-4A9F-9568-0C6FAD3270E1}" type="pres">
      <dgm:prSet presAssocID="{C9224063-7EBB-4BA6-8BD4-657D593D7066}" presName="noChildren" presStyleCnt="0"/>
      <dgm:spPr/>
    </dgm:pt>
    <dgm:pt modelId="{C59612F8-B2AA-487B-A7B9-35877833DA76}" type="pres">
      <dgm:prSet presAssocID="{C9224063-7EBB-4BA6-8BD4-657D593D7066}" presName="gap" presStyleCnt="0"/>
      <dgm:spPr/>
    </dgm:pt>
    <dgm:pt modelId="{A0100EF0-9434-4934-B00E-6A11554925FA}" type="pres">
      <dgm:prSet presAssocID="{C9224063-7EBB-4BA6-8BD4-657D593D7066}" presName="medCircle2" presStyleLbl="vennNode1" presStyleIdx="0" presStyleCnt="6"/>
      <dgm:spPr/>
    </dgm:pt>
    <dgm:pt modelId="{CB7ED6F7-9ED9-4CC0-B09A-B403B3195814}" type="pres">
      <dgm:prSet presAssocID="{C9224063-7EBB-4BA6-8BD4-657D593D7066}" presName="txLvlOnly1" presStyleLbl="revTx" presStyleIdx="0" presStyleCnt="6" custLinFactNeighborX="15023" custLinFactNeighborY="10112"/>
      <dgm:spPr/>
    </dgm:pt>
    <dgm:pt modelId="{C35C854D-C074-4AC0-8D36-C8E4CA391886}" type="pres">
      <dgm:prSet presAssocID="{6952806E-FFFA-491C-9CB1-95B091BFEAEA}" presName="noChildren" presStyleCnt="0"/>
      <dgm:spPr/>
    </dgm:pt>
    <dgm:pt modelId="{A8DF3CB4-FD48-4FF0-8AF6-F975F67A37A4}" type="pres">
      <dgm:prSet presAssocID="{6952806E-FFFA-491C-9CB1-95B091BFEAEA}" presName="gap" presStyleCnt="0"/>
      <dgm:spPr/>
    </dgm:pt>
    <dgm:pt modelId="{0B69730E-7701-4113-A854-7BE2AFB3750F}" type="pres">
      <dgm:prSet presAssocID="{6952806E-FFFA-491C-9CB1-95B091BFEAEA}" presName="medCircle2" presStyleLbl="vennNode1" presStyleIdx="1" presStyleCnt="6"/>
      <dgm:spPr/>
    </dgm:pt>
    <dgm:pt modelId="{0E14344B-9637-4BC3-9C26-7C665D306502}" type="pres">
      <dgm:prSet presAssocID="{6952806E-FFFA-491C-9CB1-95B091BFEAEA}" presName="txLvlOnly1" presStyleLbl="revTx" presStyleIdx="1" presStyleCnt="6" custLinFactNeighborX="15551" custLinFactNeighborY="14069"/>
      <dgm:spPr/>
    </dgm:pt>
    <dgm:pt modelId="{B708324E-2D2C-47A1-ADA4-C8A14AC4D0DC}" type="pres">
      <dgm:prSet presAssocID="{A76BA654-2003-4F19-98CC-6DFEAF3C4966}" presName="noChildren" presStyleCnt="0"/>
      <dgm:spPr/>
    </dgm:pt>
    <dgm:pt modelId="{B8659225-B79A-4F33-99B7-FE17A4C84680}" type="pres">
      <dgm:prSet presAssocID="{A76BA654-2003-4F19-98CC-6DFEAF3C4966}" presName="gap" presStyleCnt="0"/>
      <dgm:spPr/>
    </dgm:pt>
    <dgm:pt modelId="{B5374BA2-D1C2-4350-A0ED-FE2A0088FD0F}" type="pres">
      <dgm:prSet presAssocID="{A76BA654-2003-4F19-98CC-6DFEAF3C4966}" presName="medCircle2" presStyleLbl="vennNode1" presStyleIdx="2" presStyleCnt="6"/>
      <dgm:spPr/>
    </dgm:pt>
    <dgm:pt modelId="{F0F95C81-7109-482E-8E56-B13B81E9F097}" type="pres">
      <dgm:prSet presAssocID="{A76BA654-2003-4F19-98CC-6DFEAF3C4966}" presName="txLvlOnly1" presStyleLbl="revTx" presStyleIdx="2" presStyleCnt="6" custLinFactNeighborX="17501" custLinFactNeighborY="7728"/>
      <dgm:spPr/>
    </dgm:pt>
    <dgm:pt modelId="{978196C8-441B-4871-A02A-6BBD7A1921EF}" type="pres">
      <dgm:prSet presAssocID="{9CB4ED38-B55D-4938-B6F8-7C1091E65EDC}" presName="noChildren" presStyleCnt="0"/>
      <dgm:spPr/>
    </dgm:pt>
    <dgm:pt modelId="{326F348E-B7AC-46CC-B93A-EF68D16239A3}" type="pres">
      <dgm:prSet presAssocID="{9CB4ED38-B55D-4938-B6F8-7C1091E65EDC}" presName="gap" presStyleCnt="0"/>
      <dgm:spPr/>
    </dgm:pt>
    <dgm:pt modelId="{D1D2FC1B-0BAB-4A8E-813A-85E2CA27BF18}" type="pres">
      <dgm:prSet presAssocID="{9CB4ED38-B55D-4938-B6F8-7C1091E65EDC}" presName="medCircle2" presStyleLbl="vennNode1" presStyleIdx="3" presStyleCnt="6"/>
      <dgm:spPr/>
    </dgm:pt>
    <dgm:pt modelId="{DEDDC99C-9CAA-46F7-81C4-2AC45C9C9FC7}" type="pres">
      <dgm:prSet presAssocID="{9CB4ED38-B55D-4938-B6F8-7C1091E65EDC}" presName="txLvlOnly1" presStyleLbl="revTx" presStyleIdx="3" presStyleCnt="6" custLinFactNeighborX="15551" custLinFactNeighborY="1386"/>
      <dgm:spPr/>
    </dgm:pt>
    <dgm:pt modelId="{63C42F49-E17D-43A7-8E23-C4872193FF10}" type="pres">
      <dgm:prSet presAssocID="{8D4ACEFC-7049-47C6-919C-8589B57602FD}" presName="noChildren" presStyleCnt="0"/>
      <dgm:spPr/>
    </dgm:pt>
    <dgm:pt modelId="{33F3B98A-8572-454A-9FCC-D69A2256C52D}" type="pres">
      <dgm:prSet presAssocID="{8D4ACEFC-7049-47C6-919C-8589B57602FD}" presName="gap" presStyleCnt="0"/>
      <dgm:spPr/>
    </dgm:pt>
    <dgm:pt modelId="{E7570529-C085-4BD9-B990-5582753957FA}" type="pres">
      <dgm:prSet presAssocID="{8D4ACEFC-7049-47C6-919C-8589B57602FD}" presName="medCircle2" presStyleLbl="vennNode1" presStyleIdx="4" presStyleCnt="6"/>
      <dgm:spPr/>
    </dgm:pt>
    <dgm:pt modelId="{6A84B075-F526-4F4F-82A1-D9F86CD56B3E}" type="pres">
      <dgm:prSet presAssocID="{8D4ACEFC-7049-47C6-919C-8589B57602FD}" presName="txLvlOnly1" presStyleLbl="revTx" presStyleIdx="4" presStyleCnt="6" custLinFactNeighborX="17501" custLinFactNeighborY="5451"/>
      <dgm:spPr/>
    </dgm:pt>
    <dgm:pt modelId="{6A1663FA-5B9A-4937-87D8-9D9DAEC0BE41}" type="pres">
      <dgm:prSet presAssocID="{E7B6B37B-B7DE-4DEA-B264-06B9BA631938}" presName="noChildren" presStyleCnt="0"/>
      <dgm:spPr/>
    </dgm:pt>
    <dgm:pt modelId="{24984AF5-A2DF-4884-8F57-F389ECB33C13}" type="pres">
      <dgm:prSet presAssocID="{E7B6B37B-B7DE-4DEA-B264-06B9BA631938}" presName="gap" presStyleCnt="0"/>
      <dgm:spPr/>
    </dgm:pt>
    <dgm:pt modelId="{85A3BE8B-E0BA-486B-85DB-B39D875B6333}" type="pres">
      <dgm:prSet presAssocID="{E7B6B37B-B7DE-4DEA-B264-06B9BA631938}" presName="medCircle2" presStyleLbl="vennNode1" presStyleIdx="5" presStyleCnt="6"/>
      <dgm:spPr/>
    </dgm:pt>
    <dgm:pt modelId="{CA3B525E-0ECA-4180-8049-48FB1557D4A4}" type="pres">
      <dgm:prSet presAssocID="{E7B6B37B-B7DE-4DEA-B264-06B9BA631938}" presName="txLvlOnly1" presStyleLbl="revTx" presStyleIdx="5" presStyleCnt="6" custLinFactNeighborX="17501" custLinFactNeighborY="12665"/>
      <dgm:spPr/>
    </dgm:pt>
  </dgm:ptLst>
  <dgm:cxnLst>
    <dgm:cxn modelId="{D5596610-8D8B-413C-A784-68939C3CEE62}" type="presOf" srcId="{A76BA654-2003-4F19-98CC-6DFEAF3C4966}" destId="{F0F95C81-7109-482E-8E56-B13B81E9F097}" srcOrd="0" destOrd="0" presId="urn:microsoft.com/office/officeart/2008/layout/VerticalCircleList"/>
    <dgm:cxn modelId="{6FAC0011-FF1D-456C-9FE1-4E4AD7B16638}" type="presOf" srcId="{C9224063-7EBB-4BA6-8BD4-657D593D7066}" destId="{CB7ED6F7-9ED9-4CC0-B09A-B403B3195814}" srcOrd="0" destOrd="0" presId="urn:microsoft.com/office/officeart/2008/layout/VerticalCircleList"/>
    <dgm:cxn modelId="{463CCF1C-FA71-4C34-93E7-89948AEA8C8C}" srcId="{C3D33183-7DB9-4577-B78F-7367E10B1692}" destId="{A76BA654-2003-4F19-98CC-6DFEAF3C4966}" srcOrd="2" destOrd="0" parTransId="{E78DFCCA-9A03-4951-B2C6-7FB0791A8991}" sibTransId="{0DAE1872-2CFD-42B0-810C-B2F5F35A4EDC}"/>
    <dgm:cxn modelId="{60F82E3E-75B9-43B1-BDEA-FA5EE126FF5B}" type="presOf" srcId="{6952806E-FFFA-491C-9CB1-95B091BFEAEA}" destId="{0E14344B-9637-4BC3-9C26-7C665D306502}" srcOrd="0" destOrd="0" presId="urn:microsoft.com/office/officeart/2008/layout/VerticalCircleList"/>
    <dgm:cxn modelId="{D8D75662-9580-4445-8DB8-05603EC69A28}" type="presOf" srcId="{C3D33183-7DB9-4577-B78F-7367E10B1692}" destId="{EC235E12-7C55-46E5-A1D5-0876EDD514D6}" srcOrd="0" destOrd="0" presId="urn:microsoft.com/office/officeart/2008/layout/VerticalCircleList"/>
    <dgm:cxn modelId="{67A4C049-7619-4937-9009-AB1D393084CF}" srcId="{C3D33183-7DB9-4577-B78F-7367E10B1692}" destId="{8D4ACEFC-7049-47C6-919C-8589B57602FD}" srcOrd="4" destOrd="0" parTransId="{C0D060F4-74B5-45E3-B8F9-649B456C89FF}" sibTransId="{85B3510A-70AF-4450-9A16-BBADDD6B71F1}"/>
    <dgm:cxn modelId="{BB674C6D-0B3E-44F5-99A8-50B435987822}" srcId="{C3D33183-7DB9-4577-B78F-7367E10B1692}" destId="{E7B6B37B-B7DE-4DEA-B264-06B9BA631938}" srcOrd="5" destOrd="0" parTransId="{D579D834-E97E-40C7-943D-D4FBE16F90D8}" sibTransId="{436A17EB-2353-46BA-818F-A5EC7EA21BB5}"/>
    <dgm:cxn modelId="{1689B853-8E22-4F2C-9516-4660EF225AD1}" srcId="{C3D33183-7DB9-4577-B78F-7367E10B1692}" destId="{9CB4ED38-B55D-4938-B6F8-7C1091E65EDC}" srcOrd="3" destOrd="0" parTransId="{783C681F-09C4-4B1E-97E5-279D3A07C459}" sibTransId="{8A5FBAE2-1629-4628-A022-1BC40016AD7A}"/>
    <dgm:cxn modelId="{C4AF247F-34E8-4005-B69A-D42310F423FA}" srcId="{C3D33183-7DB9-4577-B78F-7367E10B1692}" destId="{6952806E-FFFA-491C-9CB1-95B091BFEAEA}" srcOrd="1" destOrd="0" parTransId="{016F7582-CB63-440A-BCD2-2371B7A6090D}" sibTransId="{41AB9FFF-0DF2-4315-BCF6-76670C54E10C}"/>
    <dgm:cxn modelId="{9C5A6A8B-5B1A-4389-95D2-F40869A3E049}" type="presOf" srcId="{8D4ACEFC-7049-47C6-919C-8589B57602FD}" destId="{6A84B075-F526-4F4F-82A1-D9F86CD56B3E}" srcOrd="0" destOrd="0" presId="urn:microsoft.com/office/officeart/2008/layout/VerticalCircleList"/>
    <dgm:cxn modelId="{FF9854A9-3C9E-4F7B-8555-0C2B33C42C0B}" type="presOf" srcId="{9CB4ED38-B55D-4938-B6F8-7C1091E65EDC}" destId="{DEDDC99C-9CAA-46F7-81C4-2AC45C9C9FC7}" srcOrd="0" destOrd="0" presId="urn:microsoft.com/office/officeart/2008/layout/VerticalCircleList"/>
    <dgm:cxn modelId="{24FF15BA-091D-478F-AD39-B6AEAE4A7966}" type="presOf" srcId="{E7B6B37B-B7DE-4DEA-B264-06B9BA631938}" destId="{CA3B525E-0ECA-4180-8049-48FB1557D4A4}" srcOrd="0" destOrd="0" presId="urn:microsoft.com/office/officeart/2008/layout/VerticalCircleList"/>
    <dgm:cxn modelId="{2356ECE3-8EB3-41E0-B756-EE6A984DA124}" srcId="{C3D33183-7DB9-4577-B78F-7367E10B1692}" destId="{C9224063-7EBB-4BA6-8BD4-657D593D7066}" srcOrd="0" destOrd="0" parTransId="{65B86976-3661-4DB3-A028-9BC08D2F0538}" sibTransId="{4B7CBF8D-E1F3-4419-8BB2-E927C3C7CB3D}"/>
    <dgm:cxn modelId="{95709D4C-0F4A-44AA-8888-F66C78CF3F98}" type="presParOf" srcId="{EC235E12-7C55-46E5-A1D5-0876EDD514D6}" destId="{39104180-B8D3-4A9F-9568-0C6FAD3270E1}" srcOrd="0" destOrd="0" presId="urn:microsoft.com/office/officeart/2008/layout/VerticalCircleList"/>
    <dgm:cxn modelId="{ED08A0E8-C871-4C58-82E4-29058C52E5BA}" type="presParOf" srcId="{39104180-B8D3-4A9F-9568-0C6FAD3270E1}" destId="{C59612F8-B2AA-487B-A7B9-35877833DA76}" srcOrd="0" destOrd="0" presId="urn:microsoft.com/office/officeart/2008/layout/VerticalCircleList"/>
    <dgm:cxn modelId="{A67DD217-ADE5-4EE3-A2E5-5E32A5AC8591}" type="presParOf" srcId="{39104180-B8D3-4A9F-9568-0C6FAD3270E1}" destId="{A0100EF0-9434-4934-B00E-6A11554925FA}" srcOrd="1" destOrd="0" presId="urn:microsoft.com/office/officeart/2008/layout/VerticalCircleList"/>
    <dgm:cxn modelId="{0EB0C4B3-010A-41DE-8B18-E13222ED6EA8}" type="presParOf" srcId="{39104180-B8D3-4A9F-9568-0C6FAD3270E1}" destId="{CB7ED6F7-9ED9-4CC0-B09A-B403B3195814}" srcOrd="2" destOrd="0" presId="urn:microsoft.com/office/officeart/2008/layout/VerticalCircleList"/>
    <dgm:cxn modelId="{E1E0DF66-65FB-4E29-82DF-9DFE60BA5C94}" type="presParOf" srcId="{EC235E12-7C55-46E5-A1D5-0876EDD514D6}" destId="{C35C854D-C074-4AC0-8D36-C8E4CA391886}" srcOrd="1" destOrd="0" presId="urn:microsoft.com/office/officeart/2008/layout/VerticalCircleList"/>
    <dgm:cxn modelId="{E120A46E-C11E-4738-AAB9-B43E1546199A}" type="presParOf" srcId="{C35C854D-C074-4AC0-8D36-C8E4CA391886}" destId="{A8DF3CB4-FD48-4FF0-8AF6-F975F67A37A4}" srcOrd="0" destOrd="0" presId="urn:microsoft.com/office/officeart/2008/layout/VerticalCircleList"/>
    <dgm:cxn modelId="{A7ED7243-C951-4983-B40F-282DB2106605}" type="presParOf" srcId="{C35C854D-C074-4AC0-8D36-C8E4CA391886}" destId="{0B69730E-7701-4113-A854-7BE2AFB3750F}" srcOrd="1" destOrd="0" presId="urn:microsoft.com/office/officeart/2008/layout/VerticalCircleList"/>
    <dgm:cxn modelId="{3BF239DD-F97B-4428-9D72-672B04D2EF75}" type="presParOf" srcId="{C35C854D-C074-4AC0-8D36-C8E4CA391886}" destId="{0E14344B-9637-4BC3-9C26-7C665D306502}" srcOrd="2" destOrd="0" presId="urn:microsoft.com/office/officeart/2008/layout/VerticalCircleList"/>
    <dgm:cxn modelId="{9284D75D-A286-4DFC-84A0-3B6931688F6A}" type="presParOf" srcId="{EC235E12-7C55-46E5-A1D5-0876EDD514D6}" destId="{B708324E-2D2C-47A1-ADA4-C8A14AC4D0DC}" srcOrd="2" destOrd="0" presId="urn:microsoft.com/office/officeart/2008/layout/VerticalCircleList"/>
    <dgm:cxn modelId="{3E5B3A90-09EB-4D57-AFE9-0B5F63D50303}" type="presParOf" srcId="{B708324E-2D2C-47A1-ADA4-C8A14AC4D0DC}" destId="{B8659225-B79A-4F33-99B7-FE17A4C84680}" srcOrd="0" destOrd="0" presId="urn:microsoft.com/office/officeart/2008/layout/VerticalCircleList"/>
    <dgm:cxn modelId="{ABE1647E-14B1-49EF-BA5F-91499E9C788E}" type="presParOf" srcId="{B708324E-2D2C-47A1-ADA4-C8A14AC4D0DC}" destId="{B5374BA2-D1C2-4350-A0ED-FE2A0088FD0F}" srcOrd="1" destOrd="0" presId="urn:microsoft.com/office/officeart/2008/layout/VerticalCircleList"/>
    <dgm:cxn modelId="{82DCF41D-FB67-4634-A350-C804A5A4760B}" type="presParOf" srcId="{B708324E-2D2C-47A1-ADA4-C8A14AC4D0DC}" destId="{F0F95C81-7109-482E-8E56-B13B81E9F097}" srcOrd="2" destOrd="0" presId="urn:microsoft.com/office/officeart/2008/layout/VerticalCircleList"/>
    <dgm:cxn modelId="{D5215B06-570B-4315-8C70-5AFABEC795A4}" type="presParOf" srcId="{EC235E12-7C55-46E5-A1D5-0876EDD514D6}" destId="{978196C8-441B-4871-A02A-6BBD7A1921EF}" srcOrd="3" destOrd="0" presId="urn:microsoft.com/office/officeart/2008/layout/VerticalCircleList"/>
    <dgm:cxn modelId="{2E452350-50BC-43E1-91B8-5DF261B1A2CD}" type="presParOf" srcId="{978196C8-441B-4871-A02A-6BBD7A1921EF}" destId="{326F348E-B7AC-46CC-B93A-EF68D16239A3}" srcOrd="0" destOrd="0" presId="urn:microsoft.com/office/officeart/2008/layout/VerticalCircleList"/>
    <dgm:cxn modelId="{7915BC0A-7EEB-40ED-B803-FC39F51790CD}" type="presParOf" srcId="{978196C8-441B-4871-A02A-6BBD7A1921EF}" destId="{D1D2FC1B-0BAB-4A8E-813A-85E2CA27BF18}" srcOrd="1" destOrd="0" presId="urn:microsoft.com/office/officeart/2008/layout/VerticalCircleList"/>
    <dgm:cxn modelId="{33C15028-AA72-4FF0-96B5-36E8E9B6788B}" type="presParOf" srcId="{978196C8-441B-4871-A02A-6BBD7A1921EF}" destId="{DEDDC99C-9CAA-46F7-81C4-2AC45C9C9FC7}" srcOrd="2" destOrd="0" presId="urn:microsoft.com/office/officeart/2008/layout/VerticalCircleList"/>
    <dgm:cxn modelId="{297835B2-1D2A-4885-B34B-BD759CDE0DF5}" type="presParOf" srcId="{EC235E12-7C55-46E5-A1D5-0876EDD514D6}" destId="{63C42F49-E17D-43A7-8E23-C4872193FF10}" srcOrd="4" destOrd="0" presId="urn:microsoft.com/office/officeart/2008/layout/VerticalCircleList"/>
    <dgm:cxn modelId="{AA2571FC-9C15-409A-9F31-BD35B99CD9FC}" type="presParOf" srcId="{63C42F49-E17D-43A7-8E23-C4872193FF10}" destId="{33F3B98A-8572-454A-9FCC-D69A2256C52D}" srcOrd="0" destOrd="0" presId="urn:microsoft.com/office/officeart/2008/layout/VerticalCircleList"/>
    <dgm:cxn modelId="{C3BBB3B3-2B4E-42EA-81A2-CD58E3DBC975}" type="presParOf" srcId="{63C42F49-E17D-43A7-8E23-C4872193FF10}" destId="{E7570529-C085-4BD9-B990-5582753957FA}" srcOrd="1" destOrd="0" presId="urn:microsoft.com/office/officeart/2008/layout/VerticalCircleList"/>
    <dgm:cxn modelId="{55E3D005-5695-4189-AA67-9C420D626751}" type="presParOf" srcId="{63C42F49-E17D-43A7-8E23-C4872193FF10}" destId="{6A84B075-F526-4F4F-82A1-D9F86CD56B3E}" srcOrd="2" destOrd="0" presId="urn:microsoft.com/office/officeart/2008/layout/VerticalCircleList"/>
    <dgm:cxn modelId="{6FC43528-BAC4-4F5C-B214-DAE4AD9E2AA1}" type="presParOf" srcId="{EC235E12-7C55-46E5-A1D5-0876EDD514D6}" destId="{6A1663FA-5B9A-4937-87D8-9D9DAEC0BE41}" srcOrd="5" destOrd="0" presId="urn:microsoft.com/office/officeart/2008/layout/VerticalCircleList"/>
    <dgm:cxn modelId="{1EACDA6B-BDE5-4EC6-BFF2-93C086222144}" type="presParOf" srcId="{6A1663FA-5B9A-4937-87D8-9D9DAEC0BE41}" destId="{24984AF5-A2DF-4884-8F57-F389ECB33C13}" srcOrd="0" destOrd="0" presId="urn:microsoft.com/office/officeart/2008/layout/VerticalCircleList"/>
    <dgm:cxn modelId="{B846BFD6-76C2-4809-BA57-050A58634AC9}" type="presParOf" srcId="{6A1663FA-5B9A-4937-87D8-9D9DAEC0BE41}" destId="{85A3BE8B-E0BA-486B-85DB-B39D875B6333}" srcOrd="1" destOrd="0" presId="urn:microsoft.com/office/officeart/2008/layout/VerticalCircleList"/>
    <dgm:cxn modelId="{2D718890-F6B8-403E-B3C3-E7B5C117949E}" type="presParOf" srcId="{6A1663FA-5B9A-4937-87D8-9D9DAEC0BE41}" destId="{CA3B525E-0ECA-4180-8049-48FB1557D4A4}"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7AC894-EBD8-4FA8-8272-E09156E159C7}" type="doc">
      <dgm:prSet loTypeId="urn:microsoft.com/office/officeart/2008/layout/VerticalCircleList" loCatId="list" qsTypeId="urn:microsoft.com/office/officeart/2005/8/quickstyle/3d3" qsCatId="3D" csTypeId="urn:microsoft.com/office/officeart/2005/8/colors/colorful4" csCatId="colorful" phldr="1"/>
      <dgm:spPr/>
      <dgm:t>
        <a:bodyPr/>
        <a:lstStyle/>
        <a:p>
          <a:endParaRPr lang="en-GB"/>
        </a:p>
      </dgm:t>
    </dgm:pt>
    <dgm:pt modelId="{56758273-4F52-492A-9905-C14908D3F578}">
      <dgm:prSet/>
      <dgm:spPr/>
      <dgm:t>
        <a:bodyPr/>
        <a:lstStyle/>
        <a:p>
          <a:pPr rtl="0"/>
          <a:r>
            <a:rPr lang="en-GB" dirty="0"/>
            <a:t>Political unrest and legal concerns</a:t>
          </a:r>
        </a:p>
      </dgm:t>
    </dgm:pt>
    <dgm:pt modelId="{36F5EB2B-0D1C-4716-89CB-46A6E86337F5}" type="parTrans" cxnId="{2099BB8A-348C-4342-8801-48EB2A4B31F7}">
      <dgm:prSet/>
      <dgm:spPr/>
      <dgm:t>
        <a:bodyPr/>
        <a:lstStyle/>
        <a:p>
          <a:endParaRPr lang="en-GB"/>
        </a:p>
      </dgm:t>
    </dgm:pt>
    <dgm:pt modelId="{126CA843-3876-4A2A-A07C-D8BD102F71F8}" type="sibTrans" cxnId="{2099BB8A-348C-4342-8801-48EB2A4B31F7}">
      <dgm:prSet/>
      <dgm:spPr/>
      <dgm:t>
        <a:bodyPr/>
        <a:lstStyle/>
        <a:p>
          <a:endParaRPr lang="en-GB"/>
        </a:p>
      </dgm:t>
    </dgm:pt>
    <dgm:pt modelId="{89322566-CD6A-4A6A-8E14-94082A6971B1}">
      <dgm:prSet/>
      <dgm:spPr/>
      <dgm:t>
        <a:bodyPr/>
        <a:lstStyle/>
        <a:p>
          <a:pPr rtl="0"/>
          <a:r>
            <a:rPr lang="en-GB" dirty="0"/>
            <a:t>Cultural differences</a:t>
          </a:r>
        </a:p>
      </dgm:t>
    </dgm:pt>
    <dgm:pt modelId="{218255AA-9FA4-4670-BE60-AC1AE9894CE2}" type="parTrans" cxnId="{F2125E61-4A0D-4BFB-8A55-28E1D217778C}">
      <dgm:prSet/>
      <dgm:spPr/>
      <dgm:t>
        <a:bodyPr/>
        <a:lstStyle/>
        <a:p>
          <a:endParaRPr lang="en-GB"/>
        </a:p>
      </dgm:t>
    </dgm:pt>
    <dgm:pt modelId="{1B2F9B8B-89EC-45ED-8EB6-7157A1EA7900}" type="sibTrans" cxnId="{F2125E61-4A0D-4BFB-8A55-28E1D217778C}">
      <dgm:prSet/>
      <dgm:spPr/>
      <dgm:t>
        <a:bodyPr/>
        <a:lstStyle/>
        <a:p>
          <a:endParaRPr lang="en-GB"/>
        </a:p>
      </dgm:t>
    </dgm:pt>
    <dgm:pt modelId="{72900668-7085-4880-B602-65224FF4AE24}">
      <dgm:prSet/>
      <dgm:spPr/>
      <dgm:t>
        <a:bodyPr/>
        <a:lstStyle/>
        <a:p>
          <a:pPr rtl="0"/>
          <a:r>
            <a:rPr lang="en-GB" dirty="0"/>
            <a:t>Discrepancies in the use of technology </a:t>
          </a:r>
        </a:p>
      </dgm:t>
    </dgm:pt>
    <dgm:pt modelId="{3EFED24A-85F2-4832-BCB0-F4A6A199B886}" type="parTrans" cxnId="{1470A7B4-4DB4-4832-B9AF-2DFAEFDFDDC7}">
      <dgm:prSet/>
      <dgm:spPr/>
      <dgm:t>
        <a:bodyPr/>
        <a:lstStyle/>
        <a:p>
          <a:endParaRPr lang="en-GB"/>
        </a:p>
      </dgm:t>
    </dgm:pt>
    <dgm:pt modelId="{0F266389-6790-4FB6-B19E-EE7998043B67}" type="sibTrans" cxnId="{1470A7B4-4DB4-4832-B9AF-2DFAEFDFDDC7}">
      <dgm:prSet/>
      <dgm:spPr/>
      <dgm:t>
        <a:bodyPr/>
        <a:lstStyle/>
        <a:p>
          <a:endParaRPr lang="en-GB"/>
        </a:p>
      </dgm:t>
    </dgm:pt>
    <dgm:pt modelId="{65FF270C-F1A4-45C6-AE46-2AFA188160BE}">
      <dgm:prSet/>
      <dgm:spPr/>
      <dgm:t>
        <a:bodyPr/>
        <a:lstStyle/>
        <a:p>
          <a:pPr rtl="0"/>
          <a:r>
            <a:rPr lang="en-GB" dirty="0"/>
            <a:t>Complexity in the markets</a:t>
          </a:r>
        </a:p>
      </dgm:t>
    </dgm:pt>
    <dgm:pt modelId="{BCEFE8BA-8D35-4F7D-9483-F28B366F40CB}" type="parTrans" cxnId="{86D95E52-FB78-4526-937F-C48373436F56}">
      <dgm:prSet/>
      <dgm:spPr/>
      <dgm:t>
        <a:bodyPr/>
        <a:lstStyle/>
        <a:p>
          <a:endParaRPr lang="en-GB"/>
        </a:p>
      </dgm:t>
    </dgm:pt>
    <dgm:pt modelId="{A71349A0-6F61-43BE-A124-27AB628FB592}" type="sibTrans" cxnId="{86D95E52-FB78-4526-937F-C48373436F56}">
      <dgm:prSet/>
      <dgm:spPr/>
      <dgm:t>
        <a:bodyPr/>
        <a:lstStyle/>
        <a:p>
          <a:endParaRPr lang="en-GB"/>
        </a:p>
      </dgm:t>
    </dgm:pt>
    <dgm:pt modelId="{E1DB06A2-1348-4646-8B73-47C5A7EBDC1A}">
      <dgm:prSet/>
      <dgm:spPr/>
      <dgm:t>
        <a:bodyPr/>
        <a:lstStyle/>
        <a:p>
          <a:pPr rtl="0"/>
          <a:r>
            <a:rPr lang="en-GB" dirty="0"/>
            <a:t>Supply chain concerns</a:t>
          </a:r>
        </a:p>
      </dgm:t>
    </dgm:pt>
    <dgm:pt modelId="{FCB8434C-209D-4081-91A4-04DC5E2A6E64}" type="parTrans" cxnId="{8194866E-328D-46DD-AD85-246EFAFE6E62}">
      <dgm:prSet/>
      <dgm:spPr/>
      <dgm:t>
        <a:bodyPr/>
        <a:lstStyle/>
        <a:p>
          <a:endParaRPr lang="en-GB"/>
        </a:p>
      </dgm:t>
    </dgm:pt>
    <dgm:pt modelId="{88D8E8E2-35A1-4535-A812-324EB249EA01}" type="sibTrans" cxnId="{8194866E-328D-46DD-AD85-246EFAFE6E62}">
      <dgm:prSet/>
      <dgm:spPr/>
      <dgm:t>
        <a:bodyPr/>
        <a:lstStyle/>
        <a:p>
          <a:endParaRPr lang="en-GB"/>
        </a:p>
      </dgm:t>
    </dgm:pt>
    <dgm:pt modelId="{B0F710A3-B394-40A9-9197-96A62D6D53B0}">
      <dgm:prSet/>
      <dgm:spPr/>
      <dgm:t>
        <a:bodyPr/>
        <a:lstStyle/>
        <a:p>
          <a:pPr rtl="0"/>
          <a:r>
            <a:rPr lang="en-GB" dirty="0"/>
            <a:t>Lack of specific infrastructure in some countries or regions</a:t>
          </a:r>
        </a:p>
      </dgm:t>
    </dgm:pt>
    <dgm:pt modelId="{08BE9C04-F8BD-4338-A4D3-2219CE96F71F}" type="parTrans" cxnId="{0549A053-B6E8-4ACD-913E-C044E7A585D9}">
      <dgm:prSet/>
      <dgm:spPr/>
      <dgm:t>
        <a:bodyPr/>
        <a:lstStyle/>
        <a:p>
          <a:endParaRPr lang="en-GB"/>
        </a:p>
      </dgm:t>
    </dgm:pt>
    <dgm:pt modelId="{BFE4F90B-2A6F-45BA-B9DE-A29EA6DF74D9}" type="sibTrans" cxnId="{0549A053-B6E8-4ACD-913E-C044E7A585D9}">
      <dgm:prSet/>
      <dgm:spPr/>
      <dgm:t>
        <a:bodyPr/>
        <a:lstStyle/>
        <a:p>
          <a:endParaRPr lang="en-GB"/>
        </a:p>
      </dgm:t>
    </dgm:pt>
    <dgm:pt modelId="{ADA744F4-2B2A-460D-BCED-BA8E8DE45CC3}">
      <dgm:prSet/>
      <dgm:spPr/>
      <dgm:t>
        <a:bodyPr/>
        <a:lstStyle/>
        <a:p>
          <a:pPr rtl="0"/>
          <a:r>
            <a:rPr lang="en-GB" dirty="0"/>
            <a:t>Financial markets and their volatility </a:t>
          </a:r>
        </a:p>
      </dgm:t>
    </dgm:pt>
    <dgm:pt modelId="{D4F10C66-B6B8-4BC2-BDF4-F35ADC2798C5}" type="parTrans" cxnId="{D2BBA8B4-98E8-4183-A2D9-A5A981E818D8}">
      <dgm:prSet/>
      <dgm:spPr/>
      <dgm:t>
        <a:bodyPr/>
        <a:lstStyle/>
        <a:p>
          <a:endParaRPr lang="en-GB"/>
        </a:p>
      </dgm:t>
    </dgm:pt>
    <dgm:pt modelId="{797066A2-9BA7-43D0-B3F3-4BB8E83F2340}" type="sibTrans" cxnId="{D2BBA8B4-98E8-4183-A2D9-A5A981E818D8}">
      <dgm:prSet/>
      <dgm:spPr/>
      <dgm:t>
        <a:bodyPr/>
        <a:lstStyle/>
        <a:p>
          <a:endParaRPr lang="en-GB"/>
        </a:p>
      </dgm:t>
    </dgm:pt>
    <dgm:pt modelId="{C1BF15D6-26C9-4718-A4DC-4DC986078902}" type="pres">
      <dgm:prSet presAssocID="{C87AC894-EBD8-4FA8-8272-E09156E159C7}" presName="Name0" presStyleCnt="0">
        <dgm:presLayoutVars>
          <dgm:dir/>
        </dgm:presLayoutVars>
      </dgm:prSet>
      <dgm:spPr/>
    </dgm:pt>
    <dgm:pt modelId="{48BD58BF-EFB9-4672-9FF5-DC3151E27313}" type="pres">
      <dgm:prSet presAssocID="{56758273-4F52-492A-9905-C14908D3F578}" presName="noChildren" presStyleCnt="0"/>
      <dgm:spPr/>
    </dgm:pt>
    <dgm:pt modelId="{D9F72E43-DF10-42CF-B6D9-52EA17C508AE}" type="pres">
      <dgm:prSet presAssocID="{56758273-4F52-492A-9905-C14908D3F578}" presName="gap" presStyleCnt="0"/>
      <dgm:spPr/>
    </dgm:pt>
    <dgm:pt modelId="{4491681B-0917-4D11-A8D5-7C26320AEECD}" type="pres">
      <dgm:prSet presAssocID="{56758273-4F52-492A-9905-C14908D3F578}" presName="medCircle2" presStyleLbl="vennNode1" presStyleIdx="0" presStyleCnt="7" custLinFactNeighborX="38577"/>
      <dgm:spPr/>
    </dgm:pt>
    <dgm:pt modelId="{6345583F-F3A5-4C15-8FA3-A7498E251DBB}" type="pres">
      <dgm:prSet presAssocID="{56758273-4F52-492A-9905-C14908D3F578}" presName="txLvlOnly1" presStyleLbl="revTx" presStyleIdx="0" presStyleCnt="7" custScaleX="129452" custLinFactNeighborX="46275" custLinFactNeighborY="11935"/>
      <dgm:spPr/>
    </dgm:pt>
    <dgm:pt modelId="{62641DD0-EBA2-4322-B3CD-85D3DD7E9361}" type="pres">
      <dgm:prSet presAssocID="{89322566-CD6A-4A6A-8E14-94082A6971B1}" presName="noChildren" presStyleCnt="0"/>
      <dgm:spPr/>
    </dgm:pt>
    <dgm:pt modelId="{19EB8049-22E3-4EBB-B425-83A750273401}" type="pres">
      <dgm:prSet presAssocID="{89322566-CD6A-4A6A-8E14-94082A6971B1}" presName="gap" presStyleCnt="0"/>
      <dgm:spPr/>
    </dgm:pt>
    <dgm:pt modelId="{97FDD978-0201-4D4A-9A5A-0D247DD35228}" type="pres">
      <dgm:prSet presAssocID="{89322566-CD6A-4A6A-8E14-94082A6971B1}" presName="medCircle2" presStyleLbl="vennNode1" presStyleIdx="1" presStyleCnt="7"/>
      <dgm:spPr/>
    </dgm:pt>
    <dgm:pt modelId="{D69AE448-7804-4B51-8F3B-2BF027E73008}" type="pres">
      <dgm:prSet presAssocID="{89322566-CD6A-4A6A-8E14-94082A6971B1}" presName="txLvlOnly1" presStyleLbl="revTx" presStyleIdx="1" presStyleCnt="7" custLinFactNeighborX="22148" custLinFactNeighborY="32408"/>
      <dgm:spPr/>
    </dgm:pt>
    <dgm:pt modelId="{333B7830-12A6-44BC-BF56-2F9F581FCFB2}" type="pres">
      <dgm:prSet presAssocID="{72900668-7085-4880-B602-65224FF4AE24}" presName="noChildren" presStyleCnt="0"/>
      <dgm:spPr/>
    </dgm:pt>
    <dgm:pt modelId="{096CC856-0736-430F-BD80-FEA597403AF9}" type="pres">
      <dgm:prSet presAssocID="{72900668-7085-4880-B602-65224FF4AE24}" presName="gap" presStyleCnt="0"/>
      <dgm:spPr/>
    </dgm:pt>
    <dgm:pt modelId="{36DF5A60-464F-4818-8CDC-4C071506BFBD}" type="pres">
      <dgm:prSet presAssocID="{72900668-7085-4880-B602-65224FF4AE24}" presName="medCircle2" presStyleLbl="vennNode1" presStyleIdx="2" presStyleCnt="7"/>
      <dgm:spPr/>
    </dgm:pt>
    <dgm:pt modelId="{6DD58EB8-A698-45A7-A0C7-B53F5061AED3}" type="pres">
      <dgm:prSet presAssocID="{72900668-7085-4880-B602-65224FF4AE24}" presName="txLvlOnly1" presStyleLbl="revTx" presStyleIdx="2" presStyleCnt="7" custLinFactNeighborX="33438" custLinFactNeighborY="4691"/>
      <dgm:spPr/>
    </dgm:pt>
    <dgm:pt modelId="{42FD3A7F-D610-4CE1-B2B8-291B7EFCF29E}" type="pres">
      <dgm:prSet presAssocID="{65FF270C-F1A4-45C6-AE46-2AFA188160BE}" presName="noChildren" presStyleCnt="0"/>
      <dgm:spPr/>
    </dgm:pt>
    <dgm:pt modelId="{EDC2AB19-F631-46B2-BB26-304E90DD1DF8}" type="pres">
      <dgm:prSet presAssocID="{65FF270C-F1A4-45C6-AE46-2AFA188160BE}" presName="gap" presStyleCnt="0"/>
      <dgm:spPr/>
    </dgm:pt>
    <dgm:pt modelId="{4B163298-6C5F-4A2B-883E-E4D1213DD2A6}" type="pres">
      <dgm:prSet presAssocID="{65FF270C-F1A4-45C6-AE46-2AFA188160BE}" presName="medCircle2" presStyleLbl="vennNode1" presStyleIdx="3" presStyleCnt="7"/>
      <dgm:spPr/>
    </dgm:pt>
    <dgm:pt modelId="{CC8C3F65-C781-414B-AC2B-990DD3895000}" type="pres">
      <dgm:prSet presAssocID="{65FF270C-F1A4-45C6-AE46-2AFA188160BE}" presName="txLvlOnly1" presStyleLbl="revTx" presStyleIdx="3" presStyleCnt="7" custLinFactNeighborX="15374" custLinFactNeighborY="1068"/>
      <dgm:spPr/>
    </dgm:pt>
    <dgm:pt modelId="{47C541CA-0A79-4270-955A-96B47C656146}" type="pres">
      <dgm:prSet presAssocID="{E1DB06A2-1348-4646-8B73-47C5A7EBDC1A}" presName="noChildren" presStyleCnt="0"/>
      <dgm:spPr/>
    </dgm:pt>
    <dgm:pt modelId="{DFB54D56-553A-492B-BB58-62BF2235D498}" type="pres">
      <dgm:prSet presAssocID="{E1DB06A2-1348-4646-8B73-47C5A7EBDC1A}" presName="gap" presStyleCnt="0"/>
      <dgm:spPr/>
    </dgm:pt>
    <dgm:pt modelId="{6D601792-F499-4081-9C7E-868C2FEE3CD1}" type="pres">
      <dgm:prSet presAssocID="{E1DB06A2-1348-4646-8B73-47C5A7EBDC1A}" presName="medCircle2" presStyleLbl="vennNode1" presStyleIdx="4" presStyleCnt="7"/>
      <dgm:spPr/>
    </dgm:pt>
    <dgm:pt modelId="{7933ACC7-693C-48BD-B11B-C26BD39B9F61}" type="pres">
      <dgm:prSet presAssocID="{E1DB06A2-1348-4646-8B73-47C5A7EBDC1A}" presName="txLvlOnly1" presStyleLbl="revTx" presStyleIdx="4" presStyleCnt="7" custLinFactNeighborX="17632" custLinFactNeighborY="9493"/>
      <dgm:spPr/>
    </dgm:pt>
    <dgm:pt modelId="{C4BC58E4-32A4-4FE3-99F8-EA1CFAC6EFCD}" type="pres">
      <dgm:prSet presAssocID="{B0F710A3-B394-40A9-9197-96A62D6D53B0}" presName="noChildren" presStyleCnt="0"/>
      <dgm:spPr/>
    </dgm:pt>
    <dgm:pt modelId="{B89F46F3-38A3-4DC7-8777-4929F3EC6B1E}" type="pres">
      <dgm:prSet presAssocID="{B0F710A3-B394-40A9-9197-96A62D6D53B0}" presName="gap" presStyleCnt="0"/>
      <dgm:spPr/>
    </dgm:pt>
    <dgm:pt modelId="{289E52A1-BA2E-4731-BB13-DF2085B3D9BB}" type="pres">
      <dgm:prSet presAssocID="{B0F710A3-B394-40A9-9197-96A62D6D53B0}" presName="medCircle2" presStyleLbl="vennNode1" presStyleIdx="5" presStyleCnt="7"/>
      <dgm:spPr/>
    </dgm:pt>
    <dgm:pt modelId="{0BC16A17-5EFC-4CE7-BFD1-3484D9362F2F}" type="pres">
      <dgm:prSet presAssocID="{B0F710A3-B394-40A9-9197-96A62D6D53B0}" presName="txLvlOnly1" presStyleLbl="revTx" presStyleIdx="5" presStyleCnt="7" custLinFactNeighborX="19890" custLinFactNeighborY="-6176"/>
      <dgm:spPr/>
    </dgm:pt>
    <dgm:pt modelId="{FD77D419-DF17-4040-9837-C6B2B6D54C7F}" type="pres">
      <dgm:prSet presAssocID="{ADA744F4-2B2A-460D-BCED-BA8E8DE45CC3}" presName="noChildren" presStyleCnt="0"/>
      <dgm:spPr/>
    </dgm:pt>
    <dgm:pt modelId="{5EE33E26-EC48-4FAD-A65D-BF96F5425C94}" type="pres">
      <dgm:prSet presAssocID="{ADA744F4-2B2A-460D-BCED-BA8E8DE45CC3}" presName="gap" presStyleCnt="0"/>
      <dgm:spPr/>
    </dgm:pt>
    <dgm:pt modelId="{BDED4DF9-1A39-4CD1-B1BC-57501704C5FD}" type="pres">
      <dgm:prSet presAssocID="{ADA744F4-2B2A-460D-BCED-BA8E8DE45CC3}" presName="medCircle2" presStyleLbl="vennNode1" presStyleIdx="6" presStyleCnt="7"/>
      <dgm:spPr/>
    </dgm:pt>
    <dgm:pt modelId="{872EDC01-BB6B-449E-936E-91D6DDDE5669}" type="pres">
      <dgm:prSet presAssocID="{ADA744F4-2B2A-460D-BCED-BA8E8DE45CC3}" presName="txLvlOnly1" presStyleLbl="revTx" presStyleIdx="6" presStyleCnt="7" custLinFactNeighborX="22148" custLinFactNeighborY="2760"/>
      <dgm:spPr/>
    </dgm:pt>
  </dgm:ptLst>
  <dgm:cxnLst>
    <dgm:cxn modelId="{F2125E61-4A0D-4BFB-8A55-28E1D217778C}" srcId="{C87AC894-EBD8-4FA8-8272-E09156E159C7}" destId="{89322566-CD6A-4A6A-8E14-94082A6971B1}" srcOrd="1" destOrd="0" parTransId="{218255AA-9FA4-4670-BE60-AC1AE9894CE2}" sibTransId="{1B2F9B8B-89EC-45ED-8EB6-7157A1EA7900}"/>
    <dgm:cxn modelId="{8194866E-328D-46DD-AD85-246EFAFE6E62}" srcId="{C87AC894-EBD8-4FA8-8272-E09156E159C7}" destId="{E1DB06A2-1348-4646-8B73-47C5A7EBDC1A}" srcOrd="4" destOrd="0" parTransId="{FCB8434C-209D-4081-91A4-04DC5E2A6E64}" sibTransId="{88D8E8E2-35A1-4535-A812-324EB249EA01}"/>
    <dgm:cxn modelId="{86D95E52-FB78-4526-937F-C48373436F56}" srcId="{C87AC894-EBD8-4FA8-8272-E09156E159C7}" destId="{65FF270C-F1A4-45C6-AE46-2AFA188160BE}" srcOrd="3" destOrd="0" parTransId="{BCEFE8BA-8D35-4F7D-9483-F28B366F40CB}" sibTransId="{A71349A0-6F61-43BE-A124-27AB628FB592}"/>
    <dgm:cxn modelId="{0549A053-B6E8-4ACD-913E-C044E7A585D9}" srcId="{C87AC894-EBD8-4FA8-8272-E09156E159C7}" destId="{B0F710A3-B394-40A9-9197-96A62D6D53B0}" srcOrd="5" destOrd="0" parTransId="{08BE9C04-F8BD-4338-A4D3-2219CE96F71F}" sibTransId="{BFE4F90B-2A6F-45BA-B9DE-A29EA6DF74D9}"/>
    <dgm:cxn modelId="{EF160877-DC2C-4AAC-ABEC-4E71E08051D2}" type="presOf" srcId="{C87AC894-EBD8-4FA8-8272-E09156E159C7}" destId="{C1BF15D6-26C9-4718-A4DC-4DC986078902}" srcOrd="0" destOrd="0" presId="urn:microsoft.com/office/officeart/2008/layout/VerticalCircleList"/>
    <dgm:cxn modelId="{2099BB8A-348C-4342-8801-48EB2A4B31F7}" srcId="{C87AC894-EBD8-4FA8-8272-E09156E159C7}" destId="{56758273-4F52-492A-9905-C14908D3F578}" srcOrd="0" destOrd="0" parTransId="{36F5EB2B-0D1C-4716-89CB-46A6E86337F5}" sibTransId="{126CA843-3876-4A2A-A07C-D8BD102F71F8}"/>
    <dgm:cxn modelId="{B660758C-E778-4A59-A564-42F3121BFA8B}" type="presOf" srcId="{E1DB06A2-1348-4646-8B73-47C5A7EBDC1A}" destId="{7933ACC7-693C-48BD-B11B-C26BD39B9F61}" srcOrd="0" destOrd="0" presId="urn:microsoft.com/office/officeart/2008/layout/VerticalCircleList"/>
    <dgm:cxn modelId="{248CA592-14C8-4410-95A0-0B13E902CDDC}" type="presOf" srcId="{56758273-4F52-492A-9905-C14908D3F578}" destId="{6345583F-F3A5-4C15-8FA3-A7498E251DBB}" srcOrd="0" destOrd="0" presId="urn:microsoft.com/office/officeart/2008/layout/VerticalCircleList"/>
    <dgm:cxn modelId="{2D6AF1A0-569B-4692-8663-1E1FDCB14CAF}" type="presOf" srcId="{72900668-7085-4880-B602-65224FF4AE24}" destId="{6DD58EB8-A698-45A7-A0C7-B53F5061AED3}" srcOrd="0" destOrd="0" presId="urn:microsoft.com/office/officeart/2008/layout/VerticalCircleList"/>
    <dgm:cxn modelId="{1470A7B4-4DB4-4832-B9AF-2DFAEFDFDDC7}" srcId="{C87AC894-EBD8-4FA8-8272-E09156E159C7}" destId="{72900668-7085-4880-B602-65224FF4AE24}" srcOrd="2" destOrd="0" parTransId="{3EFED24A-85F2-4832-BCB0-F4A6A199B886}" sibTransId="{0F266389-6790-4FB6-B19E-EE7998043B67}"/>
    <dgm:cxn modelId="{D2BBA8B4-98E8-4183-A2D9-A5A981E818D8}" srcId="{C87AC894-EBD8-4FA8-8272-E09156E159C7}" destId="{ADA744F4-2B2A-460D-BCED-BA8E8DE45CC3}" srcOrd="6" destOrd="0" parTransId="{D4F10C66-B6B8-4BC2-BDF4-F35ADC2798C5}" sibTransId="{797066A2-9BA7-43D0-B3F3-4BB8E83F2340}"/>
    <dgm:cxn modelId="{8635C4BE-B79C-4B2F-9164-8FDF56A4288C}" type="presOf" srcId="{89322566-CD6A-4A6A-8E14-94082A6971B1}" destId="{D69AE448-7804-4B51-8F3B-2BF027E73008}" srcOrd="0" destOrd="0" presId="urn:microsoft.com/office/officeart/2008/layout/VerticalCircleList"/>
    <dgm:cxn modelId="{C06FCFCC-5BD1-4716-B7F3-F396D3EEF411}" type="presOf" srcId="{ADA744F4-2B2A-460D-BCED-BA8E8DE45CC3}" destId="{872EDC01-BB6B-449E-936E-91D6DDDE5669}" srcOrd="0" destOrd="0" presId="urn:microsoft.com/office/officeart/2008/layout/VerticalCircleList"/>
    <dgm:cxn modelId="{9845BACE-99D2-46EA-9DCF-B9FF7E93DD0F}" type="presOf" srcId="{B0F710A3-B394-40A9-9197-96A62D6D53B0}" destId="{0BC16A17-5EFC-4CE7-BFD1-3484D9362F2F}" srcOrd="0" destOrd="0" presId="urn:microsoft.com/office/officeart/2008/layout/VerticalCircleList"/>
    <dgm:cxn modelId="{0C3006FA-8BDC-4E8E-B578-3BA73A2703B2}" type="presOf" srcId="{65FF270C-F1A4-45C6-AE46-2AFA188160BE}" destId="{CC8C3F65-C781-414B-AC2B-990DD3895000}" srcOrd="0" destOrd="0" presId="urn:microsoft.com/office/officeart/2008/layout/VerticalCircleList"/>
    <dgm:cxn modelId="{DB92A2AB-390A-4BF5-A9DA-7338DB516252}" type="presParOf" srcId="{C1BF15D6-26C9-4718-A4DC-4DC986078902}" destId="{48BD58BF-EFB9-4672-9FF5-DC3151E27313}" srcOrd="0" destOrd="0" presId="urn:microsoft.com/office/officeart/2008/layout/VerticalCircleList"/>
    <dgm:cxn modelId="{B7359C37-C474-475C-AB44-22B51BA1DA7B}" type="presParOf" srcId="{48BD58BF-EFB9-4672-9FF5-DC3151E27313}" destId="{D9F72E43-DF10-42CF-B6D9-52EA17C508AE}" srcOrd="0" destOrd="0" presId="urn:microsoft.com/office/officeart/2008/layout/VerticalCircleList"/>
    <dgm:cxn modelId="{7262374D-483A-41FB-930F-A4A9329ED67B}" type="presParOf" srcId="{48BD58BF-EFB9-4672-9FF5-DC3151E27313}" destId="{4491681B-0917-4D11-A8D5-7C26320AEECD}" srcOrd="1" destOrd="0" presId="urn:microsoft.com/office/officeart/2008/layout/VerticalCircleList"/>
    <dgm:cxn modelId="{17913152-1C34-45E1-B0AA-29267C36AC9E}" type="presParOf" srcId="{48BD58BF-EFB9-4672-9FF5-DC3151E27313}" destId="{6345583F-F3A5-4C15-8FA3-A7498E251DBB}" srcOrd="2" destOrd="0" presId="urn:microsoft.com/office/officeart/2008/layout/VerticalCircleList"/>
    <dgm:cxn modelId="{14783FC0-D0F2-4B79-9B9F-4AA17DAA83AE}" type="presParOf" srcId="{C1BF15D6-26C9-4718-A4DC-4DC986078902}" destId="{62641DD0-EBA2-4322-B3CD-85D3DD7E9361}" srcOrd="1" destOrd="0" presId="urn:microsoft.com/office/officeart/2008/layout/VerticalCircleList"/>
    <dgm:cxn modelId="{8B4A2F4D-F031-481E-9C89-A3A960077EF0}" type="presParOf" srcId="{62641DD0-EBA2-4322-B3CD-85D3DD7E9361}" destId="{19EB8049-22E3-4EBB-B425-83A750273401}" srcOrd="0" destOrd="0" presId="urn:microsoft.com/office/officeart/2008/layout/VerticalCircleList"/>
    <dgm:cxn modelId="{F292EE35-0265-4CE8-8238-388456616302}" type="presParOf" srcId="{62641DD0-EBA2-4322-B3CD-85D3DD7E9361}" destId="{97FDD978-0201-4D4A-9A5A-0D247DD35228}" srcOrd="1" destOrd="0" presId="urn:microsoft.com/office/officeart/2008/layout/VerticalCircleList"/>
    <dgm:cxn modelId="{F8824BCA-4376-4158-8940-2E0989D5A36D}" type="presParOf" srcId="{62641DD0-EBA2-4322-B3CD-85D3DD7E9361}" destId="{D69AE448-7804-4B51-8F3B-2BF027E73008}" srcOrd="2" destOrd="0" presId="urn:microsoft.com/office/officeart/2008/layout/VerticalCircleList"/>
    <dgm:cxn modelId="{3E2A102B-FB1C-4C4D-8FEC-BC2DB0EB8F8D}" type="presParOf" srcId="{C1BF15D6-26C9-4718-A4DC-4DC986078902}" destId="{333B7830-12A6-44BC-BF56-2F9F581FCFB2}" srcOrd="2" destOrd="0" presId="urn:microsoft.com/office/officeart/2008/layout/VerticalCircleList"/>
    <dgm:cxn modelId="{74FD7726-29B6-4620-B3C2-0586DDDFFF66}" type="presParOf" srcId="{333B7830-12A6-44BC-BF56-2F9F581FCFB2}" destId="{096CC856-0736-430F-BD80-FEA597403AF9}" srcOrd="0" destOrd="0" presId="urn:microsoft.com/office/officeart/2008/layout/VerticalCircleList"/>
    <dgm:cxn modelId="{AE59809D-10E8-43AE-98A5-174B66C3485A}" type="presParOf" srcId="{333B7830-12A6-44BC-BF56-2F9F581FCFB2}" destId="{36DF5A60-464F-4818-8CDC-4C071506BFBD}" srcOrd="1" destOrd="0" presId="urn:microsoft.com/office/officeart/2008/layout/VerticalCircleList"/>
    <dgm:cxn modelId="{194C8A2A-CCC5-4CB5-8A1A-EB2F47E83523}" type="presParOf" srcId="{333B7830-12A6-44BC-BF56-2F9F581FCFB2}" destId="{6DD58EB8-A698-45A7-A0C7-B53F5061AED3}" srcOrd="2" destOrd="0" presId="urn:microsoft.com/office/officeart/2008/layout/VerticalCircleList"/>
    <dgm:cxn modelId="{82B3C5E9-9644-4BC9-8433-062C53B8601A}" type="presParOf" srcId="{C1BF15D6-26C9-4718-A4DC-4DC986078902}" destId="{42FD3A7F-D610-4CE1-B2B8-291B7EFCF29E}" srcOrd="3" destOrd="0" presId="urn:microsoft.com/office/officeart/2008/layout/VerticalCircleList"/>
    <dgm:cxn modelId="{51747BEE-209F-42EE-80C2-38459587057C}" type="presParOf" srcId="{42FD3A7F-D610-4CE1-B2B8-291B7EFCF29E}" destId="{EDC2AB19-F631-46B2-BB26-304E90DD1DF8}" srcOrd="0" destOrd="0" presId="urn:microsoft.com/office/officeart/2008/layout/VerticalCircleList"/>
    <dgm:cxn modelId="{517E9903-7642-4F80-8CC2-1D31DDD32939}" type="presParOf" srcId="{42FD3A7F-D610-4CE1-B2B8-291B7EFCF29E}" destId="{4B163298-6C5F-4A2B-883E-E4D1213DD2A6}" srcOrd="1" destOrd="0" presId="urn:microsoft.com/office/officeart/2008/layout/VerticalCircleList"/>
    <dgm:cxn modelId="{8753F70B-CA82-4AA3-A0BF-AFCF34E58883}" type="presParOf" srcId="{42FD3A7F-D610-4CE1-B2B8-291B7EFCF29E}" destId="{CC8C3F65-C781-414B-AC2B-990DD3895000}" srcOrd="2" destOrd="0" presId="urn:microsoft.com/office/officeart/2008/layout/VerticalCircleList"/>
    <dgm:cxn modelId="{0E7AE1E8-EB54-4299-973C-3D7CD97C1850}" type="presParOf" srcId="{C1BF15D6-26C9-4718-A4DC-4DC986078902}" destId="{47C541CA-0A79-4270-955A-96B47C656146}" srcOrd="4" destOrd="0" presId="urn:microsoft.com/office/officeart/2008/layout/VerticalCircleList"/>
    <dgm:cxn modelId="{0B3BC13C-6964-406D-AAC7-66D4F8159314}" type="presParOf" srcId="{47C541CA-0A79-4270-955A-96B47C656146}" destId="{DFB54D56-553A-492B-BB58-62BF2235D498}" srcOrd="0" destOrd="0" presId="urn:microsoft.com/office/officeart/2008/layout/VerticalCircleList"/>
    <dgm:cxn modelId="{CA5FBD22-2251-4245-A08C-A2A50E785C19}" type="presParOf" srcId="{47C541CA-0A79-4270-955A-96B47C656146}" destId="{6D601792-F499-4081-9C7E-868C2FEE3CD1}" srcOrd="1" destOrd="0" presId="urn:microsoft.com/office/officeart/2008/layout/VerticalCircleList"/>
    <dgm:cxn modelId="{E820D880-F350-44E4-B060-C3D0CD20CF5A}" type="presParOf" srcId="{47C541CA-0A79-4270-955A-96B47C656146}" destId="{7933ACC7-693C-48BD-B11B-C26BD39B9F61}" srcOrd="2" destOrd="0" presId="urn:microsoft.com/office/officeart/2008/layout/VerticalCircleList"/>
    <dgm:cxn modelId="{767DCE7F-1AE5-4AE5-BADB-DF59A75FF448}" type="presParOf" srcId="{C1BF15D6-26C9-4718-A4DC-4DC986078902}" destId="{C4BC58E4-32A4-4FE3-99F8-EA1CFAC6EFCD}" srcOrd="5" destOrd="0" presId="urn:microsoft.com/office/officeart/2008/layout/VerticalCircleList"/>
    <dgm:cxn modelId="{6931B5D6-2FFB-4D10-871F-D90E7FD340BA}" type="presParOf" srcId="{C4BC58E4-32A4-4FE3-99F8-EA1CFAC6EFCD}" destId="{B89F46F3-38A3-4DC7-8777-4929F3EC6B1E}" srcOrd="0" destOrd="0" presId="urn:microsoft.com/office/officeart/2008/layout/VerticalCircleList"/>
    <dgm:cxn modelId="{4C41257C-83C4-432D-BF2E-1A9C13D1B511}" type="presParOf" srcId="{C4BC58E4-32A4-4FE3-99F8-EA1CFAC6EFCD}" destId="{289E52A1-BA2E-4731-BB13-DF2085B3D9BB}" srcOrd="1" destOrd="0" presId="urn:microsoft.com/office/officeart/2008/layout/VerticalCircleList"/>
    <dgm:cxn modelId="{04D378DD-F968-45C2-BAE3-749973BB4E4D}" type="presParOf" srcId="{C4BC58E4-32A4-4FE3-99F8-EA1CFAC6EFCD}" destId="{0BC16A17-5EFC-4CE7-BFD1-3484D9362F2F}" srcOrd="2" destOrd="0" presId="urn:microsoft.com/office/officeart/2008/layout/VerticalCircleList"/>
    <dgm:cxn modelId="{21CC2888-F2E8-403C-9D41-405821E76F1D}" type="presParOf" srcId="{C1BF15D6-26C9-4718-A4DC-4DC986078902}" destId="{FD77D419-DF17-4040-9837-C6B2B6D54C7F}" srcOrd="6" destOrd="0" presId="urn:microsoft.com/office/officeart/2008/layout/VerticalCircleList"/>
    <dgm:cxn modelId="{5E052BC7-C349-40D3-86B7-4376C4204168}" type="presParOf" srcId="{FD77D419-DF17-4040-9837-C6B2B6D54C7F}" destId="{5EE33E26-EC48-4FAD-A65D-BF96F5425C94}" srcOrd="0" destOrd="0" presId="urn:microsoft.com/office/officeart/2008/layout/VerticalCircleList"/>
    <dgm:cxn modelId="{AB63A4D8-35C2-43E2-8623-117FC5284D08}" type="presParOf" srcId="{FD77D419-DF17-4040-9837-C6B2B6D54C7F}" destId="{BDED4DF9-1A39-4CD1-B1BC-57501704C5FD}" srcOrd="1" destOrd="0" presId="urn:microsoft.com/office/officeart/2008/layout/VerticalCircleList"/>
    <dgm:cxn modelId="{5A4DE925-BCDF-4A7D-AF4B-C0B3223402D1}" type="presParOf" srcId="{FD77D419-DF17-4040-9837-C6B2B6D54C7F}" destId="{872EDC01-BB6B-449E-936E-91D6DDDE5669}"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AF679-BE1F-4923-820D-84C15070C72F}">
      <dsp:nvSpPr>
        <dsp:cNvPr id="0" name=""/>
        <dsp:cNvSpPr/>
      </dsp:nvSpPr>
      <dsp:spPr>
        <a:xfrm>
          <a:off x="0" y="0"/>
          <a:ext cx="11305256" cy="0"/>
        </a:xfrm>
        <a:prstGeom prst="lin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F3CFF36-6ECC-4E67-AFEA-FB66CE7608F7}">
      <dsp:nvSpPr>
        <dsp:cNvPr id="0" name=""/>
        <dsp:cNvSpPr/>
      </dsp:nvSpPr>
      <dsp:spPr>
        <a:xfrm>
          <a:off x="0" y="0"/>
          <a:ext cx="11305256" cy="120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GB" sz="2400" kern="1200" dirty="0"/>
            <a:t>Entrepreneurship has become increasingly important for businesses of all sizes around the world.</a:t>
          </a:r>
        </a:p>
      </dsp:txBody>
      <dsp:txXfrm>
        <a:off x="0" y="0"/>
        <a:ext cx="11305256" cy="1200150"/>
      </dsp:txXfrm>
    </dsp:sp>
    <dsp:sp modelId="{DAC961E9-3089-481E-B9F6-A881B7ED089B}">
      <dsp:nvSpPr>
        <dsp:cNvPr id="0" name=""/>
        <dsp:cNvSpPr/>
      </dsp:nvSpPr>
      <dsp:spPr>
        <a:xfrm>
          <a:off x="0" y="1200150"/>
          <a:ext cx="11305256" cy="0"/>
        </a:xfrm>
        <a:prstGeom prst="line">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A68BE1B-7E85-4992-A704-3387D815E840}">
      <dsp:nvSpPr>
        <dsp:cNvPr id="0" name=""/>
        <dsp:cNvSpPr/>
      </dsp:nvSpPr>
      <dsp:spPr>
        <a:xfrm>
          <a:off x="0" y="1200150"/>
          <a:ext cx="11305256" cy="120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GB" sz="2400" kern="1200" dirty="0"/>
            <a:t>It opens new opportunities and possibilities for the businesses to create values for themselves and for the society at large.</a:t>
          </a:r>
        </a:p>
      </dsp:txBody>
      <dsp:txXfrm>
        <a:off x="0" y="1200150"/>
        <a:ext cx="11305256" cy="1200150"/>
      </dsp:txXfrm>
    </dsp:sp>
    <dsp:sp modelId="{D2C0B8AB-A34B-4647-8F04-091BF2B45009}">
      <dsp:nvSpPr>
        <dsp:cNvPr id="0" name=""/>
        <dsp:cNvSpPr/>
      </dsp:nvSpPr>
      <dsp:spPr>
        <a:xfrm>
          <a:off x="0" y="2400300"/>
          <a:ext cx="11305256" cy="0"/>
        </a:xfrm>
        <a:prstGeom prst="line">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73DC516-5229-431E-A7CA-FA87A8C046B9}">
      <dsp:nvSpPr>
        <dsp:cNvPr id="0" name=""/>
        <dsp:cNvSpPr/>
      </dsp:nvSpPr>
      <dsp:spPr>
        <a:xfrm>
          <a:off x="0" y="2400300"/>
          <a:ext cx="11305256" cy="120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GB" sz="2400" kern="1200" dirty="0"/>
            <a:t>Despite its popularity, studies suggest that the scope of entrepreneurship remains unknown, and therefore the prospects of entrepreneurial activities remains not fully realised.</a:t>
          </a:r>
        </a:p>
      </dsp:txBody>
      <dsp:txXfrm>
        <a:off x="0" y="2400300"/>
        <a:ext cx="11305256" cy="1200150"/>
      </dsp:txXfrm>
    </dsp:sp>
    <dsp:sp modelId="{675E56AB-ADC8-4BBB-9E08-DBF82C13EB75}">
      <dsp:nvSpPr>
        <dsp:cNvPr id="0" name=""/>
        <dsp:cNvSpPr/>
      </dsp:nvSpPr>
      <dsp:spPr>
        <a:xfrm>
          <a:off x="0" y="3600450"/>
          <a:ext cx="11305256" cy="0"/>
        </a:xfrm>
        <a:prstGeom prst="line">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EF9A4A0-133F-4644-B22F-AE6BA9A20A52}">
      <dsp:nvSpPr>
        <dsp:cNvPr id="0" name=""/>
        <dsp:cNvSpPr/>
      </dsp:nvSpPr>
      <dsp:spPr>
        <a:xfrm>
          <a:off x="0" y="3600450"/>
          <a:ext cx="11305256" cy="120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endParaRPr lang="en-GB" sz="2400" kern="1200" dirty="0"/>
        </a:p>
      </dsp:txBody>
      <dsp:txXfrm>
        <a:off x="0" y="3600450"/>
        <a:ext cx="11305256" cy="1200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E458A-D536-4CE4-BC10-2E86B3429A49}">
      <dsp:nvSpPr>
        <dsp:cNvPr id="0" name=""/>
        <dsp:cNvSpPr/>
      </dsp:nvSpPr>
      <dsp:spPr>
        <a:xfrm>
          <a:off x="573862" y="85407"/>
          <a:ext cx="10229538" cy="92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rtl="0">
            <a:lnSpc>
              <a:spcPct val="90000"/>
            </a:lnSpc>
            <a:spcBef>
              <a:spcPct val="0"/>
            </a:spcBef>
            <a:spcAft>
              <a:spcPct val="35000"/>
            </a:spcAft>
            <a:buNone/>
          </a:pPr>
          <a:r>
            <a:rPr lang="en-GB" sz="2400" kern="1200" dirty="0"/>
            <a:t>To date, several definitions have been penned to describe an entrepreneur. And some of them are mentioned herewith: </a:t>
          </a:r>
        </a:p>
      </dsp:txBody>
      <dsp:txXfrm>
        <a:off x="573862" y="85407"/>
        <a:ext cx="10229538" cy="929958"/>
      </dsp:txXfrm>
    </dsp:sp>
    <dsp:sp modelId="{98420C1C-8F77-404A-9E8D-FF2714EB6C56}">
      <dsp:nvSpPr>
        <dsp:cNvPr id="0" name=""/>
        <dsp:cNvSpPr/>
      </dsp:nvSpPr>
      <dsp:spPr>
        <a:xfrm>
          <a:off x="573862" y="1015365"/>
          <a:ext cx="1363938" cy="227323"/>
        </a:xfrm>
        <a:prstGeom prst="parallelogram">
          <a:avLst>
            <a:gd name="adj" fmla="val 14084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12A2E7C-A824-4465-84CC-4FEABF9DA51A}">
      <dsp:nvSpPr>
        <dsp:cNvPr id="0" name=""/>
        <dsp:cNvSpPr/>
      </dsp:nvSpPr>
      <dsp:spPr>
        <a:xfrm>
          <a:off x="2017364" y="1015365"/>
          <a:ext cx="1363938" cy="227323"/>
        </a:xfrm>
        <a:prstGeom prst="parallelogram">
          <a:avLst>
            <a:gd name="adj" fmla="val 140840"/>
          </a:avLst>
        </a:prstGeom>
        <a:gradFill rotWithShape="0">
          <a:gsLst>
            <a:gs pos="0">
              <a:schemeClr val="accent4">
                <a:hueOff val="-165362"/>
                <a:satOff val="996"/>
                <a:lumOff val="80"/>
                <a:alphaOff val="0"/>
                <a:shade val="51000"/>
                <a:satMod val="130000"/>
              </a:schemeClr>
            </a:gs>
            <a:gs pos="80000">
              <a:schemeClr val="accent4">
                <a:hueOff val="-165362"/>
                <a:satOff val="996"/>
                <a:lumOff val="80"/>
                <a:alphaOff val="0"/>
                <a:shade val="93000"/>
                <a:satMod val="130000"/>
              </a:schemeClr>
            </a:gs>
            <a:gs pos="100000">
              <a:schemeClr val="accent4">
                <a:hueOff val="-165362"/>
                <a:satOff val="996"/>
                <a:lumOff val="80"/>
                <a:alphaOff val="0"/>
                <a:shade val="94000"/>
                <a:satMod val="135000"/>
              </a:schemeClr>
            </a:gs>
          </a:gsLst>
          <a:lin ang="16200000" scaled="0"/>
        </a:gradFill>
        <a:ln w="9525" cap="flat" cmpd="sng" algn="ctr">
          <a:solidFill>
            <a:schemeClr val="accent4">
              <a:hueOff val="-165362"/>
              <a:satOff val="996"/>
              <a:lumOff val="8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DA3332B-B657-464D-B0DF-EFE79A653CB5}">
      <dsp:nvSpPr>
        <dsp:cNvPr id="0" name=""/>
        <dsp:cNvSpPr/>
      </dsp:nvSpPr>
      <dsp:spPr>
        <a:xfrm>
          <a:off x="3460865" y="1015365"/>
          <a:ext cx="1363938" cy="227323"/>
        </a:xfrm>
        <a:prstGeom prst="parallelogram">
          <a:avLst>
            <a:gd name="adj" fmla="val 140840"/>
          </a:avLst>
        </a:prstGeom>
        <a:gradFill rotWithShape="0">
          <a:gsLst>
            <a:gs pos="0">
              <a:schemeClr val="accent4">
                <a:hueOff val="-330724"/>
                <a:satOff val="1993"/>
                <a:lumOff val="160"/>
                <a:alphaOff val="0"/>
                <a:shade val="51000"/>
                <a:satMod val="130000"/>
              </a:schemeClr>
            </a:gs>
            <a:gs pos="80000">
              <a:schemeClr val="accent4">
                <a:hueOff val="-330724"/>
                <a:satOff val="1993"/>
                <a:lumOff val="160"/>
                <a:alphaOff val="0"/>
                <a:shade val="93000"/>
                <a:satMod val="130000"/>
              </a:schemeClr>
            </a:gs>
            <a:gs pos="100000">
              <a:schemeClr val="accent4">
                <a:hueOff val="-330724"/>
                <a:satOff val="1993"/>
                <a:lumOff val="160"/>
                <a:alphaOff val="0"/>
                <a:shade val="94000"/>
                <a:satMod val="135000"/>
              </a:schemeClr>
            </a:gs>
          </a:gsLst>
          <a:lin ang="16200000" scaled="0"/>
        </a:gradFill>
        <a:ln w="9525" cap="flat" cmpd="sng" algn="ctr">
          <a:solidFill>
            <a:schemeClr val="accent4">
              <a:hueOff val="-330724"/>
              <a:satOff val="1993"/>
              <a:lumOff val="16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616F06A-0BCC-4890-B65F-A9EA98D0E837}">
      <dsp:nvSpPr>
        <dsp:cNvPr id="0" name=""/>
        <dsp:cNvSpPr/>
      </dsp:nvSpPr>
      <dsp:spPr>
        <a:xfrm>
          <a:off x="4904367" y="1015365"/>
          <a:ext cx="1363938" cy="227323"/>
        </a:xfrm>
        <a:prstGeom prst="parallelogram">
          <a:avLst>
            <a:gd name="adj" fmla="val 140840"/>
          </a:avLst>
        </a:prstGeom>
        <a:gradFill rotWithShape="0">
          <a:gsLst>
            <a:gs pos="0">
              <a:schemeClr val="accent4">
                <a:hueOff val="-496086"/>
                <a:satOff val="2989"/>
                <a:lumOff val="240"/>
                <a:alphaOff val="0"/>
                <a:shade val="51000"/>
                <a:satMod val="130000"/>
              </a:schemeClr>
            </a:gs>
            <a:gs pos="80000">
              <a:schemeClr val="accent4">
                <a:hueOff val="-496086"/>
                <a:satOff val="2989"/>
                <a:lumOff val="240"/>
                <a:alphaOff val="0"/>
                <a:shade val="93000"/>
                <a:satMod val="130000"/>
              </a:schemeClr>
            </a:gs>
            <a:gs pos="100000">
              <a:schemeClr val="accent4">
                <a:hueOff val="-496086"/>
                <a:satOff val="2989"/>
                <a:lumOff val="240"/>
                <a:alphaOff val="0"/>
                <a:shade val="94000"/>
                <a:satMod val="135000"/>
              </a:schemeClr>
            </a:gs>
          </a:gsLst>
          <a:lin ang="16200000" scaled="0"/>
        </a:gradFill>
        <a:ln w="9525" cap="flat" cmpd="sng" algn="ctr">
          <a:solidFill>
            <a:schemeClr val="accent4">
              <a:hueOff val="-496086"/>
              <a:satOff val="2989"/>
              <a:lumOff val="24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FFDE9C3-3623-46EE-8AE2-CDB64F4D1A87}">
      <dsp:nvSpPr>
        <dsp:cNvPr id="0" name=""/>
        <dsp:cNvSpPr/>
      </dsp:nvSpPr>
      <dsp:spPr>
        <a:xfrm>
          <a:off x="6347868" y="1015365"/>
          <a:ext cx="1363938" cy="227323"/>
        </a:xfrm>
        <a:prstGeom prst="parallelogram">
          <a:avLst>
            <a:gd name="adj" fmla="val 140840"/>
          </a:avLst>
        </a:prstGeom>
        <a:gradFill rotWithShape="0">
          <a:gsLst>
            <a:gs pos="0">
              <a:schemeClr val="accent4">
                <a:hueOff val="-661447"/>
                <a:satOff val="3985"/>
                <a:lumOff val="319"/>
                <a:alphaOff val="0"/>
                <a:shade val="51000"/>
                <a:satMod val="130000"/>
              </a:schemeClr>
            </a:gs>
            <a:gs pos="80000">
              <a:schemeClr val="accent4">
                <a:hueOff val="-661447"/>
                <a:satOff val="3985"/>
                <a:lumOff val="319"/>
                <a:alphaOff val="0"/>
                <a:shade val="93000"/>
                <a:satMod val="130000"/>
              </a:schemeClr>
            </a:gs>
            <a:gs pos="100000">
              <a:schemeClr val="accent4">
                <a:hueOff val="-661447"/>
                <a:satOff val="3985"/>
                <a:lumOff val="319"/>
                <a:alphaOff val="0"/>
                <a:shade val="94000"/>
                <a:satMod val="135000"/>
              </a:schemeClr>
            </a:gs>
          </a:gsLst>
          <a:lin ang="16200000" scaled="0"/>
        </a:gradFill>
        <a:ln w="9525" cap="flat" cmpd="sng" algn="ctr">
          <a:solidFill>
            <a:schemeClr val="accent4">
              <a:hueOff val="-661447"/>
              <a:satOff val="3985"/>
              <a:lumOff val="31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4C80BEC-FD32-4CFF-B7AE-D8C0C83D409F}">
      <dsp:nvSpPr>
        <dsp:cNvPr id="0" name=""/>
        <dsp:cNvSpPr/>
      </dsp:nvSpPr>
      <dsp:spPr>
        <a:xfrm>
          <a:off x="7791370" y="1015365"/>
          <a:ext cx="1363938" cy="227323"/>
        </a:xfrm>
        <a:prstGeom prst="parallelogram">
          <a:avLst>
            <a:gd name="adj" fmla="val 140840"/>
          </a:avLst>
        </a:prstGeom>
        <a:gradFill rotWithShape="0">
          <a:gsLst>
            <a:gs pos="0">
              <a:schemeClr val="accent4">
                <a:hueOff val="-826809"/>
                <a:satOff val="4981"/>
                <a:lumOff val="399"/>
                <a:alphaOff val="0"/>
                <a:shade val="51000"/>
                <a:satMod val="130000"/>
              </a:schemeClr>
            </a:gs>
            <a:gs pos="80000">
              <a:schemeClr val="accent4">
                <a:hueOff val="-826809"/>
                <a:satOff val="4981"/>
                <a:lumOff val="399"/>
                <a:alphaOff val="0"/>
                <a:shade val="93000"/>
                <a:satMod val="130000"/>
              </a:schemeClr>
            </a:gs>
            <a:gs pos="100000">
              <a:schemeClr val="accent4">
                <a:hueOff val="-826809"/>
                <a:satOff val="4981"/>
                <a:lumOff val="399"/>
                <a:alphaOff val="0"/>
                <a:shade val="94000"/>
                <a:satMod val="135000"/>
              </a:schemeClr>
            </a:gs>
          </a:gsLst>
          <a:lin ang="16200000" scaled="0"/>
        </a:gradFill>
        <a:ln w="9525" cap="flat" cmpd="sng" algn="ctr">
          <a:solidFill>
            <a:schemeClr val="accent4">
              <a:hueOff val="-826809"/>
              <a:satOff val="4981"/>
              <a:lumOff val="39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69E6796-C7F7-4501-8986-F9F80E8EF137}">
      <dsp:nvSpPr>
        <dsp:cNvPr id="0" name=""/>
        <dsp:cNvSpPr/>
      </dsp:nvSpPr>
      <dsp:spPr>
        <a:xfrm>
          <a:off x="9234871" y="1015365"/>
          <a:ext cx="1363938" cy="227323"/>
        </a:xfrm>
        <a:prstGeom prst="parallelogram">
          <a:avLst>
            <a:gd name="adj" fmla="val 140840"/>
          </a:avLst>
        </a:prstGeom>
        <a:gradFill rotWithShape="0">
          <a:gsLst>
            <a:gs pos="0">
              <a:schemeClr val="accent4">
                <a:hueOff val="-992171"/>
                <a:satOff val="5978"/>
                <a:lumOff val="479"/>
                <a:alphaOff val="0"/>
                <a:shade val="51000"/>
                <a:satMod val="130000"/>
              </a:schemeClr>
            </a:gs>
            <a:gs pos="80000">
              <a:schemeClr val="accent4">
                <a:hueOff val="-992171"/>
                <a:satOff val="5978"/>
                <a:lumOff val="479"/>
                <a:alphaOff val="0"/>
                <a:shade val="93000"/>
                <a:satMod val="130000"/>
              </a:schemeClr>
            </a:gs>
            <a:gs pos="100000">
              <a:schemeClr val="accent4">
                <a:hueOff val="-992171"/>
                <a:satOff val="5978"/>
                <a:lumOff val="479"/>
                <a:alphaOff val="0"/>
                <a:shade val="94000"/>
                <a:satMod val="135000"/>
              </a:schemeClr>
            </a:gs>
          </a:gsLst>
          <a:lin ang="16200000" scaled="0"/>
        </a:gradFill>
        <a:ln w="9525" cap="flat" cmpd="sng" algn="ctr">
          <a:solidFill>
            <a:schemeClr val="accent4">
              <a:hueOff val="-992171"/>
              <a:satOff val="5978"/>
              <a:lumOff val="47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F678649-CF17-4584-9847-EE84F3217405}">
      <dsp:nvSpPr>
        <dsp:cNvPr id="0" name=""/>
        <dsp:cNvSpPr/>
      </dsp:nvSpPr>
      <dsp:spPr>
        <a:xfrm>
          <a:off x="573862" y="1346826"/>
          <a:ext cx="10229538" cy="92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rtl="0">
            <a:lnSpc>
              <a:spcPct val="90000"/>
            </a:lnSpc>
            <a:spcBef>
              <a:spcPct val="0"/>
            </a:spcBef>
            <a:spcAft>
              <a:spcPct val="35000"/>
            </a:spcAft>
            <a:buNone/>
          </a:pPr>
          <a:r>
            <a:rPr lang="en-GB" sz="2000" kern="1200" dirty="0"/>
            <a:t>Entrepreneur is someone </a:t>
          </a:r>
          <a:r>
            <a:rPr lang="en-GB" sz="2000" kern="1200" dirty="0">
              <a:solidFill>
                <a:srgbClr val="FF0000"/>
              </a:solidFill>
            </a:rPr>
            <a:t>who manages all the necessary resources to produce and market a product </a:t>
          </a:r>
          <a:r>
            <a:rPr lang="en-GB" sz="2000" kern="1200" dirty="0"/>
            <a:t>which responds to the market scarcity (Leibenstein, 1968; Bull &amp; Willard, 1993).</a:t>
          </a:r>
        </a:p>
      </dsp:txBody>
      <dsp:txXfrm>
        <a:off x="573862" y="1346826"/>
        <a:ext cx="10229538" cy="929958"/>
      </dsp:txXfrm>
    </dsp:sp>
    <dsp:sp modelId="{C74FB9B0-37C6-4B04-BDB3-9BC0A0ABE967}">
      <dsp:nvSpPr>
        <dsp:cNvPr id="0" name=""/>
        <dsp:cNvSpPr/>
      </dsp:nvSpPr>
      <dsp:spPr>
        <a:xfrm>
          <a:off x="573862" y="2276784"/>
          <a:ext cx="1363938" cy="227323"/>
        </a:xfrm>
        <a:prstGeom prst="parallelogram">
          <a:avLst>
            <a:gd name="adj" fmla="val 140840"/>
          </a:avLst>
        </a:prstGeom>
        <a:gradFill rotWithShape="0">
          <a:gsLst>
            <a:gs pos="0">
              <a:schemeClr val="accent4">
                <a:hueOff val="-1157533"/>
                <a:satOff val="6974"/>
                <a:lumOff val="559"/>
                <a:alphaOff val="0"/>
                <a:shade val="51000"/>
                <a:satMod val="130000"/>
              </a:schemeClr>
            </a:gs>
            <a:gs pos="80000">
              <a:schemeClr val="accent4">
                <a:hueOff val="-1157533"/>
                <a:satOff val="6974"/>
                <a:lumOff val="559"/>
                <a:alphaOff val="0"/>
                <a:shade val="93000"/>
                <a:satMod val="130000"/>
              </a:schemeClr>
            </a:gs>
            <a:gs pos="100000">
              <a:schemeClr val="accent4">
                <a:hueOff val="-1157533"/>
                <a:satOff val="6974"/>
                <a:lumOff val="559"/>
                <a:alphaOff val="0"/>
                <a:shade val="94000"/>
                <a:satMod val="135000"/>
              </a:schemeClr>
            </a:gs>
          </a:gsLst>
          <a:lin ang="16200000" scaled="0"/>
        </a:gradFill>
        <a:ln w="9525" cap="flat" cmpd="sng" algn="ctr">
          <a:solidFill>
            <a:schemeClr val="accent4">
              <a:hueOff val="-1157533"/>
              <a:satOff val="6974"/>
              <a:lumOff val="55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3985231-EDFA-4627-8F6A-66F09AA34515}">
      <dsp:nvSpPr>
        <dsp:cNvPr id="0" name=""/>
        <dsp:cNvSpPr/>
      </dsp:nvSpPr>
      <dsp:spPr>
        <a:xfrm>
          <a:off x="2017364" y="2276784"/>
          <a:ext cx="1363938" cy="227323"/>
        </a:xfrm>
        <a:prstGeom prst="parallelogram">
          <a:avLst>
            <a:gd name="adj" fmla="val 140840"/>
          </a:avLst>
        </a:prstGeom>
        <a:gradFill rotWithShape="0">
          <a:gsLst>
            <a:gs pos="0">
              <a:schemeClr val="accent4">
                <a:hueOff val="-1322895"/>
                <a:satOff val="7970"/>
                <a:lumOff val="639"/>
                <a:alphaOff val="0"/>
                <a:shade val="51000"/>
                <a:satMod val="130000"/>
              </a:schemeClr>
            </a:gs>
            <a:gs pos="80000">
              <a:schemeClr val="accent4">
                <a:hueOff val="-1322895"/>
                <a:satOff val="7970"/>
                <a:lumOff val="639"/>
                <a:alphaOff val="0"/>
                <a:shade val="93000"/>
                <a:satMod val="130000"/>
              </a:schemeClr>
            </a:gs>
            <a:gs pos="100000">
              <a:schemeClr val="accent4">
                <a:hueOff val="-1322895"/>
                <a:satOff val="7970"/>
                <a:lumOff val="639"/>
                <a:alphaOff val="0"/>
                <a:shade val="94000"/>
                <a:satMod val="135000"/>
              </a:schemeClr>
            </a:gs>
          </a:gsLst>
          <a:lin ang="16200000" scaled="0"/>
        </a:gradFill>
        <a:ln w="9525" cap="flat" cmpd="sng" algn="ctr">
          <a:solidFill>
            <a:schemeClr val="accent4">
              <a:hueOff val="-1322895"/>
              <a:satOff val="7970"/>
              <a:lumOff val="63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55451C4-7864-41A3-9D2B-EB82DD1152AA}">
      <dsp:nvSpPr>
        <dsp:cNvPr id="0" name=""/>
        <dsp:cNvSpPr/>
      </dsp:nvSpPr>
      <dsp:spPr>
        <a:xfrm>
          <a:off x="3460865" y="2276784"/>
          <a:ext cx="1363938" cy="227323"/>
        </a:xfrm>
        <a:prstGeom prst="parallelogram">
          <a:avLst>
            <a:gd name="adj" fmla="val 140840"/>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923F3C4-0144-4C42-BC2C-76EF6BE6ABCA}">
      <dsp:nvSpPr>
        <dsp:cNvPr id="0" name=""/>
        <dsp:cNvSpPr/>
      </dsp:nvSpPr>
      <dsp:spPr>
        <a:xfrm>
          <a:off x="4904367" y="2276784"/>
          <a:ext cx="1363938" cy="227323"/>
        </a:xfrm>
        <a:prstGeom prst="parallelogram">
          <a:avLst>
            <a:gd name="adj" fmla="val 140840"/>
          </a:avLst>
        </a:prstGeom>
        <a:gradFill rotWithShape="0">
          <a:gsLst>
            <a:gs pos="0">
              <a:schemeClr val="accent4">
                <a:hueOff val="-1653618"/>
                <a:satOff val="9963"/>
                <a:lumOff val="799"/>
                <a:alphaOff val="0"/>
                <a:shade val="51000"/>
                <a:satMod val="130000"/>
              </a:schemeClr>
            </a:gs>
            <a:gs pos="80000">
              <a:schemeClr val="accent4">
                <a:hueOff val="-1653618"/>
                <a:satOff val="9963"/>
                <a:lumOff val="799"/>
                <a:alphaOff val="0"/>
                <a:shade val="93000"/>
                <a:satMod val="130000"/>
              </a:schemeClr>
            </a:gs>
            <a:gs pos="100000">
              <a:schemeClr val="accent4">
                <a:hueOff val="-1653618"/>
                <a:satOff val="9963"/>
                <a:lumOff val="799"/>
                <a:alphaOff val="0"/>
                <a:shade val="94000"/>
                <a:satMod val="135000"/>
              </a:schemeClr>
            </a:gs>
          </a:gsLst>
          <a:lin ang="16200000" scaled="0"/>
        </a:gradFill>
        <a:ln w="9525" cap="flat" cmpd="sng" algn="ctr">
          <a:solidFill>
            <a:schemeClr val="accent4">
              <a:hueOff val="-1653618"/>
              <a:satOff val="9963"/>
              <a:lumOff val="79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B7A0269-AB0D-46ED-A857-916EF2002F40}">
      <dsp:nvSpPr>
        <dsp:cNvPr id="0" name=""/>
        <dsp:cNvSpPr/>
      </dsp:nvSpPr>
      <dsp:spPr>
        <a:xfrm>
          <a:off x="6347868" y="2276784"/>
          <a:ext cx="1363938" cy="227323"/>
        </a:xfrm>
        <a:prstGeom prst="parallelogram">
          <a:avLst>
            <a:gd name="adj" fmla="val 140840"/>
          </a:avLst>
        </a:prstGeom>
        <a:gradFill rotWithShape="0">
          <a:gsLst>
            <a:gs pos="0">
              <a:schemeClr val="accent4">
                <a:hueOff val="-1818980"/>
                <a:satOff val="10959"/>
                <a:lumOff val="878"/>
                <a:alphaOff val="0"/>
                <a:shade val="51000"/>
                <a:satMod val="130000"/>
              </a:schemeClr>
            </a:gs>
            <a:gs pos="80000">
              <a:schemeClr val="accent4">
                <a:hueOff val="-1818980"/>
                <a:satOff val="10959"/>
                <a:lumOff val="878"/>
                <a:alphaOff val="0"/>
                <a:shade val="93000"/>
                <a:satMod val="130000"/>
              </a:schemeClr>
            </a:gs>
            <a:gs pos="100000">
              <a:schemeClr val="accent4">
                <a:hueOff val="-1818980"/>
                <a:satOff val="10959"/>
                <a:lumOff val="878"/>
                <a:alphaOff val="0"/>
                <a:shade val="94000"/>
                <a:satMod val="135000"/>
              </a:schemeClr>
            </a:gs>
          </a:gsLst>
          <a:lin ang="16200000" scaled="0"/>
        </a:gradFill>
        <a:ln w="9525" cap="flat" cmpd="sng" algn="ctr">
          <a:solidFill>
            <a:schemeClr val="accent4">
              <a:hueOff val="-1818980"/>
              <a:satOff val="10959"/>
              <a:lumOff val="87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178BA26-A494-435A-9A43-D00F10983C24}">
      <dsp:nvSpPr>
        <dsp:cNvPr id="0" name=""/>
        <dsp:cNvSpPr/>
      </dsp:nvSpPr>
      <dsp:spPr>
        <a:xfrm>
          <a:off x="7791370" y="2276784"/>
          <a:ext cx="1363938" cy="227323"/>
        </a:xfrm>
        <a:prstGeom prst="parallelogram">
          <a:avLst>
            <a:gd name="adj" fmla="val 140840"/>
          </a:avLst>
        </a:prstGeom>
        <a:gradFill rotWithShape="0">
          <a:gsLst>
            <a:gs pos="0">
              <a:schemeClr val="accent4">
                <a:hueOff val="-1984342"/>
                <a:satOff val="11955"/>
                <a:lumOff val="958"/>
                <a:alphaOff val="0"/>
                <a:shade val="51000"/>
                <a:satMod val="130000"/>
              </a:schemeClr>
            </a:gs>
            <a:gs pos="80000">
              <a:schemeClr val="accent4">
                <a:hueOff val="-1984342"/>
                <a:satOff val="11955"/>
                <a:lumOff val="958"/>
                <a:alphaOff val="0"/>
                <a:shade val="93000"/>
                <a:satMod val="130000"/>
              </a:schemeClr>
            </a:gs>
            <a:gs pos="100000">
              <a:schemeClr val="accent4">
                <a:hueOff val="-1984342"/>
                <a:satOff val="11955"/>
                <a:lumOff val="958"/>
                <a:alphaOff val="0"/>
                <a:shade val="94000"/>
                <a:satMod val="135000"/>
              </a:schemeClr>
            </a:gs>
          </a:gsLst>
          <a:lin ang="16200000" scaled="0"/>
        </a:gradFill>
        <a:ln w="9525" cap="flat" cmpd="sng" algn="ctr">
          <a:solidFill>
            <a:schemeClr val="accent4">
              <a:hueOff val="-1984342"/>
              <a:satOff val="11955"/>
              <a:lumOff val="95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C4CA4EC-2903-4466-9D65-3DEE87F14824}">
      <dsp:nvSpPr>
        <dsp:cNvPr id="0" name=""/>
        <dsp:cNvSpPr/>
      </dsp:nvSpPr>
      <dsp:spPr>
        <a:xfrm>
          <a:off x="9234871" y="2276784"/>
          <a:ext cx="1363938" cy="227323"/>
        </a:xfrm>
        <a:prstGeom prst="parallelogram">
          <a:avLst>
            <a:gd name="adj" fmla="val 140840"/>
          </a:avLst>
        </a:prstGeom>
        <a:gradFill rotWithShape="0">
          <a:gsLst>
            <a:gs pos="0">
              <a:schemeClr val="accent4">
                <a:hueOff val="-2149704"/>
                <a:satOff val="12951"/>
                <a:lumOff val="1038"/>
                <a:alphaOff val="0"/>
                <a:shade val="51000"/>
                <a:satMod val="130000"/>
              </a:schemeClr>
            </a:gs>
            <a:gs pos="80000">
              <a:schemeClr val="accent4">
                <a:hueOff val="-2149704"/>
                <a:satOff val="12951"/>
                <a:lumOff val="1038"/>
                <a:alphaOff val="0"/>
                <a:shade val="93000"/>
                <a:satMod val="130000"/>
              </a:schemeClr>
            </a:gs>
            <a:gs pos="100000">
              <a:schemeClr val="accent4">
                <a:hueOff val="-2149704"/>
                <a:satOff val="12951"/>
                <a:lumOff val="1038"/>
                <a:alphaOff val="0"/>
                <a:shade val="94000"/>
                <a:satMod val="135000"/>
              </a:schemeClr>
            </a:gs>
          </a:gsLst>
          <a:lin ang="16200000" scaled="0"/>
        </a:gradFill>
        <a:ln w="9525" cap="flat" cmpd="sng" algn="ctr">
          <a:solidFill>
            <a:schemeClr val="accent4">
              <a:hueOff val="-2149704"/>
              <a:satOff val="12951"/>
              <a:lumOff val="103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3A1C7F3-800E-4CF5-84F5-F1E7EBFE1369}">
      <dsp:nvSpPr>
        <dsp:cNvPr id="0" name=""/>
        <dsp:cNvSpPr/>
      </dsp:nvSpPr>
      <dsp:spPr>
        <a:xfrm>
          <a:off x="573862" y="2608245"/>
          <a:ext cx="10229538" cy="92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rtl="0">
            <a:lnSpc>
              <a:spcPct val="90000"/>
            </a:lnSpc>
            <a:spcBef>
              <a:spcPct val="0"/>
            </a:spcBef>
            <a:spcAft>
              <a:spcPct val="35000"/>
            </a:spcAft>
            <a:buNone/>
          </a:pPr>
          <a:r>
            <a:rPr lang="en-GB" sz="2000" kern="1200" dirty="0"/>
            <a:t>“Entrepreneurs are individuals </a:t>
          </a:r>
          <a:r>
            <a:rPr lang="en-GB" sz="2000" kern="1200" dirty="0">
              <a:solidFill>
                <a:srgbClr val="FF0000"/>
              </a:solidFill>
            </a:rPr>
            <a:t>who recognize opportunities where others see chaos contradiction, and confusion</a:t>
          </a:r>
          <a:r>
            <a:rPr lang="en-GB" sz="2000" kern="1200" dirty="0"/>
            <a:t>. They are aggressive catalysts for change within the marketplace” </a:t>
          </a:r>
          <a:r>
            <a:rPr lang="en-GB" sz="2000" kern="1200" dirty="0" err="1"/>
            <a:t>Kuratko</a:t>
          </a:r>
          <a:r>
            <a:rPr lang="en-GB" sz="2000" kern="1200" dirty="0"/>
            <a:t> (2016, p.3)</a:t>
          </a:r>
        </a:p>
      </dsp:txBody>
      <dsp:txXfrm>
        <a:off x="573862" y="2608245"/>
        <a:ext cx="10229538" cy="929958"/>
      </dsp:txXfrm>
    </dsp:sp>
    <dsp:sp modelId="{86BD6E2F-5BAC-4CFE-A4C0-EF517AC55CD6}">
      <dsp:nvSpPr>
        <dsp:cNvPr id="0" name=""/>
        <dsp:cNvSpPr/>
      </dsp:nvSpPr>
      <dsp:spPr>
        <a:xfrm>
          <a:off x="573862" y="3538203"/>
          <a:ext cx="1363938" cy="227323"/>
        </a:xfrm>
        <a:prstGeom prst="parallelogram">
          <a:avLst>
            <a:gd name="adj" fmla="val 140840"/>
          </a:avLst>
        </a:prstGeom>
        <a:gradFill rotWithShape="0">
          <a:gsLst>
            <a:gs pos="0">
              <a:schemeClr val="accent4">
                <a:hueOff val="-2315066"/>
                <a:satOff val="13948"/>
                <a:lumOff val="1118"/>
                <a:alphaOff val="0"/>
                <a:shade val="51000"/>
                <a:satMod val="130000"/>
              </a:schemeClr>
            </a:gs>
            <a:gs pos="80000">
              <a:schemeClr val="accent4">
                <a:hueOff val="-2315066"/>
                <a:satOff val="13948"/>
                <a:lumOff val="1118"/>
                <a:alphaOff val="0"/>
                <a:shade val="93000"/>
                <a:satMod val="130000"/>
              </a:schemeClr>
            </a:gs>
            <a:gs pos="100000">
              <a:schemeClr val="accent4">
                <a:hueOff val="-2315066"/>
                <a:satOff val="13948"/>
                <a:lumOff val="1118"/>
                <a:alphaOff val="0"/>
                <a:shade val="94000"/>
                <a:satMod val="135000"/>
              </a:schemeClr>
            </a:gs>
          </a:gsLst>
          <a:lin ang="16200000" scaled="0"/>
        </a:gradFill>
        <a:ln w="9525" cap="flat" cmpd="sng" algn="ctr">
          <a:solidFill>
            <a:schemeClr val="accent4">
              <a:hueOff val="-2315066"/>
              <a:satOff val="13948"/>
              <a:lumOff val="111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F1014A9-66BF-49E2-8390-C865651F1FFB}">
      <dsp:nvSpPr>
        <dsp:cNvPr id="0" name=""/>
        <dsp:cNvSpPr/>
      </dsp:nvSpPr>
      <dsp:spPr>
        <a:xfrm>
          <a:off x="2017364" y="3538203"/>
          <a:ext cx="1363938" cy="227323"/>
        </a:xfrm>
        <a:prstGeom prst="parallelogram">
          <a:avLst>
            <a:gd name="adj" fmla="val 140840"/>
          </a:avLst>
        </a:prstGeom>
        <a:gradFill rotWithShape="0">
          <a:gsLst>
            <a:gs pos="0">
              <a:schemeClr val="accent4">
                <a:hueOff val="-2480428"/>
                <a:satOff val="14944"/>
                <a:lumOff val="1198"/>
                <a:alphaOff val="0"/>
                <a:shade val="51000"/>
                <a:satMod val="130000"/>
              </a:schemeClr>
            </a:gs>
            <a:gs pos="80000">
              <a:schemeClr val="accent4">
                <a:hueOff val="-2480428"/>
                <a:satOff val="14944"/>
                <a:lumOff val="1198"/>
                <a:alphaOff val="0"/>
                <a:shade val="93000"/>
                <a:satMod val="130000"/>
              </a:schemeClr>
            </a:gs>
            <a:gs pos="100000">
              <a:schemeClr val="accent4">
                <a:hueOff val="-2480428"/>
                <a:satOff val="14944"/>
                <a:lumOff val="1198"/>
                <a:alphaOff val="0"/>
                <a:shade val="94000"/>
                <a:satMod val="135000"/>
              </a:schemeClr>
            </a:gs>
          </a:gsLst>
          <a:lin ang="16200000" scaled="0"/>
        </a:gradFill>
        <a:ln w="9525" cap="flat" cmpd="sng" algn="ctr">
          <a:solidFill>
            <a:schemeClr val="accent4">
              <a:hueOff val="-2480428"/>
              <a:satOff val="14944"/>
              <a:lumOff val="119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E3B1AC4-61A4-4C92-87B9-481D40F623FC}">
      <dsp:nvSpPr>
        <dsp:cNvPr id="0" name=""/>
        <dsp:cNvSpPr/>
      </dsp:nvSpPr>
      <dsp:spPr>
        <a:xfrm>
          <a:off x="3460865" y="3538203"/>
          <a:ext cx="1363938" cy="227323"/>
        </a:xfrm>
        <a:prstGeom prst="parallelogram">
          <a:avLst>
            <a:gd name="adj" fmla="val 140840"/>
          </a:avLst>
        </a:prstGeom>
        <a:gradFill rotWithShape="0">
          <a:gsLst>
            <a:gs pos="0">
              <a:schemeClr val="accent4">
                <a:hueOff val="-2645789"/>
                <a:satOff val="15940"/>
                <a:lumOff val="1278"/>
                <a:alphaOff val="0"/>
                <a:shade val="51000"/>
                <a:satMod val="130000"/>
              </a:schemeClr>
            </a:gs>
            <a:gs pos="80000">
              <a:schemeClr val="accent4">
                <a:hueOff val="-2645789"/>
                <a:satOff val="15940"/>
                <a:lumOff val="1278"/>
                <a:alphaOff val="0"/>
                <a:shade val="93000"/>
                <a:satMod val="130000"/>
              </a:schemeClr>
            </a:gs>
            <a:gs pos="100000">
              <a:schemeClr val="accent4">
                <a:hueOff val="-2645789"/>
                <a:satOff val="15940"/>
                <a:lumOff val="1278"/>
                <a:alphaOff val="0"/>
                <a:shade val="94000"/>
                <a:satMod val="135000"/>
              </a:schemeClr>
            </a:gs>
          </a:gsLst>
          <a:lin ang="16200000" scaled="0"/>
        </a:gradFill>
        <a:ln w="9525" cap="flat" cmpd="sng" algn="ctr">
          <a:solidFill>
            <a:schemeClr val="accent4">
              <a:hueOff val="-2645789"/>
              <a:satOff val="15940"/>
              <a:lumOff val="127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FBE0507-B8D9-4133-9B2A-F174EB60C996}">
      <dsp:nvSpPr>
        <dsp:cNvPr id="0" name=""/>
        <dsp:cNvSpPr/>
      </dsp:nvSpPr>
      <dsp:spPr>
        <a:xfrm>
          <a:off x="4904367" y="3538203"/>
          <a:ext cx="1363938" cy="227323"/>
        </a:xfrm>
        <a:prstGeom prst="parallelogram">
          <a:avLst>
            <a:gd name="adj" fmla="val 140840"/>
          </a:avLst>
        </a:prstGeom>
        <a:gradFill rotWithShape="0">
          <a:gsLst>
            <a:gs pos="0">
              <a:schemeClr val="accent4">
                <a:hueOff val="-2811151"/>
                <a:satOff val="16936"/>
                <a:lumOff val="1357"/>
                <a:alphaOff val="0"/>
                <a:shade val="51000"/>
                <a:satMod val="130000"/>
              </a:schemeClr>
            </a:gs>
            <a:gs pos="80000">
              <a:schemeClr val="accent4">
                <a:hueOff val="-2811151"/>
                <a:satOff val="16936"/>
                <a:lumOff val="1357"/>
                <a:alphaOff val="0"/>
                <a:shade val="93000"/>
                <a:satMod val="130000"/>
              </a:schemeClr>
            </a:gs>
            <a:gs pos="100000">
              <a:schemeClr val="accent4">
                <a:hueOff val="-2811151"/>
                <a:satOff val="16936"/>
                <a:lumOff val="1357"/>
                <a:alphaOff val="0"/>
                <a:shade val="94000"/>
                <a:satMod val="135000"/>
              </a:schemeClr>
            </a:gs>
          </a:gsLst>
          <a:lin ang="16200000" scaled="0"/>
        </a:gradFill>
        <a:ln w="9525" cap="flat" cmpd="sng" algn="ctr">
          <a:solidFill>
            <a:schemeClr val="accent4">
              <a:hueOff val="-2811151"/>
              <a:satOff val="16936"/>
              <a:lumOff val="135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025F4E8-5B6A-4F38-9243-E0F57148E7C1}">
      <dsp:nvSpPr>
        <dsp:cNvPr id="0" name=""/>
        <dsp:cNvSpPr/>
      </dsp:nvSpPr>
      <dsp:spPr>
        <a:xfrm>
          <a:off x="6347868" y="3538203"/>
          <a:ext cx="1363938" cy="227323"/>
        </a:xfrm>
        <a:prstGeom prst="parallelogram">
          <a:avLst>
            <a:gd name="adj" fmla="val 140840"/>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DC9E135-AD8C-4514-982B-4A2EC977B111}">
      <dsp:nvSpPr>
        <dsp:cNvPr id="0" name=""/>
        <dsp:cNvSpPr/>
      </dsp:nvSpPr>
      <dsp:spPr>
        <a:xfrm>
          <a:off x="7791370" y="3538203"/>
          <a:ext cx="1363938" cy="227323"/>
        </a:xfrm>
        <a:prstGeom prst="parallelogram">
          <a:avLst>
            <a:gd name="adj" fmla="val 140840"/>
          </a:avLst>
        </a:prstGeom>
        <a:gradFill rotWithShape="0">
          <a:gsLst>
            <a:gs pos="0">
              <a:schemeClr val="accent4">
                <a:hueOff val="-3141875"/>
                <a:satOff val="18929"/>
                <a:lumOff val="1517"/>
                <a:alphaOff val="0"/>
                <a:shade val="51000"/>
                <a:satMod val="130000"/>
              </a:schemeClr>
            </a:gs>
            <a:gs pos="80000">
              <a:schemeClr val="accent4">
                <a:hueOff val="-3141875"/>
                <a:satOff val="18929"/>
                <a:lumOff val="1517"/>
                <a:alphaOff val="0"/>
                <a:shade val="93000"/>
                <a:satMod val="130000"/>
              </a:schemeClr>
            </a:gs>
            <a:gs pos="100000">
              <a:schemeClr val="accent4">
                <a:hueOff val="-3141875"/>
                <a:satOff val="18929"/>
                <a:lumOff val="1517"/>
                <a:alphaOff val="0"/>
                <a:shade val="94000"/>
                <a:satMod val="135000"/>
              </a:schemeClr>
            </a:gs>
          </a:gsLst>
          <a:lin ang="16200000" scaled="0"/>
        </a:gradFill>
        <a:ln w="9525" cap="flat" cmpd="sng" algn="ctr">
          <a:solidFill>
            <a:schemeClr val="accent4">
              <a:hueOff val="-3141875"/>
              <a:satOff val="18929"/>
              <a:lumOff val="151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E45C9FC-F944-4425-BE0C-06B5A274C8B9}">
      <dsp:nvSpPr>
        <dsp:cNvPr id="0" name=""/>
        <dsp:cNvSpPr/>
      </dsp:nvSpPr>
      <dsp:spPr>
        <a:xfrm>
          <a:off x="9234871" y="3538203"/>
          <a:ext cx="1363938" cy="227323"/>
        </a:xfrm>
        <a:prstGeom prst="parallelogram">
          <a:avLst>
            <a:gd name="adj" fmla="val 140840"/>
          </a:avLst>
        </a:prstGeom>
        <a:gradFill rotWithShape="0">
          <a:gsLst>
            <a:gs pos="0">
              <a:schemeClr val="accent4">
                <a:hueOff val="-3307237"/>
                <a:satOff val="19925"/>
                <a:lumOff val="1597"/>
                <a:alphaOff val="0"/>
                <a:shade val="51000"/>
                <a:satMod val="130000"/>
              </a:schemeClr>
            </a:gs>
            <a:gs pos="80000">
              <a:schemeClr val="accent4">
                <a:hueOff val="-3307237"/>
                <a:satOff val="19925"/>
                <a:lumOff val="1597"/>
                <a:alphaOff val="0"/>
                <a:shade val="93000"/>
                <a:satMod val="130000"/>
              </a:schemeClr>
            </a:gs>
            <a:gs pos="100000">
              <a:schemeClr val="accent4">
                <a:hueOff val="-3307237"/>
                <a:satOff val="19925"/>
                <a:lumOff val="1597"/>
                <a:alphaOff val="0"/>
                <a:shade val="94000"/>
                <a:satMod val="135000"/>
              </a:schemeClr>
            </a:gs>
          </a:gsLst>
          <a:lin ang="16200000" scaled="0"/>
        </a:gradFill>
        <a:ln w="9525" cap="flat" cmpd="sng" algn="ctr">
          <a:solidFill>
            <a:schemeClr val="accent4">
              <a:hueOff val="-3307237"/>
              <a:satOff val="19925"/>
              <a:lumOff val="159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2EAD2E4-ED48-4741-BE06-C6316A29D8F8}">
      <dsp:nvSpPr>
        <dsp:cNvPr id="0" name=""/>
        <dsp:cNvSpPr/>
      </dsp:nvSpPr>
      <dsp:spPr>
        <a:xfrm>
          <a:off x="573862" y="3869664"/>
          <a:ext cx="10229538" cy="1029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rtl="0">
            <a:lnSpc>
              <a:spcPct val="90000"/>
            </a:lnSpc>
            <a:spcBef>
              <a:spcPct val="0"/>
            </a:spcBef>
            <a:spcAft>
              <a:spcPct val="35000"/>
            </a:spcAft>
            <a:buNone/>
          </a:pPr>
          <a:r>
            <a:rPr lang="en-GB" sz="1800" kern="1200" dirty="0"/>
            <a:t>“Entrepreneur is the person who carries </a:t>
          </a:r>
          <a:r>
            <a:rPr lang="en-GB" sz="1800" b="1" kern="1200" dirty="0">
              <a:solidFill>
                <a:srgbClr val="FF0000"/>
              </a:solidFill>
            </a:rPr>
            <a:t>out new combinations</a:t>
          </a:r>
          <a:r>
            <a:rPr lang="en-GB" sz="1800" kern="1200" dirty="0">
              <a:solidFill>
                <a:srgbClr val="FF0000"/>
              </a:solidFill>
            </a:rPr>
            <a:t>, </a:t>
          </a:r>
          <a:r>
            <a:rPr lang="en-GB" sz="1800" b="1" kern="1200" dirty="0">
              <a:solidFill>
                <a:srgbClr val="FF0000"/>
              </a:solidFill>
            </a:rPr>
            <a:t>causing discontinuity</a:t>
          </a:r>
          <a:r>
            <a:rPr lang="en-GB" sz="1800" kern="1200" dirty="0"/>
            <a:t>. </a:t>
          </a:r>
          <a:r>
            <a:rPr lang="en-GB" sz="1800" b="1" kern="1200" dirty="0"/>
            <a:t>The role is completed </a:t>
          </a:r>
          <a:r>
            <a:rPr lang="en-GB" sz="1800" kern="1200" dirty="0"/>
            <a:t>when the function is completed. The person may be an employee with an existing organisation or may start a new venture. An investor per se only risks capital for a return.” Bull &amp; Willard (1993, p. 186) </a:t>
          </a:r>
        </a:p>
      </dsp:txBody>
      <dsp:txXfrm>
        <a:off x="573862" y="3869664"/>
        <a:ext cx="10229538" cy="1029584"/>
      </dsp:txXfrm>
    </dsp:sp>
    <dsp:sp modelId="{41F7E53E-93D4-430D-B43C-9F5FD6D71413}">
      <dsp:nvSpPr>
        <dsp:cNvPr id="0" name=""/>
        <dsp:cNvSpPr/>
      </dsp:nvSpPr>
      <dsp:spPr>
        <a:xfrm>
          <a:off x="573862" y="4984655"/>
          <a:ext cx="1363938" cy="227323"/>
        </a:xfrm>
        <a:prstGeom prst="parallelogram">
          <a:avLst>
            <a:gd name="adj" fmla="val 140840"/>
          </a:avLst>
        </a:prstGeom>
        <a:gradFill rotWithShape="0">
          <a:gsLst>
            <a:gs pos="0">
              <a:schemeClr val="accent4">
                <a:hueOff val="-3472599"/>
                <a:satOff val="20921"/>
                <a:lumOff val="1677"/>
                <a:alphaOff val="0"/>
                <a:shade val="51000"/>
                <a:satMod val="130000"/>
              </a:schemeClr>
            </a:gs>
            <a:gs pos="80000">
              <a:schemeClr val="accent4">
                <a:hueOff val="-3472599"/>
                <a:satOff val="20921"/>
                <a:lumOff val="1677"/>
                <a:alphaOff val="0"/>
                <a:shade val="93000"/>
                <a:satMod val="130000"/>
              </a:schemeClr>
            </a:gs>
            <a:gs pos="100000">
              <a:schemeClr val="accent4">
                <a:hueOff val="-3472599"/>
                <a:satOff val="20921"/>
                <a:lumOff val="1677"/>
                <a:alphaOff val="0"/>
                <a:shade val="94000"/>
                <a:satMod val="135000"/>
              </a:schemeClr>
            </a:gs>
          </a:gsLst>
          <a:lin ang="16200000" scaled="0"/>
        </a:gradFill>
        <a:ln w="9525" cap="flat" cmpd="sng" algn="ctr">
          <a:solidFill>
            <a:schemeClr val="accent4">
              <a:hueOff val="-3472599"/>
              <a:satOff val="20921"/>
              <a:lumOff val="167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077194C-5BF7-4C82-A6EE-F1B1AD7D04DA}">
      <dsp:nvSpPr>
        <dsp:cNvPr id="0" name=""/>
        <dsp:cNvSpPr/>
      </dsp:nvSpPr>
      <dsp:spPr>
        <a:xfrm>
          <a:off x="2017364" y="4984655"/>
          <a:ext cx="1363938" cy="227323"/>
        </a:xfrm>
        <a:prstGeom prst="parallelogram">
          <a:avLst>
            <a:gd name="adj" fmla="val 140840"/>
          </a:avLst>
        </a:prstGeom>
        <a:gradFill rotWithShape="0">
          <a:gsLst>
            <a:gs pos="0">
              <a:schemeClr val="accent4">
                <a:hueOff val="-3637960"/>
                <a:satOff val="21918"/>
                <a:lumOff val="1757"/>
                <a:alphaOff val="0"/>
                <a:shade val="51000"/>
                <a:satMod val="130000"/>
              </a:schemeClr>
            </a:gs>
            <a:gs pos="80000">
              <a:schemeClr val="accent4">
                <a:hueOff val="-3637960"/>
                <a:satOff val="21918"/>
                <a:lumOff val="1757"/>
                <a:alphaOff val="0"/>
                <a:shade val="93000"/>
                <a:satMod val="130000"/>
              </a:schemeClr>
            </a:gs>
            <a:gs pos="100000">
              <a:schemeClr val="accent4">
                <a:hueOff val="-3637960"/>
                <a:satOff val="21918"/>
                <a:lumOff val="1757"/>
                <a:alphaOff val="0"/>
                <a:shade val="94000"/>
                <a:satMod val="135000"/>
              </a:schemeClr>
            </a:gs>
          </a:gsLst>
          <a:lin ang="16200000" scaled="0"/>
        </a:gradFill>
        <a:ln w="9525" cap="flat" cmpd="sng" algn="ctr">
          <a:solidFill>
            <a:schemeClr val="accent4">
              <a:hueOff val="-3637960"/>
              <a:satOff val="21918"/>
              <a:lumOff val="175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DC27A1B-B5FF-477F-BF5E-93756C73982C}">
      <dsp:nvSpPr>
        <dsp:cNvPr id="0" name=""/>
        <dsp:cNvSpPr/>
      </dsp:nvSpPr>
      <dsp:spPr>
        <a:xfrm>
          <a:off x="3460865" y="4984655"/>
          <a:ext cx="1363938" cy="227323"/>
        </a:xfrm>
        <a:prstGeom prst="parallelogram">
          <a:avLst>
            <a:gd name="adj" fmla="val 140840"/>
          </a:avLst>
        </a:prstGeom>
        <a:gradFill rotWithShape="0">
          <a:gsLst>
            <a:gs pos="0">
              <a:schemeClr val="accent4">
                <a:hueOff val="-3803322"/>
                <a:satOff val="22914"/>
                <a:lumOff val="1837"/>
                <a:alphaOff val="0"/>
                <a:shade val="51000"/>
                <a:satMod val="130000"/>
              </a:schemeClr>
            </a:gs>
            <a:gs pos="80000">
              <a:schemeClr val="accent4">
                <a:hueOff val="-3803322"/>
                <a:satOff val="22914"/>
                <a:lumOff val="1837"/>
                <a:alphaOff val="0"/>
                <a:shade val="93000"/>
                <a:satMod val="130000"/>
              </a:schemeClr>
            </a:gs>
            <a:gs pos="100000">
              <a:schemeClr val="accent4">
                <a:hueOff val="-3803322"/>
                <a:satOff val="22914"/>
                <a:lumOff val="1837"/>
                <a:alphaOff val="0"/>
                <a:shade val="94000"/>
                <a:satMod val="135000"/>
              </a:schemeClr>
            </a:gs>
          </a:gsLst>
          <a:lin ang="16200000" scaled="0"/>
        </a:gradFill>
        <a:ln w="9525" cap="flat" cmpd="sng" algn="ctr">
          <a:solidFill>
            <a:schemeClr val="accent4">
              <a:hueOff val="-3803322"/>
              <a:satOff val="22914"/>
              <a:lumOff val="183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29F434B-9134-470D-ACA7-C1310146895C}">
      <dsp:nvSpPr>
        <dsp:cNvPr id="0" name=""/>
        <dsp:cNvSpPr/>
      </dsp:nvSpPr>
      <dsp:spPr>
        <a:xfrm>
          <a:off x="4904367" y="4984655"/>
          <a:ext cx="1363938" cy="227323"/>
        </a:xfrm>
        <a:prstGeom prst="parallelogram">
          <a:avLst>
            <a:gd name="adj" fmla="val 140840"/>
          </a:avLst>
        </a:prstGeom>
        <a:gradFill rotWithShape="0">
          <a:gsLst>
            <a:gs pos="0">
              <a:schemeClr val="accent4">
                <a:hueOff val="-3968684"/>
                <a:satOff val="23910"/>
                <a:lumOff val="1916"/>
                <a:alphaOff val="0"/>
                <a:shade val="51000"/>
                <a:satMod val="130000"/>
              </a:schemeClr>
            </a:gs>
            <a:gs pos="80000">
              <a:schemeClr val="accent4">
                <a:hueOff val="-3968684"/>
                <a:satOff val="23910"/>
                <a:lumOff val="1916"/>
                <a:alphaOff val="0"/>
                <a:shade val="93000"/>
                <a:satMod val="130000"/>
              </a:schemeClr>
            </a:gs>
            <a:gs pos="100000">
              <a:schemeClr val="accent4">
                <a:hueOff val="-3968684"/>
                <a:satOff val="23910"/>
                <a:lumOff val="1916"/>
                <a:alphaOff val="0"/>
                <a:shade val="94000"/>
                <a:satMod val="135000"/>
              </a:schemeClr>
            </a:gs>
          </a:gsLst>
          <a:lin ang="16200000" scaled="0"/>
        </a:gradFill>
        <a:ln w="9525" cap="flat" cmpd="sng" algn="ctr">
          <a:solidFill>
            <a:schemeClr val="accent4">
              <a:hueOff val="-3968684"/>
              <a:satOff val="23910"/>
              <a:lumOff val="191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E84926A-85CE-42E9-B008-BC0137FAFE19}">
      <dsp:nvSpPr>
        <dsp:cNvPr id="0" name=""/>
        <dsp:cNvSpPr/>
      </dsp:nvSpPr>
      <dsp:spPr>
        <a:xfrm>
          <a:off x="6347868" y="4984655"/>
          <a:ext cx="1363938" cy="227323"/>
        </a:xfrm>
        <a:prstGeom prst="parallelogram">
          <a:avLst>
            <a:gd name="adj" fmla="val 140840"/>
          </a:avLst>
        </a:prstGeom>
        <a:gradFill rotWithShape="0">
          <a:gsLst>
            <a:gs pos="0">
              <a:schemeClr val="accent4">
                <a:hueOff val="-4134046"/>
                <a:satOff val="24906"/>
                <a:lumOff val="1996"/>
                <a:alphaOff val="0"/>
                <a:shade val="51000"/>
                <a:satMod val="130000"/>
              </a:schemeClr>
            </a:gs>
            <a:gs pos="80000">
              <a:schemeClr val="accent4">
                <a:hueOff val="-4134046"/>
                <a:satOff val="24906"/>
                <a:lumOff val="1996"/>
                <a:alphaOff val="0"/>
                <a:shade val="93000"/>
                <a:satMod val="130000"/>
              </a:schemeClr>
            </a:gs>
            <a:gs pos="100000">
              <a:schemeClr val="accent4">
                <a:hueOff val="-4134046"/>
                <a:satOff val="24906"/>
                <a:lumOff val="1996"/>
                <a:alphaOff val="0"/>
                <a:shade val="94000"/>
                <a:satMod val="135000"/>
              </a:schemeClr>
            </a:gs>
          </a:gsLst>
          <a:lin ang="16200000" scaled="0"/>
        </a:gradFill>
        <a:ln w="9525" cap="flat" cmpd="sng" algn="ctr">
          <a:solidFill>
            <a:schemeClr val="accent4">
              <a:hueOff val="-4134046"/>
              <a:satOff val="24906"/>
              <a:lumOff val="199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30DF61D-2690-4969-9E33-83E7FA43F179}">
      <dsp:nvSpPr>
        <dsp:cNvPr id="0" name=""/>
        <dsp:cNvSpPr/>
      </dsp:nvSpPr>
      <dsp:spPr>
        <a:xfrm>
          <a:off x="7791370" y="4984655"/>
          <a:ext cx="1363938" cy="227323"/>
        </a:xfrm>
        <a:prstGeom prst="parallelogram">
          <a:avLst>
            <a:gd name="adj" fmla="val 140840"/>
          </a:avLst>
        </a:prstGeom>
        <a:gradFill rotWithShape="0">
          <a:gsLst>
            <a:gs pos="0">
              <a:schemeClr val="accent4">
                <a:hueOff val="-4299408"/>
                <a:satOff val="25903"/>
                <a:lumOff val="2076"/>
                <a:alphaOff val="0"/>
                <a:shade val="51000"/>
                <a:satMod val="130000"/>
              </a:schemeClr>
            </a:gs>
            <a:gs pos="80000">
              <a:schemeClr val="accent4">
                <a:hueOff val="-4299408"/>
                <a:satOff val="25903"/>
                <a:lumOff val="2076"/>
                <a:alphaOff val="0"/>
                <a:shade val="93000"/>
                <a:satMod val="130000"/>
              </a:schemeClr>
            </a:gs>
            <a:gs pos="100000">
              <a:schemeClr val="accent4">
                <a:hueOff val="-4299408"/>
                <a:satOff val="25903"/>
                <a:lumOff val="2076"/>
                <a:alphaOff val="0"/>
                <a:shade val="94000"/>
                <a:satMod val="135000"/>
              </a:schemeClr>
            </a:gs>
          </a:gsLst>
          <a:lin ang="16200000" scaled="0"/>
        </a:gradFill>
        <a:ln w="9525" cap="flat" cmpd="sng" algn="ctr">
          <a:solidFill>
            <a:schemeClr val="accent4">
              <a:hueOff val="-4299408"/>
              <a:satOff val="25903"/>
              <a:lumOff val="207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B09A6D4-AAA7-4B40-9750-3BEA581EF638}">
      <dsp:nvSpPr>
        <dsp:cNvPr id="0" name=""/>
        <dsp:cNvSpPr/>
      </dsp:nvSpPr>
      <dsp:spPr>
        <a:xfrm>
          <a:off x="9234871" y="4984655"/>
          <a:ext cx="1363938" cy="227323"/>
        </a:xfrm>
        <a:prstGeom prst="parallelogram">
          <a:avLst>
            <a:gd name="adj" fmla="val 14084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48365-835B-459D-8B61-3C1965AF61C9}">
      <dsp:nvSpPr>
        <dsp:cNvPr id="0" name=""/>
        <dsp:cNvSpPr/>
      </dsp:nvSpPr>
      <dsp:spPr>
        <a:xfrm>
          <a:off x="0" y="609"/>
          <a:ext cx="11449271" cy="0"/>
        </a:xfrm>
        <a:prstGeom prst="lin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89E1CC8A-5D7C-4DC2-952D-05BCB6A5259C}">
      <dsp:nvSpPr>
        <dsp:cNvPr id="0" name=""/>
        <dsp:cNvSpPr/>
      </dsp:nvSpPr>
      <dsp:spPr>
        <a:xfrm>
          <a:off x="0" y="609"/>
          <a:ext cx="11449271" cy="71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dirty="0"/>
            <a:t>The main characteristics of the entrepreneur are due to their sociological and psychological factors. Some of those characteristics are mentioned below:</a:t>
          </a:r>
        </a:p>
      </dsp:txBody>
      <dsp:txXfrm>
        <a:off x="0" y="609"/>
        <a:ext cx="11449271" cy="713533"/>
      </dsp:txXfrm>
    </dsp:sp>
    <dsp:sp modelId="{C9C02827-F2B1-4BC6-9FD4-FDA790A4E22C}">
      <dsp:nvSpPr>
        <dsp:cNvPr id="0" name=""/>
        <dsp:cNvSpPr/>
      </dsp:nvSpPr>
      <dsp:spPr>
        <a:xfrm>
          <a:off x="0" y="714143"/>
          <a:ext cx="11449271" cy="0"/>
        </a:xfrm>
        <a:prstGeom prst="line">
          <a:avLst/>
        </a:prstGeom>
        <a:gradFill rotWithShape="0">
          <a:gsLst>
            <a:gs pos="0">
              <a:schemeClr val="accent4">
                <a:hueOff val="-744128"/>
                <a:satOff val="4483"/>
                <a:lumOff val="359"/>
                <a:alphaOff val="0"/>
                <a:shade val="51000"/>
                <a:satMod val="130000"/>
              </a:schemeClr>
            </a:gs>
            <a:gs pos="80000">
              <a:schemeClr val="accent4">
                <a:hueOff val="-744128"/>
                <a:satOff val="4483"/>
                <a:lumOff val="359"/>
                <a:alphaOff val="0"/>
                <a:shade val="93000"/>
                <a:satMod val="130000"/>
              </a:schemeClr>
            </a:gs>
            <a:gs pos="100000">
              <a:schemeClr val="accent4">
                <a:hueOff val="-744128"/>
                <a:satOff val="4483"/>
                <a:lumOff val="359"/>
                <a:alphaOff val="0"/>
                <a:shade val="94000"/>
                <a:satMod val="135000"/>
              </a:schemeClr>
            </a:gs>
          </a:gsLst>
          <a:lin ang="16200000" scaled="0"/>
        </a:gradFill>
        <a:ln w="9525" cap="flat" cmpd="sng" algn="ctr">
          <a:solidFill>
            <a:schemeClr val="accent4">
              <a:hueOff val="-744128"/>
              <a:satOff val="4483"/>
              <a:lumOff val="35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5FDA0A4-FDB5-43D5-8FBF-65F3D5B41631}">
      <dsp:nvSpPr>
        <dsp:cNvPr id="0" name=""/>
        <dsp:cNvSpPr/>
      </dsp:nvSpPr>
      <dsp:spPr>
        <a:xfrm>
          <a:off x="0" y="714143"/>
          <a:ext cx="11449271" cy="71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Entrepreneurs </a:t>
          </a:r>
          <a:r>
            <a:rPr lang="en-US" sz="1800" kern="1200" dirty="0">
              <a:solidFill>
                <a:srgbClr val="FF0000"/>
              </a:solidFill>
            </a:rPr>
            <a:t>are vision-oriented people </a:t>
          </a:r>
          <a:endParaRPr lang="en-GB" sz="1800" kern="1200" dirty="0">
            <a:solidFill>
              <a:srgbClr val="FF0000"/>
            </a:solidFill>
          </a:endParaRPr>
        </a:p>
      </dsp:txBody>
      <dsp:txXfrm>
        <a:off x="0" y="714143"/>
        <a:ext cx="11449271" cy="713533"/>
      </dsp:txXfrm>
    </dsp:sp>
    <dsp:sp modelId="{976BB38C-1E8E-4F99-810E-2C8A42FF16DA}">
      <dsp:nvSpPr>
        <dsp:cNvPr id="0" name=""/>
        <dsp:cNvSpPr/>
      </dsp:nvSpPr>
      <dsp:spPr>
        <a:xfrm>
          <a:off x="0" y="1427677"/>
          <a:ext cx="11449271" cy="0"/>
        </a:xfrm>
        <a:prstGeom prst="line">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29797F7-FE95-4589-93F4-47CF102070A8}">
      <dsp:nvSpPr>
        <dsp:cNvPr id="0" name=""/>
        <dsp:cNvSpPr/>
      </dsp:nvSpPr>
      <dsp:spPr>
        <a:xfrm>
          <a:off x="0" y="1427677"/>
          <a:ext cx="11449271" cy="71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Entrepreneurs have a </a:t>
          </a:r>
          <a:r>
            <a:rPr lang="en-US" sz="1800" kern="1200" dirty="0">
              <a:solidFill>
                <a:srgbClr val="FF0000"/>
              </a:solidFill>
            </a:rPr>
            <a:t>high need in achievement</a:t>
          </a:r>
          <a:endParaRPr lang="en-GB" sz="1800" kern="1200" dirty="0">
            <a:solidFill>
              <a:srgbClr val="FF0000"/>
            </a:solidFill>
          </a:endParaRPr>
        </a:p>
      </dsp:txBody>
      <dsp:txXfrm>
        <a:off x="0" y="1427677"/>
        <a:ext cx="11449271" cy="713533"/>
      </dsp:txXfrm>
    </dsp:sp>
    <dsp:sp modelId="{41ACF322-9013-41F4-B9E4-9E2114B68B5C}">
      <dsp:nvSpPr>
        <dsp:cNvPr id="0" name=""/>
        <dsp:cNvSpPr/>
      </dsp:nvSpPr>
      <dsp:spPr>
        <a:xfrm>
          <a:off x="0" y="2141210"/>
          <a:ext cx="11449271" cy="0"/>
        </a:xfrm>
        <a:prstGeom prst="line">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BFA745F-BB0E-440F-A9EB-F12F234EE874}">
      <dsp:nvSpPr>
        <dsp:cNvPr id="0" name=""/>
        <dsp:cNvSpPr/>
      </dsp:nvSpPr>
      <dsp:spPr>
        <a:xfrm>
          <a:off x="0" y="2141210"/>
          <a:ext cx="11449271" cy="71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Entrepreneurs </a:t>
          </a:r>
          <a:r>
            <a:rPr lang="en-US" sz="1800" kern="1200" dirty="0">
              <a:solidFill>
                <a:srgbClr val="FF0000"/>
              </a:solidFill>
            </a:rPr>
            <a:t>do not rely on fate or luck</a:t>
          </a:r>
          <a:r>
            <a:rPr lang="en-US" sz="1800" kern="1200" dirty="0"/>
            <a:t>, however they try to control their own lives </a:t>
          </a:r>
          <a:endParaRPr lang="en-GB" sz="1800" kern="1200" dirty="0"/>
        </a:p>
      </dsp:txBody>
      <dsp:txXfrm>
        <a:off x="0" y="2141210"/>
        <a:ext cx="11449271" cy="713533"/>
      </dsp:txXfrm>
    </dsp:sp>
    <dsp:sp modelId="{E8A6519E-008E-4583-A2AE-B74C2DE8DB15}">
      <dsp:nvSpPr>
        <dsp:cNvPr id="0" name=""/>
        <dsp:cNvSpPr/>
      </dsp:nvSpPr>
      <dsp:spPr>
        <a:xfrm>
          <a:off x="0" y="2854744"/>
          <a:ext cx="11449271" cy="0"/>
        </a:xfrm>
        <a:prstGeom prst="line">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B74BFDD-5AA7-4839-9138-A87E65AE7B5D}">
      <dsp:nvSpPr>
        <dsp:cNvPr id="0" name=""/>
        <dsp:cNvSpPr/>
      </dsp:nvSpPr>
      <dsp:spPr>
        <a:xfrm>
          <a:off x="0" y="2854744"/>
          <a:ext cx="11449271" cy="71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Entrepreneurs undertake moderate </a:t>
          </a:r>
          <a:r>
            <a:rPr lang="en-US" sz="1800" kern="1200" dirty="0">
              <a:solidFill>
                <a:srgbClr val="FF0000"/>
              </a:solidFill>
            </a:rPr>
            <a:t>risks</a:t>
          </a:r>
          <a:r>
            <a:rPr lang="en-US" sz="1800" kern="1200" dirty="0"/>
            <a:t>, which is why they look for high earning on their investments</a:t>
          </a:r>
          <a:endParaRPr lang="en-GB" sz="1800" kern="1200" dirty="0"/>
        </a:p>
      </dsp:txBody>
      <dsp:txXfrm>
        <a:off x="0" y="2854744"/>
        <a:ext cx="11449271" cy="713533"/>
      </dsp:txXfrm>
    </dsp:sp>
    <dsp:sp modelId="{DA03C119-10AF-41FB-85F5-0F8AC17D5E26}">
      <dsp:nvSpPr>
        <dsp:cNvPr id="0" name=""/>
        <dsp:cNvSpPr/>
      </dsp:nvSpPr>
      <dsp:spPr>
        <a:xfrm>
          <a:off x="0" y="3568277"/>
          <a:ext cx="11449271" cy="0"/>
        </a:xfrm>
        <a:prstGeom prst="line">
          <a:avLst/>
        </a:prstGeom>
        <a:gradFill rotWithShape="0">
          <a:gsLst>
            <a:gs pos="0">
              <a:schemeClr val="accent4">
                <a:hueOff val="-3720641"/>
                <a:satOff val="22416"/>
                <a:lumOff val="1797"/>
                <a:alphaOff val="0"/>
                <a:shade val="51000"/>
                <a:satMod val="130000"/>
              </a:schemeClr>
            </a:gs>
            <a:gs pos="80000">
              <a:schemeClr val="accent4">
                <a:hueOff val="-3720641"/>
                <a:satOff val="22416"/>
                <a:lumOff val="1797"/>
                <a:alphaOff val="0"/>
                <a:shade val="93000"/>
                <a:satMod val="130000"/>
              </a:schemeClr>
            </a:gs>
            <a:gs pos="100000">
              <a:schemeClr val="accent4">
                <a:hueOff val="-3720641"/>
                <a:satOff val="22416"/>
                <a:lumOff val="1797"/>
                <a:alphaOff val="0"/>
                <a:shade val="94000"/>
                <a:satMod val="135000"/>
              </a:schemeClr>
            </a:gs>
          </a:gsLst>
          <a:lin ang="16200000" scaled="0"/>
        </a:gradFill>
        <a:ln w="9525" cap="flat" cmpd="sng" algn="ctr">
          <a:solidFill>
            <a:schemeClr val="accent4">
              <a:hueOff val="-3720641"/>
              <a:satOff val="22416"/>
              <a:lumOff val="1797"/>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CFF93105-FE0F-4910-9678-0415D410ACAB}">
      <dsp:nvSpPr>
        <dsp:cNvPr id="0" name=""/>
        <dsp:cNvSpPr/>
      </dsp:nvSpPr>
      <dsp:spPr>
        <a:xfrm>
          <a:off x="0" y="3568277"/>
          <a:ext cx="11449271" cy="71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Entrepreneurs have the abilities to deal with </a:t>
          </a:r>
          <a:r>
            <a:rPr lang="en-US" sz="1800" kern="1200" dirty="0">
              <a:solidFill>
                <a:srgbClr val="FF0000"/>
              </a:solidFill>
            </a:rPr>
            <a:t>several ambiguous situations in their ventures</a:t>
          </a:r>
          <a:r>
            <a:rPr lang="en-US" sz="1800" kern="1200" dirty="0"/>
            <a:t>. They face these ambiguous situations and circumstances regularly because they do certain jobs and tasks which are entirely new by nature.</a:t>
          </a:r>
          <a:endParaRPr lang="en-GB" sz="1800" kern="1200" dirty="0"/>
        </a:p>
      </dsp:txBody>
      <dsp:txXfrm>
        <a:off x="0" y="3568277"/>
        <a:ext cx="11449271" cy="713533"/>
      </dsp:txXfrm>
    </dsp:sp>
    <dsp:sp modelId="{5546C518-ED93-4483-8DD7-D66757406AA7}">
      <dsp:nvSpPr>
        <dsp:cNvPr id="0" name=""/>
        <dsp:cNvSpPr/>
      </dsp:nvSpPr>
      <dsp:spPr>
        <a:xfrm>
          <a:off x="0" y="4281811"/>
          <a:ext cx="11449271" cy="0"/>
        </a:xfrm>
        <a:prstGeom prst="line">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9433DC3-3ADA-4B09-9D0F-C52C1E3F69BB}">
      <dsp:nvSpPr>
        <dsp:cNvPr id="0" name=""/>
        <dsp:cNvSpPr/>
      </dsp:nvSpPr>
      <dsp:spPr>
        <a:xfrm>
          <a:off x="0" y="4281811"/>
          <a:ext cx="11449271" cy="71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Entrepreneurs have the tendency to be productive and efficient with in a given period of time. </a:t>
          </a:r>
          <a:endParaRPr lang="en-GB" sz="1800" kern="1200" dirty="0"/>
        </a:p>
      </dsp:txBody>
      <dsp:txXfrm>
        <a:off x="0" y="4281811"/>
        <a:ext cx="11449271" cy="713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77396-E634-403D-846F-9A50AA0B9F65}">
      <dsp:nvSpPr>
        <dsp:cNvPr id="0" name=""/>
        <dsp:cNvSpPr/>
      </dsp:nvSpPr>
      <dsp:spPr>
        <a:xfrm>
          <a:off x="4645204" y="1735"/>
          <a:ext cx="397581" cy="397581"/>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27238F62-503B-4579-A831-97A12A87452D}">
      <dsp:nvSpPr>
        <dsp:cNvPr id="0" name=""/>
        <dsp:cNvSpPr/>
      </dsp:nvSpPr>
      <dsp:spPr>
        <a:xfrm>
          <a:off x="4843995" y="1735"/>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Risk takers: </a:t>
          </a:r>
          <a:endParaRPr lang="en-GB" sz="1300" kern="1200" dirty="0"/>
        </a:p>
      </dsp:txBody>
      <dsp:txXfrm>
        <a:off x="4843995" y="1735"/>
        <a:ext cx="2121244" cy="397581"/>
      </dsp:txXfrm>
    </dsp:sp>
    <dsp:sp modelId="{D0DC473B-AEA1-457B-8B92-BB15DD3ED1FC}">
      <dsp:nvSpPr>
        <dsp:cNvPr id="0" name=""/>
        <dsp:cNvSpPr/>
      </dsp:nvSpPr>
      <dsp:spPr>
        <a:xfrm>
          <a:off x="4645204" y="399317"/>
          <a:ext cx="397581" cy="397581"/>
        </a:xfrm>
        <a:prstGeom prst="ellipse">
          <a:avLst/>
        </a:prstGeom>
        <a:solidFill>
          <a:schemeClr val="accent4">
            <a:alpha val="50000"/>
            <a:hueOff val="-405888"/>
            <a:satOff val="2445"/>
            <a:lumOff val="19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105F9577-E8C8-4AEE-8EF4-2B76824EC941}">
      <dsp:nvSpPr>
        <dsp:cNvPr id="0" name=""/>
        <dsp:cNvSpPr/>
      </dsp:nvSpPr>
      <dsp:spPr>
        <a:xfrm>
          <a:off x="4843995" y="399317"/>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Flexible</a:t>
          </a:r>
          <a:endParaRPr lang="en-GB" sz="1300" kern="1200" dirty="0"/>
        </a:p>
      </dsp:txBody>
      <dsp:txXfrm>
        <a:off x="4843995" y="399317"/>
        <a:ext cx="2121244" cy="397581"/>
      </dsp:txXfrm>
    </dsp:sp>
    <dsp:sp modelId="{E799B047-3CC2-47B8-A0FC-A07A6F29C718}">
      <dsp:nvSpPr>
        <dsp:cNvPr id="0" name=""/>
        <dsp:cNvSpPr/>
      </dsp:nvSpPr>
      <dsp:spPr>
        <a:xfrm>
          <a:off x="4645204" y="796899"/>
          <a:ext cx="397581" cy="397581"/>
        </a:xfrm>
        <a:prstGeom prst="ellipse">
          <a:avLst/>
        </a:prstGeom>
        <a:solidFill>
          <a:schemeClr val="accent4">
            <a:alpha val="50000"/>
            <a:hueOff val="-811776"/>
            <a:satOff val="4891"/>
            <a:lumOff val="392"/>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CAF1B24D-09B2-4413-87AB-7933A3605370}">
      <dsp:nvSpPr>
        <dsp:cNvPr id="0" name=""/>
        <dsp:cNvSpPr/>
      </dsp:nvSpPr>
      <dsp:spPr>
        <a:xfrm>
          <a:off x="4843995" y="796899"/>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a:t>Knowledgeable</a:t>
          </a:r>
          <a:endParaRPr lang="en-GB" sz="1300" kern="1200"/>
        </a:p>
      </dsp:txBody>
      <dsp:txXfrm>
        <a:off x="4843995" y="796899"/>
        <a:ext cx="2121244" cy="397581"/>
      </dsp:txXfrm>
    </dsp:sp>
    <dsp:sp modelId="{AB9E319C-4EA9-4A9C-B85E-A082D3708B79}">
      <dsp:nvSpPr>
        <dsp:cNvPr id="0" name=""/>
        <dsp:cNvSpPr/>
      </dsp:nvSpPr>
      <dsp:spPr>
        <a:xfrm>
          <a:off x="4645204" y="1194481"/>
          <a:ext cx="397581" cy="397581"/>
        </a:xfrm>
        <a:prstGeom prst="ellipse">
          <a:avLst/>
        </a:prstGeom>
        <a:solidFill>
          <a:schemeClr val="accent4">
            <a:alpha val="50000"/>
            <a:hueOff val="-1217664"/>
            <a:satOff val="7336"/>
            <a:lumOff val="58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25D02246-ED0D-421F-96C9-00C9302AEEDC}">
      <dsp:nvSpPr>
        <dsp:cNvPr id="0" name=""/>
        <dsp:cNvSpPr/>
      </dsp:nvSpPr>
      <dsp:spPr>
        <a:xfrm>
          <a:off x="4843995" y="1194481"/>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a:t>Independent</a:t>
          </a:r>
          <a:endParaRPr lang="en-GB" sz="1300" kern="1200"/>
        </a:p>
      </dsp:txBody>
      <dsp:txXfrm>
        <a:off x="4843995" y="1194481"/>
        <a:ext cx="2121244" cy="397581"/>
      </dsp:txXfrm>
    </dsp:sp>
    <dsp:sp modelId="{8A0D69E5-3E6E-4E80-9E29-28B48CEED7F4}">
      <dsp:nvSpPr>
        <dsp:cNvPr id="0" name=""/>
        <dsp:cNvSpPr/>
      </dsp:nvSpPr>
      <dsp:spPr>
        <a:xfrm>
          <a:off x="4645204" y="1592063"/>
          <a:ext cx="397581" cy="397581"/>
        </a:xfrm>
        <a:prstGeom prst="ellipse">
          <a:avLst/>
        </a:prstGeom>
        <a:solidFill>
          <a:schemeClr val="accent4">
            <a:alpha val="50000"/>
            <a:hueOff val="-1623553"/>
            <a:satOff val="9781"/>
            <a:lumOff val="784"/>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B74888EC-975E-43E6-8ECB-95513CD9DF32}">
      <dsp:nvSpPr>
        <dsp:cNvPr id="0" name=""/>
        <dsp:cNvSpPr/>
      </dsp:nvSpPr>
      <dsp:spPr>
        <a:xfrm>
          <a:off x="4843995" y="1592063"/>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a:t>Energetic</a:t>
          </a:r>
          <a:endParaRPr lang="en-GB" sz="1300" kern="1200"/>
        </a:p>
      </dsp:txBody>
      <dsp:txXfrm>
        <a:off x="4843995" y="1592063"/>
        <a:ext cx="2121244" cy="397581"/>
      </dsp:txXfrm>
    </dsp:sp>
    <dsp:sp modelId="{EBB2E4F7-28AE-4944-B6EC-27E3B5A55A4C}">
      <dsp:nvSpPr>
        <dsp:cNvPr id="0" name=""/>
        <dsp:cNvSpPr/>
      </dsp:nvSpPr>
      <dsp:spPr>
        <a:xfrm>
          <a:off x="4645204" y="1989645"/>
          <a:ext cx="397581" cy="397581"/>
        </a:xfrm>
        <a:prstGeom prst="ellipse">
          <a:avLst/>
        </a:prstGeom>
        <a:solidFill>
          <a:schemeClr val="accent4">
            <a:alpha val="50000"/>
            <a:hueOff val="-2029441"/>
            <a:satOff val="12227"/>
            <a:lumOff val="98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C02922C9-A8E8-441F-B684-F675870187FF}">
      <dsp:nvSpPr>
        <dsp:cNvPr id="0" name=""/>
        <dsp:cNvSpPr/>
      </dsp:nvSpPr>
      <dsp:spPr>
        <a:xfrm>
          <a:off x="4843995" y="1989645"/>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a:t>Creative</a:t>
          </a:r>
          <a:endParaRPr lang="en-GB" sz="1300" kern="1200"/>
        </a:p>
      </dsp:txBody>
      <dsp:txXfrm>
        <a:off x="4843995" y="1989645"/>
        <a:ext cx="2121244" cy="397581"/>
      </dsp:txXfrm>
    </dsp:sp>
    <dsp:sp modelId="{D161883D-4289-45C7-A977-372B3A514744}">
      <dsp:nvSpPr>
        <dsp:cNvPr id="0" name=""/>
        <dsp:cNvSpPr/>
      </dsp:nvSpPr>
      <dsp:spPr>
        <a:xfrm>
          <a:off x="4645204" y="2387227"/>
          <a:ext cx="397581" cy="397581"/>
        </a:xfrm>
        <a:prstGeom prst="ellipse">
          <a:avLst/>
        </a:prstGeom>
        <a:solidFill>
          <a:schemeClr val="accent4">
            <a:alpha val="50000"/>
            <a:hueOff val="-2435329"/>
            <a:satOff val="14672"/>
            <a:lumOff val="117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5BC7A6BA-1042-4671-942B-DAC2BE05A672}">
      <dsp:nvSpPr>
        <dsp:cNvPr id="0" name=""/>
        <dsp:cNvSpPr/>
      </dsp:nvSpPr>
      <dsp:spPr>
        <a:xfrm>
          <a:off x="4843995" y="2387227"/>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a:t>Dynamic leader</a:t>
          </a:r>
          <a:endParaRPr lang="en-GB" sz="1300" kern="1200"/>
        </a:p>
      </dsp:txBody>
      <dsp:txXfrm>
        <a:off x="4843995" y="2387227"/>
        <a:ext cx="2121244" cy="397581"/>
      </dsp:txXfrm>
    </dsp:sp>
    <dsp:sp modelId="{897ED52A-28D3-4F44-B443-7C97D9B351C3}">
      <dsp:nvSpPr>
        <dsp:cNvPr id="0" name=""/>
        <dsp:cNvSpPr/>
      </dsp:nvSpPr>
      <dsp:spPr>
        <a:xfrm>
          <a:off x="4645204" y="2784808"/>
          <a:ext cx="397581" cy="397581"/>
        </a:xfrm>
        <a:prstGeom prst="ellipse">
          <a:avLst/>
        </a:prstGeom>
        <a:solidFill>
          <a:schemeClr val="accent4">
            <a:alpha val="50000"/>
            <a:hueOff val="-2841217"/>
            <a:satOff val="17118"/>
            <a:lumOff val="1372"/>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EB8A2156-9DFD-4C99-B2F6-BC43B15FF517}">
      <dsp:nvSpPr>
        <dsp:cNvPr id="0" name=""/>
        <dsp:cNvSpPr/>
      </dsp:nvSpPr>
      <dsp:spPr>
        <a:xfrm>
          <a:off x="4843995" y="2784808"/>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a:t>Responsive to suggestions or criticisms</a:t>
          </a:r>
          <a:endParaRPr lang="en-GB" sz="1300" kern="1200"/>
        </a:p>
      </dsp:txBody>
      <dsp:txXfrm>
        <a:off x="4843995" y="2784808"/>
        <a:ext cx="2121244" cy="397581"/>
      </dsp:txXfrm>
    </dsp:sp>
    <dsp:sp modelId="{54A739A7-56C6-4B53-9315-295E53568F8D}">
      <dsp:nvSpPr>
        <dsp:cNvPr id="0" name=""/>
        <dsp:cNvSpPr/>
      </dsp:nvSpPr>
      <dsp:spPr>
        <a:xfrm>
          <a:off x="4645204" y="3182390"/>
          <a:ext cx="397581" cy="397581"/>
        </a:xfrm>
        <a:prstGeom prst="ellipse">
          <a:avLst/>
        </a:prstGeom>
        <a:solidFill>
          <a:schemeClr val="accent4">
            <a:alpha val="50000"/>
            <a:hueOff val="-3247105"/>
            <a:satOff val="19563"/>
            <a:lumOff val="156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DC563771-5E97-456E-9315-9F8B3F776921}">
      <dsp:nvSpPr>
        <dsp:cNvPr id="0" name=""/>
        <dsp:cNvSpPr/>
      </dsp:nvSpPr>
      <dsp:spPr>
        <a:xfrm>
          <a:off x="4843995" y="3182390"/>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Resourceful</a:t>
          </a:r>
          <a:endParaRPr lang="en-GB" sz="1300" kern="1200" dirty="0"/>
        </a:p>
      </dsp:txBody>
      <dsp:txXfrm>
        <a:off x="4843995" y="3182390"/>
        <a:ext cx="2121244" cy="397581"/>
      </dsp:txXfrm>
    </dsp:sp>
    <dsp:sp modelId="{8BE2A429-B175-45A0-813D-AACC2EF25FB7}">
      <dsp:nvSpPr>
        <dsp:cNvPr id="0" name=""/>
        <dsp:cNvSpPr/>
      </dsp:nvSpPr>
      <dsp:spPr>
        <a:xfrm>
          <a:off x="4645204" y="3579972"/>
          <a:ext cx="397581" cy="397581"/>
        </a:xfrm>
        <a:prstGeom prst="ellipse">
          <a:avLst/>
        </a:prstGeom>
        <a:solidFill>
          <a:schemeClr val="accent4">
            <a:alpha val="50000"/>
            <a:hueOff val="-3652993"/>
            <a:satOff val="22008"/>
            <a:lumOff val="1764"/>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8DA15486-0A7D-4947-9FB6-571A0391B6A3}">
      <dsp:nvSpPr>
        <dsp:cNvPr id="0" name=""/>
        <dsp:cNvSpPr/>
      </dsp:nvSpPr>
      <dsp:spPr>
        <a:xfrm>
          <a:off x="4843995" y="3579972"/>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a:t>Initiators </a:t>
          </a:r>
          <a:endParaRPr lang="en-GB" sz="1300" kern="1200"/>
        </a:p>
      </dsp:txBody>
      <dsp:txXfrm>
        <a:off x="4843995" y="3579972"/>
        <a:ext cx="2121244" cy="397581"/>
      </dsp:txXfrm>
    </dsp:sp>
    <dsp:sp modelId="{4026A47F-4AD1-483C-951D-7544EE452C3B}">
      <dsp:nvSpPr>
        <dsp:cNvPr id="0" name=""/>
        <dsp:cNvSpPr/>
      </dsp:nvSpPr>
      <dsp:spPr>
        <a:xfrm>
          <a:off x="4645204" y="3977554"/>
          <a:ext cx="397581" cy="397581"/>
        </a:xfrm>
        <a:prstGeom prst="ellipse">
          <a:avLst/>
        </a:prstGeom>
        <a:solidFill>
          <a:schemeClr val="accent4">
            <a:alpha val="50000"/>
            <a:hueOff val="-4058882"/>
            <a:satOff val="24454"/>
            <a:lumOff val="196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18809E92-C761-45E8-AFF7-4EC82D323E18}">
      <dsp:nvSpPr>
        <dsp:cNvPr id="0" name=""/>
        <dsp:cNvSpPr/>
      </dsp:nvSpPr>
      <dsp:spPr>
        <a:xfrm>
          <a:off x="4843995" y="3977554"/>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Persistent</a:t>
          </a:r>
          <a:endParaRPr lang="en-GB" sz="1300" kern="1200" dirty="0"/>
        </a:p>
      </dsp:txBody>
      <dsp:txXfrm>
        <a:off x="4843995" y="3977554"/>
        <a:ext cx="2121244" cy="397581"/>
      </dsp:txXfrm>
    </dsp:sp>
    <dsp:sp modelId="{D07AA1A2-B341-4C1F-B7B0-A3862EDCFBAA}">
      <dsp:nvSpPr>
        <dsp:cNvPr id="0" name=""/>
        <dsp:cNvSpPr/>
      </dsp:nvSpPr>
      <dsp:spPr>
        <a:xfrm>
          <a:off x="4645204" y="4375136"/>
          <a:ext cx="397581" cy="397581"/>
        </a:xfrm>
        <a:prstGeom prst="ellipse">
          <a:avLst/>
        </a:prstGeom>
        <a:solidFill>
          <a:schemeClr val="accent4">
            <a:alpha val="50000"/>
            <a:hueOff val="-4464770"/>
            <a:satOff val="26899"/>
            <a:lumOff val="215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ED65A24E-97ED-426D-829D-D7E0F8320B72}">
      <dsp:nvSpPr>
        <dsp:cNvPr id="0" name=""/>
        <dsp:cNvSpPr/>
      </dsp:nvSpPr>
      <dsp:spPr>
        <a:xfrm>
          <a:off x="4843995" y="4375136"/>
          <a:ext cx="2121244" cy="3975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6510" rIns="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Passion </a:t>
          </a:r>
          <a:endParaRPr lang="en-GB" sz="1300" kern="1200" dirty="0"/>
        </a:p>
      </dsp:txBody>
      <dsp:txXfrm>
        <a:off x="4843995" y="4375136"/>
        <a:ext cx="2121244" cy="397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973F-19C0-4CF5-A361-EF71FA3BD831}">
      <dsp:nvSpPr>
        <dsp:cNvPr id="0" name=""/>
        <dsp:cNvSpPr/>
      </dsp:nvSpPr>
      <dsp:spPr>
        <a:xfrm>
          <a:off x="684972" y="0"/>
          <a:ext cx="4534711" cy="4534711"/>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19F6828-AEEC-4421-8C39-925A22170CE6}">
      <dsp:nvSpPr>
        <dsp:cNvPr id="0" name=""/>
        <dsp:cNvSpPr/>
      </dsp:nvSpPr>
      <dsp:spPr>
        <a:xfrm>
          <a:off x="979728" y="294756"/>
          <a:ext cx="1813884" cy="1813884"/>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GB" sz="2100" kern="1200"/>
            <a:t>Achievement entrepreneur </a:t>
          </a:r>
        </a:p>
      </dsp:txBody>
      <dsp:txXfrm>
        <a:off x="1068275" y="383303"/>
        <a:ext cx="1636790" cy="1636790"/>
      </dsp:txXfrm>
    </dsp:sp>
    <dsp:sp modelId="{E187A1C0-35FE-4C1E-97AC-467F93D66273}">
      <dsp:nvSpPr>
        <dsp:cNvPr id="0" name=""/>
        <dsp:cNvSpPr/>
      </dsp:nvSpPr>
      <dsp:spPr>
        <a:xfrm>
          <a:off x="3111042" y="294756"/>
          <a:ext cx="1813884" cy="1813884"/>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GB" sz="2100" kern="1200"/>
            <a:t>Salesman entrepreneur</a:t>
          </a:r>
        </a:p>
      </dsp:txBody>
      <dsp:txXfrm>
        <a:off x="3199589" y="383303"/>
        <a:ext cx="1636790" cy="1636790"/>
      </dsp:txXfrm>
    </dsp:sp>
    <dsp:sp modelId="{FC57C628-0978-437C-9FE9-73018B2401A1}">
      <dsp:nvSpPr>
        <dsp:cNvPr id="0" name=""/>
        <dsp:cNvSpPr/>
      </dsp:nvSpPr>
      <dsp:spPr>
        <a:xfrm>
          <a:off x="979728" y="2426070"/>
          <a:ext cx="1813884" cy="1813884"/>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GB" sz="2100" kern="1200"/>
            <a:t>Technology entrepreneur</a:t>
          </a:r>
        </a:p>
      </dsp:txBody>
      <dsp:txXfrm>
        <a:off x="1068275" y="2514617"/>
        <a:ext cx="1636790" cy="1636790"/>
      </dsp:txXfrm>
    </dsp:sp>
    <dsp:sp modelId="{D87CFB5D-81EC-4484-8E1E-69BFF12B6A51}">
      <dsp:nvSpPr>
        <dsp:cNvPr id="0" name=""/>
        <dsp:cNvSpPr/>
      </dsp:nvSpPr>
      <dsp:spPr>
        <a:xfrm>
          <a:off x="3111042" y="2426070"/>
          <a:ext cx="1813884" cy="1813884"/>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GB" sz="2100" kern="1200"/>
            <a:t>Manager</a:t>
          </a:r>
        </a:p>
      </dsp:txBody>
      <dsp:txXfrm>
        <a:off x="3199589" y="2514617"/>
        <a:ext cx="1636790" cy="16367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06FC0-4CF4-4817-9C5E-E636F3BDD72A}">
      <dsp:nvSpPr>
        <dsp:cNvPr id="0" name=""/>
        <dsp:cNvSpPr/>
      </dsp:nvSpPr>
      <dsp:spPr>
        <a:xfrm>
          <a:off x="1478780" y="2038"/>
          <a:ext cx="1342790" cy="1342790"/>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547D49D5-E745-4BF4-B645-D7AD62E7B6C8}">
      <dsp:nvSpPr>
        <dsp:cNvPr id="0" name=""/>
        <dsp:cNvSpPr/>
      </dsp:nvSpPr>
      <dsp:spPr>
        <a:xfrm>
          <a:off x="3276882" y="0"/>
          <a:ext cx="7164277" cy="134279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GB" sz="1600" kern="1200" dirty="0"/>
            <a:t>Firstly, entrepreneurs can seek information to understand the balance of trade relationships between the exports in potential markets and the merchandising imports.</a:t>
          </a:r>
        </a:p>
      </dsp:txBody>
      <dsp:txXfrm>
        <a:off x="3276882" y="0"/>
        <a:ext cx="7164277" cy="1342790"/>
      </dsp:txXfrm>
    </dsp:sp>
    <dsp:sp modelId="{F725F5E2-B8DA-4A4A-B606-CD9D6ABBABE1}">
      <dsp:nvSpPr>
        <dsp:cNvPr id="0" name=""/>
        <dsp:cNvSpPr/>
      </dsp:nvSpPr>
      <dsp:spPr>
        <a:xfrm>
          <a:off x="1478780" y="1344828"/>
          <a:ext cx="1342790" cy="1342790"/>
        </a:xfrm>
        <a:prstGeom prst="ellipse">
          <a:avLst/>
        </a:prstGeom>
        <a:solidFill>
          <a:schemeClr val="accent4">
            <a:alpha val="50000"/>
            <a:hueOff val="-2232385"/>
            <a:satOff val="13449"/>
            <a:lumOff val="107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19C31355-5D82-450A-8128-8E9DB456B697}">
      <dsp:nvSpPr>
        <dsp:cNvPr id="0" name=""/>
        <dsp:cNvSpPr/>
      </dsp:nvSpPr>
      <dsp:spPr>
        <a:xfrm>
          <a:off x="3276882" y="1512167"/>
          <a:ext cx="7164277" cy="134279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GB" sz="1600" kern="1200" dirty="0"/>
            <a:t>Secondly, entrepreneurs can conduct extensive research to understand the political aspects of the global economy to seek other outlines for strategic and operational aspects concerning barriers to enter a market. </a:t>
          </a:r>
        </a:p>
      </dsp:txBody>
      <dsp:txXfrm>
        <a:off x="3276882" y="1512167"/>
        <a:ext cx="7164277" cy="1342790"/>
      </dsp:txXfrm>
    </dsp:sp>
    <dsp:sp modelId="{6CF19D6C-F6BA-444B-B7D5-C0CD18FC86EC}">
      <dsp:nvSpPr>
        <dsp:cNvPr id="0" name=""/>
        <dsp:cNvSpPr/>
      </dsp:nvSpPr>
      <dsp:spPr>
        <a:xfrm>
          <a:off x="1478780" y="2687619"/>
          <a:ext cx="1342790" cy="1342790"/>
        </a:xfrm>
        <a:prstGeom prst="ellipse">
          <a:avLst/>
        </a:prstGeom>
        <a:solidFill>
          <a:schemeClr val="accent4">
            <a:alpha val="50000"/>
            <a:hueOff val="-4464770"/>
            <a:satOff val="26899"/>
            <a:lumOff val="215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401F2719-F5EA-4C24-913E-051984194B69}">
      <dsp:nvSpPr>
        <dsp:cNvPr id="0" name=""/>
        <dsp:cNvSpPr/>
      </dsp:nvSpPr>
      <dsp:spPr>
        <a:xfrm>
          <a:off x="3096361" y="2689657"/>
          <a:ext cx="7164277" cy="134279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GB" sz="1600" kern="1200" dirty="0"/>
            <a:t>Thirdly, entrepreneurs can understand the developments of any domestic market of a country and comprehend how these nations protect their industry by establishing tariffs, quotas, boycotts, non-tariff, monetary and market barriers (Ramachandran &amp; </a:t>
          </a:r>
          <a:r>
            <a:rPr lang="en-GB" sz="1600" kern="1200" dirty="0" err="1"/>
            <a:t>Gokila</a:t>
          </a:r>
          <a:r>
            <a:rPr lang="en-GB" sz="1600" kern="1200" dirty="0"/>
            <a:t>, 2012).</a:t>
          </a:r>
        </a:p>
      </dsp:txBody>
      <dsp:txXfrm>
        <a:off x="3096361" y="2689657"/>
        <a:ext cx="7164277" cy="13427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00EF0-9434-4934-B00E-6A11554925FA}">
      <dsp:nvSpPr>
        <dsp:cNvPr id="0" name=""/>
        <dsp:cNvSpPr/>
      </dsp:nvSpPr>
      <dsp:spPr>
        <a:xfrm>
          <a:off x="1672217" y="2783"/>
          <a:ext cx="691951" cy="691951"/>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CB7ED6F7-9ED9-4CC0-B09A-B403B3195814}">
      <dsp:nvSpPr>
        <dsp:cNvPr id="0" name=""/>
        <dsp:cNvSpPr/>
      </dsp:nvSpPr>
      <dsp:spPr>
        <a:xfrm>
          <a:off x="3013949" y="72006"/>
          <a:ext cx="3691816" cy="69195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rtl="0">
            <a:lnSpc>
              <a:spcPct val="90000"/>
            </a:lnSpc>
            <a:spcBef>
              <a:spcPct val="0"/>
            </a:spcBef>
            <a:spcAft>
              <a:spcPct val="35000"/>
            </a:spcAft>
            <a:buNone/>
          </a:pPr>
          <a:r>
            <a:rPr lang="en-GB" sz="1500" kern="1200" dirty="0"/>
            <a:t>Knowledge gap between the developed, emerging, frontier and under developed markets  for conducting business</a:t>
          </a:r>
        </a:p>
      </dsp:txBody>
      <dsp:txXfrm>
        <a:off x="3013949" y="72006"/>
        <a:ext cx="3691816" cy="691951"/>
      </dsp:txXfrm>
    </dsp:sp>
    <dsp:sp modelId="{0B69730E-7701-4113-A854-7BE2AFB3750F}">
      <dsp:nvSpPr>
        <dsp:cNvPr id="0" name=""/>
        <dsp:cNvSpPr/>
      </dsp:nvSpPr>
      <dsp:spPr>
        <a:xfrm>
          <a:off x="1672217" y="694735"/>
          <a:ext cx="691951" cy="691951"/>
        </a:xfrm>
        <a:prstGeom prst="ellipse">
          <a:avLst/>
        </a:prstGeom>
        <a:solidFill>
          <a:schemeClr val="accent4">
            <a:alpha val="50000"/>
            <a:hueOff val="-892954"/>
            <a:satOff val="5380"/>
            <a:lumOff val="431"/>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0E14344B-9637-4BC3-9C26-7C665D306502}">
      <dsp:nvSpPr>
        <dsp:cNvPr id="0" name=""/>
        <dsp:cNvSpPr/>
      </dsp:nvSpPr>
      <dsp:spPr>
        <a:xfrm>
          <a:off x="2592307" y="792086"/>
          <a:ext cx="3691816" cy="69195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rtl="0">
            <a:lnSpc>
              <a:spcPct val="90000"/>
            </a:lnSpc>
            <a:spcBef>
              <a:spcPct val="0"/>
            </a:spcBef>
            <a:spcAft>
              <a:spcPct val="35000"/>
            </a:spcAft>
            <a:buNone/>
          </a:pPr>
          <a:r>
            <a:rPr lang="en-GB" sz="1500" kern="1200" dirty="0"/>
            <a:t>Difference in accounting systems in several countries</a:t>
          </a:r>
        </a:p>
      </dsp:txBody>
      <dsp:txXfrm>
        <a:off x="2592307" y="792086"/>
        <a:ext cx="3691816" cy="691951"/>
      </dsp:txXfrm>
    </dsp:sp>
    <dsp:sp modelId="{B5374BA2-D1C2-4350-A0ED-FE2A0088FD0F}">
      <dsp:nvSpPr>
        <dsp:cNvPr id="0" name=""/>
        <dsp:cNvSpPr/>
      </dsp:nvSpPr>
      <dsp:spPr>
        <a:xfrm>
          <a:off x="1672217" y="1386687"/>
          <a:ext cx="691951" cy="691951"/>
        </a:xfrm>
        <a:prstGeom prst="ellipse">
          <a:avLst/>
        </a:prstGeom>
        <a:solidFill>
          <a:schemeClr val="accent4">
            <a:alpha val="50000"/>
            <a:hueOff val="-1785908"/>
            <a:satOff val="10760"/>
            <a:lumOff val="862"/>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F0F95C81-7109-482E-8E56-B13B81E9F097}">
      <dsp:nvSpPr>
        <dsp:cNvPr id="0" name=""/>
        <dsp:cNvSpPr/>
      </dsp:nvSpPr>
      <dsp:spPr>
        <a:xfrm>
          <a:off x="2664297" y="1440161"/>
          <a:ext cx="3691816" cy="69195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rtl="0">
            <a:lnSpc>
              <a:spcPct val="90000"/>
            </a:lnSpc>
            <a:spcBef>
              <a:spcPct val="0"/>
            </a:spcBef>
            <a:spcAft>
              <a:spcPct val="35000"/>
            </a:spcAft>
            <a:buNone/>
          </a:pPr>
          <a:r>
            <a:rPr lang="en-GB" sz="1500" kern="1200" dirty="0"/>
            <a:t>Variable rates of return </a:t>
          </a:r>
        </a:p>
      </dsp:txBody>
      <dsp:txXfrm>
        <a:off x="2664297" y="1440161"/>
        <a:ext cx="3691816" cy="691951"/>
      </dsp:txXfrm>
    </dsp:sp>
    <dsp:sp modelId="{D1D2FC1B-0BAB-4A8E-813A-85E2CA27BF18}">
      <dsp:nvSpPr>
        <dsp:cNvPr id="0" name=""/>
        <dsp:cNvSpPr/>
      </dsp:nvSpPr>
      <dsp:spPr>
        <a:xfrm>
          <a:off x="1672217" y="2078639"/>
          <a:ext cx="691951" cy="691951"/>
        </a:xfrm>
        <a:prstGeom prst="ellipse">
          <a:avLst/>
        </a:prstGeom>
        <a:solidFill>
          <a:schemeClr val="accent4">
            <a:alpha val="50000"/>
            <a:hueOff val="-2678862"/>
            <a:satOff val="16139"/>
            <a:lumOff val="1294"/>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DEDDC99C-9CAA-46F7-81C4-2AC45C9C9FC7}">
      <dsp:nvSpPr>
        <dsp:cNvPr id="0" name=""/>
        <dsp:cNvSpPr/>
      </dsp:nvSpPr>
      <dsp:spPr>
        <a:xfrm>
          <a:off x="2592307" y="2088229"/>
          <a:ext cx="3691816" cy="69195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rtl="0">
            <a:lnSpc>
              <a:spcPct val="90000"/>
            </a:lnSpc>
            <a:spcBef>
              <a:spcPct val="0"/>
            </a:spcBef>
            <a:spcAft>
              <a:spcPct val="35000"/>
            </a:spcAft>
            <a:buNone/>
          </a:pPr>
          <a:r>
            <a:rPr lang="en-GB" sz="1500" kern="1200" dirty="0"/>
            <a:t>Non-convertibility of the currencies </a:t>
          </a:r>
        </a:p>
      </dsp:txBody>
      <dsp:txXfrm>
        <a:off x="2592307" y="2088229"/>
        <a:ext cx="3691816" cy="691951"/>
      </dsp:txXfrm>
    </dsp:sp>
    <dsp:sp modelId="{E7570529-C085-4BD9-B990-5582753957FA}">
      <dsp:nvSpPr>
        <dsp:cNvPr id="0" name=""/>
        <dsp:cNvSpPr/>
      </dsp:nvSpPr>
      <dsp:spPr>
        <a:xfrm>
          <a:off x="1672217" y="2770591"/>
          <a:ext cx="691951" cy="691951"/>
        </a:xfrm>
        <a:prstGeom prst="ellipse">
          <a:avLst/>
        </a:prstGeom>
        <a:solidFill>
          <a:schemeClr val="accent4">
            <a:alpha val="50000"/>
            <a:hueOff val="-3571816"/>
            <a:satOff val="21519"/>
            <a:lumOff val="1725"/>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6A84B075-F526-4F4F-82A1-D9F86CD56B3E}">
      <dsp:nvSpPr>
        <dsp:cNvPr id="0" name=""/>
        <dsp:cNvSpPr/>
      </dsp:nvSpPr>
      <dsp:spPr>
        <a:xfrm>
          <a:off x="2664297" y="2808309"/>
          <a:ext cx="3691816" cy="69195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rtl="0">
            <a:lnSpc>
              <a:spcPct val="90000"/>
            </a:lnSpc>
            <a:spcBef>
              <a:spcPct val="0"/>
            </a:spcBef>
            <a:spcAft>
              <a:spcPct val="35000"/>
            </a:spcAft>
            <a:buNone/>
          </a:pPr>
          <a:r>
            <a:rPr lang="en-GB" sz="1500" kern="1200" dirty="0"/>
            <a:t>Communication gaps</a:t>
          </a:r>
        </a:p>
      </dsp:txBody>
      <dsp:txXfrm>
        <a:off x="2664297" y="2808309"/>
        <a:ext cx="3691816" cy="691951"/>
      </dsp:txXfrm>
    </dsp:sp>
    <dsp:sp modelId="{85A3BE8B-E0BA-486B-85DB-B39D875B6333}">
      <dsp:nvSpPr>
        <dsp:cNvPr id="0" name=""/>
        <dsp:cNvSpPr/>
      </dsp:nvSpPr>
      <dsp:spPr>
        <a:xfrm>
          <a:off x="1672217" y="3462543"/>
          <a:ext cx="691951" cy="691951"/>
        </a:xfrm>
        <a:prstGeom prst="ellipse">
          <a:avLst/>
        </a:prstGeom>
        <a:solidFill>
          <a:schemeClr val="accent4">
            <a:alpha val="50000"/>
            <a:hueOff val="-4464770"/>
            <a:satOff val="26899"/>
            <a:lumOff val="215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CA3B525E-0ECA-4180-8049-48FB1557D4A4}">
      <dsp:nvSpPr>
        <dsp:cNvPr id="0" name=""/>
        <dsp:cNvSpPr/>
      </dsp:nvSpPr>
      <dsp:spPr>
        <a:xfrm>
          <a:off x="2664297" y="3465327"/>
          <a:ext cx="3691816" cy="69195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rtl="0">
            <a:lnSpc>
              <a:spcPct val="90000"/>
            </a:lnSpc>
            <a:spcBef>
              <a:spcPct val="0"/>
            </a:spcBef>
            <a:spcAft>
              <a:spcPct val="35000"/>
            </a:spcAft>
            <a:buNone/>
          </a:pPr>
          <a:r>
            <a:rPr lang="en-GB" sz="1500" kern="1200" dirty="0"/>
            <a:t>Language barriers </a:t>
          </a:r>
        </a:p>
      </dsp:txBody>
      <dsp:txXfrm>
        <a:off x="2664297" y="3465327"/>
        <a:ext cx="3691816" cy="6919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1681B-0917-4D11-A8D5-7C26320AEECD}">
      <dsp:nvSpPr>
        <dsp:cNvPr id="0" name=""/>
        <dsp:cNvSpPr/>
      </dsp:nvSpPr>
      <dsp:spPr>
        <a:xfrm>
          <a:off x="1838703" y="668"/>
          <a:ext cx="597715" cy="597715"/>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6345583F-F3A5-4C15-8FA3-A7498E251DBB}">
      <dsp:nvSpPr>
        <dsp:cNvPr id="0" name=""/>
        <dsp:cNvSpPr/>
      </dsp:nvSpPr>
      <dsp:spPr>
        <a:xfrm>
          <a:off x="3143668" y="72006"/>
          <a:ext cx="4128262" cy="59771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rtl="0">
            <a:lnSpc>
              <a:spcPct val="90000"/>
            </a:lnSpc>
            <a:spcBef>
              <a:spcPct val="0"/>
            </a:spcBef>
            <a:spcAft>
              <a:spcPct val="35000"/>
            </a:spcAft>
            <a:buNone/>
          </a:pPr>
          <a:r>
            <a:rPr lang="en-GB" sz="1900" kern="1200" dirty="0"/>
            <a:t>Political unrest and legal concerns</a:t>
          </a:r>
        </a:p>
      </dsp:txBody>
      <dsp:txXfrm>
        <a:off x="3143668" y="72006"/>
        <a:ext cx="4128262" cy="597715"/>
      </dsp:txXfrm>
    </dsp:sp>
    <dsp:sp modelId="{97FDD978-0201-4D4A-9A5A-0D247DD35228}">
      <dsp:nvSpPr>
        <dsp:cNvPr id="0" name=""/>
        <dsp:cNvSpPr/>
      </dsp:nvSpPr>
      <dsp:spPr>
        <a:xfrm>
          <a:off x="2066491" y="598384"/>
          <a:ext cx="597715" cy="597715"/>
        </a:xfrm>
        <a:prstGeom prst="ellipse">
          <a:avLst/>
        </a:prstGeom>
        <a:solidFill>
          <a:schemeClr val="accent4">
            <a:alpha val="50000"/>
            <a:hueOff val="-744128"/>
            <a:satOff val="4483"/>
            <a:lumOff val="35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D69AE448-7804-4B51-8F3B-2BF027E73008}">
      <dsp:nvSpPr>
        <dsp:cNvPr id="0" name=""/>
        <dsp:cNvSpPr/>
      </dsp:nvSpPr>
      <dsp:spPr>
        <a:xfrm>
          <a:off x="3071655" y="792091"/>
          <a:ext cx="3189029" cy="59771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rtl="0">
            <a:lnSpc>
              <a:spcPct val="90000"/>
            </a:lnSpc>
            <a:spcBef>
              <a:spcPct val="0"/>
            </a:spcBef>
            <a:spcAft>
              <a:spcPct val="35000"/>
            </a:spcAft>
            <a:buNone/>
          </a:pPr>
          <a:r>
            <a:rPr lang="en-GB" sz="1900" kern="1200" dirty="0"/>
            <a:t>Cultural differences</a:t>
          </a:r>
        </a:p>
      </dsp:txBody>
      <dsp:txXfrm>
        <a:off x="3071655" y="792091"/>
        <a:ext cx="3189029" cy="597715"/>
      </dsp:txXfrm>
    </dsp:sp>
    <dsp:sp modelId="{36DF5A60-464F-4818-8CDC-4C071506BFBD}">
      <dsp:nvSpPr>
        <dsp:cNvPr id="0" name=""/>
        <dsp:cNvSpPr/>
      </dsp:nvSpPr>
      <dsp:spPr>
        <a:xfrm>
          <a:off x="2066491" y="1196099"/>
          <a:ext cx="597715" cy="597715"/>
        </a:xfrm>
        <a:prstGeom prst="ellipse">
          <a:avLst/>
        </a:prstGeom>
        <a:solidFill>
          <a:schemeClr val="accent4">
            <a:alpha val="50000"/>
            <a:hueOff val="-1488257"/>
            <a:satOff val="8966"/>
            <a:lumOff val="71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6DD58EB8-A698-45A7-A0C7-B53F5061AED3}">
      <dsp:nvSpPr>
        <dsp:cNvPr id="0" name=""/>
        <dsp:cNvSpPr/>
      </dsp:nvSpPr>
      <dsp:spPr>
        <a:xfrm>
          <a:off x="3431696" y="1224138"/>
          <a:ext cx="3189029" cy="59771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rtl="0">
            <a:lnSpc>
              <a:spcPct val="90000"/>
            </a:lnSpc>
            <a:spcBef>
              <a:spcPct val="0"/>
            </a:spcBef>
            <a:spcAft>
              <a:spcPct val="35000"/>
            </a:spcAft>
            <a:buNone/>
          </a:pPr>
          <a:r>
            <a:rPr lang="en-GB" sz="1900" kern="1200" dirty="0"/>
            <a:t>Discrepancies in the use of technology </a:t>
          </a:r>
        </a:p>
      </dsp:txBody>
      <dsp:txXfrm>
        <a:off x="3431696" y="1224138"/>
        <a:ext cx="3189029" cy="597715"/>
      </dsp:txXfrm>
    </dsp:sp>
    <dsp:sp modelId="{4B163298-6C5F-4A2B-883E-E4D1213DD2A6}">
      <dsp:nvSpPr>
        <dsp:cNvPr id="0" name=""/>
        <dsp:cNvSpPr/>
      </dsp:nvSpPr>
      <dsp:spPr>
        <a:xfrm>
          <a:off x="2066491" y="1793814"/>
          <a:ext cx="597715" cy="597715"/>
        </a:xfrm>
        <a:prstGeom prst="ellipse">
          <a:avLst/>
        </a:prstGeom>
        <a:solidFill>
          <a:schemeClr val="accent4">
            <a:alpha val="50000"/>
            <a:hueOff val="-2232385"/>
            <a:satOff val="13449"/>
            <a:lumOff val="107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CC8C3F65-C781-414B-AC2B-990DD3895000}">
      <dsp:nvSpPr>
        <dsp:cNvPr id="0" name=""/>
        <dsp:cNvSpPr/>
      </dsp:nvSpPr>
      <dsp:spPr>
        <a:xfrm>
          <a:off x="2855630" y="1800198"/>
          <a:ext cx="3189029" cy="59771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rtl="0">
            <a:lnSpc>
              <a:spcPct val="90000"/>
            </a:lnSpc>
            <a:spcBef>
              <a:spcPct val="0"/>
            </a:spcBef>
            <a:spcAft>
              <a:spcPct val="35000"/>
            </a:spcAft>
            <a:buNone/>
          </a:pPr>
          <a:r>
            <a:rPr lang="en-GB" sz="1900" kern="1200" dirty="0"/>
            <a:t>Complexity in the markets</a:t>
          </a:r>
        </a:p>
      </dsp:txBody>
      <dsp:txXfrm>
        <a:off x="2855630" y="1800198"/>
        <a:ext cx="3189029" cy="597715"/>
      </dsp:txXfrm>
    </dsp:sp>
    <dsp:sp modelId="{6D601792-F499-4081-9C7E-868C2FEE3CD1}">
      <dsp:nvSpPr>
        <dsp:cNvPr id="0" name=""/>
        <dsp:cNvSpPr/>
      </dsp:nvSpPr>
      <dsp:spPr>
        <a:xfrm>
          <a:off x="2066491" y="2391530"/>
          <a:ext cx="597715" cy="597715"/>
        </a:xfrm>
        <a:prstGeom prst="ellipse">
          <a:avLst/>
        </a:prstGeom>
        <a:solidFill>
          <a:schemeClr val="accent4">
            <a:alpha val="50000"/>
            <a:hueOff val="-2976513"/>
            <a:satOff val="17933"/>
            <a:lumOff val="143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7933ACC7-693C-48BD-B11B-C26BD39B9F61}">
      <dsp:nvSpPr>
        <dsp:cNvPr id="0" name=""/>
        <dsp:cNvSpPr/>
      </dsp:nvSpPr>
      <dsp:spPr>
        <a:xfrm>
          <a:off x="2927638" y="2448271"/>
          <a:ext cx="3189029" cy="59771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rtl="0">
            <a:lnSpc>
              <a:spcPct val="90000"/>
            </a:lnSpc>
            <a:spcBef>
              <a:spcPct val="0"/>
            </a:spcBef>
            <a:spcAft>
              <a:spcPct val="35000"/>
            </a:spcAft>
            <a:buNone/>
          </a:pPr>
          <a:r>
            <a:rPr lang="en-GB" sz="1900" kern="1200" dirty="0"/>
            <a:t>Supply chain concerns</a:t>
          </a:r>
        </a:p>
      </dsp:txBody>
      <dsp:txXfrm>
        <a:off x="2927638" y="2448271"/>
        <a:ext cx="3189029" cy="597715"/>
      </dsp:txXfrm>
    </dsp:sp>
    <dsp:sp modelId="{289E52A1-BA2E-4731-BB13-DF2085B3D9BB}">
      <dsp:nvSpPr>
        <dsp:cNvPr id="0" name=""/>
        <dsp:cNvSpPr/>
      </dsp:nvSpPr>
      <dsp:spPr>
        <a:xfrm>
          <a:off x="2066491" y="2989245"/>
          <a:ext cx="597715" cy="597715"/>
        </a:xfrm>
        <a:prstGeom prst="ellipse">
          <a:avLst/>
        </a:prstGeom>
        <a:solidFill>
          <a:schemeClr val="accent4">
            <a:alpha val="50000"/>
            <a:hueOff val="-3720641"/>
            <a:satOff val="22416"/>
            <a:lumOff val="179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0BC16A17-5EFC-4CE7-BFD1-3484D9362F2F}">
      <dsp:nvSpPr>
        <dsp:cNvPr id="0" name=""/>
        <dsp:cNvSpPr/>
      </dsp:nvSpPr>
      <dsp:spPr>
        <a:xfrm>
          <a:off x="2999646" y="2952330"/>
          <a:ext cx="3189029" cy="59771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rtl="0">
            <a:lnSpc>
              <a:spcPct val="90000"/>
            </a:lnSpc>
            <a:spcBef>
              <a:spcPct val="0"/>
            </a:spcBef>
            <a:spcAft>
              <a:spcPct val="35000"/>
            </a:spcAft>
            <a:buNone/>
          </a:pPr>
          <a:r>
            <a:rPr lang="en-GB" sz="1900" kern="1200" dirty="0"/>
            <a:t>Lack of specific infrastructure in some countries or regions</a:t>
          </a:r>
        </a:p>
      </dsp:txBody>
      <dsp:txXfrm>
        <a:off x="2999646" y="2952330"/>
        <a:ext cx="3189029" cy="597715"/>
      </dsp:txXfrm>
    </dsp:sp>
    <dsp:sp modelId="{BDED4DF9-1A39-4CD1-B1BC-57501704C5FD}">
      <dsp:nvSpPr>
        <dsp:cNvPr id="0" name=""/>
        <dsp:cNvSpPr/>
      </dsp:nvSpPr>
      <dsp:spPr>
        <a:xfrm>
          <a:off x="2066491" y="3586960"/>
          <a:ext cx="597715" cy="597715"/>
        </a:xfrm>
        <a:prstGeom prst="ellipse">
          <a:avLst/>
        </a:prstGeom>
        <a:solidFill>
          <a:schemeClr val="accent4">
            <a:alpha val="50000"/>
            <a:hueOff val="-4464770"/>
            <a:satOff val="26899"/>
            <a:lumOff val="215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872EDC01-BB6B-449E-936E-91D6DDDE5669}">
      <dsp:nvSpPr>
        <dsp:cNvPr id="0" name=""/>
        <dsp:cNvSpPr/>
      </dsp:nvSpPr>
      <dsp:spPr>
        <a:xfrm>
          <a:off x="3071655" y="3587629"/>
          <a:ext cx="3189029" cy="59771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4130" rIns="0" bIns="24130" numCol="1" spcCol="1270" anchor="ctr" anchorCtr="0">
          <a:noAutofit/>
        </a:bodyPr>
        <a:lstStyle/>
        <a:p>
          <a:pPr marL="0" lvl="0" indent="0" algn="l" defTabSz="844550" rtl="0">
            <a:lnSpc>
              <a:spcPct val="90000"/>
            </a:lnSpc>
            <a:spcBef>
              <a:spcPct val="0"/>
            </a:spcBef>
            <a:spcAft>
              <a:spcPct val="35000"/>
            </a:spcAft>
            <a:buNone/>
          </a:pPr>
          <a:r>
            <a:rPr lang="en-GB" sz="1900" kern="1200" dirty="0"/>
            <a:t>Financial markets and their volatility </a:t>
          </a:r>
        </a:p>
      </dsp:txBody>
      <dsp:txXfrm>
        <a:off x="3071655" y="3587629"/>
        <a:ext cx="3189029" cy="5977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253C8B-D60D-4767-82E2-DBBBEA5A79B5}" type="datetimeFigureOut">
              <a:rPr lang="en-GB" smtClean="0"/>
              <a:pPr/>
              <a:t>17/10/2024</a:t>
            </a:fld>
            <a:endParaRPr lang="en-GB"/>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1AF39-9699-4628-89BF-A8F7717A39BA}" type="slidenum">
              <a:rPr lang="en-GB" smtClean="0"/>
              <a:pPr/>
              <a:t>‹#›</a:t>
            </a:fld>
            <a:endParaRPr lang="en-GB"/>
          </a:p>
        </p:txBody>
      </p:sp>
    </p:spTree>
    <p:extLst>
      <p:ext uri="{BB962C8B-B14F-4D97-AF65-F5344CB8AC3E}">
        <p14:creationId xmlns:p14="http://schemas.microsoft.com/office/powerpoint/2010/main" val="103235703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endParaRPr lang="en-US"/>
          </a:p>
        </p:txBody>
      </p:sp>
      <p:sp>
        <p:nvSpPr>
          <p:cNvPr id="3" name="Date Placeholder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fld id="{C6727330-F393-4617-992E-0FDFDFC49B47}" type="datetime1">
              <a:rPr lang="en-US"/>
              <a:pPr lvl="0"/>
              <a:t>10/17/2024</a:t>
            </a:fld>
            <a:endParaRPr lang="en-US"/>
          </a:p>
        </p:txBody>
      </p:sp>
      <p:sp>
        <p:nvSpPr>
          <p:cNvPr id="4" name="Slide Image Placeholder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endParaRPr lang="en-US"/>
          </a:p>
        </p:txBody>
      </p:sp>
      <p:sp>
        <p:nvSpPr>
          <p:cNvPr id="7" name="Slide Number Placeholder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fld id="{5B4B6740-7386-4B9F-B2BA-E93B541A8420}" type="slidenum">
              <a:rPr/>
              <a:pPr lvl="0"/>
              <a:t>‹#›</a:t>
            </a:fld>
            <a:endParaRPr lang="en-US"/>
          </a:p>
        </p:txBody>
      </p:sp>
    </p:spTree>
    <p:extLst>
      <p:ext uri="{BB962C8B-B14F-4D97-AF65-F5344CB8AC3E}">
        <p14:creationId xmlns:p14="http://schemas.microsoft.com/office/powerpoint/2010/main" val="4099175600"/>
      </p:ext>
    </p:extLst>
  </p:cSld>
  <p:clrMap bg1="lt1" tx1="dk1" bg2="lt2" tx2="dk2" accent1="accent1" accent2="accent2" accent3="accent3" accent4="accent4" accent5="accent5" accent6="accent6" hlink="hlink" folHlink="folHlink"/>
  <p:hf hdr="0" dt="0"/>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0D0CBE-3687-4792-9D74-969AF8FB8A09}" type="slidenum">
              <a:rPr lang="en-US" smtClean="0"/>
              <a:pPr fontAlgn="base">
                <a:spcBef>
                  <a:spcPct val="0"/>
                </a:spcBef>
                <a:spcAft>
                  <a:spcPct val="0"/>
                </a:spcAft>
                <a:defRPr/>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lvl="0"/>
            <a:endParaRPr lang="en-US"/>
          </a:p>
        </p:txBody>
      </p:sp>
      <p:sp>
        <p:nvSpPr>
          <p:cNvPr id="5" name="Slide Number Placeholder 4"/>
          <p:cNvSpPr>
            <a:spLocks noGrp="1"/>
          </p:cNvSpPr>
          <p:nvPr>
            <p:ph type="sldNum" sz="quarter" idx="5"/>
          </p:nvPr>
        </p:nvSpPr>
        <p:spPr/>
        <p:txBody>
          <a:bodyPr/>
          <a:lstStyle/>
          <a:p>
            <a:pPr lvl="0"/>
            <a:fld id="{5B4B6740-7386-4B9F-B2BA-E93B541A8420}" type="slidenum">
              <a:rPr lang="en-IN" smtClean="0"/>
              <a:pPr lvl="0"/>
              <a:t>35</a:t>
            </a:fld>
            <a:endParaRPr lang="en-IN"/>
          </a:p>
        </p:txBody>
      </p:sp>
    </p:spTree>
    <p:extLst>
      <p:ext uri="{BB962C8B-B14F-4D97-AF65-F5344CB8AC3E}">
        <p14:creationId xmlns:p14="http://schemas.microsoft.com/office/powerpoint/2010/main" val="214564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32"/>
            <a:ext cx="10363200" cy="1470025"/>
          </a:xfrm>
        </p:spPr>
        <p:txBody>
          <a:bodyPr/>
          <a:lstStyle/>
          <a:p>
            <a:r>
              <a:rPr lang="fr-FR"/>
              <a:t>Modifiez le style du titre</a:t>
            </a:r>
            <a:endParaRPr lang="en-GB"/>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GB"/>
          </a:p>
        </p:txBody>
      </p:sp>
      <p:sp>
        <p:nvSpPr>
          <p:cNvPr id="4" name="Espace réservé de la date 3"/>
          <p:cNvSpPr>
            <a:spLocks noGrp="1"/>
          </p:cNvSpPr>
          <p:nvPr>
            <p:ph type="dt" sz="half" idx="10"/>
          </p:nvPr>
        </p:nvSpPr>
        <p:spPr/>
        <p:txBody>
          <a:bodyPr/>
          <a:lstStyle/>
          <a:p>
            <a:pPr lvl="0"/>
            <a:endParaRPr lang="en-US"/>
          </a:p>
        </p:txBody>
      </p:sp>
      <p:sp>
        <p:nvSpPr>
          <p:cNvPr id="5" name="Espace réservé du pied de page 4"/>
          <p:cNvSpPr>
            <a:spLocks noGrp="1"/>
          </p:cNvSpPr>
          <p:nvPr>
            <p:ph type="ftr" sz="quarter" idx="11"/>
          </p:nvPr>
        </p:nvSpPr>
        <p:spPr/>
        <p:txBody>
          <a:bodyPr/>
          <a:lstStyle/>
          <a:p>
            <a:pPr lvl="0"/>
            <a:r>
              <a:rPr lang="en-US"/>
              <a:t>V. JANAWADE 2016</a:t>
            </a:r>
          </a:p>
        </p:txBody>
      </p:sp>
      <p:sp>
        <p:nvSpPr>
          <p:cNvPr id="6" name="Espace réservé du numéro de diapositive 5"/>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263314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pPr lvl="0"/>
            <a:endParaRPr lang="en-US"/>
          </a:p>
        </p:txBody>
      </p:sp>
      <p:sp>
        <p:nvSpPr>
          <p:cNvPr id="5" name="Espace réservé du pied de page 4"/>
          <p:cNvSpPr>
            <a:spLocks noGrp="1"/>
          </p:cNvSpPr>
          <p:nvPr>
            <p:ph type="ftr" sz="quarter" idx="11"/>
          </p:nvPr>
        </p:nvSpPr>
        <p:spPr/>
        <p:txBody>
          <a:bodyPr/>
          <a:lstStyle/>
          <a:p>
            <a:pPr lvl="0"/>
            <a:r>
              <a:rPr lang="en-US"/>
              <a:t>V. JANAWADE 2016</a:t>
            </a:r>
          </a:p>
        </p:txBody>
      </p:sp>
      <p:sp>
        <p:nvSpPr>
          <p:cNvPr id="6" name="Espace réservé du numéro de diapositive 5"/>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335844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1785600" y="274645"/>
            <a:ext cx="3657600" cy="5851525"/>
          </a:xfrm>
        </p:spPr>
        <p:txBody>
          <a:bodyPr vert="eaVert"/>
          <a:lstStyle/>
          <a:p>
            <a:r>
              <a:rPr lang="fr-FR"/>
              <a:t>Modifiez le style du titre</a:t>
            </a:r>
            <a:endParaRPr lang="en-GB"/>
          </a:p>
        </p:txBody>
      </p:sp>
      <p:sp>
        <p:nvSpPr>
          <p:cNvPr id="3" name="Espace réservé du texte vertical 2"/>
          <p:cNvSpPr>
            <a:spLocks noGrp="1"/>
          </p:cNvSpPr>
          <p:nvPr>
            <p:ph type="body" orient="vert" idx="1"/>
          </p:nvPr>
        </p:nvSpPr>
        <p:spPr>
          <a:xfrm>
            <a:off x="812800" y="274645"/>
            <a:ext cx="107696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pPr lvl="0"/>
            <a:endParaRPr lang="en-US"/>
          </a:p>
        </p:txBody>
      </p:sp>
      <p:sp>
        <p:nvSpPr>
          <p:cNvPr id="5" name="Espace réservé du pied de page 4"/>
          <p:cNvSpPr>
            <a:spLocks noGrp="1"/>
          </p:cNvSpPr>
          <p:nvPr>
            <p:ph type="ftr" sz="quarter" idx="11"/>
          </p:nvPr>
        </p:nvSpPr>
        <p:spPr/>
        <p:txBody>
          <a:bodyPr/>
          <a:lstStyle/>
          <a:p>
            <a:pPr lvl="0"/>
            <a:r>
              <a:rPr lang="en-US"/>
              <a:t>V. JANAWADE 2016</a:t>
            </a:r>
          </a:p>
        </p:txBody>
      </p:sp>
      <p:sp>
        <p:nvSpPr>
          <p:cNvPr id="6" name="Espace réservé du numéro de diapositive 5"/>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170620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pPr lvl="0"/>
            <a:endParaRPr lang="en-GB"/>
          </a:p>
        </p:txBody>
      </p:sp>
      <p:sp>
        <p:nvSpPr>
          <p:cNvPr id="5" name="Espace réservé du pied de page 4"/>
          <p:cNvSpPr>
            <a:spLocks noGrp="1"/>
          </p:cNvSpPr>
          <p:nvPr>
            <p:ph type="ftr" sz="quarter" idx="11"/>
          </p:nvPr>
        </p:nvSpPr>
        <p:spPr/>
        <p:txBody>
          <a:bodyPr/>
          <a:lstStyle/>
          <a:p>
            <a:pPr lvl="0"/>
            <a:r>
              <a:rPr lang="en-GB"/>
              <a:t>V. JANAWADE 2016</a:t>
            </a:r>
          </a:p>
        </p:txBody>
      </p:sp>
      <p:sp>
        <p:nvSpPr>
          <p:cNvPr id="6" name="Espace réservé du numéro de diapositive 5"/>
          <p:cNvSpPr>
            <a:spLocks noGrp="1"/>
          </p:cNvSpPr>
          <p:nvPr>
            <p:ph type="sldNum" sz="quarter" idx="12"/>
          </p:nvPr>
        </p:nvSpPr>
        <p:spPr/>
        <p:txBody>
          <a:bodyPr/>
          <a:lstStyle/>
          <a:p>
            <a:pPr lvl="0"/>
            <a:fld id="{A2BA438F-1CA1-4980-80C1-48A234BC9C32}" type="slidenum">
              <a:rPr lang="en-GB" smtClean="0"/>
              <a:pPr lvl="0"/>
              <a:t>‹#›</a:t>
            </a:fld>
            <a:endParaRPr lang="en-GB"/>
          </a:p>
        </p:txBody>
      </p:sp>
    </p:spTree>
    <p:extLst>
      <p:ext uri="{BB962C8B-B14F-4D97-AF65-F5344CB8AC3E}">
        <p14:creationId xmlns:p14="http://schemas.microsoft.com/office/powerpoint/2010/main" val="6259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7"/>
            <a:ext cx="10363200" cy="1362075"/>
          </a:xfrm>
        </p:spPr>
        <p:txBody>
          <a:bodyPr anchor="t"/>
          <a:lstStyle>
            <a:lvl1pPr algn="l">
              <a:defRPr sz="4000" b="1" cap="all"/>
            </a:lvl1pPr>
          </a:lstStyle>
          <a:p>
            <a:r>
              <a:rPr lang="fr-FR"/>
              <a:t>Modifiez le style du titre</a:t>
            </a:r>
            <a:endParaRPr lang="en-GB"/>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pPr lvl="0"/>
            <a:endParaRPr lang="en-US"/>
          </a:p>
        </p:txBody>
      </p:sp>
      <p:sp>
        <p:nvSpPr>
          <p:cNvPr id="5" name="Espace réservé du pied de page 4"/>
          <p:cNvSpPr>
            <a:spLocks noGrp="1"/>
          </p:cNvSpPr>
          <p:nvPr>
            <p:ph type="ftr" sz="quarter" idx="11"/>
          </p:nvPr>
        </p:nvSpPr>
        <p:spPr/>
        <p:txBody>
          <a:bodyPr/>
          <a:lstStyle/>
          <a:p>
            <a:pPr lvl="0"/>
            <a:r>
              <a:rPr lang="en-US"/>
              <a:t>V. JANAWADE 2016</a:t>
            </a:r>
          </a:p>
        </p:txBody>
      </p:sp>
      <p:sp>
        <p:nvSpPr>
          <p:cNvPr id="6" name="Espace réservé du numéro de diapositive 5"/>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358309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p:cNvSpPr>
            <a:spLocks noGrp="1"/>
          </p:cNvSpPr>
          <p:nvPr>
            <p:ph type="dt" sz="half" idx="10"/>
          </p:nvPr>
        </p:nvSpPr>
        <p:spPr/>
        <p:txBody>
          <a:bodyPr/>
          <a:lstStyle/>
          <a:p>
            <a:pPr lvl="0"/>
            <a:endParaRPr lang="en-US"/>
          </a:p>
        </p:txBody>
      </p:sp>
      <p:sp>
        <p:nvSpPr>
          <p:cNvPr id="6" name="Espace réservé du pied de page 5"/>
          <p:cNvSpPr>
            <a:spLocks noGrp="1"/>
          </p:cNvSpPr>
          <p:nvPr>
            <p:ph type="ftr" sz="quarter" idx="11"/>
          </p:nvPr>
        </p:nvSpPr>
        <p:spPr/>
        <p:txBody>
          <a:bodyPr/>
          <a:lstStyle/>
          <a:p>
            <a:pPr lvl="0"/>
            <a:r>
              <a:rPr lang="en-US"/>
              <a:t>V. JANAWADE 2016</a:t>
            </a:r>
          </a:p>
        </p:txBody>
      </p:sp>
      <p:sp>
        <p:nvSpPr>
          <p:cNvPr id="7" name="Espace réservé du numéro de diapositive 6"/>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374043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Modifiez le style du titre</a:t>
            </a:r>
            <a:endParaRPr lang="en-GB"/>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p:cNvSpPr>
            <a:spLocks noGrp="1"/>
          </p:cNvSpPr>
          <p:nvPr>
            <p:ph type="dt" sz="half" idx="10"/>
          </p:nvPr>
        </p:nvSpPr>
        <p:spPr/>
        <p:txBody>
          <a:bodyPr/>
          <a:lstStyle/>
          <a:p>
            <a:pPr lvl="0"/>
            <a:endParaRPr lang="en-US"/>
          </a:p>
        </p:txBody>
      </p:sp>
      <p:sp>
        <p:nvSpPr>
          <p:cNvPr id="8" name="Espace réservé du pied de page 7"/>
          <p:cNvSpPr>
            <a:spLocks noGrp="1"/>
          </p:cNvSpPr>
          <p:nvPr>
            <p:ph type="ftr" sz="quarter" idx="11"/>
          </p:nvPr>
        </p:nvSpPr>
        <p:spPr/>
        <p:txBody>
          <a:bodyPr/>
          <a:lstStyle/>
          <a:p>
            <a:pPr lvl="0"/>
            <a:r>
              <a:rPr lang="en-US"/>
              <a:t>V. JANAWADE 2016</a:t>
            </a:r>
          </a:p>
        </p:txBody>
      </p:sp>
      <p:sp>
        <p:nvSpPr>
          <p:cNvPr id="9" name="Espace réservé du numéro de diapositive 8"/>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93157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e la date 2"/>
          <p:cNvSpPr>
            <a:spLocks noGrp="1"/>
          </p:cNvSpPr>
          <p:nvPr>
            <p:ph type="dt" sz="half" idx="10"/>
          </p:nvPr>
        </p:nvSpPr>
        <p:spPr/>
        <p:txBody>
          <a:bodyPr/>
          <a:lstStyle/>
          <a:p>
            <a:pPr lvl="0"/>
            <a:endParaRPr lang="en-US"/>
          </a:p>
        </p:txBody>
      </p:sp>
      <p:sp>
        <p:nvSpPr>
          <p:cNvPr id="4" name="Espace réservé du pied de page 3"/>
          <p:cNvSpPr>
            <a:spLocks noGrp="1"/>
          </p:cNvSpPr>
          <p:nvPr>
            <p:ph type="ftr" sz="quarter" idx="11"/>
          </p:nvPr>
        </p:nvSpPr>
        <p:spPr/>
        <p:txBody>
          <a:bodyPr/>
          <a:lstStyle/>
          <a:p>
            <a:pPr lvl="0"/>
            <a:r>
              <a:rPr lang="en-US"/>
              <a:t>V. JANAWADE 2016</a:t>
            </a:r>
          </a:p>
        </p:txBody>
      </p:sp>
      <p:sp>
        <p:nvSpPr>
          <p:cNvPr id="5" name="Espace réservé du numéro de diapositive 4"/>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41784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endParaRPr lang="en-US"/>
          </a:p>
        </p:txBody>
      </p:sp>
      <p:sp>
        <p:nvSpPr>
          <p:cNvPr id="3" name="Espace réservé du pied de page 2"/>
          <p:cNvSpPr>
            <a:spLocks noGrp="1"/>
          </p:cNvSpPr>
          <p:nvPr>
            <p:ph type="ftr" sz="quarter" idx="11"/>
          </p:nvPr>
        </p:nvSpPr>
        <p:spPr/>
        <p:txBody>
          <a:bodyPr/>
          <a:lstStyle/>
          <a:p>
            <a:pPr lvl="0"/>
            <a:r>
              <a:rPr lang="en-US"/>
              <a:t>V. JANAWADE 2016</a:t>
            </a:r>
          </a:p>
        </p:txBody>
      </p:sp>
      <p:sp>
        <p:nvSpPr>
          <p:cNvPr id="4" name="Espace réservé du numéro de diapositive 3"/>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155467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3" y="273050"/>
            <a:ext cx="4011084" cy="1162050"/>
          </a:xfrm>
        </p:spPr>
        <p:txBody>
          <a:bodyPr anchor="b"/>
          <a:lstStyle>
            <a:lvl1pPr algn="l">
              <a:defRPr sz="2000" b="1"/>
            </a:lvl1pPr>
          </a:lstStyle>
          <a:p>
            <a:r>
              <a:rPr lang="fr-FR"/>
              <a:t>Modifiez le style du titre</a:t>
            </a:r>
            <a:endParaRPr lang="en-GB"/>
          </a:p>
        </p:txBody>
      </p:sp>
      <p:sp>
        <p:nvSpPr>
          <p:cNvPr id="3" name="Espace réservé du contenu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pPr lvl="0"/>
            <a:endParaRPr lang="en-US"/>
          </a:p>
        </p:txBody>
      </p:sp>
      <p:sp>
        <p:nvSpPr>
          <p:cNvPr id="6" name="Espace réservé du pied de page 5"/>
          <p:cNvSpPr>
            <a:spLocks noGrp="1"/>
          </p:cNvSpPr>
          <p:nvPr>
            <p:ph type="ftr" sz="quarter" idx="11"/>
          </p:nvPr>
        </p:nvSpPr>
        <p:spPr/>
        <p:txBody>
          <a:bodyPr/>
          <a:lstStyle/>
          <a:p>
            <a:pPr lvl="0"/>
            <a:r>
              <a:rPr lang="en-US"/>
              <a:t>V. JANAWADE 2016</a:t>
            </a:r>
          </a:p>
        </p:txBody>
      </p:sp>
      <p:sp>
        <p:nvSpPr>
          <p:cNvPr id="7" name="Espace réservé du numéro de diapositive 6"/>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240391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endParaRPr lang="en-GB"/>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pPr lvl="0"/>
            <a:endParaRPr lang="en-US"/>
          </a:p>
        </p:txBody>
      </p:sp>
      <p:sp>
        <p:nvSpPr>
          <p:cNvPr id="6" name="Espace réservé du pied de page 5"/>
          <p:cNvSpPr>
            <a:spLocks noGrp="1"/>
          </p:cNvSpPr>
          <p:nvPr>
            <p:ph type="ftr" sz="quarter" idx="11"/>
          </p:nvPr>
        </p:nvSpPr>
        <p:spPr/>
        <p:txBody>
          <a:bodyPr/>
          <a:lstStyle/>
          <a:p>
            <a:pPr lvl="0"/>
            <a:r>
              <a:rPr lang="en-US"/>
              <a:t>V. JANAWADE 2016</a:t>
            </a:r>
          </a:p>
        </p:txBody>
      </p:sp>
      <p:sp>
        <p:nvSpPr>
          <p:cNvPr id="7" name="Espace réservé du numéro de diapositive 6"/>
          <p:cNvSpPr>
            <a:spLocks noGrp="1"/>
          </p:cNvSpPr>
          <p:nvPr>
            <p:ph type="sldNum" sz="quarter" idx="12"/>
          </p:nvPr>
        </p:nvSpPr>
        <p:spPr/>
        <p:txBody>
          <a:body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124347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a:endParaRPr lang="en-US"/>
          </a:p>
        </p:txBody>
      </p:sp>
      <p:sp>
        <p:nvSpPr>
          <p:cNvPr id="5" name="Espace réservé du pied de page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vl="0"/>
            <a:r>
              <a:rPr lang="en-US"/>
              <a:t>V. JANAWADE 2016</a:t>
            </a:r>
          </a:p>
        </p:txBody>
      </p:sp>
      <p:sp>
        <p:nvSpPr>
          <p:cNvPr id="6" name="Espace réservé du numéro de diapositive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a:fld id="{FF8672F4-26AF-4392-B289-C7BE04AF31B5}" type="slidenum">
              <a:rPr lang="en-GB" smtClean="0"/>
              <a:pPr lvl="0"/>
              <a:t>‹#›</a:t>
            </a:fld>
            <a:endParaRPr lang="en-GB"/>
          </a:p>
        </p:txBody>
      </p:sp>
    </p:spTree>
    <p:extLst>
      <p:ext uri="{BB962C8B-B14F-4D97-AF65-F5344CB8AC3E}">
        <p14:creationId xmlns:p14="http://schemas.microsoft.com/office/powerpoint/2010/main" val="370149202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finepedia.in/2022/10/paul-samuelson-production-function-economics-meaning-definition.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ctrTitle"/>
          </p:nvPr>
        </p:nvSpPr>
        <p:spPr>
          <a:xfrm>
            <a:off x="551384" y="332656"/>
            <a:ext cx="11161240" cy="5616624"/>
          </a:xfrm>
        </p:spPr>
        <p:txBody>
          <a:bodyPr>
            <a:normAutofit/>
          </a:bodyPr>
          <a:lstStyle/>
          <a:p>
            <a:pPr algn="ctr"/>
            <a:r>
              <a:rPr lang="en-IN" sz="3000" b="1" dirty="0">
                <a:latin typeface="Times New Roman" panose="02020603050405020304" pitchFamily="18" charset="0"/>
                <a:cs typeface="Times New Roman" panose="02020603050405020304" pitchFamily="18" charset="0"/>
              </a:rPr>
              <a:t>PROJECT MANAGEMENT &amp; ENTREPRENEURSHIP </a:t>
            </a:r>
            <a:br>
              <a:rPr lang="en-IN" sz="3000" b="1"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(KHU 702)</a:t>
            </a:r>
            <a:endParaRPr lang="fr-FR" sz="3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61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9012" y="104655"/>
            <a:ext cx="9067405"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Définition of an Entrepreneur</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75814042"/>
              </p:ext>
            </p:extLst>
          </p:nvPr>
        </p:nvGraphicFramePr>
        <p:xfrm>
          <a:off x="407368" y="1196752"/>
          <a:ext cx="11377264" cy="5211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10</a:t>
            </a:fld>
            <a:endParaRPr lang="fr-FR"/>
          </a:p>
        </p:txBody>
      </p:sp>
    </p:spTree>
    <p:extLst>
      <p:ext uri="{BB962C8B-B14F-4D97-AF65-F5344CB8AC3E}">
        <p14:creationId xmlns:p14="http://schemas.microsoft.com/office/powerpoint/2010/main" val="135385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7488" y="160594"/>
            <a:ext cx="9691344" cy="632156"/>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Characteristics of an Entrepreneur</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8863147"/>
              </p:ext>
            </p:extLst>
          </p:nvPr>
        </p:nvGraphicFramePr>
        <p:xfrm>
          <a:off x="335360" y="1412776"/>
          <a:ext cx="11449272" cy="49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11</a:t>
            </a:fld>
            <a:endParaRPr lang="fr-FR"/>
          </a:p>
        </p:txBody>
      </p:sp>
    </p:spTree>
    <p:extLst>
      <p:ext uri="{BB962C8B-B14F-4D97-AF65-F5344CB8AC3E}">
        <p14:creationId xmlns:p14="http://schemas.microsoft.com/office/powerpoint/2010/main" val="337576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A2BA438F-1CA1-4980-80C1-48A234BC9C32}" type="slidenum">
              <a:rPr lang="en-GB" smtClean="0"/>
              <a:pPr lvl="0"/>
              <a:t>12</a:t>
            </a:fld>
            <a:endParaRPr lang="en-GB"/>
          </a:p>
        </p:txBody>
      </p:sp>
      <p:pic>
        <p:nvPicPr>
          <p:cNvPr id="5" name="Picture 4"/>
          <p:cNvPicPr>
            <a:picLocks noChangeAspect="1"/>
          </p:cNvPicPr>
          <p:nvPr/>
        </p:nvPicPr>
        <p:blipFill>
          <a:blip r:embed="rId2"/>
          <a:stretch>
            <a:fillRect/>
          </a:stretch>
        </p:blipFill>
        <p:spPr>
          <a:xfrm>
            <a:off x="1991544" y="0"/>
            <a:ext cx="8928992" cy="6691093"/>
          </a:xfrm>
          <a:prstGeom prst="rect">
            <a:avLst/>
          </a:prstGeom>
        </p:spPr>
      </p:pic>
    </p:spTree>
    <p:extLst>
      <p:ext uri="{BB962C8B-B14F-4D97-AF65-F5344CB8AC3E}">
        <p14:creationId xmlns:p14="http://schemas.microsoft.com/office/powerpoint/2010/main" val="221854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457201"/>
            <a:ext cx="10972800" cy="2057400"/>
          </a:xfrm>
        </p:spPr>
        <p:txBody>
          <a:bodyPr>
            <a:normAutofit/>
          </a:bodyPr>
          <a:lstStyle/>
          <a:p>
            <a:pPr eaLnBrk="1" fontAlgn="auto" hangingPunct="1">
              <a:spcAft>
                <a:spcPts val="0"/>
              </a:spcAft>
              <a:defRPr/>
            </a:pPr>
            <a:r>
              <a:rPr lang="en-US" sz="5400" b="1" dirty="0">
                <a:solidFill>
                  <a:schemeClr val="tx1"/>
                </a:solidFill>
                <a:cs typeface="Times New Roman" panose="02020603050405020304" pitchFamily="18" charset="0"/>
              </a:rPr>
              <a:t>E</a:t>
            </a:r>
            <a:r>
              <a:rPr lang="en-US" sz="4900" b="1" dirty="0">
                <a:solidFill>
                  <a:schemeClr val="tx1"/>
                </a:solidFill>
                <a:cs typeface="Times New Roman" panose="02020603050405020304" pitchFamily="18" charset="0"/>
              </a:rPr>
              <a:t>NTREPRENEURSHIP</a:t>
            </a:r>
            <a:r>
              <a:rPr lang="en-US" sz="4400" b="1" dirty="0">
                <a:solidFill>
                  <a:schemeClr val="tx1"/>
                </a:solidFill>
                <a:cs typeface="Times New Roman" panose="02020603050405020304" pitchFamily="18" charset="0"/>
              </a:rPr>
              <a:t>  </a:t>
            </a:r>
            <a:br>
              <a:rPr lang="en-US" sz="3600" dirty="0">
                <a:solidFill>
                  <a:schemeClr val="tx1"/>
                </a:solidFill>
                <a:latin typeface="+mn-lt"/>
                <a:cs typeface="Times New Roman" panose="02020603050405020304" pitchFamily="18" charset="0"/>
              </a:rPr>
            </a:br>
            <a:r>
              <a:rPr lang="en-US" sz="2700" dirty="0">
                <a:latin typeface="+mn-lt"/>
                <a:cs typeface="Times New Roman" panose="02020603050405020304" pitchFamily="18" charset="0"/>
              </a:rPr>
              <a:t>M</a:t>
            </a:r>
            <a:r>
              <a:rPr lang="en-US" sz="2700" dirty="0">
                <a:solidFill>
                  <a:schemeClr val="tx1"/>
                </a:solidFill>
                <a:latin typeface="+mn-lt"/>
                <a:cs typeface="Times New Roman" panose="02020603050405020304" pitchFamily="18" charset="0"/>
              </a:rPr>
              <a:t>ay defined in various ways, but the four key elements involved in it are:</a:t>
            </a:r>
            <a:br>
              <a:rPr lang="en-US" sz="5400" dirty="0">
                <a:latin typeface="Times New Roman" panose="02020603050405020304" pitchFamily="18" charset="0"/>
                <a:cs typeface="Times New Roman" panose="02020603050405020304" pitchFamily="18" charset="0"/>
              </a:rPr>
            </a:br>
            <a:endParaRPr lang="en-US" dirty="0"/>
          </a:p>
        </p:txBody>
      </p:sp>
      <p:sp>
        <p:nvSpPr>
          <p:cNvPr id="10243" name="Content Placeholder 2"/>
          <p:cNvSpPr>
            <a:spLocks noGrp="1"/>
          </p:cNvSpPr>
          <p:nvPr>
            <p:ph idx="1"/>
          </p:nvPr>
        </p:nvSpPr>
        <p:spPr>
          <a:xfrm>
            <a:off x="609600" y="1981200"/>
            <a:ext cx="10972800" cy="2286000"/>
          </a:xfrm>
        </p:spPr>
        <p:txBody>
          <a:bodyPr/>
          <a:lstStyle/>
          <a:p>
            <a:pPr eaLnBrk="1" hangingPunct="1">
              <a:buFont typeface="Arial" charset="0"/>
              <a:buAutoNum type="romanLcPeriod"/>
            </a:pPr>
            <a:r>
              <a:rPr lang="en-US" sz="2400" dirty="0">
                <a:cs typeface="Times New Roman" pitchFamily="18" charset="0"/>
              </a:rPr>
              <a:t>Innovation.</a:t>
            </a:r>
          </a:p>
          <a:p>
            <a:pPr eaLnBrk="1" hangingPunct="1">
              <a:buFont typeface="Arial" charset="0"/>
              <a:buAutoNum type="romanLcPeriod"/>
            </a:pPr>
            <a:r>
              <a:rPr lang="en-US" sz="2400" dirty="0">
                <a:cs typeface="Times New Roman" pitchFamily="18" charset="0"/>
              </a:rPr>
              <a:t>Risk-taking.</a:t>
            </a:r>
          </a:p>
          <a:p>
            <a:pPr eaLnBrk="1" hangingPunct="1">
              <a:buFont typeface="Arial" charset="0"/>
              <a:buAutoNum type="romanLcPeriod"/>
            </a:pPr>
            <a:r>
              <a:rPr lang="en-US" sz="2400" dirty="0">
                <a:cs typeface="Times New Roman" pitchFamily="18" charset="0"/>
              </a:rPr>
              <a:t>Vision.</a:t>
            </a:r>
          </a:p>
          <a:p>
            <a:pPr eaLnBrk="1" hangingPunct="1">
              <a:buFont typeface="Arial" charset="0"/>
              <a:buAutoNum type="romanLcPeriod"/>
            </a:pPr>
            <a:r>
              <a:rPr lang="en-US" sz="2400" dirty="0">
                <a:cs typeface="Times New Roman" pitchFamily="18" charset="0"/>
              </a:rPr>
              <a:t>Organizing skil</a:t>
            </a:r>
            <a:r>
              <a:rPr lang="en-US" dirty="0">
                <a:latin typeface="Times New Roman" pitchFamily="18" charset="0"/>
                <a:cs typeface="Times New Roman" pitchFamily="18" charset="0"/>
              </a:rPr>
              <a:t>l</a:t>
            </a:r>
            <a:r>
              <a:rPr lang="en-US" sz="3200" dirty="0">
                <a:latin typeface="Times New Roman" pitchFamily="18" charset="0"/>
                <a:cs typeface="Times New Roman" pitchFamily="18" charset="0"/>
              </a:rPr>
              <a:t>.</a:t>
            </a:r>
            <a:endParaRPr lang="en-IN" sz="3200" dirty="0">
              <a:latin typeface="Times New Roman" pitchFamily="18" charset="0"/>
              <a:cs typeface="Times New Roman" pitchFamily="18" charset="0"/>
            </a:endParaRPr>
          </a:p>
          <a:p>
            <a:pPr eaLnBrk="1" hangingPunct="1"/>
            <a:endParaRPr lang="en-US" dirty="0"/>
          </a:p>
        </p:txBody>
      </p:sp>
      <p:sp>
        <p:nvSpPr>
          <p:cNvPr id="4" name="Rectangle 3"/>
          <p:cNvSpPr/>
          <p:nvPr/>
        </p:nvSpPr>
        <p:spPr>
          <a:xfrm>
            <a:off x="711200" y="4114800"/>
            <a:ext cx="10566400" cy="1200329"/>
          </a:xfrm>
          <a:prstGeom prst="rect">
            <a:avLst/>
          </a:prstGeom>
        </p:spPr>
        <p:txBody>
          <a:bodyPr wrap="square">
            <a:spAutoFit/>
          </a:bodyPr>
          <a:lstStyle/>
          <a:p>
            <a:r>
              <a:rPr lang="en-US" sz="2400" b="1" dirty="0">
                <a:solidFill>
                  <a:srgbClr val="FF0000"/>
                </a:solidFill>
                <a:latin typeface="+mn-lt"/>
              </a:rPr>
              <a:t>The capacity and willingness </a:t>
            </a:r>
            <a:r>
              <a:rPr lang="en-US" sz="2400" dirty="0">
                <a:latin typeface="+mn-lt"/>
              </a:rPr>
              <a:t>to develop, organize and manage a business venture along with any of its risks in order to make a profit. The most obvious example of entrepreneurship is the starting of new businesses.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 Entrepreneurship refers to the process of creating and managing a new business venture to achieve financial success and make a positive impact on society</a:t>
            </a:r>
          </a:p>
        </p:txBody>
      </p:sp>
      <p:sp>
        <p:nvSpPr>
          <p:cNvPr id="3" name="Content Placeholder 2"/>
          <p:cNvSpPr>
            <a:spLocks noGrp="1"/>
          </p:cNvSpPr>
          <p:nvPr>
            <p:ph idx="1"/>
          </p:nvPr>
        </p:nvSpPr>
        <p:spPr>
          <a:xfrm>
            <a:off x="609600" y="1600206"/>
            <a:ext cx="5410200" cy="5257794"/>
          </a:xfrm>
        </p:spPr>
        <p:txBody>
          <a:bodyPr>
            <a:normAutofit/>
          </a:bodyPr>
          <a:lstStyle/>
          <a:p>
            <a:r>
              <a:rPr lang="en-US" sz="2000" b="1" dirty="0">
                <a:solidFill>
                  <a:srgbClr val="FF0000"/>
                </a:solidFill>
              </a:rPr>
              <a:t>Creation</a:t>
            </a:r>
            <a:r>
              <a:rPr lang="en-US" sz="2000" b="1" dirty="0"/>
              <a:t> of TOMS Shoes</a:t>
            </a:r>
            <a:r>
              <a:rPr lang="en-US" sz="2000" dirty="0"/>
              <a:t>:</a:t>
            </a:r>
          </a:p>
          <a:p>
            <a:pPr lvl="1"/>
            <a:r>
              <a:rPr lang="en-US" sz="1800" dirty="0"/>
              <a:t>TOMS Shoes was founded in 2006 by Blake </a:t>
            </a:r>
            <a:r>
              <a:rPr lang="en-US" sz="1800" dirty="0" err="1"/>
              <a:t>Mycoskie</a:t>
            </a:r>
            <a:r>
              <a:rPr lang="en-US" sz="1800" dirty="0"/>
              <a:t> after a trip to Argentina, where he witnessed children living without shoes.</a:t>
            </a:r>
          </a:p>
          <a:p>
            <a:pPr lvl="1"/>
            <a:endParaRPr lang="en-US" sz="1800" dirty="0"/>
          </a:p>
          <a:p>
            <a:pPr lvl="1"/>
            <a:r>
              <a:rPr lang="en-US" sz="1800" dirty="0"/>
              <a:t>Inspired by the concept of "One for One," </a:t>
            </a:r>
            <a:r>
              <a:rPr lang="en-US" sz="1800" dirty="0" err="1"/>
              <a:t>Mycoskie</a:t>
            </a:r>
            <a:r>
              <a:rPr lang="en-US" sz="1800" dirty="0"/>
              <a:t> created TOMS with the mission of providing a pair of shoes to a child in need for every pair of shoes sold.</a:t>
            </a:r>
          </a:p>
          <a:p>
            <a:r>
              <a:rPr lang="en-US" sz="2000" b="1" dirty="0">
                <a:solidFill>
                  <a:srgbClr val="FF0000"/>
                </a:solidFill>
              </a:rPr>
              <a:t>Managing</a:t>
            </a:r>
            <a:r>
              <a:rPr lang="en-US" sz="2000" b="1" dirty="0"/>
              <a:t> a New Business Venture</a:t>
            </a:r>
            <a:r>
              <a:rPr lang="en-US" sz="2000" dirty="0"/>
              <a:t>:</a:t>
            </a:r>
          </a:p>
          <a:p>
            <a:pPr lvl="1"/>
            <a:r>
              <a:rPr lang="en-US" sz="1800" dirty="0" err="1"/>
              <a:t>Mycoskie</a:t>
            </a:r>
            <a:r>
              <a:rPr lang="en-US" sz="1800" dirty="0"/>
              <a:t> launched TOMS as a for-profit business venture, aiming to blend entrepreneurship with social impact.</a:t>
            </a:r>
          </a:p>
          <a:p>
            <a:pPr lvl="1"/>
            <a:r>
              <a:rPr lang="en-US" sz="1800" dirty="0"/>
              <a:t>He managed the business operations, including sourcing materials to ensure the sustainability and growth of the company.</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14</a:t>
            </a:fld>
            <a:endParaRPr lang="en-GB" dirty="0"/>
          </a:p>
        </p:txBody>
      </p:sp>
      <p:sp>
        <p:nvSpPr>
          <p:cNvPr id="5" name="Content Placeholder 2"/>
          <p:cNvSpPr txBox="1">
            <a:spLocks/>
          </p:cNvSpPr>
          <p:nvPr/>
        </p:nvSpPr>
        <p:spPr>
          <a:xfrm>
            <a:off x="6096000" y="1600200"/>
            <a:ext cx="5715000" cy="5029200"/>
          </a:xfrm>
          <a:prstGeom prst="rect">
            <a:avLst/>
          </a:prstGeom>
        </p:spPr>
        <p:txBody>
          <a:bodyPr vert="horz" lIns="91440" tIns="45720" rIns="91440" bIns="45720" rtlCol="0">
            <a:normAutofit/>
          </a:bodyPr>
          <a:lstStyle/>
          <a:p>
            <a:r>
              <a:rPr lang="en-US" sz="2000" b="1" dirty="0">
                <a:solidFill>
                  <a:srgbClr val="FF0000"/>
                </a:solidFill>
              </a:rPr>
              <a:t>Financial</a:t>
            </a:r>
            <a:r>
              <a:rPr lang="en-US" sz="2000" b="1" dirty="0"/>
              <a:t> Success</a:t>
            </a:r>
            <a:r>
              <a:rPr lang="en-US" sz="2000" dirty="0"/>
              <a:t>:</a:t>
            </a:r>
          </a:p>
          <a:p>
            <a:pPr lvl="1"/>
            <a:r>
              <a:rPr lang="en-US" sz="2000" dirty="0"/>
              <a:t>Despite initial challenges and skepticism, TOMS Shoes achieved remarkable financial success, driven by its innovative business model and compelling social mission and responsibility.</a:t>
            </a:r>
          </a:p>
          <a:p>
            <a:pPr lvl="1"/>
            <a:endParaRPr lang="en-US" sz="2000" dirty="0"/>
          </a:p>
          <a:p>
            <a:r>
              <a:rPr lang="en-US" sz="2000" b="1" dirty="0">
                <a:solidFill>
                  <a:srgbClr val="FF0000"/>
                </a:solidFill>
              </a:rPr>
              <a:t>Positive Impact on Society</a:t>
            </a:r>
            <a:r>
              <a:rPr lang="en-US" sz="2000" dirty="0"/>
              <a:t>:</a:t>
            </a:r>
          </a:p>
          <a:p>
            <a:pPr lvl="1"/>
            <a:r>
              <a:rPr lang="en-US" sz="2000" dirty="0"/>
              <a:t>TOMS Shoes has made a significant positive impact on society through its innovative approach to corporate social responsibility.</a:t>
            </a:r>
          </a:p>
          <a:p>
            <a:pPr lvl="1"/>
            <a:r>
              <a:rPr lang="en-US" sz="2000" dirty="0"/>
              <a:t>By providing shoes to children in need, TOMS has helped improve their health, education, and overall quality of life, while also raising awareness about the importance of footwear in impoverished communities.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additive="base">
                                        <p:cTn id="3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 calcmode="lin" valueType="num">
                                      <p:cBhvr additive="base">
                                        <p:cTn id="3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 calcmode="lin" valueType="num">
                                      <p:cBhvr additive="base">
                                        <p:cTn id="4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additive="base">
                                        <p:cTn id="4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“Entrepreneurship is a composite of three basic elements-invention, innovation and adaptation” Johnson </a:t>
            </a:r>
            <a:br>
              <a:rPr lang="en-US" sz="2800" dirty="0"/>
            </a:br>
            <a:br>
              <a:rPr lang="en-US" sz="2800" dirty="0"/>
            </a:br>
            <a:endParaRPr lang="en-US" sz="2800" dirty="0"/>
          </a:p>
        </p:txBody>
      </p:sp>
      <p:sp>
        <p:nvSpPr>
          <p:cNvPr id="3" name="Content Placeholder 2"/>
          <p:cNvSpPr>
            <a:spLocks noGrp="1"/>
          </p:cNvSpPr>
          <p:nvPr>
            <p:ph idx="1"/>
          </p:nvPr>
        </p:nvSpPr>
        <p:spPr>
          <a:xfrm>
            <a:off x="609600" y="914400"/>
            <a:ext cx="10972800" cy="5211769"/>
          </a:xfrm>
        </p:spPr>
        <p:txBody>
          <a:bodyPr>
            <a:normAutofit fontScale="47500" lnSpcReduction="20000"/>
          </a:bodyPr>
          <a:lstStyle/>
          <a:p>
            <a:r>
              <a:rPr lang="en-US" sz="4400" b="1" dirty="0">
                <a:solidFill>
                  <a:srgbClr val="FF0000"/>
                </a:solidFill>
              </a:rPr>
              <a:t>Invention</a:t>
            </a:r>
            <a:r>
              <a:rPr lang="en-US" sz="4400" dirty="0"/>
              <a:t>:</a:t>
            </a:r>
          </a:p>
          <a:p>
            <a:pPr lvl="1"/>
            <a:r>
              <a:rPr lang="en-US" sz="3400" dirty="0"/>
              <a:t>In 2007, Brian </a:t>
            </a:r>
            <a:r>
              <a:rPr lang="en-US" sz="3400" dirty="0" err="1"/>
              <a:t>Chesky</a:t>
            </a:r>
            <a:r>
              <a:rPr lang="en-US" sz="3400" dirty="0"/>
              <a:t> and Joe </a:t>
            </a:r>
            <a:r>
              <a:rPr lang="en-US" sz="3400" dirty="0" err="1"/>
              <a:t>Gebbia</a:t>
            </a:r>
            <a:r>
              <a:rPr lang="en-US" sz="3400" dirty="0"/>
              <a:t>, the founders of </a:t>
            </a:r>
            <a:r>
              <a:rPr lang="en-US" sz="3400" dirty="0" err="1"/>
              <a:t>Airbnb</a:t>
            </a:r>
            <a:r>
              <a:rPr lang="en-US" sz="3400" dirty="0"/>
              <a:t>, were struggling to pay rent for their apartment in San Francisco. </a:t>
            </a:r>
          </a:p>
          <a:p>
            <a:pPr lvl="1"/>
            <a:r>
              <a:rPr lang="en-US" sz="3400" dirty="0"/>
              <a:t>Got  idea of renting out air mattresses on their floor to attendees of a local conference to earn extra money. </a:t>
            </a:r>
          </a:p>
          <a:p>
            <a:pPr lvl="1"/>
            <a:r>
              <a:rPr lang="en-US" sz="3400" dirty="0"/>
              <a:t>This initial idea was an invention in itself – using spare space in their apartment to accommodate travelers when hotels were fully booked. </a:t>
            </a:r>
          </a:p>
          <a:p>
            <a:pPr lvl="1"/>
            <a:r>
              <a:rPr lang="en-US" sz="3400" dirty="0"/>
              <a:t>It was a creative solution to a common problem: the high demand for accommodation during peak times.</a:t>
            </a:r>
          </a:p>
          <a:p>
            <a:r>
              <a:rPr lang="en-US" sz="4400" b="1" dirty="0">
                <a:solidFill>
                  <a:srgbClr val="FF0000"/>
                </a:solidFill>
              </a:rPr>
              <a:t>Innovation</a:t>
            </a:r>
            <a:r>
              <a:rPr lang="en-US" sz="4400" dirty="0"/>
              <a:t>:</a:t>
            </a:r>
          </a:p>
          <a:p>
            <a:pPr lvl="1"/>
            <a:r>
              <a:rPr lang="en-US" sz="3300" dirty="0"/>
              <a:t>Form the  idea </a:t>
            </a:r>
            <a:r>
              <a:rPr lang="en-US" sz="3300" dirty="0" err="1"/>
              <a:t>Chesky</a:t>
            </a:r>
            <a:r>
              <a:rPr lang="en-US" sz="3300" dirty="0"/>
              <a:t> and </a:t>
            </a:r>
            <a:r>
              <a:rPr lang="en-US" sz="3300" dirty="0" err="1"/>
              <a:t>Gebbia</a:t>
            </a:r>
            <a:r>
              <a:rPr lang="en-US" sz="3300" dirty="0"/>
              <a:t> realized the potential to create a platform that would connect travelers with hosts offering unique and affordable accommodations.</a:t>
            </a:r>
          </a:p>
          <a:p>
            <a:pPr lvl="1"/>
            <a:r>
              <a:rPr lang="en-US" sz="3300" dirty="0"/>
              <a:t>They innovated by developing the </a:t>
            </a:r>
            <a:r>
              <a:rPr lang="en-US" sz="3300" dirty="0" err="1"/>
              <a:t>Airbnb</a:t>
            </a:r>
            <a:r>
              <a:rPr lang="en-US" sz="3300" dirty="0"/>
              <a:t> platform, which allowed hosts to list their properties and travelers to find and book accommodations directly.</a:t>
            </a:r>
          </a:p>
          <a:p>
            <a:pPr lvl="1"/>
            <a:r>
              <a:rPr lang="en-US" sz="3300" dirty="0" err="1"/>
              <a:t>Airbnb's</a:t>
            </a:r>
            <a:r>
              <a:rPr lang="en-US" sz="3300" dirty="0"/>
              <a:t> innovation extended beyond traditional hotel stays to include a wide range of unique and personalized lodging options, such as apartments, houses, </a:t>
            </a:r>
            <a:r>
              <a:rPr lang="en-US" sz="3300" dirty="0" err="1"/>
              <a:t>treehouses</a:t>
            </a:r>
            <a:r>
              <a:rPr lang="en-US" sz="3300" dirty="0"/>
              <a:t>, and even castles.</a:t>
            </a:r>
          </a:p>
          <a:p>
            <a:r>
              <a:rPr lang="en-US" sz="4400" b="1" dirty="0">
                <a:solidFill>
                  <a:srgbClr val="FF0000"/>
                </a:solidFill>
              </a:rPr>
              <a:t>Adaptation</a:t>
            </a:r>
            <a:r>
              <a:rPr lang="en-US" sz="4400" dirty="0"/>
              <a:t>:</a:t>
            </a:r>
          </a:p>
          <a:p>
            <a:pPr lvl="1"/>
            <a:r>
              <a:rPr lang="en-US" sz="3300" dirty="0"/>
              <a:t>As </a:t>
            </a:r>
            <a:r>
              <a:rPr lang="en-US" sz="3300" dirty="0" err="1"/>
              <a:t>Airbnb</a:t>
            </a:r>
            <a:r>
              <a:rPr lang="en-US" sz="3300" dirty="0"/>
              <a:t> grew, the founders faced various challenges, including regulatory issues, safety concerns, and user experience enhancements.</a:t>
            </a:r>
          </a:p>
          <a:p>
            <a:pPr lvl="1"/>
            <a:r>
              <a:rPr lang="en-US" sz="3300" dirty="0"/>
              <a:t>They adapted their business model and strategies to address these challenges by implementing features such as identity verification, host insurance, and customer support services.</a:t>
            </a:r>
          </a:p>
          <a:p>
            <a:pPr lvl="1"/>
            <a:r>
              <a:rPr lang="en-US" sz="3300" dirty="0" err="1"/>
              <a:t>Airbnb</a:t>
            </a:r>
            <a:r>
              <a:rPr lang="en-US" sz="3300" dirty="0"/>
              <a:t> also expanded its offerings beyond accommodations to include experiences and activities hosted by locals, catering to travelers seeking authentic and immersive experiences.</a:t>
            </a:r>
          </a:p>
          <a:p>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325562"/>
          </a:xfrm>
        </p:spPr>
        <p:txBody>
          <a:bodyPr>
            <a:noAutofit/>
          </a:bodyPr>
          <a:lstStyle/>
          <a:p>
            <a:r>
              <a:rPr lang="en-US" sz="2800" dirty="0"/>
              <a:t>The art of identifying opportunities, taking calculated risks, and bringing new ideas to life by creating new businesses or organizations.</a:t>
            </a:r>
            <a:br>
              <a:rPr lang="en-US" sz="2800" dirty="0"/>
            </a:br>
            <a:br>
              <a:rPr lang="en-US" sz="2800" dirty="0"/>
            </a:br>
            <a:endParaRPr lang="en-US" sz="2800" dirty="0"/>
          </a:p>
        </p:txBody>
      </p:sp>
      <p:sp>
        <p:nvSpPr>
          <p:cNvPr id="3" name="Content Placeholder 2"/>
          <p:cNvSpPr>
            <a:spLocks noGrp="1"/>
          </p:cNvSpPr>
          <p:nvPr>
            <p:ph idx="1"/>
          </p:nvPr>
        </p:nvSpPr>
        <p:spPr>
          <a:xfrm>
            <a:off x="762000" y="1066800"/>
            <a:ext cx="5638800" cy="5791200"/>
          </a:xfrm>
        </p:spPr>
        <p:txBody>
          <a:bodyPr>
            <a:normAutofit fontScale="70000" lnSpcReduction="20000"/>
          </a:bodyPr>
          <a:lstStyle/>
          <a:p>
            <a:pPr>
              <a:buNone/>
            </a:pPr>
            <a:r>
              <a:rPr lang="en-US" dirty="0">
                <a:solidFill>
                  <a:srgbClr val="FF0000"/>
                </a:solidFill>
              </a:rPr>
              <a:t>Let's illustrate this definition with the case study of </a:t>
            </a:r>
            <a:r>
              <a:rPr lang="en-US" dirty="0" err="1">
                <a:solidFill>
                  <a:srgbClr val="FF0000"/>
                </a:solidFill>
              </a:rPr>
              <a:t>Elon</a:t>
            </a:r>
            <a:r>
              <a:rPr lang="en-US" dirty="0">
                <a:solidFill>
                  <a:srgbClr val="FF0000"/>
                </a:solidFill>
              </a:rPr>
              <a:t> Musk and his ventures, including Tesla, </a:t>
            </a:r>
            <a:r>
              <a:rPr lang="en-US" dirty="0" err="1">
                <a:solidFill>
                  <a:srgbClr val="FF0000"/>
                </a:solidFill>
              </a:rPr>
              <a:t>SpaceX</a:t>
            </a:r>
            <a:r>
              <a:rPr lang="en-US" dirty="0">
                <a:solidFill>
                  <a:srgbClr val="FF0000"/>
                </a:solidFill>
              </a:rPr>
              <a:t>, and </a:t>
            </a:r>
            <a:r>
              <a:rPr lang="en-US" dirty="0" err="1">
                <a:solidFill>
                  <a:srgbClr val="FF0000"/>
                </a:solidFill>
              </a:rPr>
              <a:t>Neuralink</a:t>
            </a:r>
            <a:r>
              <a:rPr lang="en-US" dirty="0"/>
              <a:t>:</a:t>
            </a:r>
            <a:endParaRPr lang="en-US" b="1" dirty="0"/>
          </a:p>
          <a:p>
            <a:r>
              <a:rPr lang="en-US" b="1" dirty="0"/>
              <a:t>Identifying Opportunities</a:t>
            </a:r>
            <a:r>
              <a:rPr lang="en-US" dirty="0"/>
              <a:t>:</a:t>
            </a:r>
          </a:p>
          <a:p>
            <a:pPr lvl="1"/>
            <a:r>
              <a:rPr lang="en-US" dirty="0" err="1"/>
              <a:t>Elon</a:t>
            </a:r>
            <a:r>
              <a:rPr lang="en-US" dirty="0"/>
              <a:t> Musk identified opportunities in electric vehicles, renewable energy, space exploration, and neural interface technology.</a:t>
            </a:r>
          </a:p>
          <a:p>
            <a:pPr lvl="1"/>
            <a:r>
              <a:rPr lang="en-US" dirty="0"/>
              <a:t>He recognized potential for disruption and innovation in these emerging industries.</a:t>
            </a:r>
          </a:p>
          <a:p>
            <a:r>
              <a:rPr lang="en-US" b="1" dirty="0"/>
              <a:t>Taking Calculated Risks</a:t>
            </a:r>
            <a:r>
              <a:rPr lang="en-US" dirty="0"/>
              <a:t>:</a:t>
            </a:r>
          </a:p>
          <a:p>
            <a:pPr lvl="1"/>
            <a:r>
              <a:rPr lang="en-US" dirty="0"/>
              <a:t>Musk invested personal wealth and resources into ventures like Tesla, </a:t>
            </a:r>
            <a:r>
              <a:rPr lang="en-US" dirty="0" err="1"/>
              <a:t>SpaceX</a:t>
            </a:r>
            <a:r>
              <a:rPr lang="en-US" dirty="0"/>
              <a:t>, and </a:t>
            </a:r>
            <a:r>
              <a:rPr lang="en-US" dirty="0" err="1"/>
              <a:t>Neuralink</a:t>
            </a:r>
            <a:r>
              <a:rPr lang="en-US" dirty="0"/>
              <a:t>.</a:t>
            </a:r>
          </a:p>
          <a:p>
            <a:pPr lvl="1"/>
            <a:r>
              <a:rPr lang="en-US" dirty="0"/>
              <a:t>He took bold risks, such as developing reusable rocket technology and investing in electric vehicles when they were not mainstream.</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16</a:t>
            </a:fld>
            <a:endParaRPr lang="en-GB" dirty="0"/>
          </a:p>
        </p:txBody>
      </p:sp>
      <p:sp>
        <p:nvSpPr>
          <p:cNvPr id="5" name="Content Placeholder 2"/>
          <p:cNvSpPr txBox="1">
            <a:spLocks/>
          </p:cNvSpPr>
          <p:nvPr/>
        </p:nvSpPr>
        <p:spPr>
          <a:xfrm>
            <a:off x="6019800" y="1600200"/>
            <a:ext cx="5715000" cy="5029200"/>
          </a:xfrm>
          <a:prstGeom prst="rect">
            <a:avLst/>
          </a:prstGeom>
        </p:spPr>
        <p:txBody>
          <a:bodyPr vert="horz" lIns="91440" tIns="45720" rIns="91440" bIns="45720" rtlCol="0">
            <a:normAutofit/>
          </a:bodyPr>
          <a:lstStyle/>
          <a:p>
            <a:endParaRPr lang="en-US" sz="2000" dirty="0"/>
          </a:p>
        </p:txBody>
      </p:sp>
      <p:sp>
        <p:nvSpPr>
          <p:cNvPr id="6" name="Content Placeholder 2"/>
          <p:cNvSpPr txBox="1">
            <a:spLocks/>
          </p:cNvSpPr>
          <p:nvPr/>
        </p:nvSpPr>
        <p:spPr>
          <a:xfrm>
            <a:off x="6324600" y="1600206"/>
            <a:ext cx="5410200" cy="5257794"/>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chemeClr val="tx1"/>
                </a:solidFill>
                <a:effectLst/>
                <a:uLnTx/>
                <a:uFillTx/>
                <a:latin typeface="+mn-lt"/>
                <a:ea typeface="+mn-ea"/>
                <a:cs typeface="+mn-cs"/>
              </a:rPr>
              <a:t>Bringing New Ideas to Life</a:t>
            </a:r>
            <a:r>
              <a:rPr kumimoji="0" lang="en-US" sz="3200" b="0" i="0" u="none" strike="noStrike" kern="120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Musk's ventures represent innovative solutions to complex problems.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Tesla produces electric vehicles and energy products, </a:t>
            </a:r>
            <a:r>
              <a:rPr kumimoji="0" lang="en-US" sz="2800" b="0" i="0" u="none" strike="noStrike" kern="1200" cap="none" spc="0" normalizeH="0" baseline="0" noProof="0" dirty="0" err="1">
                <a:ln>
                  <a:noFill/>
                </a:ln>
                <a:solidFill>
                  <a:schemeClr val="tx1"/>
                </a:solidFill>
                <a:effectLst/>
                <a:uLnTx/>
                <a:uFillTx/>
                <a:latin typeface="+mn-lt"/>
                <a:ea typeface="+mn-ea"/>
                <a:cs typeface="+mn-cs"/>
              </a:rPr>
              <a:t>SpaceX</a:t>
            </a:r>
            <a:r>
              <a:rPr kumimoji="0" lang="en-US" sz="2800" b="0" i="0" u="none" strike="noStrike" kern="1200" cap="none" spc="0" normalizeH="0" baseline="0" noProof="0" dirty="0">
                <a:ln>
                  <a:noFill/>
                </a:ln>
                <a:solidFill>
                  <a:schemeClr val="tx1"/>
                </a:solidFill>
                <a:effectLst/>
                <a:uLnTx/>
                <a:uFillTx/>
                <a:latin typeface="+mn-lt"/>
                <a:ea typeface="+mn-ea"/>
                <a:cs typeface="+mn-cs"/>
              </a:rPr>
              <a:t> develops reusable rockets and aims for Mars colonization, and </a:t>
            </a:r>
            <a:r>
              <a:rPr kumimoji="0" lang="en-US" sz="2800" b="0" i="0" u="none" strike="noStrike" kern="1200" cap="none" spc="0" normalizeH="0" baseline="0" noProof="0" dirty="0" err="1">
                <a:ln>
                  <a:noFill/>
                </a:ln>
                <a:solidFill>
                  <a:schemeClr val="tx1"/>
                </a:solidFill>
                <a:effectLst/>
                <a:uLnTx/>
                <a:uFillTx/>
                <a:latin typeface="+mn-lt"/>
                <a:ea typeface="+mn-ea"/>
                <a:cs typeface="+mn-cs"/>
              </a:rPr>
              <a:t>Neuralink</a:t>
            </a:r>
            <a:r>
              <a:rPr kumimoji="0" lang="en-US" sz="2800" b="0" i="0" u="none" strike="noStrike" kern="1200" cap="none" spc="0" normalizeH="0" baseline="0" noProof="0" dirty="0">
                <a:ln>
                  <a:noFill/>
                </a:ln>
                <a:solidFill>
                  <a:schemeClr val="tx1"/>
                </a:solidFill>
                <a:effectLst/>
                <a:uLnTx/>
                <a:uFillTx/>
                <a:latin typeface="+mn-lt"/>
                <a:ea typeface="+mn-ea"/>
                <a:cs typeface="+mn-cs"/>
              </a:rPr>
              <a:t> works on brain-computer interface technology.</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Musk's ability to translate visionary ideas into tangible products showcases the transformative power of entrepreneurship.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nodePh="1">
                                  <p:stCondLst>
                                    <p:cond delay="0"/>
                                  </p:stCondLst>
                                  <p:endCondLst>
                                    <p:cond evt="begin" delay="0">
                                      <p:tn val="39"/>
                                    </p:cond>
                                  </p:endCondLst>
                                  <p:childTnLst>
                                    <p:set>
                                      <p:cBhvr>
                                        <p:cTn id="40" dur="1" fill="hold">
                                          <p:stCondLst>
                                            <p:cond delay="0"/>
                                          </p:stCondLst>
                                        </p:cTn>
                                        <p:tgtEl>
                                          <p:spTgt spid="5">
                                            <p:txEl>
                                              <p:pRg st="0" end="0"/>
                                            </p:txEl>
                                          </p:spTgt>
                                        </p:tgtEl>
                                        <p:attrNameLst>
                                          <p:attrName>style.visibility</p:attrName>
                                        </p:attrNameLst>
                                      </p:cBhvr>
                                      <p:to>
                                        <p:strVal val="visible"/>
                                      </p:to>
                                    </p:set>
                                    <p:anim calcmode="lin" valueType="num">
                                      <p:cBhvr additive="base">
                                        <p:cTn id="4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 calcmode="lin" valueType="num">
                                      <p:cBhvr additive="base">
                                        <p:cTn id="4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 calcmode="lin" valueType="num">
                                      <p:cBhvr additive="base">
                                        <p:cTn id="5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 calcmode="lin" valueType="num">
                                      <p:cBhvr additive="base">
                                        <p:cTn id="5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 calcmode="lin" valueType="num">
                                      <p:cBhvr additive="base">
                                        <p:cTn id="5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Entrepreneurship entails bearing the risk of buying at a certain price and selling at uncertain prices.” Ricardo </a:t>
            </a:r>
            <a:r>
              <a:rPr lang="en-US" sz="2800" dirty="0" err="1"/>
              <a:t>Cantillon</a:t>
            </a:r>
            <a:br>
              <a:rPr lang="en-US" sz="2800" dirty="0"/>
            </a:br>
            <a:endParaRPr lang="en-US" sz="2800" dirty="0"/>
          </a:p>
        </p:txBody>
      </p:sp>
      <p:sp>
        <p:nvSpPr>
          <p:cNvPr id="3" name="Content Placeholder 2"/>
          <p:cNvSpPr>
            <a:spLocks noGrp="1"/>
          </p:cNvSpPr>
          <p:nvPr>
            <p:ph idx="1"/>
          </p:nvPr>
        </p:nvSpPr>
        <p:spPr>
          <a:xfrm>
            <a:off x="685800" y="1143000"/>
            <a:ext cx="10972800" cy="4525963"/>
          </a:xfrm>
        </p:spPr>
        <p:txBody>
          <a:bodyPr>
            <a:noAutofit/>
          </a:bodyPr>
          <a:lstStyle/>
          <a:p>
            <a:r>
              <a:rPr lang="en-US" sz="2000" dirty="0"/>
              <a:t>John's Mobile App Startup Case Study:</a:t>
            </a:r>
          </a:p>
          <a:p>
            <a:r>
              <a:rPr lang="en-US" sz="2000" b="1" dirty="0"/>
              <a:t>Buying at a Certain Price</a:t>
            </a:r>
            <a:r>
              <a:rPr lang="en-US" sz="2000" dirty="0"/>
              <a:t>:</a:t>
            </a:r>
          </a:p>
          <a:p>
            <a:pPr lvl="1"/>
            <a:r>
              <a:rPr lang="en-US" sz="1600" dirty="0"/>
              <a:t>John, a tech enthusiast, develops a new mobile app aimed at improving productivity for remote workers. He invests time, resources, and funds into developing the app, including software development, user interface design, and testing.</a:t>
            </a:r>
          </a:p>
          <a:p>
            <a:pPr lvl="1"/>
            <a:r>
              <a:rPr lang="en-US" sz="1600" dirty="0"/>
              <a:t>John's investment represents the "buying" phase of entrepreneurship, where he incurs costs to bring his product to market. He has a clear understanding of the expenses associated with developing and launching his app.</a:t>
            </a:r>
          </a:p>
          <a:p>
            <a:r>
              <a:rPr lang="en-US" sz="2000" b="1" dirty="0"/>
              <a:t>Selling at Uncertain Prices</a:t>
            </a:r>
            <a:r>
              <a:rPr lang="en-US" sz="2000" dirty="0"/>
              <a:t>:</a:t>
            </a:r>
          </a:p>
          <a:p>
            <a:pPr lvl="1"/>
            <a:r>
              <a:rPr lang="en-US" sz="1600" dirty="0"/>
              <a:t>Once John completes development, he faces the challenge of selling his mobile app at uncertain prices in the market. The demand for productivity apps may fluctuate based on user preferences, competitor offerings, and market trends.</a:t>
            </a:r>
          </a:p>
          <a:p>
            <a:pPr lvl="1"/>
            <a:r>
              <a:rPr lang="en-US" sz="1600" dirty="0"/>
              <a:t>John sets an initial price for his app based on competitor analysis, perceived value, and pricing strategies. However, he cannot predict with certainty how users will respond to his pricing and whether they will be willing to pay for his app.</a:t>
            </a:r>
          </a:p>
          <a:p>
            <a:r>
              <a:rPr lang="en-US" sz="2000" b="1" dirty="0"/>
              <a:t>Bearing the Risk</a:t>
            </a:r>
            <a:r>
              <a:rPr lang="en-US" sz="2000" dirty="0"/>
              <a:t>:</a:t>
            </a:r>
          </a:p>
          <a:p>
            <a:pPr lvl="1"/>
            <a:r>
              <a:rPr lang="en-US" sz="1600" dirty="0"/>
              <a:t>As an entrepreneur, John bears the risk of buying resources at certain prices and selling his app at uncertain prices in the market.</a:t>
            </a:r>
          </a:p>
          <a:p>
            <a:pPr lvl="1"/>
            <a:r>
              <a:rPr lang="en-US" sz="1600" dirty="0"/>
              <a:t>If John fails to attract users or generate sufficient revenue from app sales, he risks financial losses and the viability of his startup.</a:t>
            </a:r>
          </a:p>
          <a:p>
            <a:pPr lvl="1"/>
            <a:r>
              <a:rPr lang="en-US" sz="1600" dirty="0"/>
              <a:t>John must navigate the uncertainties of the app market, adjust his pricing strategies, and effectively market his app to mitigate risks and maximize user adoption and profitability.</a:t>
            </a:r>
          </a:p>
          <a:p>
            <a:endParaRPr lang="en-US" sz="2000"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17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972800" cy="762000"/>
          </a:xfrm>
        </p:spPr>
        <p:txBody>
          <a:bodyPr/>
          <a:lstStyle/>
          <a:p>
            <a:r>
              <a:rPr lang="en-US" dirty="0"/>
              <a:t>Other Definitions</a:t>
            </a:r>
          </a:p>
        </p:txBody>
      </p:sp>
      <p:sp>
        <p:nvSpPr>
          <p:cNvPr id="3" name="Content Placeholder 2"/>
          <p:cNvSpPr>
            <a:spLocks noGrp="1"/>
          </p:cNvSpPr>
          <p:nvPr>
            <p:ph idx="1"/>
          </p:nvPr>
        </p:nvSpPr>
        <p:spPr>
          <a:xfrm>
            <a:off x="609600" y="685800"/>
            <a:ext cx="10972800" cy="5440369"/>
          </a:xfrm>
        </p:spPr>
        <p:txBody>
          <a:bodyPr>
            <a:normAutofit/>
          </a:bodyPr>
          <a:lstStyle/>
          <a:p>
            <a:pPr algn="just"/>
            <a:r>
              <a:rPr lang="en-US" dirty="0"/>
              <a:t>“Entrepreneurship is any kind of innovative function that could have a bearing on the welfare of an entrepreneur.” Joseph A. Schumpeter</a:t>
            </a:r>
          </a:p>
          <a:p>
            <a:pPr algn="just"/>
            <a:r>
              <a:rPr lang="en-US" dirty="0"/>
              <a:t>A.H. Cole said that Entrepreneurship is the purposeful activity of an individual or a group of associated individuals, undertaken to initiate, maintain or aggrandize profit by </a:t>
            </a:r>
            <a:r>
              <a:rPr lang="en-US" dirty="0">
                <a:hlinkClick r:id="rId2"/>
              </a:rPr>
              <a:t>production</a:t>
            </a:r>
            <a:r>
              <a:rPr lang="en-US" dirty="0"/>
              <a:t> or distribution of economic goods and services</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18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Milkymist: Entrepreneurship story of a young boy. Established 2000 Crore dairy product Venture</a:t>
            </a:r>
          </a:p>
        </p:txBody>
      </p:sp>
      <p:sp>
        <p:nvSpPr>
          <p:cNvPr id="3" name="Content Placeholder 2"/>
          <p:cNvSpPr>
            <a:spLocks noGrp="1"/>
          </p:cNvSpPr>
          <p:nvPr>
            <p:ph idx="1"/>
          </p:nvPr>
        </p:nvSpPr>
        <p:spPr/>
        <p:txBody>
          <a:bodyPr/>
          <a:lstStyle/>
          <a:p>
            <a:pPr>
              <a:buNone/>
            </a:pPr>
            <a:r>
              <a:rPr lang="en-US" dirty="0"/>
              <a:t>In 1992 in 17 Yr. old school boy realized  the following concerns in his father business. </a:t>
            </a:r>
          </a:p>
          <a:p>
            <a:r>
              <a:rPr lang="en-US" dirty="0">
                <a:solidFill>
                  <a:srgbClr val="FF0000"/>
                </a:solidFill>
              </a:rPr>
              <a:t>Very low profit </a:t>
            </a:r>
            <a:r>
              <a:rPr lang="en-US" dirty="0"/>
              <a:t>in the milk selling business of his father(30 Paise to 1 Rs. Per Litre)</a:t>
            </a:r>
          </a:p>
          <a:p>
            <a:r>
              <a:rPr lang="en-US" dirty="0"/>
              <a:t>Margin was </a:t>
            </a:r>
            <a:r>
              <a:rPr lang="en-US" dirty="0">
                <a:solidFill>
                  <a:srgbClr val="FF0000"/>
                </a:solidFill>
              </a:rPr>
              <a:t>barely 3-5% even </a:t>
            </a:r>
            <a:r>
              <a:rPr lang="en-US" dirty="0"/>
              <a:t>negative sometimes.</a:t>
            </a:r>
          </a:p>
          <a:p>
            <a:r>
              <a:rPr lang="en-US" dirty="0"/>
              <a:t>Shorter Shelf life of milk, Had to sell the </a:t>
            </a:r>
            <a:r>
              <a:rPr lang="en-US" dirty="0">
                <a:solidFill>
                  <a:srgbClr val="FF0000"/>
                </a:solidFill>
              </a:rPr>
              <a:t>milk within 10 Hours to make profit </a:t>
            </a:r>
            <a:r>
              <a:rPr lang="en-US" dirty="0"/>
              <a:t>or else lead to loss.</a:t>
            </a:r>
          </a:p>
          <a:p>
            <a:r>
              <a:rPr lang="en-US" dirty="0">
                <a:solidFill>
                  <a:srgbClr val="FF0000"/>
                </a:solidFill>
              </a:rPr>
              <a:t>Logistics was difficult </a:t>
            </a:r>
            <a:r>
              <a:rPr lang="en-US" dirty="0"/>
              <a:t>lead to problem in business expansion.</a:t>
            </a:r>
          </a:p>
          <a:p>
            <a:endParaRPr lang="en-US" dirty="0"/>
          </a:p>
          <a:p>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19</a:t>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BC01-9BFF-F6E5-CF8D-855C41BF7DF6}"/>
              </a:ext>
            </a:extLst>
          </p:cNvPr>
          <p:cNvSpPr>
            <a:spLocks noGrp="1"/>
          </p:cNvSpPr>
          <p:nvPr>
            <p:ph type="title"/>
          </p:nvPr>
        </p:nvSpPr>
        <p:spPr>
          <a:xfrm>
            <a:off x="609600" y="274638"/>
            <a:ext cx="10972800" cy="563562"/>
          </a:xfrm>
        </p:spPr>
        <p:txBody>
          <a:bodyPr>
            <a:normAutofit fontScale="90000"/>
          </a:bodyPr>
          <a:lstStyle/>
          <a:p>
            <a:r>
              <a:rPr lang="en-US" dirty="0"/>
              <a:t>Syllabus</a:t>
            </a:r>
            <a:endParaRPr lang="en-IN" dirty="0"/>
          </a:p>
        </p:txBody>
      </p:sp>
      <p:pic>
        <p:nvPicPr>
          <p:cNvPr id="5" name="Content Placeholder 4">
            <a:extLst>
              <a:ext uri="{FF2B5EF4-FFF2-40B4-BE49-F238E27FC236}">
                <a16:creationId xmlns:a16="http://schemas.microsoft.com/office/drawing/2014/main" id="{209F9786-D822-6E5B-FBC8-EDEFD2AB8739}"/>
              </a:ext>
            </a:extLst>
          </p:cNvPr>
          <p:cNvPicPr>
            <a:picLocks noGrp="1" noChangeAspect="1"/>
          </p:cNvPicPr>
          <p:nvPr>
            <p:ph idx="1"/>
          </p:nvPr>
        </p:nvPicPr>
        <p:blipFill>
          <a:blip r:embed="rId2"/>
          <a:stretch>
            <a:fillRect/>
          </a:stretch>
        </p:blipFill>
        <p:spPr>
          <a:xfrm>
            <a:off x="914400" y="838200"/>
            <a:ext cx="10668000" cy="5825675"/>
          </a:xfrm>
          <a:prstGeom prst="rect">
            <a:avLst/>
          </a:prstGeom>
        </p:spPr>
      </p:pic>
      <p:sp>
        <p:nvSpPr>
          <p:cNvPr id="4" name="Slide Number Placeholder 3">
            <a:extLst>
              <a:ext uri="{FF2B5EF4-FFF2-40B4-BE49-F238E27FC236}">
                <a16:creationId xmlns:a16="http://schemas.microsoft.com/office/drawing/2014/main" id="{F5BC5F30-191D-13CA-33D0-FB053DF28217}"/>
              </a:ext>
            </a:extLst>
          </p:cNvPr>
          <p:cNvSpPr>
            <a:spLocks noGrp="1"/>
          </p:cNvSpPr>
          <p:nvPr>
            <p:ph type="sldNum" sz="quarter" idx="12"/>
          </p:nvPr>
        </p:nvSpPr>
        <p:spPr/>
        <p:txBody>
          <a:bodyPr/>
          <a:lstStyle/>
          <a:p>
            <a:pPr lvl="0"/>
            <a:fld id="{A2BA438F-1CA1-4980-80C1-48A234BC9C32}" type="slidenum">
              <a:rPr lang="en-GB" smtClean="0"/>
              <a:pPr lvl="0"/>
              <a:t>2</a:t>
            </a:fld>
            <a:endParaRPr lang="en-GB"/>
          </a:p>
        </p:txBody>
      </p:sp>
    </p:spTree>
    <p:extLst>
      <p:ext uri="{BB962C8B-B14F-4D97-AF65-F5344CB8AC3E}">
        <p14:creationId xmlns:p14="http://schemas.microsoft.com/office/powerpoint/2010/main" val="297158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Mechanism</a:t>
            </a:r>
          </a:p>
        </p:txBody>
      </p:sp>
      <p:sp>
        <p:nvSpPr>
          <p:cNvPr id="3" name="Content Placeholder 2"/>
          <p:cNvSpPr>
            <a:spLocks noGrp="1"/>
          </p:cNvSpPr>
          <p:nvPr>
            <p:ph idx="1"/>
          </p:nvPr>
        </p:nvSpPr>
        <p:spPr/>
        <p:txBody>
          <a:bodyPr/>
          <a:lstStyle/>
          <a:p>
            <a:r>
              <a:rPr lang="en-US" dirty="0"/>
              <a:t>He started the strategy of </a:t>
            </a:r>
            <a:r>
              <a:rPr lang="en-US" dirty="0">
                <a:solidFill>
                  <a:srgbClr val="FF0000"/>
                </a:solidFill>
              </a:rPr>
              <a:t>value addition </a:t>
            </a:r>
            <a:r>
              <a:rPr lang="en-US" dirty="0"/>
              <a:t>by commoditization of milk following the principle.</a:t>
            </a:r>
          </a:p>
          <a:p>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20</a:t>
            </a:fld>
            <a:endParaRPr lang="en-GB"/>
          </a:p>
        </p:txBody>
      </p:sp>
      <p:pic>
        <p:nvPicPr>
          <p:cNvPr id="1027" name="Picture 3"/>
          <p:cNvPicPr>
            <a:picLocks noChangeAspect="1" noChangeArrowheads="1"/>
          </p:cNvPicPr>
          <p:nvPr/>
        </p:nvPicPr>
        <p:blipFill>
          <a:blip r:embed="rId2"/>
          <a:srcRect/>
          <a:stretch>
            <a:fillRect/>
          </a:stretch>
        </p:blipFill>
        <p:spPr bwMode="auto">
          <a:xfrm>
            <a:off x="2971800" y="2971800"/>
            <a:ext cx="6162675" cy="2247900"/>
          </a:xfrm>
          <a:prstGeom prst="rect">
            <a:avLst/>
          </a:prstGeom>
          <a:noFill/>
          <a:ln w="9525">
            <a:noFill/>
            <a:miter lim="800000"/>
            <a:headEnd/>
            <a:tailEnd/>
          </a:ln>
          <a:effectLst/>
        </p:spPr>
      </p:pic>
      <p:sp>
        <p:nvSpPr>
          <p:cNvPr id="7"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lstStyle/>
          <a:p>
            <a:r>
              <a:rPr lang="en-US" dirty="0"/>
              <a:t>Example of value addition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21</a:t>
            </a:fld>
            <a:endParaRPr lang="en-GB"/>
          </a:p>
        </p:txBody>
      </p:sp>
      <p:pic>
        <p:nvPicPr>
          <p:cNvPr id="2050" name="Picture 2"/>
          <p:cNvPicPr>
            <a:picLocks noChangeAspect="1" noChangeArrowheads="1"/>
          </p:cNvPicPr>
          <p:nvPr/>
        </p:nvPicPr>
        <p:blipFill>
          <a:blip r:embed="rId2"/>
          <a:srcRect/>
          <a:stretch>
            <a:fillRect/>
          </a:stretch>
        </p:blipFill>
        <p:spPr bwMode="auto">
          <a:xfrm>
            <a:off x="0" y="1219200"/>
            <a:ext cx="12192000" cy="5638800"/>
          </a:xfrm>
          <a:prstGeom prst="rect">
            <a:avLst/>
          </a:prstGeom>
          <a:noFill/>
          <a:ln w="9525">
            <a:noFill/>
            <a:miter lim="800000"/>
            <a:headEnd/>
            <a:tailEnd/>
          </a:ln>
          <a:effectLst/>
        </p:spPr>
      </p:pic>
      <p:sp>
        <p:nvSpPr>
          <p:cNvPr id="6" name="TextBox 5"/>
          <p:cNvSpPr txBox="1"/>
          <p:nvPr/>
        </p:nvSpPr>
        <p:spPr>
          <a:xfrm>
            <a:off x="990600" y="1828800"/>
            <a:ext cx="3276600" cy="338554"/>
          </a:xfrm>
          <a:prstGeom prst="rect">
            <a:avLst/>
          </a:prstGeom>
          <a:noFill/>
        </p:spPr>
        <p:txBody>
          <a:bodyPr wrap="square" rtlCol="0">
            <a:spAutoFit/>
          </a:bodyPr>
          <a:lstStyle/>
          <a:p>
            <a:r>
              <a:rPr lang="en-US" sz="1600" b="1" dirty="0"/>
              <a:t>Buy and Sell only Model</a:t>
            </a:r>
          </a:p>
        </p:txBody>
      </p:sp>
      <p:sp>
        <p:nvSpPr>
          <p:cNvPr id="7" name="TextBox 6"/>
          <p:cNvSpPr txBox="1"/>
          <p:nvPr/>
        </p:nvSpPr>
        <p:spPr>
          <a:xfrm>
            <a:off x="4419600" y="1828800"/>
            <a:ext cx="3429000" cy="523220"/>
          </a:xfrm>
          <a:prstGeom prst="rect">
            <a:avLst/>
          </a:prstGeom>
          <a:noFill/>
        </p:spPr>
        <p:txBody>
          <a:bodyPr wrap="square" rtlCol="0">
            <a:spAutoFit/>
          </a:bodyPr>
          <a:lstStyle/>
          <a:p>
            <a:pPr algn="ctr"/>
            <a:r>
              <a:rPr lang="en-US" sz="1400" b="1" dirty="0"/>
              <a:t>( RICE+URAD+OTHER) MAKE IDLI 3KG BATTER AND THEN SELL@80 Rs. KG)</a:t>
            </a:r>
          </a:p>
        </p:txBody>
      </p:sp>
      <p:sp>
        <p:nvSpPr>
          <p:cNvPr id="8" name="TextBox 7"/>
          <p:cNvSpPr txBox="1"/>
          <p:nvPr/>
        </p:nvSpPr>
        <p:spPr>
          <a:xfrm>
            <a:off x="8077200" y="1752600"/>
            <a:ext cx="3429000" cy="738664"/>
          </a:xfrm>
          <a:prstGeom prst="rect">
            <a:avLst/>
          </a:prstGeom>
          <a:noFill/>
        </p:spPr>
        <p:txBody>
          <a:bodyPr wrap="square" rtlCol="0">
            <a:spAutoFit/>
          </a:bodyPr>
          <a:lstStyle/>
          <a:p>
            <a:pPr algn="ctr"/>
            <a:r>
              <a:rPr lang="en-US" sz="1400" b="1" dirty="0"/>
              <a:t>3KG BATTER CAN MAKE 60 IDLIS AND THEN 20 Rs./ KG OTHER COST AND  SELL@40 PER PLATE OF 3 IDLIS)</a:t>
            </a:r>
          </a:p>
        </p:txBody>
      </p:sp>
      <p:sp>
        <p:nvSpPr>
          <p:cNvPr id="9"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9296400" cy="1143000"/>
          </a:xfrm>
        </p:spPr>
        <p:txBody>
          <a:bodyPr>
            <a:normAutofit fontScale="90000"/>
          </a:bodyPr>
          <a:lstStyle/>
          <a:p>
            <a:r>
              <a:rPr lang="en-US" dirty="0"/>
              <a:t>How Milky Mist apply the philosophy of Value addition</a:t>
            </a:r>
            <a:br>
              <a:rPr lang="en-US" dirty="0"/>
            </a:br>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22</a:t>
            </a:fld>
            <a:endParaRPr lang="en-GB"/>
          </a:p>
        </p:txBody>
      </p:sp>
      <p:sp>
        <p:nvSpPr>
          <p:cNvPr id="6" name="TextBox 5"/>
          <p:cNvSpPr txBox="1"/>
          <p:nvPr/>
        </p:nvSpPr>
        <p:spPr>
          <a:xfrm>
            <a:off x="762000" y="1066800"/>
            <a:ext cx="10972800" cy="830997"/>
          </a:xfrm>
          <a:prstGeom prst="rect">
            <a:avLst/>
          </a:prstGeom>
          <a:noFill/>
        </p:spPr>
        <p:txBody>
          <a:bodyPr wrap="square" rtlCol="0">
            <a:spAutoFit/>
          </a:bodyPr>
          <a:lstStyle/>
          <a:p>
            <a:r>
              <a:rPr lang="en-US" sz="2400" b="1" dirty="0"/>
              <a:t>Procured Milk and Turned into other dairy products and seen the effect of value addition </a:t>
            </a:r>
          </a:p>
        </p:txBody>
      </p:sp>
      <p:sp>
        <p:nvSpPr>
          <p:cNvPr id="7" name="Content Placeholder 6"/>
          <p:cNvSpPr>
            <a:spLocks noGrp="1"/>
          </p:cNvSpPr>
          <p:nvPr>
            <p:ph idx="1"/>
          </p:nvPr>
        </p:nvSpPr>
        <p:spPr>
          <a:xfrm>
            <a:off x="152400" y="0"/>
            <a:ext cx="2438400" cy="1143000"/>
          </a:xfrm>
        </p:spPr>
        <p:txBody>
          <a:bodyPr/>
          <a:lstStyle/>
          <a:p>
            <a:pPr>
              <a:buNone/>
            </a:pPr>
            <a:r>
              <a:rPr lang="en-US" b="1" i="1" dirty="0" err="1">
                <a:solidFill>
                  <a:srgbClr val="7030A0"/>
                </a:solidFill>
              </a:rPr>
              <a:t>MilkyMist</a:t>
            </a:r>
            <a:r>
              <a:rPr lang="en-US" b="1" i="1" dirty="0">
                <a:solidFill>
                  <a:srgbClr val="7030A0"/>
                </a:solidFill>
              </a:rPr>
              <a:t> </a:t>
            </a:r>
            <a:br>
              <a:rPr lang="en-US" b="1" i="1" dirty="0">
                <a:solidFill>
                  <a:srgbClr val="7030A0"/>
                </a:solidFill>
              </a:rPr>
            </a:br>
            <a:r>
              <a:rPr lang="en-US" b="1" i="1" dirty="0">
                <a:solidFill>
                  <a:srgbClr val="7030A0"/>
                </a:solidFill>
              </a:rPr>
              <a:t>Case Study</a:t>
            </a:r>
          </a:p>
        </p:txBody>
      </p:sp>
      <p:pic>
        <p:nvPicPr>
          <p:cNvPr id="3075" name="Picture 3"/>
          <p:cNvPicPr>
            <a:picLocks noChangeAspect="1" noChangeArrowheads="1"/>
          </p:cNvPicPr>
          <p:nvPr/>
        </p:nvPicPr>
        <p:blipFill>
          <a:blip r:embed="rId2"/>
          <a:srcRect/>
          <a:stretch>
            <a:fillRect/>
          </a:stretch>
        </p:blipFill>
        <p:spPr bwMode="auto">
          <a:xfrm>
            <a:off x="1066800" y="1828800"/>
            <a:ext cx="9677400" cy="4724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9067800" cy="1143000"/>
          </a:xfrm>
        </p:spPr>
        <p:txBody>
          <a:bodyPr/>
          <a:lstStyle/>
          <a:p>
            <a:r>
              <a:rPr lang="en-US" dirty="0"/>
              <a:t>What benefits Owner( </a:t>
            </a:r>
            <a:r>
              <a:rPr lang="en-US" dirty="0" err="1"/>
              <a:t>Satish</a:t>
            </a:r>
            <a:r>
              <a:rPr lang="en-US" dirty="0"/>
              <a:t> Got)</a:t>
            </a:r>
          </a:p>
        </p:txBody>
      </p:sp>
      <p:sp>
        <p:nvSpPr>
          <p:cNvPr id="3" name="Content Placeholder 2"/>
          <p:cNvSpPr>
            <a:spLocks noGrp="1"/>
          </p:cNvSpPr>
          <p:nvPr>
            <p:ph idx="1"/>
          </p:nvPr>
        </p:nvSpPr>
        <p:spPr/>
        <p:txBody>
          <a:bodyPr/>
          <a:lstStyle/>
          <a:p>
            <a:r>
              <a:rPr lang="en-US" dirty="0"/>
              <a:t>Competitors reduced by large extent</a:t>
            </a:r>
          </a:p>
          <a:p>
            <a:r>
              <a:rPr lang="en-US" dirty="0"/>
              <a:t>Margins increased</a:t>
            </a:r>
          </a:p>
          <a:p>
            <a:r>
              <a:rPr lang="en-US" dirty="0"/>
              <a:t>Shelf life of product increased </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23</a:t>
            </a:fld>
            <a:endParaRPr lang="en-GB"/>
          </a:p>
        </p:txBody>
      </p:sp>
      <p:sp>
        <p:nvSpPr>
          <p:cNvPr id="5"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pic>
        <p:nvPicPr>
          <p:cNvPr id="4099" name="Picture 3"/>
          <p:cNvPicPr>
            <a:picLocks noChangeAspect="1" noChangeArrowheads="1"/>
          </p:cNvPicPr>
          <p:nvPr/>
        </p:nvPicPr>
        <p:blipFill>
          <a:blip r:embed="rId2"/>
          <a:srcRect/>
          <a:stretch>
            <a:fillRect/>
          </a:stretch>
        </p:blipFill>
        <p:spPr bwMode="auto">
          <a:xfrm>
            <a:off x="1143000" y="3352800"/>
            <a:ext cx="5362575" cy="2762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9067800" cy="1143000"/>
          </a:xfrm>
        </p:spPr>
        <p:txBody>
          <a:bodyPr/>
          <a:lstStyle/>
          <a:p>
            <a:r>
              <a:rPr lang="en-US" dirty="0"/>
              <a:t>Learning from the case study till now</a:t>
            </a:r>
          </a:p>
        </p:txBody>
      </p:sp>
      <p:sp>
        <p:nvSpPr>
          <p:cNvPr id="3" name="Content Placeholder 2"/>
          <p:cNvSpPr>
            <a:spLocks noGrp="1"/>
          </p:cNvSpPr>
          <p:nvPr>
            <p:ph idx="1"/>
          </p:nvPr>
        </p:nvSpPr>
        <p:spPr/>
        <p:txBody>
          <a:bodyPr>
            <a:normAutofit/>
          </a:bodyPr>
          <a:lstStyle/>
          <a:p>
            <a:r>
              <a:rPr lang="en-US" dirty="0"/>
              <a:t>If you are in a business of </a:t>
            </a:r>
            <a:r>
              <a:rPr lang="en-US" dirty="0">
                <a:solidFill>
                  <a:srgbClr val="FF0000"/>
                </a:solidFill>
              </a:rPr>
              <a:t>just purchasing and selling </a:t>
            </a:r>
            <a:r>
              <a:rPr lang="en-US" dirty="0"/>
              <a:t>you may kill your own margins with price wars.</a:t>
            </a:r>
          </a:p>
          <a:p>
            <a:r>
              <a:rPr lang="en-US" dirty="0"/>
              <a:t>But if you </a:t>
            </a:r>
            <a:r>
              <a:rPr lang="en-US" dirty="0">
                <a:solidFill>
                  <a:srgbClr val="FF0000"/>
                </a:solidFill>
              </a:rPr>
              <a:t>use value addition </a:t>
            </a:r>
            <a:r>
              <a:rPr lang="en-US" dirty="0"/>
              <a:t>you can escape the price wars of market and actually make a profit. </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24</a:t>
            </a:fld>
            <a:endParaRPr lang="en-GB"/>
          </a:p>
        </p:txBody>
      </p:sp>
      <p:sp>
        <p:nvSpPr>
          <p:cNvPr id="5"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9067800" cy="1143000"/>
          </a:xfrm>
        </p:spPr>
        <p:txBody>
          <a:bodyPr/>
          <a:lstStyle/>
          <a:p>
            <a:r>
              <a:rPr lang="en-US" dirty="0"/>
              <a:t>Challenges</a:t>
            </a:r>
          </a:p>
        </p:txBody>
      </p:sp>
      <p:sp>
        <p:nvSpPr>
          <p:cNvPr id="3" name="Content Placeholder 2"/>
          <p:cNvSpPr>
            <a:spLocks noGrp="1"/>
          </p:cNvSpPr>
          <p:nvPr>
            <p:ph idx="1"/>
          </p:nvPr>
        </p:nvSpPr>
        <p:spPr/>
        <p:txBody>
          <a:bodyPr>
            <a:normAutofit lnSpcReduction="10000"/>
          </a:bodyPr>
          <a:lstStyle/>
          <a:p>
            <a:pPr algn="just"/>
            <a:r>
              <a:rPr lang="en-US" sz="2400" dirty="0"/>
              <a:t>Southern part of India 1990 the </a:t>
            </a:r>
            <a:r>
              <a:rPr lang="en-US" sz="2400" dirty="0">
                <a:solidFill>
                  <a:srgbClr val="FF0000"/>
                </a:solidFill>
              </a:rPr>
              <a:t>consumption of Cheese was very less </a:t>
            </a:r>
            <a:r>
              <a:rPr lang="en-US" sz="2400" dirty="0"/>
              <a:t>and usually used in big hotels.</a:t>
            </a:r>
          </a:p>
          <a:p>
            <a:pPr algn="just"/>
            <a:r>
              <a:rPr lang="en-US" sz="2400" dirty="0"/>
              <a:t>Majorly due to </a:t>
            </a:r>
            <a:r>
              <a:rPr lang="en-US" sz="2400" dirty="0">
                <a:solidFill>
                  <a:srgbClr val="FF0000"/>
                </a:solidFill>
              </a:rPr>
              <a:t>less adaption of refrigeration by common people</a:t>
            </a:r>
            <a:r>
              <a:rPr lang="en-US" sz="2400" dirty="0"/>
              <a:t>(20%).</a:t>
            </a:r>
          </a:p>
          <a:p>
            <a:pPr algn="just"/>
            <a:r>
              <a:rPr lang="en-US" sz="2400" dirty="0"/>
              <a:t>In Late </a:t>
            </a:r>
            <a:r>
              <a:rPr lang="en-US" sz="2400" dirty="0">
                <a:solidFill>
                  <a:srgbClr val="FF0000"/>
                </a:solidFill>
              </a:rPr>
              <a:t>1991 Globalization </a:t>
            </a:r>
            <a:r>
              <a:rPr lang="en-US" sz="2400" dirty="0"/>
              <a:t>effect impacted the economic growth and market opened up and many people got good jobs. </a:t>
            </a:r>
          </a:p>
          <a:p>
            <a:pPr algn="just"/>
            <a:r>
              <a:rPr lang="en-US" sz="2400" dirty="0"/>
              <a:t> Every individual and people become </a:t>
            </a:r>
            <a:r>
              <a:rPr lang="en-US" sz="2400" dirty="0">
                <a:solidFill>
                  <a:srgbClr val="FF0000"/>
                </a:solidFill>
              </a:rPr>
              <a:t>aware of nutrition and health and realized cheese as important source of protein </a:t>
            </a:r>
            <a:r>
              <a:rPr lang="en-US" sz="2400" dirty="0"/>
              <a:t>especially vegetarian. Suddenly cheese started selling to great extent that lead to further challenges. </a:t>
            </a:r>
          </a:p>
          <a:p>
            <a:pPr marL="457200" indent="-457200" algn="just">
              <a:buAutoNum type="arabicPeriod"/>
            </a:pPr>
            <a:r>
              <a:rPr lang="en-US" sz="2400" dirty="0"/>
              <a:t>Milk source was fragmented leading to scattered supply (No internet , very less highways, and transport No contract with farmers.)</a:t>
            </a:r>
          </a:p>
          <a:p>
            <a:pPr marL="457200" indent="-457200" algn="just">
              <a:buAutoNum type="arabicPeriod"/>
            </a:pPr>
            <a:r>
              <a:rPr lang="en-US" sz="2400" dirty="0"/>
              <a:t>Less loyal farmers, so lead to </a:t>
            </a:r>
            <a:r>
              <a:rPr lang="en-US" sz="2400" dirty="0">
                <a:solidFill>
                  <a:srgbClr val="FF0000"/>
                </a:solidFill>
              </a:rPr>
              <a:t>less supply of milk</a:t>
            </a:r>
            <a:r>
              <a:rPr lang="en-US" sz="2400" dirty="0"/>
              <a:t>.</a:t>
            </a:r>
          </a:p>
          <a:p>
            <a:pPr marL="457200" indent="-457200" algn="just">
              <a:buAutoNum type="arabicPeriod"/>
            </a:pPr>
            <a:r>
              <a:rPr lang="en-US" sz="2400" dirty="0"/>
              <a:t>Inconsistent </a:t>
            </a:r>
            <a:r>
              <a:rPr lang="en-US" sz="2400" dirty="0">
                <a:solidFill>
                  <a:srgbClr val="FF0000"/>
                </a:solidFill>
              </a:rPr>
              <a:t>quality of Milk</a:t>
            </a:r>
            <a:r>
              <a:rPr lang="en-US" sz="2400" dirty="0"/>
              <a:t>.</a:t>
            </a:r>
          </a:p>
          <a:p>
            <a:pPr algn="just"/>
            <a:endParaRPr lang="en-US" sz="2400" dirty="0"/>
          </a:p>
          <a:p>
            <a:pPr lvl="1" algn="just"/>
            <a:endParaRPr lang="en-US" sz="2000"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25</a:t>
            </a:fld>
            <a:endParaRPr lang="en-GB"/>
          </a:p>
        </p:txBody>
      </p:sp>
      <p:sp>
        <p:nvSpPr>
          <p:cNvPr id="5"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9067800" cy="1143000"/>
          </a:xfrm>
        </p:spPr>
        <p:txBody>
          <a:bodyPr/>
          <a:lstStyle/>
          <a:p>
            <a:r>
              <a:rPr lang="en-US" dirty="0"/>
              <a:t>How he solved challenges</a:t>
            </a:r>
          </a:p>
        </p:txBody>
      </p:sp>
      <p:sp>
        <p:nvSpPr>
          <p:cNvPr id="3" name="Content Placeholder 2"/>
          <p:cNvSpPr>
            <a:spLocks noGrp="1"/>
          </p:cNvSpPr>
          <p:nvPr>
            <p:ph idx="1"/>
          </p:nvPr>
        </p:nvSpPr>
        <p:spPr/>
        <p:txBody>
          <a:bodyPr>
            <a:normAutofit fontScale="92500" lnSpcReduction="20000"/>
          </a:bodyPr>
          <a:lstStyle/>
          <a:p>
            <a:pPr algn="just"/>
            <a:r>
              <a:rPr lang="en-US" sz="2400" dirty="0"/>
              <a:t>Scattered milk supply: He identified an </a:t>
            </a:r>
            <a:r>
              <a:rPr lang="en-US" sz="2400" dirty="0">
                <a:solidFill>
                  <a:srgbClr val="FF0000"/>
                </a:solidFill>
              </a:rPr>
              <a:t>area in south called erode milk belt, due to Kaveri water availability,</a:t>
            </a:r>
            <a:r>
              <a:rPr lang="en-US" sz="2400" dirty="0"/>
              <a:t> most of the farmers nourish their dairy animals in that area only and made erode as largest milk producing belt.  Lead to easy procurement of milk. </a:t>
            </a:r>
          </a:p>
          <a:p>
            <a:pPr algn="just"/>
            <a:r>
              <a:rPr lang="en-US" sz="2400" dirty="0"/>
              <a:t>Challenge of farmer loyalty was solved by identifying the challenging problems of farmers life and helped in solving them( </a:t>
            </a:r>
            <a:r>
              <a:rPr lang="en-US" sz="2400" dirty="0">
                <a:solidFill>
                  <a:srgbClr val="FF0000"/>
                </a:solidFill>
              </a:rPr>
              <a:t>Lack of loans, Animal care and providing better cattle seed, Education of latest technology, Weekly payments of due’s to given them better cash flow and is digital now a days.</a:t>
            </a:r>
            <a:r>
              <a:rPr lang="en-US" sz="2400" dirty="0"/>
              <a:t>)</a:t>
            </a:r>
          </a:p>
          <a:p>
            <a:pPr algn="just"/>
            <a:endParaRPr lang="en-US" sz="2400" dirty="0"/>
          </a:p>
          <a:p>
            <a:pPr>
              <a:buNone/>
            </a:pPr>
            <a:r>
              <a:rPr lang="en-US" sz="2400" dirty="0"/>
              <a:t>These effort of Milky Mist lead to : </a:t>
            </a:r>
            <a:br>
              <a:rPr lang="en-US" sz="2400" dirty="0"/>
            </a:br>
            <a:r>
              <a:rPr lang="en-US" sz="2400" b="1" dirty="0"/>
              <a:t>High quality of Milk</a:t>
            </a:r>
            <a:br>
              <a:rPr lang="en-US" sz="2400" b="1" dirty="0"/>
            </a:br>
            <a:r>
              <a:rPr lang="en-US" sz="2400" b="1" dirty="0"/>
              <a:t>Consistent Supply of Milk</a:t>
            </a:r>
            <a:br>
              <a:rPr lang="en-US" sz="2400" b="1" dirty="0"/>
            </a:br>
            <a:r>
              <a:rPr lang="en-US" sz="2400" b="1" dirty="0"/>
              <a:t>No worry of competitors stealing their business.</a:t>
            </a:r>
          </a:p>
          <a:p>
            <a:pPr algn="just">
              <a:buNone/>
            </a:pPr>
            <a:endParaRPr lang="en-US" sz="2400" b="1" dirty="0"/>
          </a:p>
          <a:p>
            <a:pPr algn="just">
              <a:buNone/>
            </a:pPr>
            <a:r>
              <a:rPr lang="en-US" sz="2400" b="1" dirty="0"/>
              <a:t>Lesson : Helping the partners lead to mutual benefits and long term growth. </a:t>
            </a:r>
          </a:p>
          <a:p>
            <a:pPr algn="just"/>
            <a:endParaRPr lang="en-US" sz="2400"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26</a:t>
            </a:fld>
            <a:endParaRPr lang="en-GB"/>
          </a:p>
        </p:txBody>
      </p:sp>
      <p:sp>
        <p:nvSpPr>
          <p:cNvPr id="5"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9067800" cy="1143000"/>
          </a:xfrm>
        </p:spPr>
        <p:txBody>
          <a:bodyPr>
            <a:noAutofit/>
          </a:bodyPr>
          <a:lstStyle/>
          <a:p>
            <a:r>
              <a:rPr lang="en-US" sz="3200" i="1" dirty="0"/>
              <a:t>With Sufficient supply How Milky-Mist managed to sell their products compared to its competitions</a:t>
            </a:r>
          </a:p>
        </p:txBody>
      </p:sp>
      <p:sp>
        <p:nvSpPr>
          <p:cNvPr id="3" name="Content Placeholder 2"/>
          <p:cNvSpPr>
            <a:spLocks noGrp="1"/>
          </p:cNvSpPr>
          <p:nvPr>
            <p:ph idx="1"/>
          </p:nvPr>
        </p:nvSpPr>
        <p:spPr/>
        <p:txBody>
          <a:bodyPr>
            <a:normAutofit lnSpcReduction="10000"/>
          </a:bodyPr>
          <a:lstStyle/>
          <a:p>
            <a:r>
              <a:rPr lang="en-US" dirty="0"/>
              <a:t>Initially started </a:t>
            </a:r>
            <a:r>
              <a:rPr lang="en-US" dirty="0">
                <a:solidFill>
                  <a:srgbClr val="FF0000"/>
                </a:solidFill>
              </a:rPr>
              <a:t>with 5-Star hotels with strict quality </a:t>
            </a:r>
            <a:r>
              <a:rPr lang="en-US" dirty="0"/>
              <a:t>regulation of cheese with perfect consistency compared to local vendors.</a:t>
            </a:r>
          </a:p>
          <a:p>
            <a:r>
              <a:rPr lang="en-US" dirty="0"/>
              <a:t>But 5-start market was limited so they moved to </a:t>
            </a:r>
            <a:r>
              <a:rPr lang="en-US" dirty="0">
                <a:solidFill>
                  <a:srgbClr val="FF0000"/>
                </a:solidFill>
              </a:rPr>
              <a:t>Kirana stores</a:t>
            </a:r>
            <a:r>
              <a:rPr lang="en-US" dirty="0"/>
              <a:t>.</a:t>
            </a:r>
          </a:p>
          <a:p>
            <a:r>
              <a:rPr lang="en-US" dirty="0"/>
              <a:t>Expanding to Kirana stores further posed challenges. </a:t>
            </a:r>
            <a:br>
              <a:rPr lang="en-US" dirty="0"/>
            </a:br>
            <a:r>
              <a:rPr lang="en-US" sz="2400" dirty="0"/>
              <a:t>       1. Kirana </a:t>
            </a:r>
            <a:r>
              <a:rPr lang="en-US" sz="2400" dirty="0">
                <a:solidFill>
                  <a:srgbClr val="FF0000"/>
                </a:solidFill>
              </a:rPr>
              <a:t>stores don’t have chillers </a:t>
            </a:r>
            <a:r>
              <a:rPr lang="en-US" sz="2400" dirty="0"/>
              <a:t>to store the cheese.</a:t>
            </a:r>
          </a:p>
          <a:p>
            <a:pPr>
              <a:buNone/>
            </a:pPr>
            <a:r>
              <a:rPr lang="en-US" sz="2400" dirty="0"/>
              <a:t>           2. </a:t>
            </a:r>
            <a:r>
              <a:rPr lang="en-US" sz="2400" dirty="0">
                <a:solidFill>
                  <a:srgbClr val="FF0000"/>
                </a:solidFill>
              </a:rPr>
              <a:t>Transportation from factory to stores </a:t>
            </a:r>
            <a:r>
              <a:rPr lang="en-US" sz="2400" dirty="0"/>
              <a:t>was a big problem as shelf life paneer with refrigeration is less than </a:t>
            </a:r>
            <a:r>
              <a:rPr lang="en-US" sz="2400" dirty="0">
                <a:solidFill>
                  <a:srgbClr val="FF0000"/>
                </a:solidFill>
              </a:rPr>
              <a:t>48 hrs</a:t>
            </a:r>
            <a:r>
              <a:rPr lang="en-US" sz="2400" dirty="0"/>
              <a:t>. </a:t>
            </a:r>
          </a:p>
          <a:p>
            <a:pPr>
              <a:buNone/>
            </a:pPr>
            <a:r>
              <a:rPr lang="en-US" dirty="0"/>
              <a:t>     So Company had only 48 hours to ship distribute and sell cheese and get spoiled immediately if customer don’t have refrigerator.</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27</a:t>
            </a:fld>
            <a:endParaRPr lang="en-GB"/>
          </a:p>
        </p:txBody>
      </p:sp>
      <p:sp>
        <p:nvSpPr>
          <p:cNvPr id="5"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9067800" cy="1143000"/>
          </a:xfrm>
        </p:spPr>
        <p:txBody>
          <a:bodyPr>
            <a:normAutofit fontScale="90000"/>
          </a:bodyPr>
          <a:lstStyle/>
          <a:p>
            <a:r>
              <a:rPr lang="en-US" dirty="0"/>
              <a:t>Solution to Problem of Logistics and refrigeration to increase the shelf life</a:t>
            </a:r>
          </a:p>
        </p:txBody>
      </p:sp>
      <p:sp>
        <p:nvSpPr>
          <p:cNvPr id="3" name="Content Placeholder 2"/>
          <p:cNvSpPr>
            <a:spLocks noGrp="1"/>
          </p:cNvSpPr>
          <p:nvPr>
            <p:ph idx="1"/>
          </p:nvPr>
        </p:nvSpPr>
        <p:spPr/>
        <p:txBody>
          <a:bodyPr>
            <a:normAutofit fontScale="77500" lnSpcReduction="20000"/>
          </a:bodyPr>
          <a:lstStyle/>
          <a:p>
            <a:r>
              <a:rPr lang="en-US" dirty="0"/>
              <a:t>High cost solutions</a:t>
            </a:r>
          </a:p>
          <a:p>
            <a:r>
              <a:rPr lang="en-US" dirty="0"/>
              <a:t>Decided to distribute </a:t>
            </a:r>
            <a:r>
              <a:rPr lang="en-US" dirty="0">
                <a:solidFill>
                  <a:srgbClr val="FF0000"/>
                </a:solidFill>
              </a:rPr>
              <a:t>20K chillers </a:t>
            </a:r>
            <a:r>
              <a:rPr lang="en-US" dirty="0"/>
              <a:t>to their retailers. </a:t>
            </a:r>
          </a:p>
          <a:p>
            <a:r>
              <a:rPr lang="en-US" dirty="0"/>
              <a:t>Installed </a:t>
            </a:r>
            <a:r>
              <a:rPr lang="en-US" dirty="0">
                <a:solidFill>
                  <a:srgbClr val="FF0000"/>
                </a:solidFill>
              </a:rPr>
              <a:t>chilling technologies in the transportation trucks</a:t>
            </a:r>
            <a:r>
              <a:rPr lang="en-US" dirty="0"/>
              <a:t>. </a:t>
            </a:r>
          </a:p>
          <a:p>
            <a:r>
              <a:rPr lang="en-US" dirty="0"/>
              <a:t>This made </a:t>
            </a:r>
            <a:r>
              <a:rPr lang="en-US" dirty="0">
                <a:solidFill>
                  <a:srgbClr val="FF0000"/>
                </a:solidFill>
              </a:rPr>
              <a:t>milky-mist one of first company to make cold storage supply chain without outsourcing the same to ensure quality.</a:t>
            </a:r>
          </a:p>
          <a:p>
            <a:pPr>
              <a:buNone/>
            </a:pPr>
            <a:r>
              <a:rPr lang="en-US" b="1" dirty="0"/>
              <a:t>Further Problem&gt;</a:t>
            </a:r>
          </a:p>
          <a:p>
            <a:r>
              <a:rPr lang="en-US" sz="2600" dirty="0"/>
              <a:t>Due to trucks beings </a:t>
            </a:r>
            <a:r>
              <a:rPr lang="en-US" sz="2600" dirty="0">
                <a:solidFill>
                  <a:srgbClr val="FF0000"/>
                </a:solidFill>
              </a:rPr>
              <a:t>of 3</a:t>
            </a:r>
            <a:r>
              <a:rPr lang="en-US" sz="2600" baseline="30000" dirty="0">
                <a:solidFill>
                  <a:srgbClr val="FF0000"/>
                </a:solidFill>
              </a:rPr>
              <a:t>rd</a:t>
            </a:r>
            <a:r>
              <a:rPr lang="en-US" sz="2600" dirty="0">
                <a:solidFill>
                  <a:srgbClr val="FF0000"/>
                </a:solidFill>
              </a:rPr>
              <a:t> party, drivers were shutting down the refrigeration </a:t>
            </a:r>
            <a:r>
              <a:rPr lang="en-US" sz="2600" dirty="0"/>
              <a:t>in between leading to less shelf life. </a:t>
            </a:r>
          </a:p>
          <a:p>
            <a:r>
              <a:rPr lang="en-US" sz="2600" dirty="0"/>
              <a:t>Delay in </a:t>
            </a:r>
            <a:r>
              <a:rPr lang="en-US" sz="2600" dirty="0">
                <a:solidFill>
                  <a:srgbClr val="FF0000"/>
                </a:solidFill>
              </a:rPr>
              <a:t>scheduled delivery</a:t>
            </a:r>
            <a:r>
              <a:rPr lang="en-US" sz="2600" dirty="0"/>
              <a:t>.</a:t>
            </a:r>
          </a:p>
          <a:p>
            <a:pPr>
              <a:buNone/>
            </a:pPr>
            <a:endParaRPr lang="en-US" sz="2600" b="1" dirty="0"/>
          </a:p>
          <a:p>
            <a:pPr>
              <a:buNone/>
            </a:pPr>
            <a:r>
              <a:rPr lang="en-US" sz="2600" b="1" dirty="0"/>
              <a:t>      So milky mist </a:t>
            </a:r>
            <a:r>
              <a:rPr lang="en-US" sz="2600" b="1" dirty="0">
                <a:solidFill>
                  <a:srgbClr val="FF0000"/>
                </a:solidFill>
              </a:rPr>
              <a:t>decided to purchase the trucks </a:t>
            </a:r>
            <a:r>
              <a:rPr lang="en-US" sz="2600" b="1" dirty="0"/>
              <a:t>of their own to control journey time and quality of product. </a:t>
            </a:r>
            <a:br>
              <a:rPr lang="en-US" sz="2600" dirty="0"/>
            </a:br>
            <a:endParaRPr lang="en-US" sz="2600" dirty="0"/>
          </a:p>
          <a:p>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28</a:t>
            </a:fld>
            <a:endParaRPr lang="en-GB"/>
          </a:p>
        </p:txBody>
      </p:sp>
      <p:sp>
        <p:nvSpPr>
          <p:cNvPr id="5"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9067800" cy="1143000"/>
          </a:xfrm>
        </p:spPr>
        <p:txBody>
          <a:bodyPr>
            <a:normAutofit fontScale="90000"/>
          </a:bodyPr>
          <a:lstStyle/>
          <a:p>
            <a:r>
              <a:rPr lang="en-US" dirty="0"/>
              <a:t>Problems and opportunity from the solution</a:t>
            </a:r>
          </a:p>
        </p:txBody>
      </p:sp>
      <p:sp>
        <p:nvSpPr>
          <p:cNvPr id="3" name="Content Placeholder 2"/>
          <p:cNvSpPr>
            <a:spLocks noGrp="1"/>
          </p:cNvSpPr>
          <p:nvPr>
            <p:ph idx="1"/>
          </p:nvPr>
        </p:nvSpPr>
        <p:spPr/>
        <p:txBody>
          <a:bodyPr>
            <a:normAutofit lnSpcReduction="10000"/>
          </a:bodyPr>
          <a:lstStyle/>
          <a:p>
            <a:r>
              <a:rPr lang="en-US" dirty="0"/>
              <a:t>After </a:t>
            </a:r>
            <a:r>
              <a:rPr lang="en-US" dirty="0">
                <a:solidFill>
                  <a:srgbClr val="FF0000"/>
                </a:solidFill>
              </a:rPr>
              <a:t>owning trucks, the return journey of all the trucks was wasted, </a:t>
            </a:r>
            <a:r>
              <a:rPr lang="en-US" dirty="0"/>
              <a:t>leading to increased transport cost. </a:t>
            </a:r>
          </a:p>
          <a:p>
            <a:r>
              <a:rPr lang="en-US" dirty="0"/>
              <a:t>Milkymist applied strategy(for say if truck </a:t>
            </a:r>
            <a:r>
              <a:rPr lang="en-US" dirty="0">
                <a:solidFill>
                  <a:srgbClr val="FF0000"/>
                </a:solidFill>
              </a:rPr>
              <a:t>transport milk to Kashmir , on return they might carry apple </a:t>
            </a:r>
            <a:r>
              <a:rPr lang="en-US" dirty="0"/>
              <a:t>from Kashmir to cover the loss). </a:t>
            </a:r>
          </a:p>
          <a:p>
            <a:r>
              <a:rPr lang="en-US" dirty="0"/>
              <a:t>This how milkymist found gap in market and leveraged to earn further </a:t>
            </a:r>
            <a:r>
              <a:rPr lang="en-US" dirty="0">
                <a:solidFill>
                  <a:srgbClr val="FF0000"/>
                </a:solidFill>
              </a:rPr>
              <a:t>profit</a:t>
            </a:r>
            <a:r>
              <a:rPr lang="en-US" dirty="0"/>
              <a:t>. </a:t>
            </a:r>
          </a:p>
          <a:p>
            <a:r>
              <a:rPr lang="en-US" dirty="0"/>
              <a:t>And today </a:t>
            </a:r>
            <a:r>
              <a:rPr lang="en-US" dirty="0" err="1"/>
              <a:t>milkymist</a:t>
            </a:r>
            <a:r>
              <a:rPr lang="en-US" dirty="0"/>
              <a:t> have more than </a:t>
            </a:r>
            <a:r>
              <a:rPr lang="en-US" dirty="0">
                <a:solidFill>
                  <a:srgbClr val="FF0000"/>
                </a:solidFill>
              </a:rPr>
              <a:t>250 cargo trucks with GPS Navigation to keep track of data and location</a:t>
            </a:r>
            <a:r>
              <a:rPr lang="en-US" dirty="0"/>
              <a:t>.</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29</a:t>
            </a:fld>
            <a:endParaRPr lang="en-GB"/>
          </a:p>
        </p:txBody>
      </p:sp>
      <p:sp>
        <p:nvSpPr>
          <p:cNvPr id="5"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err="1">
                <a:ln>
                  <a:noFill/>
                </a:ln>
                <a:solidFill>
                  <a:srgbClr val="7030A0"/>
                </a:solidFill>
                <a:effectLst/>
                <a:uLnTx/>
                <a:uFillTx/>
                <a:latin typeface="+mn-lt"/>
                <a:ea typeface="+mn-ea"/>
                <a:cs typeface="+mn-cs"/>
              </a:rPr>
              <a:t>MilkyMist</a:t>
            </a:r>
            <a:r>
              <a:rPr kumimoji="0" lang="en-US" sz="3200" b="1" i="1" u="none" strike="noStrike" kern="1200" cap="none" spc="0" normalizeH="0" baseline="0" noProof="0" dirty="0">
                <a:ln>
                  <a:noFill/>
                </a:ln>
                <a:solidFill>
                  <a:srgbClr val="7030A0"/>
                </a:solidFill>
                <a:effectLst/>
                <a:uLnTx/>
                <a:uFillTx/>
                <a:latin typeface="+mn-lt"/>
                <a:ea typeface="+mn-ea"/>
                <a:cs typeface="+mn-cs"/>
              </a:rPr>
              <a:t> </a:t>
            </a:r>
            <a:br>
              <a:rPr kumimoji="0" lang="en-US" sz="3200" b="1" i="1" u="none" strike="noStrike" kern="1200" cap="none" spc="0" normalizeH="0" baseline="0" noProof="0" dirty="0">
                <a:ln>
                  <a:noFill/>
                </a:ln>
                <a:solidFill>
                  <a:srgbClr val="7030A0"/>
                </a:solidFill>
                <a:effectLst/>
                <a:uLnTx/>
                <a:uFillTx/>
                <a:latin typeface="+mn-lt"/>
                <a:ea typeface="+mn-ea"/>
                <a:cs typeface="+mn-cs"/>
              </a:rPr>
            </a:br>
            <a:r>
              <a:rPr kumimoji="0" lang="en-US" sz="3200" b="1" i="1" u="none" strike="noStrike" kern="1200" cap="none" spc="0" normalizeH="0" baseline="0" noProof="0" dirty="0">
                <a:ln>
                  <a:noFill/>
                </a:ln>
                <a:solidFill>
                  <a:srgbClr val="7030A0"/>
                </a:solidFill>
                <a:effectLst/>
                <a:uLnTx/>
                <a:uFillTx/>
                <a:latin typeface="+mn-lt"/>
                <a:ea typeface="+mn-ea"/>
                <a:cs typeface="+mn-cs"/>
              </a:rPr>
              <a:t>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87F-507D-E44E-EA75-83765E1EAAA3}"/>
              </a:ext>
            </a:extLst>
          </p:cNvPr>
          <p:cNvSpPr>
            <a:spLocks noGrp="1"/>
          </p:cNvSpPr>
          <p:nvPr>
            <p:ph type="title"/>
          </p:nvPr>
        </p:nvSpPr>
        <p:spPr/>
        <p:txBody>
          <a:bodyPr/>
          <a:lstStyle/>
          <a:p>
            <a:r>
              <a:rPr lang="en-US" dirty="0"/>
              <a:t>List of Books</a:t>
            </a:r>
            <a:endParaRPr lang="en-IN" dirty="0"/>
          </a:p>
        </p:txBody>
      </p:sp>
      <p:pic>
        <p:nvPicPr>
          <p:cNvPr id="5" name="Content Placeholder 4">
            <a:extLst>
              <a:ext uri="{FF2B5EF4-FFF2-40B4-BE49-F238E27FC236}">
                <a16:creationId xmlns:a16="http://schemas.microsoft.com/office/drawing/2014/main" id="{43817E5F-EA87-059D-C39A-D9C2DA2B33B5}"/>
              </a:ext>
            </a:extLst>
          </p:cNvPr>
          <p:cNvPicPr>
            <a:picLocks noGrp="1" noChangeAspect="1"/>
          </p:cNvPicPr>
          <p:nvPr>
            <p:ph idx="1"/>
          </p:nvPr>
        </p:nvPicPr>
        <p:blipFill>
          <a:blip r:embed="rId2"/>
          <a:stretch>
            <a:fillRect/>
          </a:stretch>
        </p:blipFill>
        <p:spPr>
          <a:xfrm>
            <a:off x="1066800" y="1905000"/>
            <a:ext cx="10515600" cy="2869324"/>
          </a:xfrm>
          <a:prstGeom prst="rect">
            <a:avLst/>
          </a:prstGeom>
        </p:spPr>
      </p:pic>
      <p:sp>
        <p:nvSpPr>
          <p:cNvPr id="4" name="Slide Number Placeholder 3">
            <a:extLst>
              <a:ext uri="{FF2B5EF4-FFF2-40B4-BE49-F238E27FC236}">
                <a16:creationId xmlns:a16="http://schemas.microsoft.com/office/drawing/2014/main" id="{3C4785FB-AA01-F4F3-2C44-536EF1191C83}"/>
              </a:ext>
            </a:extLst>
          </p:cNvPr>
          <p:cNvSpPr>
            <a:spLocks noGrp="1"/>
          </p:cNvSpPr>
          <p:nvPr>
            <p:ph type="sldNum" sz="quarter" idx="12"/>
          </p:nvPr>
        </p:nvSpPr>
        <p:spPr/>
        <p:txBody>
          <a:bodyPr/>
          <a:lstStyle/>
          <a:p>
            <a:pPr lvl="0"/>
            <a:fld id="{A2BA438F-1CA1-4980-80C1-48A234BC9C32}" type="slidenum">
              <a:rPr lang="en-GB" smtClean="0"/>
              <a:pPr lvl="0"/>
              <a:t>3</a:t>
            </a:fld>
            <a:endParaRPr lang="en-GB"/>
          </a:p>
        </p:txBody>
      </p:sp>
    </p:spTree>
    <p:extLst>
      <p:ext uri="{BB962C8B-B14F-4D97-AF65-F5344CB8AC3E}">
        <p14:creationId xmlns:p14="http://schemas.microsoft.com/office/powerpoint/2010/main" val="65749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9067800" cy="1143000"/>
          </a:xfrm>
        </p:spPr>
        <p:txBody>
          <a:bodyPr>
            <a:normAutofit/>
          </a:bodyPr>
          <a:lstStyle/>
          <a:p>
            <a:r>
              <a:rPr lang="en-US" dirty="0"/>
              <a:t>Lesson Learnt</a:t>
            </a:r>
          </a:p>
        </p:txBody>
      </p:sp>
      <p:sp>
        <p:nvSpPr>
          <p:cNvPr id="3" name="Content Placeholder 2"/>
          <p:cNvSpPr>
            <a:spLocks noGrp="1"/>
          </p:cNvSpPr>
          <p:nvPr>
            <p:ph idx="1"/>
          </p:nvPr>
        </p:nvSpPr>
        <p:spPr/>
        <p:txBody>
          <a:bodyPr>
            <a:normAutofit fontScale="92500" lnSpcReduction="20000"/>
          </a:bodyPr>
          <a:lstStyle/>
          <a:p>
            <a:pPr algn="just"/>
            <a:r>
              <a:rPr lang="en-US" dirty="0"/>
              <a:t>If you </a:t>
            </a:r>
            <a:r>
              <a:rPr lang="en-US" dirty="0">
                <a:solidFill>
                  <a:srgbClr val="FF0000"/>
                </a:solidFill>
              </a:rPr>
              <a:t>use value addition and branding</a:t>
            </a:r>
            <a:r>
              <a:rPr lang="en-US" dirty="0"/>
              <a:t> you can beat the price wars and competitors. </a:t>
            </a:r>
            <a:br>
              <a:rPr lang="en-US" dirty="0"/>
            </a:br>
            <a:endParaRPr lang="en-US" dirty="0"/>
          </a:p>
          <a:p>
            <a:pPr algn="just"/>
            <a:r>
              <a:rPr lang="en-US" dirty="0"/>
              <a:t>While good companies focus on find </a:t>
            </a:r>
            <a:r>
              <a:rPr lang="en-US" dirty="0">
                <a:solidFill>
                  <a:srgbClr val="FF0000"/>
                </a:solidFill>
              </a:rPr>
              <a:t>maximum profit from their partners, Great companies collaborate with their partners to help them deliver maximum value</a:t>
            </a:r>
            <a:r>
              <a:rPr lang="en-US" dirty="0"/>
              <a:t>, as a result end up increasing their profit margins. </a:t>
            </a:r>
          </a:p>
          <a:p>
            <a:pPr algn="just"/>
            <a:endParaRPr lang="en-US" dirty="0"/>
          </a:p>
          <a:p>
            <a:pPr algn="just"/>
            <a:r>
              <a:rPr lang="en-US" dirty="0"/>
              <a:t>Even though outsourcing gives the cash flow, it takes away your control over quality. It can lead to higher cost initially but it will pay you dividend  beyond your imagination. </a:t>
            </a:r>
          </a:p>
          <a:p>
            <a:pPr algn="just"/>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30</a:t>
            </a:fld>
            <a:endParaRPr lang="en-GB"/>
          </a:p>
        </p:txBody>
      </p:sp>
      <p:sp>
        <p:nvSpPr>
          <p:cNvPr id="5" name="Content Placeholder 6"/>
          <p:cNvSpPr txBox="1">
            <a:spLocks/>
          </p:cNvSpPr>
          <p:nvPr/>
        </p:nvSpPr>
        <p:spPr>
          <a:xfrm>
            <a:off x="152400" y="0"/>
            <a:ext cx="24384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1" i="1" u="none" strike="noStrike" kern="1200" cap="none" spc="0" normalizeH="0" baseline="0" noProof="0">
                <a:ln>
                  <a:noFill/>
                </a:ln>
                <a:solidFill>
                  <a:srgbClr val="7030A0"/>
                </a:solidFill>
                <a:effectLst/>
                <a:uLnTx/>
                <a:uFillTx/>
                <a:latin typeface="+mn-lt"/>
                <a:ea typeface="+mn-ea"/>
                <a:cs typeface="+mn-cs"/>
              </a:rPr>
              <a:t>MilkyMist </a:t>
            </a:r>
            <a:br>
              <a:rPr kumimoji="0" lang="en-US" sz="3200" b="1" i="1" u="none" strike="noStrike" kern="1200" cap="none" spc="0" normalizeH="0" baseline="0" noProof="0">
                <a:ln>
                  <a:noFill/>
                </a:ln>
                <a:solidFill>
                  <a:srgbClr val="7030A0"/>
                </a:solidFill>
                <a:effectLst/>
                <a:uLnTx/>
                <a:uFillTx/>
                <a:latin typeface="+mn-lt"/>
                <a:ea typeface="+mn-ea"/>
                <a:cs typeface="+mn-cs"/>
              </a:rPr>
            </a:br>
            <a:r>
              <a:rPr kumimoji="0" lang="en-US" sz="3200" b="1" i="1" u="none" strike="noStrike" kern="1200" cap="none" spc="0" normalizeH="0" baseline="0" noProof="0">
                <a:ln>
                  <a:noFill/>
                </a:ln>
                <a:solidFill>
                  <a:srgbClr val="7030A0"/>
                </a:solidFill>
                <a:effectLst/>
                <a:uLnTx/>
                <a:uFillTx/>
                <a:latin typeface="+mn-lt"/>
                <a:ea typeface="+mn-ea"/>
                <a:cs typeface="+mn-cs"/>
              </a:rPr>
              <a:t>Case Study</a:t>
            </a:r>
            <a:endParaRPr kumimoji="0" lang="en-US" sz="3200" b="1" i="1" u="none"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rPr>
              <a:t>ENTERPRISE :</a:t>
            </a:r>
          </a:p>
        </p:txBody>
      </p:sp>
      <p:sp>
        <p:nvSpPr>
          <p:cNvPr id="3" name="Rectangle 2"/>
          <p:cNvSpPr/>
          <p:nvPr/>
        </p:nvSpPr>
        <p:spPr>
          <a:xfrm>
            <a:off x="1117600" y="2413339"/>
            <a:ext cx="10464800" cy="1508105"/>
          </a:xfrm>
          <a:prstGeom prst="rect">
            <a:avLst/>
          </a:prstGeom>
        </p:spPr>
        <p:txBody>
          <a:bodyPr wrap="square">
            <a:spAutoFit/>
          </a:bodyPr>
          <a:lstStyle/>
          <a:p>
            <a:r>
              <a:rPr lang="en-US" sz="2800" dirty="0"/>
              <a:t>The final result, that is, </a:t>
            </a:r>
            <a:r>
              <a:rPr lang="en-US" sz="2800" b="1" dirty="0">
                <a:solidFill>
                  <a:srgbClr val="FF0000"/>
                </a:solidFill>
              </a:rPr>
              <a:t>the business which is established after undertaking the process of entrepreneurship is called an  enterprise</a:t>
            </a:r>
            <a:r>
              <a:rPr lang="en-US" sz="2800" dirty="0"/>
              <a:t>.</a:t>
            </a:r>
            <a:br>
              <a:rPr lang="en-US" sz="3600" dirty="0">
                <a:latin typeface="+mn-lt"/>
              </a:rPr>
            </a:b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0"/>
            <a:ext cx="10972800" cy="685800"/>
          </a:xfrm>
        </p:spPr>
        <p:txBody>
          <a:bodyPr>
            <a:normAutofit fontScale="90000"/>
          </a:bodyPr>
          <a:lstStyle/>
          <a:p>
            <a:pPr eaLnBrk="1" hangingPunct="1"/>
            <a:r>
              <a:rPr lang="en-US" sz="4400" b="1" dirty="0">
                <a:solidFill>
                  <a:schemeClr val="tx1"/>
                </a:solidFill>
              </a:rPr>
              <a:t>Types of Participants</a:t>
            </a:r>
          </a:p>
        </p:txBody>
      </p:sp>
      <p:sp>
        <p:nvSpPr>
          <p:cNvPr id="11267" name="Content Placeholder 2"/>
          <p:cNvSpPr>
            <a:spLocks noGrp="1"/>
          </p:cNvSpPr>
          <p:nvPr>
            <p:ph idx="1"/>
          </p:nvPr>
        </p:nvSpPr>
        <p:spPr>
          <a:xfrm>
            <a:off x="381000" y="762000"/>
            <a:ext cx="11430000" cy="5791200"/>
          </a:xfrm>
        </p:spPr>
        <p:txBody>
          <a:bodyPr>
            <a:noAutofit/>
          </a:bodyPr>
          <a:lstStyle/>
          <a:p>
            <a:r>
              <a:rPr lang="en-US" sz="2400" dirty="0">
                <a:solidFill>
                  <a:srgbClr val="0070C0"/>
                </a:solidFill>
              </a:rPr>
              <a:t>DOERS : </a:t>
            </a:r>
            <a:r>
              <a:rPr lang="en-US" sz="2400" dirty="0"/>
              <a:t>Achievers</a:t>
            </a:r>
            <a:br>
              <a:rPr lang="en-US" sz="2400" dirty="0"/>
            </a:br>
            <a:r>
              <a:rPr lang="en-US" sz="2400" dirty="0"/>
              <a:t>Individuals who actively pursue their entrepreneurial ventures and are </a:t>
            </a:r>
            <a:r>
              <a:rPr lang="en-US" sz="2400" dirty="0">
                <a:solidFill>
                  <a:srgbClr val="FF0000"/>
                </a:solidFill>
              </a:rPr>
              <a:t>committed to achieving their goals. They take action, make decisions, and work towards realizing their dreams</a:t>
            </a:r>
            <a:r>
              <a:rPr lang="en-US" sz="2400" dirty="0"/>
              <a:t> in the entrepreneurial realm.</a:t>
            </a:r>
          </a:p>
          <a:p>
            <a:r>
              <a:rPr lang="en-US" sz="2400" dirty="0">
                <a:solidFill>
                  <a:srgbClr val="0070C0"/>
                </a:solidFill>
              </a:rPr>
              <a:t>DREAMERS : </a:t>
            </a:r>
            <a:r>
              <a:rPr lang="en-US" sz="2400" dirty="0">
                <a:solidFill>
                  <a:srgbClr val="FF0000"/>
                </a:solidFill>
              </a:rPr>
              <a:t>Doing something but not their dream project</a:t>
            </a:r>
            <a:r>
              <a:rPr lang="en-US" sz="2400" dirty="0"/>
              <a:t>. They might be working on projects that align with their interests or skills but may not necessarily be pursuing their passion projects.</a:t>
            </a:r>
          </a:p>
          <a:p>
            <a:r>
              <a:rPr lang="en-US" sz="2400" dirty="0">
                <a:solidFill>
                  <a:srgbClr val="0070C0"/>
                </a:solidFill>
              </a:rPr>
              <a:t>DWADLERS : </a:t>
            </a:r>
            <a:r>
              <a:rPr lang="en-US" sz="2400" dirty="0"/>
              <a:t>Undecided</a:t>
            </a:r>
            <a:br>
              <a:rPr lang="en-US" sz="2400" dirty="0"/>
            </a:br>
            <a:r>
              <a:rPr lang="en-US" sz="2400" dirty="0"/>
              <a:t>These individuals are characterized by their </a:t>
            </a:r>
            <a:r>
              <a:rPr lang="en-US" sz="2400" dirty="0">
                <a:solidFill>
                  <a:srgbClr val="FF0000"/>
                </a:solidFill>
              </a:rPr>
              <a:t>indecision and lack of clear direction in entrepreneurship. </a:t>
            </a:r>
            <a:r>
              <a:rPr lang="en-US" sz="2400" dirty="0"/>
              <a:t>They may have </a:t>
            </a:r>
            <a:r>
              <a:rPr lang="en-US" sz="2400" dirty="0">
                <a:solidFill>
                  <a:srgbClr val="FF0000"/>
                </a:solidFill>
              </a:rPr>
              <a:t>ideas or aspirations but struggle to take decisive action or commit to a particular path.</a:t>
            </a:r>
          </a:p>
          <a:p>
            <a:r>
              <a:rPr lang="en-US" sz="2400" dirty="0">
                <a:solidFill>
                  <a:srgbClr val="0070C0"/>
                </a:solidFill>
              </a:rPr>
              <a:t>DUDS : </a:t>
            </a:r>
            <a:r>
              <a:rPr lang="en-US" sz="2400" dirty="0"/>
              <a:t>This category includes individuals who have abandoned or given up on their entrepreneurial aspirations. They may have </a:t>
            </a:r>
            <a:r>
              <a:rPr lang="en-US" sz="2400" dirty="0">
                <a:solidFill>
                  <a:srgbClr val="FF0000"/>
                </a:solidFill>
              </a:rPr>
              <a:t>initially pursued entrepreneurial endeavors but ultimately decided to abandon their ideas or projects </a:t>
            </a:r>
            <a:r>
              <a:rPr lang="en-US" sz="2400" dirty="0"/>
              <a:t>for various reasons.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down)">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down)">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down)">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wipe(down)">
                                      <p:cBhvr>
                                        <p:cTn id="22"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Byju</a:t>
            </a:r>
            <a:r>
              <a:rPr lang="en-US" dirty="0"/>
              <a:t>(DOER)</a:t>
            </a:r>
          </a:p>
        </p:txBody>
      </p:sp>
      <p:sp>
        <p:nvSpPr>
          <p:cNvPr id="3" name="Content Placeholder 2"/>
          <p:cNvSpPr>
            <a:spLocks noGrp="1"/>
          </p:cNvSpPr>
          <p:nvPr>
            <p:ph idx="1"/>
          </p:nvPr>
        </p:nvSpPr>
        <p:spPr/>
        <p:txBody>
          <a:bodyPr>
            <a:normAutofit fontScale="77500" lnSpcReduction="20000"/>
          </a:bodyPr>
          <a:lstStyle/>
          <a:p>
            <a:pPr algn="just"/>
            <a:r>
              <a:rPr lang="en-US" dirty="0" err="1"/>
              <a:t>Byju</a:t>
            </a:r>
            <a:r>
              <a:rPr lang="en-US" dirty="0"/>
              <a:t> </a:t>
            </a:r>
            <a:r>
              <a:rPr lang="en-US" dirty="0" err="1"/>
              <a:t>Raveendran</a:t>
            </a:r>
            <a:r>
              <a:rPr lang="en-US" dirty="0"/>
              <a:t> </a:t>
            </a:r>
            <a:r>
              <a:rPr lang="en-US" dirty="0">
                <a:solidFill>
                  <a:srgbClr val="FF0000"/>
                </a:solidFill>
              </a:rPr>
              <a:t>identified a gap in traditional education and aimed to revolutionize learning through technology</a:t>
            </a:r>
            <a:r>
              <a:rPr lang="en-US" dirty="0"/>
              <a:t>.</a:t>
            </a:r>
          </a:p>
          <a:p>
            <a:pPr algn="just"/>
            <a:r>
              <a:rPr lang="en-US" dirty="0"/>
              <a:t>He founded </a:t>
            </a:r>
            <a:r>
              <a:rPr lang="en-US" dirty="0" err="1"/>
              <a:t>Byju's</a:t>
            </a:r>
            <a:r>
              <a:rPr lang="en-US" dirty="0"/>
              <a:t>, an e-learning platform, in 2011.</a:t>
            </a:r>
          </a:p>
          <a:p>
            <a:pPr algn="just"/>
            <a:r>
              <a:rPr lang="en-US" dirty="0" err="1"/>
              <a:t>Byju's</a:t>
            </a:r>
            <a:r>
              <a:rPr lang="en-US" dirty="0"/>
              <a:t> offers interactive learning materials and personalized tutoring for competitive exams and school curriculums.</a:t>
            </a:r>
          </a:p>
          <a:p>
            <a:pPr algn="just"/>
            <a:r>
              <a:rPr lang="en-US" dirty="0" err="1"/>
              <a:t>Byju</a:t>
            </a:r>
            <a:r>
              <a:rPr lang="en-US" dirty="0"/>
              <a:t> demonstrated exceptional initiative in content development, effective technology utilization, and nationwide expansion.</a:t>
            </a:r>
          </a:p>
          <a:p>
            <a:pPr algn="just"/>
            <a:r>
              <a:rPr lang="en-US" dirty="0" err="1"/>
              <a:t>Byju's</a:t>
            </a:r>
            <a:r>
              <a:rPr lang="en-US" dirty="0"/>
              <a:t> is among India's most successful </a:t>
            </a:r>
            <a:r>
              <a:rPr lang="en-US" dirty="0" err="1">
                <a:solidFill>
                  <a:srgbClr val="FF0000"/>
                </a:solidFill>
              </a:rPr>
              <a:t>edtech</a:t>
            </a:r>
            <a:r>
              <a:rPr lang="en-US" dirty="0">
                <a:solidFill>
                  <a:srgbClr val="FF0000"/>
                </a:solidFill>
              </a:rPr>
              <a:t> startups</a:t>
            </a:r>
            <a:r>
              <a:rPr lang="en-US" dirty="0"/>
              <a:t>, valued at billions of dollars.</a:t>
            </a:r>
          </a:p>
          <a:p>
            <a:pPr algn="just"/>
            <a:r>
              <a:rPr lang="en-US" dirty="0" err="1"/>
              <a:t>Byju's</a:t>
            </a:r>
            <a:r>
              <a:rPr lang="en-US" dirty="0"/>
              <a:t> has positively impacted millions of students across the country.</a:t>
            </a:r>
          </a:p>
          <a:p>
            <a:pPr algn="just">
              <a:buNone/>
            </a:pPr>
            <a:r>
              <a:rPr lang="en-US" b="1" dirty="0">
                <a:solidFill>
                  <a:srgbClr val="FF0000"/>
                </a:solidFill>
              </a:rPr>
              <a:t>     </a:t>
            </a:r>
            <a:r>
              <a:rPr lang="en-US" b="1" dirty="0" err="1">
                <a:solidFill>
                  <a:srgbClr val="FF0000"/>
                </a:solidFill>
              </a:rPr>
              <a:t>Byju</a:t>
            </a:r>
            <a:r>
              <a:rPr lang="en-US" b="1" dirty="0">
                <a:solidFill>
                  <a:srgbClr val="FF0000"/>
                </a:solidFill>
              </a:rPr>
              <a:t> </a:t>
            </a:r>
            <a:r>
              <a:rPr lang="en-US" b="1" dirty="0" err="1">
                <a:solidFill>
                  <a:srgbClr val="FF0000"/>
                </a:solidFill>
              </a:rPr>
              <a:t>Raveendran</a:t>
            </a:r>
            <a:r>
              <a:rPr lang="en-US" b="1" dirty="0">
                <a:solidFill>
                  <a:srgbClr val="FF0000"/>
                </a:solidFill>
              </a:rPr>
              <a:t> embodies the spirit of a "DOER" in Indian entrepreneurship by transforming his vision into a highly successful venture</a:t>
            </a:r>
            <a:r>
              <a:rPr lang="en-US" b="1" dirty="0"/>
              <a:t>.</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33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DREAMSER(SNAPDEAL)</a:t>
            </a:r>
          </a:p>
        </p:txBody>
      </p:sp>
      <p:sp>
        <p:nvSpPr>
          <p:cNvPr id="3" name="Content Placeholder 2"/>
          <p:cNvSpPr>
            <a:spLocks noGrp="1"/>
          </p:cNvSpPr>
          <p:nvPr>
            <p:ph idx="1"/>
          </p:nvPr>
        </p:nvSpPr>
        <p:spPr>
          <a:xfrm>
            <a:off x="609600" y="1219200"/>
            <a:ext cx="10972800" cy="4906969"/>
          </a:xfrm>
        </p:spPr>
        <p:txBody>
          <a:bodyPr>
            <a:noAutofit/>
          </a:bodyPr>
          <a:lstStyle/>
          <a:p>
            <a:r>
              <a:rPr lang="en-US" sz="2400" i="1" dirty="0" err="1"/>
              <a:t>Kunal</a:t>
            </a:r>
            <a:r>
              <a:rPr lang="en-US" sz="2400" i="1" dirty="0"/>
              <a:t> </a:t>
            </a:r>
            <a:r>
              <a:rPr lang="en-US" sz="2400" i="1" dirty="0" err="1"/>
              <a:t>Bahl</a:t>
            </a:r>
            <a:r>
              <a:rPr lang="en-US" sz="2400" i="1" dirty="0"/>
              <a:t>, co-founder, and CEO of </a:t>
            </a:r>
            <a:r>
              <a:rPr lang="en-US" sz="2400" i="1" dirty="0" err="1"/>
              <a:t>Snapdeal</a:t>
            </a:r>
            <a:r>
              <a:rPr lang="en-US" sz="2400" i="1" dirty="0"/>
              <a:t>, began the venture in 2010 with </a:t>
            </a:r>
            <a:r>
              <a:rPr lang="en-US" sz="2400" i="1" dirty="0" err="1"/>
              <a:t>Rohit</a:t>
            </a:r>
            <a:r>
              <a:rPr lang="en-US" sz="2400" i="1" dirty="0"/>
              <a:t> </a:t>
            </a:r>
            <a:r>
              <a:rPr lang="en-US" sz="2400" i="1" dirty="0" err="1"/>
              <a:t>Bansal</a:t>
            </a:r>
            <a:r>
              <a:rPr lang="en-US" sz="2400" i="1" dirty="0"/>
              <a:t>.</a:t>
            </a:r>
          </a:p>
          <a:p>
            <a:r>
              <a:rPr lang="en-US" sz="2400" i="1" dirty="0" err="1">
                <a:solidFill>
                  <a:srgbClr val="0070C0"/>
                </a:solidFill>
              </a:rPr>
              <a:t>Bahl</a:t>
            </a:r>
            <a:r>
              <a:rPr lang="en-US" sz="2400" i="1" dirty="0">
                <a:solidFill>
                  <a:srgbClr val="0070C0"/>
                </a:solidFill>
              </a:rPr>
              <a:t> was motivated by the internet's potential to revolutionize retail in India, aspiring to democratize access to products and services nationwide.</a:t>
            </a:r>
          </a:p>
          <a:p>
            <a:r>
              <a:rPr lang="en-US" sz="2400" i="1" dirty="0"/>
              <a:t>His vision aimed to cater to consumers in smaller towns and cities where retail options were limited.</a:t>
            </a:r>
          </a:p>
          <a:p>
            <a:r>
              <a:rPr lang="en-US" sz="2400" i="1" dirty="0">
                <a:solidFill>
                  <a:srgbClr val="0070C0"/>
                </a:solidFill>
              </a:rPr>
              <a:t>Despite facing stiff competition from Flipkart and Amazon India, </a:t>
            </a:r>
            <a:r>
              <a:rPr lang="en-US" sz="2400" i="1" dirty="0" err="1">
                <a:solidFill>
                  <a:srgbClr val="0070C0"/>
                </a:solidFill>
              </a:rPr>
              <a:t>Bahl</a:t>
            </a:r>
            <a:r>
              <a:rPr lang="en-US" sz="2400" i="1" dirty="0">
                <a:solidFill>
                  <a:srgbClr val="0070C0"/>
                </a:solidFill>
              </a:rPr>
              <a:t> remained committed to making online shopping accessible and affordable for millions of Indians.</a:t>
            </a:r>
          </a:p>
          <a:p>
            <a:r>
              <a:rPr lang="en-US" sz="2400" i="1" dirty="0" err="1"/>
              <a:t>Bahl's</a:t>
            </a:r>
            <a:r>
              <a:rPr lang="en-US" sz="2400" i="1" dirty="0"/>
              <a:t> resilience, adaptability, and unwavering pursuit of his entrepreneurial dreams characterized him as a </a:t>
            </a:r>
            <a:r>
              <a:rPr lang="en-US" sz="2400" b="1" i="1" dirty="0"/>
              <a:t>"dreamer" </a:t>
            </a:r>
            <a:r>
              <a:rPr lang="en-US" sz="2400" i="1" dirty="0"/>
              <a:t>in Indian entrepreneurship.</a:t>
            </a:r>
          </a:p>
          <a:p>
            <a:r>
              <a:rPr lang="en-US" sz="2400" i="1" dirty="0">
                <a:solidFill>
                  <a:srgbClr val="0070C0"/>
                </a:solidFill>
              </a:rPr>
              <a:t>Through persistence and strategic adjustments, </a:t>
            </a:r>
            <a:r>
              <a:rPr lang="en-US" sz="2400" i="1" dirty="0" err="1">
                <a:solidFill>
                  <a:srgbClr val="0070C0"/>
                </a:solidFill>
              </a:rPr>
              <a:t>Bahl</a:t>
            </a:r>
            <a:r>
              <a:rPr lang="en-US" sz="2400" i="1" dirty="0">
                <a:solidFill>
                  <a:srgbClr val="0070C0"/>
                </a:solidFill>
              </a:rPr>
              <a:t> successfully transformed </a:t>
            </a:r>
            <a:r>
              <a:rPr lang="en-US" sz="2400" i="1" dirty="0" err="1">
                <a:solidFill>
                  <a:srgbClr val="0070C0"/>
                </a:solidFill>
              </a:rPr>
              <a:t>Snapdeal</a:t>
            </a:r>
            <a:r>
              <a:rPr lang="en-US" sz="2400" i="1" dirty="0">
                <a:solidFill>
                  <a:srgbClr val="0070C0"/>
                </a:solidFill>
              </a:rPr>
              <a:t> into one of India's leading e-commerce platforms.</a:t>
            </a:r>
            <a:endParaRPr lang="en-US" sz="2400" b="1" i="1" dirty="0">
              <a:solidFill>
                <a:srgbClr val="0070C0"/>
              </a:solidFill>
            </a:endParaRP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34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a:t>DWADDLER(VINDO DHAM)</a:t>
            </a:r>
          </a:p>
        </p:txBody>
      </p:sp>
      <p:sp>
        <p:nvSpPr>
          <p:cNvPr id="3" name="Content Placeholder 2"/>
          <p:cNvSpPr>
            <a:spLocks noGrp="1"/>
          </p:cNvSpPr>
          <p:nvPr>
            <p:ph idx="1"/>
          </p:nvPr>
        </p:nvSpPr>
        <p:spPr>
          <a:xfrm>
            <a:off x="609600" y="914400"/>
            <a:ext cx="10972800" cy="5410200"/>
          </a:xfrm>
        </p:spPr>
        <p:txBody>
          <a:bodyPr>
            <a:noAutofit/>
          </a:bodyPr>
          <a:lstStyle/>
          <a:p>
            <a:pPr algn="just"/>
            <a:r>
              <a:rPr lang="en-US" sz="2400" dirty="0" err="1"/>
              <a:t>Vinod</a:t>
            </a:r>
            <a:r>
              <a:rPr lang="en-US" sz="2400" dirty="0"/>
              <a:t> </a:t>
            </a:r>
            <a:r>
              <a:rPr lang="en-US" sz="2400" dirty="0" err="1"/>
              <a:t>Dham</a:t>
            </a:r>
            <a:r>
              <a:rPr lang="en-US" sz="2400" dirty="0"/>
              <a:t>, known as the "</a:t>
            </a:r>
            <a:r>
              <a:rPr lang="en-US" sz="2400" dirty="0">
                <a:solidFill>
                  <a:srgbClr val="FF0000"/>
                </a:solidFill>
              </a:rPr>
              <a:t>Father of the Pentium chip</a:t>
            </a:r>
            <a:r>
              <a:rPr lang="en-US" sz="2400" dirty="0"/>
              <a:t>," initially struggled to find his </a:t>
            </a:r>
            <a:r>
              <a:rPr lang="en-US" sz="2400" dirty="0" err="1"/>
              <a:t>intrest</a:t>
            </a:r>
            <a:r>
              <a:rPr lang="en-US" sz="2400" dirty="0"/>
              <a:t> in the semiconductor industry.</a:t>
            </a:r>
          </a:p>
          <a:p>
            <a:pPr algn="just"/>
            <a:r>
              <a:rPr lang="en-US" sz="2400" dirty="0">
                <a:solidFill>
                  <a:srgbClr val="0070C0"/>
                </a:solidFill>
              </a:rPr>
              <a:t>After moving to the United States from India, </a:t>
            </a:r>
            <a:r>
              <a:rPr lang="en-US" sz="2400" dirty="0" err="1">
                <a:solidFill>
                  <a:srgbClr val="0070C0"/>
                </a:solidFill>
              </a:rPr>
              <a:t>Dham</a:t>
            </a:r>
            <a:r>
              <a:rPr lang="en-US" sz="2400" dirty="0">
                <a:solidFill>
                  <a:srgbClr val="0070C0"/>
                </a:solidFill>
              </a:rPr>
              <a:t> worked at NCR Corporation and later joined Intel in the 1980s.</a:t>
            </a:r>
          </a:p>
          <a:p>
            <a:pPr algn="just"/>
            <a:r>
              <a:rPr lang="en-US" sz="2400" dirty="0"/>
              <a:t>Despite his technical expertise, </a:t>
            </a:r>
            <a:r>
              <a:rPr lang="en-US" sz="2400" dirty="0" err="1"/>
              <a:t>Dham</a:t>
            </a:r>
            <a:r>
              <a:rPr lang="en-US" sz="2400" dirty="0"/>
              <a:t> </a:t>
            </a:r>
            <a:r>
              <a:rPr lang="en-US" sz="2400" dirty="0">
                <a:solidFill>
                  <a:srgbClr val="FF0000"/>
                </a:solidFill>
              </a:rPr>
              <a:t>faced challenges in identifying the right entrepreneurial opportunity.</a:t>
            </a:r>
            <a:r>
              <a:rPr lang="en-US" sz="2400" dirty="0"/>
              <a:t> He worked on various projects at Intel but hadn't found a breakthrough venture aligned with his aspirations.</a:t>
            </a:r>
          </a:p>
          <a:p>
            <a:pPr algn="just"/>
            <a:r>
              <a:rPr lang="en-US" sz="2400" dirty="0" err="1">
                <a:solidFill>
                  <a:srgbClr val="0070C0"/>
                </a:solidFill>
              </a:rPr>
              <a:t>Dham</a:t>
            </a:r>
            <a:r>
              <a:rPr lang="en-US" sz="2400" dirty="0">
                <a:solidFill>
                  <a:srgbClr val="0070C0"/>
                </a:solidFill>
              </a:rPr>
              <a:t> experienced </a:t>
            </a:r>
            <a:r>
              <a:rPr lang="en-US" sz="2400" dirty="0">
                <a:solidFill>
                  <a:srgbClr val="FF0000"/>
                </a:solidFill>
              </a:rPr>
              <a:t>uncertainty and indecision during the early years </a:t>
            </a:r>
            <a:r>
              <a:rPr lang="en-US" sz="2400" dirty="0">
                <a:solidFill>
                  <a:srgbClr val="0070C0"/>
                </a:solidFill>
              </a:rPr>
              <a:t>of his entrepreneurial journey. His perseverance eventually led to his involvement in the development of the Pentium microprocessor at Intel.</a:t>
            </a:r>
          </a:p>
          <a:p>
            <a:pPr algn="just"/>
            <a:r>
              <a:rPr lang="en-US" sz="2400" dirty="0"/>
              <a:t>The Pentium chip revolutionized computing technology and solidified </a:t>
            </a:r>
            <a:r>
              <a:rPr lang="en-US" sz="2400" dirty="0" err="1"/>
              <a:t>Dham's</a:t>
            </a:r>
            <a:r>
              <a:rPr lang="en-US" sz="2400" dirty="0"/>
              <a:t> reputation as a pioneer in the semiconductor industry.</a:t>
            </a:r>
          </a:p>
          <a:p>
            <a:pPr algn="just"/>
            <a:r>
              <a:rPr lang="en-US" sz="2400" dirty="0">
                <a:solidFill>
                  <a:srgbClr val="0070C0"/>
                </a:solidFill>
              </a:rPr>
              <a:t>his involvement with the Pentium project, </a:t>
            </a:r>
            <a:r>
              <a:rPr lang="en-US" sz="2400" dirty="0" err="1">
                <a:solidFill>
                  <a:srgbClr val="FF0000"/>
                </a:solidFill>
              </a:rPr>
              <a:t>Vinod</a:t>
            </a:r>
            <a:r>
              <a:rPr lang="en-US" sz="2400" dirty="0">
                <a:solidFill>
                  <a:srgbClr val="FF0000"/>
                </a:solidFill>
              </a:rPr>
              <a:t> </a:t>
            </a:r>
            <a:r>
              <a:rPr lang="en-US" sz="2400" dirty="0" err="1">
                <a:solidFill>
                  <a:srgbClr val="FF0000"/>
                </a:solidFill>
              </a:rPr>
              <a:t>Dham</a:t>
            </a:r>
            <a:r>
              <a:rPr lang="en-US" sz="2400" dirty="0">
                <a:solidFill>
                  <a:srgbClr val="FF0000"/>
                </a:solidFill>
              </a:rPr>
              <a:t> could be considered a "</a:t>
            </a:r>
            <a:r>
              <a:rPr lang="en-US" sz="2400" dirty="0" err="1">
                <a:solidFill>
                  <a:srgbClr val="FF0000"/>
                </a:solidFill>
              </a:rPr>
              <a:t>dwaddler</a:t>
            </a:r>
            <a:r>
              <a:rPr lang="en-US" sz="2400" dirty="0">
                <a:solidFill>
                  <a:srgbClr val="FF0000"/>
                </a:solidFill>
              </a:rPr>
              <a:t>" in the sense that he faced uncertainty and indecision in his entrepreneurial journey.</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35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14400"/>
          </a:xfrm>
        </p:spPr>
        <p:txBody>
          <a:bodyPr/>
          <a:lstStyle/>
          <a:p>
            <a:r>
              <a:rPr lang="en-US" dirty="0"/>
              <a:t>DUDS(ABONDONERS)</a:t>
            </a:r>
          </a:p>
        </p:txBody>
      </p:sp>
      <p:sp>
        <p:nvSpPr>
          <p:cNvPr id="3" name="Content Placeholder 2"/>
          <p:cNvSpPr>
            <a:spLocks noGrp="1"/>
          </p:cNvSpPr>
          <p:nvPr>
            <p:ph idx="1"/>
          </p:nvPr>
        </p:nvSpPr>
        <p:spPr>
          <a:xfrm>
            <a:off x="609600" y="914400"/>
            <a:ext cx="10972800" cy="5943600"/>
          </a:xfrm>
        </p:spPr>
        <p:txBody>
          <a:bodyPr>
            <a:noAutofit/>
          </a:bodyPr>
          <a:lstStyle/>
          <a:p>
            <a:r>
              <a:rPr lang="en-US" sz="2000" b="1" i="1" dirty="0"/>
              <a:t>Co-founder and CEO of Housing.com</a:t>
            </a:r>
            <a:r>
              <a:rPr lang="en-US" sz="2000" i="1" dirty="0"/>
              <a:t>: </a:t>
            </a:r>
            <a:r>
              <a:rPr lang="en-US" sz="2000" i="1" dirty="0" err="1"/>
              <a:t>Rahul</a:t>
            </a:r>
            <a:r>
              <a:rPr lang="en-US" sz="2000" i="1" dirty="0"/>
              <a:t> </a:t>
            </a:r>
            <a:r>
              <a:rPr lang="en-US" sz="2000" i="1" dirty="0" err="1"/>
              <a:t>Yadav</a:t>
            </a:r>
            <a:r>
              <a:rPr lang="en-US" sz="2000" i="1" dirty="0"/>
              <a:t> was the co-founder and CEO of Housing.com, a prominent real estate platform in India.</a:t>
            </a:r>
          </a:p>
          <a:p>
            <a:r>
              <a:rPr lang="en-US" sz="2000" i="1" dirty="0">
                <a:solidFill>
                  <a:srgbClr val="0070C0"/>
                </a:solidFill>
              </a:rPr>
              <a:t>Housing.com initially achieved significant traction and investment due to its innovative approach to the online real estate market.</a:t>
            </a:r>
          </a:p>
          <a:p>
            <a:r>
              <a:rPr lang="en-US" sz="2000" i="1" dirty="0" err="1"/>
              <a:t>Yadav's</a:t>
            </a:r>
            <a:r>
              <a:rPr lang="en-US" sz="2000" i="1" dirty="0"/>
              <a:t> leadership style was marked by outspokenness and confrontational behavior towards investors, board members, and the media.</a:t>
            </a:r>
          </a:p>
          <a:p>
            <a:r>
              <a:rPr lang="en-US" sz="2000" i="1" dirty="0">
                <a:solidFill>
                  <a:srgbClr val="0070C0"/>
                </a:solidFill>
              </a:rPr>
              <a:t>The board of directors eventually removed </a:t>
            </a:r>
            <a:r>
              <a:rPr lang="en-US" sz="2000" i="1" dirty="0" err="1">
                <a:solidFill>
                  <a:srgbClr val="0070C0"/>
                </a:solidFill>
              </a:rPr>
              <a:t>Yadav</a:t>
            </a:r>
            <a:r>
              <a:rPr lang="en-US" sz="2000" i="1" dirty="0">
                <a:solidFill>
                  <a:srgbClr val="0070C0"/>
                </a:solidFill>
              </a:rPr>
              <a:t> from his position as CEO due to his inability to effectively lead the company.</a:t>
            </a:r>
          </a:p>
          <a:p>
            <a:r>
              <a:rPr lang="en-US" sz="2000" i="1" dirty="0" err="1"/>
              <a:t>Yadav's</a:t>
            </a:r>
            <a:r>
              <a:rPr lang="en-US" sz="2000" i="1" dirty="0"/>
              <a:t> leadership failures and controversies resulted in the abandonment of his entrepreneurial aspirations.</a:t>
            </a:r>
          </a:p>
          <a:p>
            <a:r>
              <a:rPr lang="en-US" sz="2000" i="1" dirty="0">
                <a:solidFill>
                  <a:srgbClr val="0070C0"/>
                </a:solidFill>
              </a:rPr>
              <a:t>His story serves as a cautionary tale about the dangers of unchecked ego and leadership dysfunction in the startup ecosystem.</a:t>
            </a:r>
          </a:p>
          <a:p>
            <a:r>
              <a:rPr lang="en-US" sz="2000" i="1" dirty="0" err="1"/>
              <a:t>Yadav's</a:t>
            </a:r>
            <a:r>
              <a:rPr lang="en-US" sz="2000" i="1" dirty="0"/>
              <a:t> downfall highlights the importance of effective leadership, collaboration, and ethical conduct in sustaining entrepreneurial ventures.</a:t>
            </a:r>
          </a:p>
          <a:p>
            <a:r>
              <a:rPr lang="en-US" sz="2000" i="1" dirty="0" err="1">
                <a:solidFill>
                  <a:srgbClr val="0070C0"/>
                </a:solidFill>
              </a:rPr>
              <a:t>Yadav's</a:t>
            </a:r>
            <a:r>
              <a:rPr lang="en-US" sz="2000" i="1" dirty="0">
                <a:solidFill>
                  <a:srgbClr val="0070C0"/>
                </a:solidFill>
              </a:rPr>
              <a:t> trajectory underscores the need for entrepreneurs to prioritize professionalism, collaboration, and ethical behavior in their endeavors.</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36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Entrepreneurship</a:t>
            </a:r>
          </a:p>
        </p:txBody>
      </p:sp>
      <p:sp>
        <p:nvSpPr>
          <p:cNvPr id="3" name="Content Placeholder 2"/>
          <p:cNvSpPr>
            <a:spLocks noGrp="1"/>
          </p:cNvSpPr>
          <p:nvPr>
            <p:ph idx="1"/>
          </p:nvPr>
        </p:nvSpPr>
        <p:spPr/>
        <p:txBody>
          <a:bodyPr>
            <a:normAutofit/>
          </a:bodyPr>
          <a:lstStyle/>
          <a:p>
            <a:r>
              <a:rPr lang="en-US" dirty="0"/>
              <a:t>Provides doors to </a:t>
            </a:r>
            <a:r>
              <a:rPr lang="en-US" dirty="0">
                <a:solidFill>
                  <a:srgbClr val="FF0000"/>
                </a:solidFill>
              </a:rPr>
              <a:t>world of opportunities </a:t>
            </a:r>
            <a:r>
              <a:rPr lang="en-US" dirty="0"/>
              <a:t>for personal growth</a:t>
            </a:r>
          </a:p>
          <a:p>
            <a:r>
              <a:rPr lang="en-US" dirty="0"/>
              <a:t>Getting Basic </a:t>
            </a:r>
            <a:r>
              <a:rPr lang="en-US" dirty="0">
                <a:solidFill>
                  <a:srgbClr val="FF0000"/>
                </a:solidFill>
              </a:rPr>
              <a:t>concepts of Entrepreneurship and business knowledge</a:t>
            </a:r>
          </a:p>
          <a:p>
            <a:r>
              <a:rPr lang="en-US" dirty="0"/>
              <a:t>Develop </a:t>
            </a:r>
            <a:r>
              <a:rPr lang="en-US" dirty="0">
                <a:solidFill>
                  <a:srgbClr val="FF0000"/>
                </a:solidFill>
              </a:rPr>
              <a:t>entrepreneurship</a:t>
            </a:r>
            <a:r>
              <a:rPr lang="en-US" dirty="0"/>
              <a:t> mindset</a:t>
            </a:r>
          </a:p>
          <a:p>
            <a:r>
              <a:rPr lang="en-US" dirty="0"/>
              <a:t>Fosters </a:t>
            </a:r>
            <a:r>
              <a:rPr lang="en-US" dirty="0">
                <a:solidFill>
                  <a:srgbClr val="FF0000"/>
                </a:solidFill>
              </a:rPr>
              <a:t>creativity and Innovation</a:t>
            </a:r>
          </a:p>
          <a:p>
            <a:r>
              <a:rPr lang="en-US" dirty="0"/>
              <a:t>Increases </a:t>
            </a:r>
            <a:r>
              <a:rPr lang="en-US" dirty="0">
                <a:solidFill>
                  <a:srgbClr val="FF0000"/>
                </a:solidFill>
              </a:rPr>
              <a:t>chances of success</a:t>
            </a:r>
          </a:p>
          <a:p>
            <a:r>
              <a:rPr lang="en-US" dirty="0"/>
              <a:t>Nation service as you become able to </a:t>
            </a:r>
            <a:r>
              <a:rPr lang="en-US" dirty="0">
                <a:solidFill>
                  <a:srgbClr val="FF0000"/>
                </a:solidFill>
              </a:rPr>
              <a:t>create job opportunities for others as well.</a:t>
            </a:r>
          </a:p>
          <a:p>
            <a:endParaRPr lang="en-US" dirty="0"/>
          </a:p>
          <a:p>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A2BA438F-1CA1-4980-80C1-48A234BC9C32}" type="slidenum">
              <a:rPr lang="en-GB" smtClean="0"/>
              <a:pPr lvl="0"/>
              <a:t>38</a:t>
            </a:fld>
            <a:endParaRPr lang="en-GB"/>
          </a:p>
        </p:txBody>
      </p:sp>
      <p:pic>
        <p:nvPicPr>
          <p:cNvPr id="5" name="Picture 4"/>
          <p:cNvPicPr>
            <a:picLocks noChangeAspect="1"/>
          </p:cNvPicPr>
          <p:nvPr/>
        </p:nvPicPr>
        <p:blipFill>
          <a:blip r:embed="rId2"/>
          <a:stretch>
            <a:fillRect/>
          </a:stretch>
        </p:blipFill>
        <p:spPr>
          <a:xfrm>
            <a:off x="0" y="0"/>
            <a:ext cx="12192000" cy="6721482"/>
          </a:xfrm>
          <a:prstGeom prst="rect">
            <a:avLst/>
          </a:prstGeom>
        </p:spPr>
      </p:pic>
    </p:spTree>
    <p:extLst>
      <p:ext uri="{BB962C8B-B14F-4D97-AF65-F5344CB8AC3E}">
        <p14:creationId xmlns:p14="http://schemas.microsoft.com/office/powerpoint/2010/main" val="184023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Entrepreneurship Process</a:t>
            </a:r>
          </a:p>
        </p:txBody>
      </p:sp>
      <p:sp>
        <p:nvSpPr>
          <p:cNvPr id="3" name="Content Placeholder 2"/>
          <p:cNvSpPr>
            <a:spLocks noGrp="1"/>
          </p:cNvSpPr>
          <p:nvPr>
            <p:ph idx="1"/>
          </p:nvPr>
        </p:nvSpPr>
        <p:spPr/>
        <p:txBody>
          <a:bodyPr/>
          <a:lstStyle/>
          <a:p>
            <a:r>
              <a:rPr lang="en-US" dirty="0"/>
              <a:t>Find an Idea</a:t>
            </a:r>
          </a:p>
          <a:p>
            <a:r>
              <a:rPr lang="en-US" dirty="0"/>
              <a:t>Make Plans</a:t>
            </a:r>
          </a:p>
          <a:p>
            <a:r>
              <a:rPr lang="en-US" dirty="0"/>
              <a:t>Arrange the resources required</a:t>
            </a:r>
          </a:p>
          <a:p>
            <a:r>
              <a:rPr lang="en-US" dirty="0"/>
              <a:t>Start your business</a:t>
            </a:r>
          </a:p>
          <a:p>
            <a:r>
              <a:rPr lang="en-US" dirty="0"/>
              <a:t>Learn and change</a:t>
            </a:r>
          </a:p>
          <a:p>
            <a:r>
              <a:rPr lang="en-US" dirty="0"/>
              <a:t>Grow</a:t>
            </a:r>
          </a:p>
          <a:p>
            <a:r>
              <a:rPr lang="en-US" dirty="0"/>
              <a:t>Make People happy</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Unit-1 Syllabus</a:t>
            </a:r>
          </a:p>
        </p:txBody>
      </p:sp>
      <p:sp>
        <p:nvSpPr>
          <p:cNvPr id="3" name="Content Placeholder 2"/>
          <p:cNvSpPr>
            <a:spLocks noGrp="1"/>
          </p:cNvSpPr>
          <p:nvPr>
            <p:ph idx="1"/>
          </p:nvPr>
        </p:nvSpPr>
        <p:spPr>
          <a:xfrm>
            <a:off x="609600" y="1600206"/>
            <a:ext cx="11582400" cy="4525963"/>
          </a:xfrm>
        </p:spPr>
        <p:txBody>
          <a:bodyPr>
            <a:noAutofit/>
          </a:bodyPr>
          <a:lstStyle/>
          <a:p>
            <a:r>
              <a:rPr lang="en-US" sz="2400" b="1" dirty="0"/>
              <a:t>    Entrepreneurship: </a:t>
            </a:r>
          </a:p>
          <a:p>
            <a:r>
              <a:rPr lang="en-US" sz="2400" b="1" dirty="0"/>
              <a:t>    Entrepreneurship: need, scope , Entrepreneurial competencies &amp; traits, </a:t>
            </a:r>
          </a:p>
          <a:p>
            <a:r>
              <a:rPr lang="en-US" sz="2400" b="1" dirty="0"/>
              <a:t>    Factors affecting entrepreneurial development, </a:t>
            </a:r>
          </a:p>
          <a:p>
            <a:r>
              <a:rPr lang="en-US" sz="2400" b="1" dirty="0"/>
              <a:t>    Entrepreneurial motivation (Mc Clellend’s Achievement motivation theory), </a:t>
            </a:r>
          </a:p>
          <a:p>
            <a:r>
              <a:rPr lang="en-US" sz="2400" b="1" dirty="0"/>
              <a:t>    Conceptual model of entrepreneurship , </a:t>
            </a:r>
          </a:p>
          <a:p>
            <a:r>
              <a:rPr lang="en-US" sz="2400" b="1" dirty="0"/>
              <a:t>    Entrepreneur vs. intrapreneur; </a:t>
            </a:r>
          </a:p>
          <a:p>
            <a:r>
              <a:rPr lang="en-US" sz="2400" b="1" dirty="0"/>
              <a:t>    Classification of entrepreneurs; </a:t>
            </a:r>
          </a:p>
          <a:p>
            <a:r>
              <a:rPr lang="en-US" sz="2400" b="1" dirty="0"/>
              <a:t>    Entrepreneurial Development Programmes</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Entrepreneurship</a:t>
            </a:r>
          </a:p>
        </p:txBody>
      </p:sp>
      <p:sp>
        <p:nvSpPr>
          <p:cNvPr id="3" name="Content Placeholder 2"/>
          <p:cNvSpPr>
            <a:spLocks noGrp="1"/>
          </p:cNvSpPr>
          <p:nvPr>
            <p:ph idx="1"/>
          </p:nvPr>
        </p:nvSpPr>
        <p:spPr/>
        <p:txBody>
          <a:bodyPr>
            <a:normAutofit fontScale="85000" lnSpcReduction="20000"/>
          </a:bodyPr>
          <a:lstStyle/>
          <a:p>
            <a:pPr algn="just"/>
            <a:r>
              <a:rPr lang="en-US" dirty="0"/>
              <a:t>Creating Jobs</a:t>
            </a:r>
          </a:p>
          <a:p>
            <a:pPr algn="just">
              <a:buNone/>
            </a:pPr>
            <a:r>
              <a:rPr lang="en-US" sz="2000" dirty="0"/>
              <a:t>      (e.g. </a:t>
            </a:r>
            <a:r>
              <a:rPr lang="en-US" sz="2000" dirty="0">
                <a:solidFill>
                  <a:srgbClr val="FF0000"/>
                </a:solidFill>
              </a:rPr>
              <a:t>Flipcart, Amazon created jobs for logistics, customer service, technology, and supply chain management</a:t>
            </a:r>
            <a:r>
              <a:rPr lang="en-US" sz="2000" dirty="0"/>
              <a:t>)</a:t>
            </a:r>
            <a:endParaRPr lang="en-US" sz="2400" dirty="0"/>
          </a:p>
          <a:p>
            <a:pPr algn="just"/>
            <a:r>
              <a:rPr lang="en-US" dirty="0"/>
              <a:t>Innovation </a:t>
            </a:r>
          </a:p>
          <a:p>
            <a:pPr algn="just">
              <a:buNone/>
            </a:pPr>
            <a:r>
              <a:rPr lang="en-US" sz="2000" dirty="0"/>
              <a:t>      (</a:t>
            </a:r>
            <a:r>
              <a:rPr lang="en-US" sz="2000" dirty="0" err="1"/>
              <a:t>e.g</a:t>
            </a:r>
            <a:r>
              <a:rPr lang="en-US" sz="2000" dirty="0"/>
              <a:t> Through its innovative use of technology and engaging content, </a:t>
            </a:r>
            <a:r>
              <a:rPr lang="en-US" sz="2000" dirty="0">
                <a:solidFill>
                  <a:srgbClr val="FF0000"/>
                </a:solidFill>
              </a:rPr>
              <a:t>BYJU'S has transformed the way students learn</a:t>
            </a:r>
            <a:r>
              <a:rPr lang="en-US" sz="2000" dirty="0"/>
              <a:t>)</a:t>
            </a:r>
            <a:r>
              <a:rPr lang="en-US" dirty="0"/>
              <a:t> </a:t>
            </a:r>
          </a:p>
          <a:p>
            <a:pPr algn="just"/>
            <a:r>
              <a:rPr lang="en-US" dirty="0"/>
              <a:t>Economic growth</a:t>
            </a:r>
          </a:p>
          <a:p>
            <a:pPr algn="just">
              <a:buNone/>
            </a:pPr>
            <a:r>
              <a:rPr lang="en-US" sz="1900" dirty="0"/>
              <a:t>       (e.g. Paytm, founded by </a:t>
            </a:r>
            <a:r>
              <a:rPr lang="en-US" sz="1900" dirty="0">
                <a:solidFill>
                  <a:srgbClr val="FF0000"/>
                </a:solidFill>
              </a:rPr>
              <a:t>Vijay Shekhar Sharma in 2010</a:t>
            </a:r>
            <a:r>
              <a:rPr lang="en-US" sz="1900" dirty="0"/>
              <a:t>, is a leading digital payments platform in India, played a pivotal role in driving the country's digital economy forward)</a:t>
            </a:r>
          </a:p>
          <a:p>
            <a:pPr algn="just"/>
            <a:r>
              <a:rPr lang="en-US" dirty="0"/>
              <a:t>Problem Solving</a:t>
            </a:r>
          </a:p>
          <a:p>
            <a:pPr algn="just">
              <a:buNone/>
            </a:pPr>
            <a:r>
              <a:rPr lang="en-US" sz="2100" dirty="0"/>
              <a:t>     (e.g. </a:t>
            </a:r>
            <a:r>
              <a:rPr lang="en-US" sz="2100" dirty="0" err="1">
                <a:solidFill>
                  <a:srgbClr val="FF0000"/>
                </a:solidFill>
              </a:rPr>
              <a:t>Swiggy</a:t>
            </a:r>
            <a:r>
              <a:rPr lang="en-US" sz="2100" dirty="0">
                <a:solidFill>
                  <a:srgbClr val="FF0000"/>
                </a:solidFill>
              </a:rPr>
              <a:t>, founded by </a:t>
            </a:r>
            <a:r>
              <a:rPr lang="en-US" sz="2100" dirty="0" err="1">
                <a:solidFill>
                  <a:srgbClr val="FF0000"/>
                </a:solidFill>
              </a:rPr>
              <a:t>Sriharsha</a:t>
            </a:r>
            <a:r>
              <a:rPr lang="en-US" sz="2100" dirty="0">
                <a:solidFill>
                  <a:srgbClr val="FF0000"/>
                </a:solidFill>
              </a:rPr>
              <a:t> </a:t>
            </a:r>
            <a:r>
              <a:rPr lang="en-US" sz="2100" dirty="0" err="1">
                <a:solidFill>
                  <a:srgbClr val="FF0000"/>
                </a:solidFill>
              </a:rPr>
              <a:t>Majety</a:t>
            </a:r>
            <a:r>
              <a:rPr lang="en-US" sz="2100" dirty="0">
                <a:solidFill>
                  <a:srgbClr val="FF0000"/>
                </a:solidFill>
              </a:rPr>
              <a:t>, </a:t>
            </a:r>
            <a:r>
              <a:rPr lang="en-US" sz="2100" dirty="0" err="1">
                <a:solidFill>
                  <a:srgbClr val="FF0000"/>
                </a:solidFill>
              </a:rPr>
              <a:t>Nandan</a:t>
            </a:r>
            <a:r>
              <a:rPr lang="en-US" sz="2100" dirty="0">
                <a:solidFill>
                  <a:srgbClr val="FF0000"/>
                </a:solidFill>
              </a:rPr>
              <a:t> Reddy, and </a:t>
            </a:r>
            <a:r>
              <a:rPr lang="en-US" sz="2100" dirty="0" err="1">
                <a:solidFill>
                  <a:srgbClr val="FF0000"/>
                </a:solidFill>
              </a:rPr>
              <a:t>Rahul</a:t>
            </a:r>
            <a:r>
              <a:rPr lang="en-US" sz="2100" dirty="0">
                <a:solidFill>
                  <a:srgbClr val="FF0000"/>
                </a:solidFill>
              </a:rPr>
              <a:t> </a:t>
            </a:r>
            <a:r>
              <a:rPr lang="en-US" sz="2100" dirty="0" err="1">
                <a:solidFill>
                  <a:srgbClr val="FF0000"/>
                </a:solidFill>
              </a:rPr>
              <a:t>Jaimini</a:t>
            </a:r>
            <a:r>
              <a:rPr lang="en-US" sz="2100" dirty="0">
                <a:solidFill>
                  <a:srgbClr val="FF0000"/>
                </a:solidFill>
              </a:rPr>
              <a:t> in 2014, is a food delivery platform </a:t>
            </a:r>
            <a:r>
              <a:rPr lang="en-US" sz="2100" dirty="0"/>
              <a:t>that addresses the problem of food delivery in urban areas. </a:t>
            </a:r>
          </a:p>
          <a:p>
            <a:r>
              <a:rPr lang="en-US" dirty="0"/>
              <a:t>Making life easier</a:t>
            </a:r>
            <a:br>
              <a:rPr lang="en-US" dirty="0"/>
            </a:br>
            <a:r>
              <a:rPr lang="en-US" sz="2100" dirty="0">
                <a:solidFill>
                  <a:srgbClr val="FF0000"/>
                </a:solidFill>
              </a:rPr>
              <a:t>Ola, founded by </a:t>
            </a:r>
            <a:r>
              <a:rPr lang="en-US" sz="2100" dirty="0" err="1">
                <a:solidFill>
                  <a:srgbClr val="FF0000"/>
                </a:solidFill>
              </a:rPr>
              <a:t>Bhavish</a:t>
            </a:r>
            <a:r>
              <a:rPr lang="en-US" sz="2100" dirty="0">
                <a:solidFill>
                  <a:srgbClr val="FF0000"/>
                </a:solidFill>
              </a:rPr>
              <a:t> Aggarwal and </a:t>
            </a:r>
            <a:r>
              <a:rPr lang="en-US" sz="2100" dirty="0" err="1">
                <a:solidFill>
                  <a:srgbClr val="FF0000"/>
                </a:solidFill>
              </a:rPr>
              <a:t>Ankit</a:t>
            </a:r>
            <a:r>
              <a:rPr lang="en-US" sz="2100" dirty="0">
                <a:solidFill>
                  <a:srgbClr val="FF0000"/>
                </a:solidFill>
              </a:rPr>
              <a:t> </a:t>
            </a:r>
            <a:r>
              <a:rPr lang="en-US" sz="2100" dirty="0" err="1">
                <a:solidFill>
                  <a:srgbClr val="FF0000"/>
                </a:solidFill>
              </a:rPr>
              <a:t>Bhati</a:t>
            </a:r>
            <a:r>
              <a:rPr lang="en-US" sz="2100" dirty="0">
                <a:solidFill>
                  <a:srgbClr val="FF0000"/>
                </a:solidFill>
              </a:rPr>
              <a:t> in 2010</a:t>
            </a:r>
            <a:r>
              <a:rPr lang="en-US" sz="2100" dirty="0"/>
              <a:t>, is a ride-hailing platform that has made transportation more accessible and convenient for millions of people in India</a:t>
            </a:r>
            <a:endParaRPr lang="en-US" dirty="0"/>
          </a:p>
          <a:p>
            <a:pPr algn="just">
              <a:buNone/>
            </a:pPr>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40</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0"/>
            <a:ext cx="10972800" cy="838200"/>
          </a:xfrm>
        </p:spPr>
        <p:txBody>
          <a:bodyPr/>
          <a:lstStyle/>
          <a:p>
            <a:r>
              <a:rPr lang="en-US" dirty="0"/>
              <a:t>Functions of Entrepreneurship</a:t>
            </a:r>
          </a:p>
        </p:txBody>
      </p:sp>
      <p:sp>
        <p:nvSpPr>
          <p:cNvPr id="8" name="Content Placeholder 7"/>
          <p:cNvSpPr>
            <a:spLocks noGrp="1"/>
          </p:cNvSpPr>
          <p:nvPr>
            <p:ph idx="1"/>
          </p:nvPr>
        </p:nvSpPr>
        <p:spPr>
          <a:xfrm>
            <a:off x="609600" y="762000"/>
            <a:ext cx="10972800" cy="5638800"/>
          </a:xfrm>
          <a:solidFill>
            <a:srgbClr val="FFC000"/>
          </a:solidFill>
        </p:spPr>
        <p:txBody>
          <a:bodyPr>
            <a:normAutofit fontScale="92500"/>
          </a:bodyPr>
          <a:lstStyle/>
          <a:p>
            <a:r>
              <a:rPr lang="en-US" sz="2800" b="1" dirty="0"/>
              <a:t>Opportunity Recognition:</a:t>
            </a:r>
            <a:r>
              <a:rPr lang="en-US" sz="2800" dirty="0"/>
              <a:t> Identifying needs, trends, gaps</a:t>
            </a:r>
          </a:p>
          <a:p>
            <a:r>
              <a:rPr lang="en-US" sz="2800" b="1" dirty="0"/>
              <a:t>Innovation:</a:t>
            </a:r>
            <a:r>
              <a:rPr lang="en-US" sz="2800" dirty="0"/>
              <a:t> Creativity, new ideas, solutions</a:t>
            </a:r>
          </a:p>
          <a:p>
            <a:r>
              <a:rPr lang="en-US" sz="2800" b="1" dirty="0"/>
              <a:t>Resource Acquisition:</a:t>
            </a:r>
            <a:r>
              <a:rPr lang="en-US" sz="2800" dirty="0"/>
              <a:t> Funding, talent, technology, infrastructure</a:t>
            </a:r>
          </a:p>
          <a:p>
            <a:r>
              <a:rPr lang="en-US" sz="2800" b="1" dirty="0"/>
              <a:t>Risk Management:</a:t>
            </a:r>
            <a:r>
              <a:rPr lang="en-US" sz="2800" dirty="0"/>
              <a:t> Assessment, mitigation, uncertainty</a:t>
            </a:r>
          </a:p>
          <a:p>
            <a:r>
              <a:rPr lang="en-US" sz="2800" b="1" dirty="0"/>
              <a:t>Business Planning and Strategy:</a:t>
            </a:r>
            <a:r>
              <a:rPr lang="en-US" sz="2800" dirty="0"/>
              <a:t> Objectives, target markets, competition analysis</a:t>
            </a:r>
          </a:p>
          <a:p>
            <a:r>
              <a:rPr lang="en-US" sz="2800" b="1" dirty="0"/>
              <a:t>Marketing and Sales:</a:t>
            </a:r>
            <a:r>
              <a:rPr lang="en-US" sz="2800" dirty="0"/>
              <a:t> Customer needs, positioning, messaging</a:t>
            </a:r>
          </a:p>
          <a:p>
            <a:r>
              <a:rPr lang="en-US" sz="2800" b="1" dirty="0"/>
              <a:t>Financial Management:</a:t>
            </a:r>
            <a:r>
              <a:rPr lang="en-US" sz="2800" dirty="0"/>
              <a:t> Budgeting, forecasting, cost control</a:t>
            </a:r>
          </a:p>
          <a:p>
            <a:r>
              <a:rPr lang="en-US" sz="2800" b="1" dirty="0"/>
              <a:t>Networking and Relationship Building:</a:t>
            </a:r>
            <a:r>
              <a:rPr lang="en-US" sz="2800" dirty="0"/>
              <a:t> Connections, collaborations, stakeholders</a:t>
            </a:r>
          </a:p>
          <a:p>
            <a:r>
              <a:rPr lang="en-US" sz="2800" b="1" dirty="0"/>
              <a:t>Adaptability and Flexibility:</a:t>
            </a:r>
            <a:r>
              <a:rPr lang="en-US" sz="2800" dirty="0"/>
              <a:t> Agility, change, responsiveness</a:t>
            </a:r>
          </a:p>
          <a:p>
            <a:r>
              <a:rPr lang="en-US" sz="2800" b="1" dirty="0"/>
              <a:t>Leadership and Team Building:</a:t>
            </a:r>
            <a:r>
              <a:rPr lang="en-US" sz="2800" dirty="0"/>
              <a:t> Motivation, empowerment, collaboration</a:t>
            </a:r>
          </a:p>
          <a:p>
            <a:endParaRPr lang="en-US"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41</a:t>
            </a:fld>
            <a:endParaRPr lang="en-GB"/>
          </a:p>
        </p:txBody>
      </p:sp>
    </p:spTree>
    <p:extLst>
      <p:ext uri="{BB962C8B-B14F-4D97-AF65-F5344CB8AC3E}">
        <p14:creationId xmlns:p14="http://schemas.microsoft.com/office/powerpoint/2010/main" val="10417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down)">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down)">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wipe(down)">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wipe(down)">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wipe(down)">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wipe(down)">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wipe(down)">
                                      <p:cBhvr>
                                        <p:cTn id="5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09600"/>
          </a:xfrm>
        </p:spPr>
        <p:txBody>
          <a:bodyPr>
            <a:normAutofit fontScale="90000"/>
          </a:bodyPr>
          <a:lstStyle/>
          <a:p>
            <a:r>
              <a:rPr lang="en-US" dirty="0"/>
              <a:t>SCOPE of Entrepreneurship</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42</a:t>
            </a:fld>
            <a:endParaRPr lang="en-GB"/>
          </a:p>
        </p:txBody>
      </p:sp>
      <p:pic>
        <p:nvPicPr>
          <p:cNvPr id="1026" name="Picture 2"/>
          <p:cNvPicPr>
            <a:picLocks noGrp="1" noChangeAspect="1" noChangeArrowheads="1"/>
          </p:cNvPicPr>
          <p:nvPr>
            <p:ph idx="1"/>
          </p:nvPr>
        </p:nvPicPr>
        <p:blipFill>
          <a:blip r:embed="rId2"/>
          <a:srcRect/>
          <a:stretch>
            <a:fillRect/>
          </a:stretch>
        </p:blipFill>
        <p:spPr bwMode="auto">
          <a:xfrm>
            <a:off x="2209800" y="533400"/>
            <a:ext cx="7772400" cy="1549482"/>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457200" y="2103120"/>
          <a:ext cx="11353800" cy="4754880"/>
        </p:xfrm>
        <a:graphic>
          <a:graphicData uri="http://schemas.openxmlformats.org/drawingml/2006/table">
            <a:tbl>
              <a:tblPr firstRow="1" bandRow="1">
                <a:tableStyleId>{5C22544A-7EE6-4342-B048-85BDC9FD1C3A}</a:tableStyleId>
              </a:tblPr>
              <a:tblGrid>
                <a:gridCol w="2873931">
                  <a:extLst>
                    <a:ext uri="{9D8B030D-6E8A-4147-A177-3AD203B41FA5}">
                      <a16:colId xmlns:a16="http://schemas.microsoft.com/office/drawing/2014/main" val="20000"/>
                    </a:ext>
                  </a:extLst>
                </a:gridCol>
                <a:gridCol w="8479869">
                  <a:extLst>
                    <a:ext uri="{9D8B030D-6E8A-4147-A177-3AD203B41FA5}">
                      <a16:colId xmlns:a16="http://schemas.microsoft.com/office/drawing/2014/main" val="20001"/>
                    </a:ext>
                  </a:extLst>
                </a:gridCol>
              </a:tblGrid>
              <a:tr h="370840">
                <a:tc>
                  <a:txBody>
                    <a:bodyPr/>
                    <a:lstStyle/>
                    <a:p>
                      <a:r>
                        <a:rPr lang="en-US" sz="1400" b="1" dirty="0">
                          <a:solidFill>
                            <a:schemeClr val="tx1"/>
                          </a:solidFill>
                        </a:rPr>
                        <a:t>Business</a:t>
                      </a:r>
                      <a:r>
                        <a:rPr lang="en-US" sz="1400" b="1" baseline="0" dirty="0">
                          <a:solidFill>
                            <a:schemeClr val="tx1"/>
                          </a:solidFill>
                        </a:rPr>
                        <a:t> Startups</a:t>
                      </a:r>
                      <a:endParaRPr lang="en-US" sz="1400" b="1" dirty="0">
                        <a:solidFill>
                          <a:schemeClr val="tx1"/>
                        </a:solidFill>
                      </a:endParaRPr>
                    </a:p>
                  </a:txBody>
                  <a:tcPr>
                    <a:solidFill>
                      <a:schemeClr val="bg1">
                        <a:lumMod val="85000"/>
                      </a:schemeClr>
                    </a:solidFill>
                  </a:tcPr>
                </a:tc>
                <a:tc>
                  <a:txBody>
                    <a:bodyPr/>
                    <a:lstStyle/>
                    <a:p>
                      <a:r>
                        <a:rPr lang="en-US" sz="1400" b="0" dirty="0"/>
                        <a:t> </a:t>
                      </a:r>
                      <a:r>
                        <a:rPr lang="en-US" sz="1400" b="0" dirty="0">
                          <a:solidFill>
                            <a:schemeClr val="tx1"/>
                          </a:solidFill>
                        </a:rPr>
                        <a:t>Creating</a:t>
                      </a:r>
                      <a:r>
                        <a:rPr lang="en-US" sz="1400" b="0" baseline="0" dirty="0">
                          <a:solidFill>
                            <a:schemeClr val="tx1"/>
                          </a:solidFill>
                        </a:rPr>
                        <a:t> new company e.g. </a:t>
                      </a:r>
                      <a:r>
                        <a:rPr lang="en-US" sz="1400" b="0" dirty="0">
                          <a:solidFill>
                            <a:schemeClr val="tx1"/>
                          </a:solidFill>
                        </a:rPr>
                        <a:t>Flipkart, founded as a small online bookstore and grew into one of India's largest e-commerce platforms.</a:t>
                      </a:r>
                    </a:p>
                    <a:p>
                      <a:endParaRPr lang="en-US" sz="1400"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en-US" sz="1400" b="1" dirty="0"/>
                        <a:t>Innovative</a:t>
                      </a:r>
                      <a:r>
                        <a:rPr lang="en-US" sz="1400" b="1" baseline="0" dirty="0"/>
                        <a:t> Technology</a:t>
                      </a:r>
                      <a:endParaRPr lang="en-US" sz="1400" b="1" dirty="0"/>
                    </a:p>
                  </a:txBody>
                  <a:tcPr>
                    <a:solidFill>
                      <a:schemeClr val="bg1">
                        <a:lumMod val="85000"/>
                      </a:schemeClr>
                    </a:solidFill>
                  </a:tcPr>
                </a:tc>
                <a:tc>
                  <a:txBody>
                    <a:bodyPr/>
                    <a:lstStyle/>
                    <a:p>
                      <a:r>
                        <a:rPr lang="en-US" sz="1400" dirty="0"/>
                        <a:t>Refers to the development and application of novel solutions e.g. </a:t>
                      </a:r>
                      <a:r>
                        <a:rPr lang="en-US" sz="1400" dirty="0" err="1"/>
                        <a:t>swiggy</a:t>
                      </a:r>
                      <a:endParaRPr lang="en-US" sz="1400" dirty="0"/>
                    </a:p>
                  </a:txBody>
                  <a:tcPr>
                    <a:solidFill>
                      <a:schemeClr val="bg1">
                        <a:lumMod val="85000"/>
                      </a:schemeClr>
                    </a:solidFill>
                  </a:tcPr>
                </a:tc>
                <a:extLst>
                  <a:ext uri="{0D108BD9-81ED-4DB2-BD59-A6C34878D82A}">
                    <a16:rowId xmlns:a16="http://schemas.microsoft.com/office/drawing/2014/main" val="10001"/>
                  </a:ext>
                </a:extLst>
              </a:tr>
              <a:tr h="370840">
                <a:tc>
                  <a:txBody>
                    <a:bodyPr/>
                    <a:lstStyle/>
                    <a:p>
                      <a:r>
                        <a:rPr lang="en-US" sz="1400" b="1" dirty="0"/>
                        <a:t>Social</a:t>
                      </a:r>
                      <a:r>
                        <a:rPr lang="en-US" sz="1400" b="1" baseline="0" dirty="0"/>
                        <a:t> Entrepreneurship</a:t>
                      </a:r>
                      <a:endParaRPr lang="en-US" sz="1400" b="1" dirty="0"/>
                    </a:p>
                  </a:txBody>
                  <a:tcPr>
                    <a:solidFill>
                      <a:schemeClr val="bg1">
                        <a:lumMod val="85000"/>
                      </a:schemeClr>
                    </a:solidFill>
                  </a:tcPr>
                </a:tc>
                <a:tc>
                  <a:txBody>
                    <a:bodyPr/>
                    <a:lstStyle/>
                    <a:p>
                      <a:r>
                        <a:rPr lang="en-US" sz="1400" dirty="0"/>
                        <a:t>Business principles to address social, cultural, or environmental challenges, </a:t>
                      </a:r>
                      <a:r>
                        <a:rPr lang="en-US" sz="1400" dirty="0" err="1"/>
                        <a:t>Akshaya</a:t>
                      </a:r>
                      <a:r>
                        <a:rPr lang="en-US" sz="1400" dirty="0"/>
                        <a:t> </a:t>
                      </a:r>
                      <a:r>
                        <a:rPr lang="en-US" sz="1400" dirty="0" err="1"/>
                        <a:t>Patra</a:t>
                      </a:r>
                      <a:r>
                        <a:rPr lang="en-US" sz="1400" dirty="0"/>
                        <a:t> Foundation, which provides nutritious meals to school children</a:t>
                      </a: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r>
                        <a:rPr lang="en-US" sz="1400" b="1" dirty="0"/>
                        <a:t>E-</a:t>
                      </a:r>
                      <a:r>
                        <a:rPr lang="en-US" sz="1400" b="1" dirty="0" err="1"/>
                        <a:t>Commrerce</a:t>
                      </a:r>
                      <a:endParaRPr lang="en-US" sz="1400" b="1" dirty="0"/>
                    </a:p>
                  </a:txBody>
                  <a:tcPr>
                    <a:solidFill>
                      <a:schemeClr val="bg1">
                        <a:lumMod val="85000"/>
                      </a:schemeClr>
                    </a:solidFill>
                  </a:tcPr>
                </a:tc>
                <a:tc>
                  <a:txBody>
                    <a:bodyPr/>
                    <a:lstStyle/>
                    <a:p>
                      <a:r>
                        <a:rPr lang="en-US" sz="1400" dirty="0"/>
                        <a:t>buying and selling of goods and services over the internet. E.g. Amazon India, an online marketplace that offers a wide range of products and services to customers</a:t>
                      </a: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r>
                        <a:rPr lang="en-US" sz="1400" b="1" dirty="0" err="1"/>
                        <a:t>Frachising</a:t>
                      </a:r>
                      <a:endParaRPr lang="en-US" sz="1400" b="1" dirty="0"/>
                    </a:p>
                  </a:txBody>
                  <a:tcPr>
                    <a:solidFill>
                      <a:schemeClr val="bg1">
                        <a:lumMod val="85000"/>
                      </a:schemeClr>
                    </a:solidFill>
                  </a:tcPr>
                </a:tc>
                <a:tc>
                  <a:txBody>
                    <a:bodyPr/>
                    <a:lstStyle/>
                    <a:p>
                      <a:r>
                        <a:rPr lang="en-US" sz="1400" dirty="0"/>
                        <a:t>Franchising is a business model where an entrepreneur (franchisee) purchases the rights to use a company's business model in exchange for a fee or royalty. E.g.</a:t>
                      </a:r>
                      <a:r>
                        <a:rPr lang="en-US" sz="1400" baseline="0" dirty="0"/>
                        <a:t> </a:t>
                      </a:r>
                      <a:r>
                        <a:rPr lang="en-US" sz="1400" dirty="0"/>
                        <a:t>McDonald's, which operates on a franchise model</a:t>
                      </a: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r>
                        <a:rPr lang="en-US" sz="1400" b="1" dirty="0"/>
                        <a:t>SME</a:t>
                      </a:r>
                      <a:r>
                        <a:rPr lang="en-US" sz="1400" b="1" baseline="0" dirty="0"/>
                        <a:t> and Medium Enterprises</a:t>
                      </a:r>
                      <a:endParaRPr lang="en-US" sz="1400" b="1" dirty="0"/>
                    </a:p>
                  </a:txBody>
                  <a:tcPr>
                    <a:solidFill>
                      <a:schemeClr val="bg1">
                        <a:lumMod val="85000"/>
                      </a:schemeClr>
                    </a:solidFill>
                  </a:tcPr>
                </a:tc>
                <a:tc>
                  <a:txBody>
                    <a:bodyPr/>
                    <a:lstStyle/>
                    <a:p>
                      <a:r>
                        <a:rPr lang="en-US" sz="1400" dirty="0"/>
                        <a:t>Example: </a:t>
                      </a:r>
                      <a:r>
                        <a:rPr lang="en-US" sz="1400" dirty="0" err="1"/>
                        <a:t>Zomato</a:t>
                      </a:r>
                      <a:r>
                        <a:rPr lang="en-US" sz="1400" dirty="0"/>
                        <a:t>, a restaurant discovery and food delivery platform, started as a small-scale venture and grew into a successful SME</a:t>
                      </a:r>
                    </a:p>
                  </a:txBody>
                  <a:tcPr>
                    <a:solidFill>
                      <a:schemeClr val="bg1">
                        <a:lumMod val="85000"/>
                      </a:schemeClr>
                    </a:solidFill>
                  </a:tcPr>
                </a:tc>
                <a:extLst>
                  <a:ext uri="{0D108BD9-81ED-4DB2-BD59-A6C34878D82A}">
                    <a16:rowId xmlns:a16="http://schemas.microsoft.com/office/drawing/2014/main" val="10005"/>
                  </a:ext>
                </a:extLst>
              </a:tr>
              <a:tr h="1061720">
                <a:tc>
                  <a:txBody>
                    <a:bodyPr/>
                    <a:lstStyle/>
                    <a:p>
                      <a:r>
                        <a:rPr lang="en-US" sz="1400" b="1" dirty="0"/>
                        <a:t>Consulting and services</a:t>
                      </a:r>
                    </a:p>
                  </a:txBody>
                  <a:tcPr>
                    <a:solidFill>
                      <a:schemeClr val="bg1">
                        <a:lumMod val="85000"/>
                      </a:schemeClr>
                    </a:solidFill>
                  </a:tcPr>
                </a:tc>
                <a:tc>
                  <a:txBody>
                    <a:bodyPr/>
                    <a:lstStyle/>
                    <a:p>
                      <a:r>
                        <a:rPr lang="en-US" sz="1400" dirty="0"/>
                        <a:t>Consulting and services businesses offer expertise, advice, and solutions to individuals and organizations.</a:t>
                      </a:r>
                      <a:r>
                        <a:rPr lang="en-US" sz="1400" baseline="0" dirty="0"/>
                        <a:t> E.g. </a:t>
                      </a:r>
                      <a:r>
                        <a:rPr lang="en-US" sz="1400" dirty="0"/>
                        <a:t>Deloitte India, a professional services firm offering consulting, audit, tax, and advisory services to clients in India and worldwide.</a:t>
                      </a:r>
                    </a:p>
                  </a:txBody>
                  <a:tcPr>
                    <a:solidFill>
                      <a:schemeClr val="bg1">
                        <a:lumMod val="85000"/>
                      </a:schemeClr>
                    </a:solidFill>
                  </a:tcPr>
                </a:tc>
                <a:extLst>
                  <a:ext uri="{0D108BD9-81ED-4DB2-BD59-A6C34878D82A}">
                    <a16:rowId xmlns:a16="http://schemas.microsoft.com/office/drawing/2014/main" val="10006"/>
                  </a:ext>
                </a:extLst>
              </a:tr>
              <a:tr h="228600">
                <a:tc>
                  <a:txBody>
                    <a:bodyPr/>
                    <a:lstStyle/>
                    <a:p>
                      <a:r>
                        <a:rPr lang="en-US" sz="1400" b="1" dirty="0"/>
                        <a:t>Artistic Ventures</a:t>
                      </a:r>
                    </a:p>
                  </a:txBody>
                  <a:tcPr>
                    <a:solidFill>
                      <a:schemeClr val="bg1">
                        <a:lumMod val="85000"/>
                      </a:schemeClr>
                    </a:solidFill>
                  </a:tcPr>
                </a:tc>
                <a:tc>
                  <a:txBody>
                    <a:bodyPr/>
                    <a:lstStyle/>
                    <a:p>
                      <a:r>
                        <a:rPr lang="en-US" sz="1400" dirty="0"/>
                        <a:t>involve creative endeavors such as art, music, literature, film. E.g.</a:t>
                      </a:r>
                      <a:r>
                        <a:rPr lang="en-US" sz="1400" baseline="0" dirty="0"/>
                        <a:t> </a:t>
                      </a:r>
                      <a:r>
                        <a:rPr lang="en-US" sz="1400" dirty="0" err="1"/>
                        <a:t>Vishal</a:t>
                      </a:r>
                      <a:r>
                        <a:rPr lang="en-US" sz="1400" dirty="0"/>
                        <a:t>-Shekhar, a music composing duo in </a:t>
                      </a:r>
                      <a:r>
                        <a:rPr lang="en-US" sz="1400" dirty="0" err="1"/>
                        <a:t>Bollywood</a:t>
                      </a:r>
                      <a:r>
                        <a:rPr lang="en-US" sz="1400" dirty="0"/>
                        <a:t>, who have created numerous hit songs</a:t>
                      </a:r>
                    </a:p>
                  </a:txBody>
                  <a:tcPr>
                    <a:solidFill>
                      <a:schemeClr val="bg1">
                        <a:lumMod val="85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A2BA438F-1CA1-4980-80C1-48A234BC9C32}" type="slidenum">
              <a:rPr lang="en-GB" smtClean="0"/>
              <a:pPr lvl="0"/>
              <a:t>43</a:t>
            </a:fld>
            <a:endParaRPr lang="en-GB"/>
          </a:p>
        </p:txBody>
      </p:sp>
      <p:pic>
        <p:nvPicPr>
          <p:cNvPr id="5" name="Picture 4"/>
          <p:cNvPicPr>
            <a:picLocks noChangeAspect="1"/>
          </p:cNvPicPr>
          <p:nvPr/>
        </p:nvPicPr>
        <p:blipFill>
          <a:blip r:embed="rId2"/>
          <a:stretch>
            <a:fillRect/>
          </a:stretch>
        </p:blipFill>
        <p:spPr>
          <a:xfrm>
            <a:off x="1487488" y="116631"/>
            <a:ext cx="8362080" cy="6239725"/>
          </a:xfrm>
          <a:prstGeom prst="rect">
            <a:avLst/>
          </a:prstGeom>
        </p:spPr>
      </p:pic>
    </p:spTree>
    <p:extLst>
      <p:ext uri="{BB962C8B-B14F-4D97-AF65-F5344CB8AC3E}">
        <p14:creationId xmlns:p14="http://schemas.microsoft.com/office/powerpoint/2010/main" val="3758594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792162"/>
          </a:xfrm>
          <a:solidFill>
            <a:srgbClr val="FF0000"/>
          </a:solidFill>
        </p:spPr>
        <p:txBody>
          <a:bodyPr/>
          <a:lstStyle/>
          <a:p>
            <a:r>
              <a:rPr lang="en-US" i="1" dirty="0"/>
              <a:t>Economic Factors</a:t>
            </a:r>
          </a:p>
        </p:txBody>
      </p:sp>
      <p:sp>
        <p:nvSpPr>
          <p:cNvPr id="3" name="Content Placeholder 2"/>
          <p:cNvSpPr>
            <a:spLocks noGrp="1"/>
          </p:cNvSpPr>
          <p:nvPr>
            <p:ph idx="1"/>
          </p:nvPr>
        </p:nvSpPr>
        <p:spPr>
          <a:xfrm>
            <a:off x="0" y="1066800"/>
            <a:ext cx="12192000" cy="5791200"/>
          </a:xfrm>
          <a:solidFill>
            <a:srgbClr val="FFFF00"/>
          </a:solidFill>
        </p:spPr>
        <p:txBody>
          <a:bodyPr>
            <a:noAutofit/>
          </a:bodyPr>
          <a:lstStyle/>
          <a:p>
            <a:r>
              <a:rPr lang="en-US" sz="1800" b="1" dirty="0"/>
              <a:t>Market Demand:</a:t>
            </a:r>
            <a:endParaRPr lang="en-US" sz="1800" dirty="0"/>
          </a:p>
          <a:p>
            <a:pPr lvl="1"/>
            <a:r>
              <a:rPr lang="en-US" sz="1600" dirty="0"/>
              <a:t>During periods of economic growth, consumer spending tends to increase, creating opportunities for entrepreneurs to introduce new products or services.</a:t>
            </a:r>
          </a:p>
          <a:p>
            <a:pPr lvl="1"/>
            <a:r>
              <a:rPr lang="en-US" sz="1600" dirty="0"/>
              <a:t>Conversely, during economic downturns, consumer confidence and purchasing power may decline, affecting demand and potentially constraining entrepreneurship growth.</a:t>
            </a:r>
          </a:p>
          <a:p>
            <a:r>
              <a:rPr lang="en-US" sz="1800" b="1" dirty="0"/>
              <a:t>Access to Funding:</a:t>
            </a:r>
            <a:endParaRPr lang="en-US" sz="1800" dirty="0"/>
          </a:p>
          <a:p>
            <a:pPr lvl="1"/>
            <a:r>
              <a:rPr lang="en-US" sz="1600" dirty="0"/>
              <a:t>Economic stability and investor confidence play a crucial role in determining the availability of funding for entrepreneurs.</a:t>
            </a:r>
          </a:p>
          <a:p>
            <a:pPr lvl="1"/>
            <a:r>
              <a:rPr lang="en-US" sz="1600" dirty="0"/>
              <a:t>Access to capital markets, venture capital, and bank loans depends on prevailing economic conditions, interest rates, and investor risk appetite.</a:t>
            </a:r>
          </a:p>
          <a:p>
            <a:r>
              <a:rPr lang="en-US" sz="1800" b="1" dirty="0"/>
              <a:t>Government policies and </a:t>
            </a:r>
            <a:r>
              <a:rPr lang="en-US" sz="1800" b="1" dirty="0" err="1"/>
              <a:t>reguations</a:t>
            </a:r>
            <a:endParaRPr lang="en-US" sz="1800" b="1" dirty="0"/>
          </a:p>
          <a:p>
            <a:pPr>
              <a:buNone/>
            </a:pPr>
            <a:r>
              <a:rPr lang="en-US" sz="1800" dirty="0"/>
              <a:t>      </a:t>
            </a:r>
            <a:r>
              <a:rPr lang="en-US" sz="1600" dirty="0"/>
              <a:t>Government policies, including taxation, trade regulations, intellectual property laws, and business licensing requirements, can either support or inhibit entrepreneurship development</a:t>
            </a:r>
            <a:endParaRPr lang="en-US" sz="1600" b="1" dirty="0"/>
          </a:p>
          <a:p>
            <a:pPr lvl="1">
              <a:buNone/>
            </a:pPr>
            <a:endParaRPr lang="en-US" sz="1600" dirty="0"/>
          </a:p>
          <a:p>
            <a:r>
              <a:rPr lang="en-US" sz="1800" b="1" dirty="0"/>
              <a:t>Global Economic Trends:</a:t>
            </a:r>
          </a:p>
          <a:p>
            <a:pPr lvl="1"/>
            <a:r>
              <a:rPr lang="en-US" sz="1600" dirty="0"/>
              <a:t>Entrepreneurship growth is influenced by broader global economic trends, including trade policies, currency exchange rates, and international market dynamics.</a:t>
            </a:r>
          </a:p>
          <a:p>
            <a:pPr lvl="1"/>
            <a:r>
              <a:rPr lang="en-US" sz="1600" dirty="0"/>
              <a:t>Entrepreneurs need to adapt their strategies to navigate changes in global economic conditions and capitalize on emerging opportunities in international markets.</a:t>
            </a:r>
            <a:r>
              <a:rPr lang="en-US" sz="1600" b="1" dirty="0"/>
              <a:t> </a:t>
            </a:r>
          </a:p>
          <a:p>
            <a:pPr lvl="1">
              <a:buNone/>
            </a:pPr>
            <a:endParaRPr lang="en-US" sz="1600" dirty="0"/>
          </a:p>
          <a:p>
            <a:pPr lvl="1"/>
            <a:endParaRPr lang="en-US" sz="1600" dirty="0"/>
          </a:p>
          <a:p>
            <a:pPr lvl="1"/>
            <a:endParaRPr lang="en-US" sz="1600" dirty="0"/>
          </a:p>
          <a:p>
            <a:endParaRPr lang="en-US" sz="1800" dirty="0"/>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44</a:t>
            </a:fld>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a:solidFill>
            <a:srgbClr val="FF0000"/>
          </a:solidFill>
        </p:spPr>
        <p:txBody>
          <a:bodyPr/>
          <a:lstStyle/>
          <a:p>
            <a:r>
              <a:rPr lang="en-US" i="1" dirty="0"/>
              <a:t>Social Factors</a:t>
            </a:r>
          </a:p>
        </p:txBody>
      </p:sp>
      <p:sp>
        <p:nvSpPr>
          <p:cNvPr id="3" name="Content Placeholder 2"/>
          <p:cNvSpPr>
            <a:spLocks noGrp="1"/>
          </p:cNvSpPr>
          <p:nvPr>
            <p:ph idx="1"/>
          </p:nvPr>
        </p:nvSpPr>
        <p:spPr>
          <a:xfrm>
            <a:off x="609600" y="1066800"/>
            <a:ext cx="10972800" cy="5791200"/>
          </a:xfrm>
          <a:solidFill>
            <a:srgbClr val="FFFF00"/>
          </a:solidFill>
        </p:spPr>
        <p:txBody>
          <a:bodyPr>
            <a:noAutofit/>
          </a:bodyPr>
          <a:lstStyle/>
          <a:p>
            <a:r>
              <a:rPr lang="en-US" sz="2800" b="1" dirty="0"/>
              <a:t>Attitudes Towards Entrepreneurship:</a:t>
            </a:r>
            <a:endParaRPr lang="en-US" sz="2800" dirty="0"/>
          </a:p>
          <a:p>
            <a:pPr lvl="1"/>
            <a:r>
              <a:rPr lang="en-US" sz="2400" dirty="0"/>
              <a:t>Social attitudes towards entrepreneurship can vary widely across cultures and societies.</a:t>
            </a:r>
          </a:p>
          <a:p>
            <a:pPr lvl="1"/>
            <a:r>
              <a:rPr lang="en-US" sz="2400" dirty="0"/>
              <a:t>Cultures that celebrate entrepreneurship, innovation, and risk-taking tend to foster a supportive environment for aspiring entrepreneurs, encouraging them to pursue their business ideas.</a:t>
            </a:r>
          </a:p>
          <a:p>
            <a:r>
              <a:rPr lang="en-US" sz="2800" b="1" dirty="0"/>
              <a:t>Social Networks and Support Systems:</a:t>
            </a:r>
            <a:endParaRPr lang="en-US" sz="2800" dirty="0"/>
          </a:p>
          <a:p>
            <a:pPr lvl="1"/>
            <a:r>
              <a:rPr lang="en-US" sz="2400" dirty="0"/>
              <a:t>Strong social networks and support systems, including family, friends, mentors, and professional associations, provide aspiring entrepreneurs with guidance, encouragement, and resources.</a:t>
            </a:r>
          </a:p>
          <a:p>
            <a:pPr lvl="1"/>
            <a:r>
              <a:rPr lang="en-US" sz="2400" dirty="0"/>
              <a:t>Access to supportive networks can boost confidence, provide valuable advice, and facilitate access to funding and market opportunities.</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a:solidFill>
            <a:srgbClr val="FF0000"/>
          </a:solidFill>
        </p:spPr>
        <p:txBody>
          <a:bodyPr/>
          <a:lstStyle/>
          <a:p>
            <a:r>
              <a:rPr lang="en-US" i="1" dirty="0"/>
              <a:t>Cultural Factors</a:t>
            </a:r>
          </a:p>
        </p:txBody>
      </p:sp>
      <p:sp>
        <p:nvSpPr>
          <p:cNvPr id="3" name="Content Placeholder 2"/>
          <p:cNvSpPr>
            <a:spLocks noGrp="1"/>
          </p:cNvSpPr>
          <p:nvPr>
            <p:ph idx="1"/>
          </p:nvPr>
        </p:nvSpPr>
        <p:spPr>
          <a:xfrm>
            <a:off x="609600" y="1066800"/>
            <a:ext cx="10972800" cy="5791200"/>
          </a:xfrm>
          <a:solidFill>
            <a:srgbClr val="FFFF00"/>
          </a:solidFill>
        </p:spPr>
        <p:txBody>
          <a:bodyPr>
            <a:noAutofit/>
          </a:bodyPr>
          <a:lstStyle/>
          <a:p>
            <a:r>
              <a:rPr lang="en-US" sz="2800" b="1" dirty="0"/>
              <a:t>Cultural Norms and Values:</a:t>
            </a:r>
            <a:endParaRPr lang="en-US" sz="2800" dirty="0"/>
          </a:p>
          <a:p>
            <a:pPr lvl="1"/>
            <a:r>
              <a:rPr lang="en-US" sz="2400" dirty="0"/>
              <a:t>Cultural norms and values shape perceptions of entrepreneurship, risk-taking, and success within a society.</a:t>
            </a:r>
          </a:p>
          <a:p>
            <a:pPr lvl="1"/>
            <a:r>
              <a:rPr lang="en-US" sz="2400" dirty="0"/>
              <a:t>Cultures that value individual achievement, innovation, and entrepreneurial endeavors tend to foster a conducive environment for entrepreneurship growth.</a:t>
            </a:r>
          </a:p>
          <a:p>
            <a:r>
              <a:rPr lang="en-US" sz="2800" b="1" dirty="0"/>
              <a:t>Perceptions of Failure:</a:t>
            </a:r>
            <a:endParaRPr lang="en-US" sz="2800" dirty="0"/>
          </a:p>
          <a:p>
            <a:pPr lvl="1"/>
            <a:r>
              <a:rPr lang="en-US" sz="2400" dirty="0"/>
              <a:t>Cultural attitudes towards failure can significantly impact entrepreneurship. Cultures that stigmatize failure may discourage individuals from taking entrepreneurial risks and pursuing innovative ventures.</a:t>
            </a:r>
          </a:p>
          <a:p>
            <a:pPr lvl="1"/>
            <a:r>
              <a:rPr lang="en-US" sz="2400" dirty="0"/>
              <a:t>In contrast, cultures that view failure as a valuable learning experience and a natural part of the entrepreneurial journey are more likely to support entrepreneurial experimentation and resilience.</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a:solidFill>
            <a:srgbClr val="FF0000"/>
          </a:solidFill>
        </p:spPr>
        <p:txBody>
          <a:bodyPr/>
          <a:lstStyle/>
          <a:p>
            <a:r>
              <a:rPr lang="en-US" i="1" dirty="0"/>
              <a:t>Personality Factors</a:t>
            </a:r>
          </a:p>
        </p:txBody>
      </p:sp>
      <p:sp>
        <p:nvSpPr>
          <p:cNvPr id="3" name="Content Placeholder 2"/>
          <p:cNvSpPr>
            <a:spLocks noGrp="1"/>
          </p:cNvSpPr>
          <p:nvPr>
            <p:ph idx="1"/>
          </p:nvPr>
        </p:nvSpPr>
        <p:spPr>
          <a:xfrm>
            <a:off x="609600" y="1066800"/>
            <a:ext cx="10972800" cy="5791200"/>
          </a:xfrm>
          <a:solidFill>
            <a:srgbClr val="FFFF00"/>
          </a:solidFill>
        </p:spPr>
        <p:txBody>
          <a:bodyPr>
            <a:noAutofit/>
          </a:bodyPr>
          <a:lstStyle/>
          <a:p>
            <a:r>
              <a:rPr lang="en-US" sz="2400" b="1" dirty="0"/>
              <a:t>Entrepreneurial Mindset:</a:t>
            </a:r>
            <a:endParaRPr lang="en-US" sz="2400" dirty="0"/>
          </a:p>
          <a:p>
            <a:pPr lvl="1"/>
            <a:r>
              <a:rPr lang="en-US" sz="2000" dirty="0"/>
              <a:t>Personal characteristics such as ambition, resilience, creativity, and adaptability play a crucial role in entrepreneurship.</a:t>
            </a:r>
          </a:p>
          <a:p>
            <a:pPr lvl="1"/>
            <a:r>
              <a:rPr lang="en-US" sz="2000" dirty="0"/>
              <a:t>Entrepreneurs with a strong entrepreneurial mindset are better equipped to navigate challenges, seize opportunities, and sustain growth in their ventures.</a:t>
            </a:r>
          </a:p>
          <a:p>
            <a:r>
              <a:rPr lang="en-US" sz="2400" b="1" dirty="0"/>
              <a:t>Risk Appetite:</a:t>
            </a:r>
            <a:endParaRPr lang="en-US" sz="2400" dirty="0"/>
          </a:p>
          <a:p>
            <a:pPr lvl="1"/>
            <a:r>
              <a:rPr lang="en-US" sz="2000" dirty="0"/>
              <a:t>Personal risk tolerance varies among individuals and influences their willingness to undertake entrepreneurial ventures.</a:t>
            </a:r>
          </a:p>
          <a:p>
            <a:pPr lvl="1"/>
            <a:r>
              <a:rPr lang="en-US" sz="2000" dirty="0"/>
              <a:t>Entrepreneurs with a high tolerance for risk are more inclined to pursue innovative ideas, invest resources, and withstand the uncertainties inherent in entrepreneurship.</a:t>
            </a:r>
          </a:p>
          <a:p>
            <a:r>
              <a:rPr lang="en-US" sz="2400" b="1" dirty="0"/>
              <a:t>Motivation and Passion:</a:t>
            </a:r>
            <a:endParaRPr lang="en-US" sz="2400" dirty="0"/>
          </a:p>
          <a:p>
            <a:pPr lvl="1"/>
            <a:r>
              <a:rPr lang="en-US" sz="2000" dirty="0"/>
              <a:t>Personal motivation and passion drive entrepreneurial endeavors. Entrepreneurs who are passionate about their ideas and committed to their vision are more likely to overcome obstacles, persevere through setbacks, and achieve long-term success.</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factors includes</a:t>
            </a:r>
          </a:p>
        </p:txBody>
      </p:sp>
      <p:sp>
        <p:nvSpPr>
          <p:cNvPr id="3" name="Content Placeholder 2"/>
          <p:cNvSpPr>
            <a:spLocks noGrp="1"/>
          </p:cNvSpPr>
          <p:nvPr>
            <p:ph idx="1"/>
          </p:nvPr>
        </p:nvSpPr>
        <p:spPr/>
        <p:txBody>
          <a:bodyPr>
            <a:normAutofit lnSpcReduction="10000"/>
          </a:bodyPr>
          <a:lstStyle/>
          <a:p>
            <a:r>
              <a:rPr lang="en-US" dirty="0"/>
              <a:t>Technological factors : </a:t>
            </a:r>
            <a:r>
              <a:rPr lang="en-US" sz="2400" dirty="0"/>
              <a:t>(Advances in technology, including digitalization, automation, artificial intelligence, and the Internet of Things (</a:t>
            </a:r>
            <a:r>
              <a:rPr lang="en-US" sz="2400" dirty="0" err="1"/>
              <a:t>IoT</a:t>
            </a:r>
            <a:r>
              <a:rPr lang="en-US" sz="2400" dirty="0"/>
              <a:t>), have transformed the entrepreneurial landscape., access to ICT)</a:t>
            </a:r>
          </a:p>
          <a:p>
            <a:r>
              <a:rPr lang="en-US" dirty="0"/>
              <a:t>Political Factors: </a:t>
            </a:r>
          </a:p>
          <a:p>
            <a:pPr>
              <a:buNone/>
            </a:pPr>
            <a:r>
              <a:rPr lang="en-US" sz="2400" dirty="0"/>
              <a:t>    (Stable political environments promote investor confidence, encourage business growth, and attract foreign investment)</a:t>
            </a:r>
          </a:p>
          <a:p>
            <a:r>
              <a:rPr lang="en-US" dirty="0"/>
              <a:t>Legal Factors: </a:t>
            </a:r>
          </a:p>
          <a:p>
            <a:pPr>
              <a:buNone/>
            </a:pPr>
            <a:r>
              <a:rPr lang="en-US" sz="2400" dirty="0"/>
              <a:t>    (Clear and transparent legal frameworks, including property rights protection, contract enforcement mechanisms, and dispute resolution mechanisms, are essential for fostering entrepreneurship.)</a:t>
            </a:r>
            <a:r>
              <a:rPr lang="en-US" dirty="0"/>
              <a:t> </a:t>
            </a:r>
          </a:p>
        </p:txBody>
      </p:sp>
      <p:sp>
        <p:nvSpPr>
          <p:cNvPr id="4" name="Slide Number Placeholder 3"/>
          <p:cNvSpPr>
            <a:spLocks noGrp="1"/>
          </p:cNvSpPr>
          <p:nvPr>
            <p:ph type="sldNum" sz="quarter" idx="12"/>
          </p:nvPr>
        </p:nvSpPr>
        <p:spPr/>
        <p:txBody>
          <a:bodyPr/>
          <a:lstStyle/>
          <a:p>
            <a:pPr lvl="0"/>
            <a:fld id="{A2BA438F-1CA1-4980-80C1-48A234BC9C32}" type="slidenum">
              <a:rPr lang="en-GB" smtClean="0"/>
              <a:pPr lvl="0"/>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703512" y="31265"/>
            <a:ext cx="9067405"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Traits of an Entrepreneur</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276840885"/>
              </p:ext>
            </p:extLst>
          </p:nvPr>
        </p:nvGraphicFramePr>
        <p:xfrm>
          <a:off x="304800" y="1447800"/>
          <a:ext cx="11506200" cy="4774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49</a:t>
            </a:fld>
            <a:endParaRPr lang="fr-FR"/>
          </a:p>
        </p:txBody>
      </p:sp>
      <p:sp>
        <p:nvSpPr>
          <p:cNvPr id="8" name="Rectangle 7"/>
          <p:cNvSpPr/>
          <p:nvPr/>
        </p:nvSpPr>
        <p:spPr>
          <a:xfrm>
            <a:off x="533400" y="838200"/>
            <a:ext cx="4909357" cy="369332"/>
          </a:xfrm>
          <a:prstGeom prst="rect">
            <a:avLst/>
          </a:prstGeom>
        </p:spPr>
        <p:txBody>
          <a:bodyPr wrap="none">
            <a:spAutoFit/>
          </a:bodyPr>
          <a:lstStyle/>
          <a:p>
            <a:r>
              <a:rPr lang="en-GB" dirty="0"/>
              <a:t>Some of the common traits of entrepreneurs are : </a:t>
            </a:r>
            <a:endParaRPr lang="fr-FR" dirty="0"/>
          </a:p>
        </p:txBody>
      </p:sp>
      <p:sp>
        <p:nvSpPr>
          <p:cNvPr id="10" name="Rectangle 9"/>
          <p:cNvSpPr/>
          <p:nvPr/>
        </p:nvSpPr>
        <p:spPr>
          <a:xfrm>
            <a:off x="7315200" y="1295400"/>
            <a:ext cx="2121244" cy="397581"/>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Tree>
    <p:extLst>
      <p:ext uri="{BB962C8B-B14F-4D97-AF65-F5344CB8AC3E}">
        <p14:creationId xmlns:p14="http://schemas.microsoft.com/office/powerpoint/2010/main" val="253608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104655"/>
            <a:ext cx="9067405" cy="744033"/>
          </a:xfrm>
        </p:spPr>
        <p:txBody>
          <a:bodyPr>
            <a:normAutofit fontScale="90000"/>
          </a:bodyPr>
          <a:lstStyle/>
          <a:p>
            <a:r>
              <a:rPr lang="fr-FR" dirty="0"/>
              <a:t>   </a:t>
            </a:r>
            <a:r>
              <a:rPr lang="fr-FR" b="1" dirty="0">
                <a:solidFill>
                  <a:schemeClr val="tx1"/>
                </a:solidFill>
                <a:effectLst>
                  <a:outerShdw blurRad="38100" dist="38100" dir="2700000" algn="tl">
                    <a:srgbClr val="000000">
                      <a:alpha val="43137"/>
                    </a:srgbClr>
                  </a:outerShdw>
                </a:effectLst>
              </a:rPr>
              <a:t>Introduction to Entrepreneurship</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41401340"/>
              </p:ext>
            </p:extLst>
          </p:nvPr>
        </p:nvGraphicFramePr>
        <p:xfrm>
          <a:off x="479376" y="1447796"/>
          <a:ext cx="11305256" cy="480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pPr lvl="0"/>
            <a:fld id="{2E121167-543B-4638-8602-973FBDF7B427}" type="slidenum">
              <a:rPr lang="fr-FR" smtClean="0"/>
              <a:pPr lvl="0"/>
              <a:t>5</a:t>
            </a:fld>
            <a:endParaRPr lang="fr-FR" dirty="0"/>
          </a:p>
        </p:txBody>
      </p:sp>
    </p:spTree>
    <p:extLst>
      <p:ext uri="{BB962C8B-B14F-4D97-AF65-F5344CB8AC3E}">
        <p14:creationId xmlns:p14="http://schemas.microsoft.com/office/powerpoint/2010/main" val="3478051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5" y="204556"/>
            <a:ext cx="9067405"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Types of Entrepreneurship</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876778438"/>
              </p:ext>
            </p:extLst>
          </p:nvPr>
        </p:nvGraphicFramePr>
        <p:xfrm>
          <a:off x="3287688" y="1988840"/>
          <a:ext cx="5904656" cy="4534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50</a:t>
            </a:fld>
            <a:endParaRPr lang="fr-FR"/>
          </a:p>
        </p:txBody>
      </p:sp>
      <p:sp>
        <p:nvSpPr>
          <p:cNvPr id="8" name="Rectangle 7"/>
          <p:cNvSpPr/>
          <p:nvPr/>
        </p:nvSpPr>
        <p:spPr>
          <a:xfrm>
            <a:off x="695400" y="1340768"/>
            <a:ext cx="4584845" cy="369332"/>
          </a:xfrm>
          <a:prstGeom prst="rect">
            <a:avLst/>
          </a:prstGeom>
        </p:spPr>
        <p:txBody>
          <a:bodyPr wrap="none">
            <a:spAutoFit/>
          </a:bodyPr>
          <a:lstStyle/>
          <a:p>
            <a:pPr algn="just"/>
            <a:r>
              <a:rPr lang="en-GB" dirty="0"/>
              <a:t>There are generally four entrepreneurial types:</a:t>
            </a:r>
          </a:p>
        </p:txBody>
      </p:sp>
      <p:sp>
        <p:nvSpPr>
          <p:cNvPr id="9" name="Rectangle 8"/>
          <p:cNvSpPr/>
          <p:nvPr/>
        </p:nvSpPr>
        <p:spPr>
          <a:xfrm>
            <a:off x="551384" y="6381328"/>
            <a:ext cx="2855269" cy="246221"/>
          </a:xfrm>
          <a:prstGeom prst="rect">
            <a:avLst/>
          </a:prstGeom>
        </p:spPr>
        <p:txBody>
          <a:bodyPr wrap="none">
            <a:spAutoFit/>
          </a:bodyPr>
          <a:lstStyle/>
          <a:p>
            <a:r>
              <a:rPr lang="en-GB" sz="1000" dirty="0"/>
              <a:t>Source: Adapted from </a:t>
            </a:r>
            <a:r>
              <a:rPr lang="en-GB" sz="1000" dirty="0" err="1"/>
              <a:t>Carsrud</a:t>
            </a:r>
            <a:r>
              <a:rPr lang="en-GB" sz="1000" dirty="0"/>
              <a:t> &amp; </a:t>
            </a:r>
            <a:r>
              <a:rPr lang="en-GB" sz="1000" dirty="0" err="1"/>
              <a:t>Brannback</a:t>
            </a:r>
            <a:r>
              <a:rPr lang="en-GB" sz="1000" dirty="0"/>
              <a:t>, 2007)</a:t>
            </a:r>
          </a:p>
        </p:txBody>
      </p:sp>
    </p:spTree>
    <p:extLst>
      <p:ext uri="{BB962C8B-B14F-4D97-AF65-F5344CB8AC3E}">
        <p14:creationId xmlns:p14="http://schemas.microsoft.com/office/powerpoint/2010/main" val="3948842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63552" y="188640"/>
            <a:ext cx="9067405"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Types of Entrepreneurship</a:t>
            </a:r>
          </a:p>
        </p:txBody>
      </p:sp>
      <p:sp>
        <p:nvSpPr>
          <p:cNvPr id="3" name="Espace réservé du contenu 2"/>
          <p:cNvSpPr>
            <a:spLocks noGrp="1"/>
          </p:cNvSpPr>
          <p:nvPr>
            <p:ph idx="1"/>
          </p:nvPr>
        </p:nvSpPr>
        <p:spPr>
          <a:xfrm>
            <a:off x="263352" y="1196752"/>
            <a:ext cx="11665296" cy="5326799"/>
          </a:xfrm>
        </p:spPr>
        <p:txBody>
          <a:bodyPr>
            <a:normAutofit/>
          </a:bodyPr>
          <a:lstStyle/>
          <a:p>
            <a:pPr marL="0" indent="0" algn="just">
              <a:buNone/>
            </a:pPr>
            <a:r>
              <a:rPr lang="en-GB" sz="2000" b="1" dirty="0">
                <a:solidFill>
                  <a:schemeClr val="tx1"/>
                </a:solidFill>
              </a:rPr>
              <a:t>Achievement entrepreneur </a:t>
            </a:r>
          </a:p>
          <a:p>
            <a:pPr algn="just">
              <a:buFont typeface="Wingdings" panose="05000000000000000000" pitchFamily="2" charset="2"/>
              <a:buChar char="§"/>
            </a:pPr>
            <a:endParaRPr lang="en-GB" sz="2000" dirty="0">
              <a:solidFill>
                <a:schemeClr val="tx1"/>
              </a:solidFill>
            </a:endParaRPr>
          </a:p>
          <a:p>
            <a:pPr marL="0" indent="0" algn="just">
              <a:buNone/>
            </a:pPr>
            <a:r>
              <a:rPr lang="en-GB" sz="2000" dirty="0">
                <a:solidFill>
                  <a:schemeClr val="tx1"/>
                </a:solidFill>
              </a:rPr>
              <a:t>Primarily associated with </a:t>
            </a:r>
            <a:r>
              <a:rPr lang="en-GB" sz="2000" dirty="0">
                <a:solidFill>
                  <a:srgbClr val="FF0000"/>
                </a:solidFill>
              </a:rPr>
              <a:t>the desire to achieve</a:t>
            </a:r>
            <a:r>
              <a:rPr lang="en-GB" sz="2000" dirty="0">
                <a:solidFill>
                  <a:schemeClr val="tx1"/>
                </a:solidFill>
              </a:rPr>
              <a:t>. </a:t>
            </a:r>
          </a:p>
          <a:p>
            <a:pPr marL="0" indent="0" algn="just">
              <a:buNone/>
            </a:pPr>
            <a:r>
              <a:rPr lang="en-GB" sz="2000" dirty="0">
                <a:solidFill>
                  <a:schemeClr val="tx1"/>
                </a:solidFill>
              </a:rPr>
              <a:t>These types of individuals are usually having an </a:t>
            </a:r>
            <a:r>
              <a:rPr lang="en-GB" sz="2000" dirty="0">
                <a:solidFill>
                  <a:srgbClr val="FF0000"/>
                </a:solidFill>
              </a:rPr>
              <a:t>enormous amount of energy and capabilities to take charge</a:t>
            </a:r>
            <a:r>
              <a:rPr lang="en-GB" sz="2000" dirty="0">
                <a:solidFill>
                  <a:schemeClr val="tx1"/>
                </a:solidFill>
              </a:rPr>
              <a:t>.</a:t>
            </a:r>
          </a:p>
          <a:p>
            <a:pPr marL="0" indent="0" algn="just">
              <a:buNone/>
            </a:pPr>
            <a:r>
              <a:rPr lang="en-GB" sz="2000" dirty="0">
                <a:solidFill>
                  <a:schemeClr val="tx1"/>
                </a:solidFill>
              </a:rPr>
              <a:t>They </a:t>
            </a:r>
            <a:r>
              <a:rPr lang="en-GB" sz="2000" dirty="0">
                <a:solidFill>
                  <a:srgbClr val="FF0000"/>
                </a:solidFill>
              </a:rPr>
              <a:t>take initiatives </a:t>
            </a:r>
            <a:r>
              <a:rPr lang="en-GB" sz="2000" dirty="0">
                <a:solidFill>
                  <a:schemeClr val="tx1"/>
                </a:solidFill>
              </a:rPr>
              <a:t>and do not wait for things to happen. </a:t>
            </a:r>
          </a:p>
          <a:p>
            <a:pPr marL="0" indent="0" algn="just">
              <a:buNone/>
            </a:pPr>
            <a:r>
              <a:rPr lang="en-GB" sz="2000" dirty="0">
                <a:solidFill>
                  <a:schemeClr val="tx1"/>
                </a:solidFill>
              </a:rPr>
              <a:t>They often possess </a:t>
            </a:r>
            <a:r>
              <a:rPr lang="en-GB" sz="2000" dirty="0">
                <a:solidFill>
                  <a:srgbClr val="FF0000"/>
                </a:solidFill>
              </a:rPr>
              <a:t>the leadership qualities and have a great sense of commitment and responsibility in their ventures. </a:t>
            </a:r>
          </a:p>
          <a:p>
            <a:pPr marL="0" indent="0" algn="just">
              <a:buNone/>
            </a:pPr>
            <a:r>
              <a:rPr lang="en-GB" sz="2000" dirty="0">
                <a:solidFill>
                  <a:schemeClr val="tx1"/>
                </a:solidFill>
              </a:rPr>
              <a:t>These types of individuals are good in several business related aspects and they try to accomplish their objectives, whilst </a:t>
            </a:r>
            <a:r>
              <a:rPr lang="en-GB" sz="2000" dirty="0">
                <a:solidFill>
                  <a:srgbClr val="FF0000"/>
                </a:solidFill>
              </a:rPr>
              <a:t>heading their missions. </a:t>
            </a:r>
          </a:p>
          <a:p>
            <a:pPr marL="0" indent="0" algn="just">
              <a:buNone/>
            </a:pPr>
            <a:endParaRPr lang="en-GB" sz="2000" dirty="0">
              <a:solidFill>
                <a:srgbClr val="FF0000"/>
              </a:solidFill>
            </a:endParaRPr>
          </a:p>
          <a:p>
            <a:pPr marL="0" indent="0" algn="just">
              <a:buNone/>
            </a:pPr>
            <a:r>
              <a:rPr lang="en-GB" sz="2000" dirty="0">
                <a:solidFill>
                  <a:srgbClr val="FF0000"/>
                </a:solidFill>
              </a:rPr>
              <a:t>e.g. </a:t>
            </a:r>
            <a:r>
              <a:rPr lang="en-US" sz="2000" b="1" dirty="0" err="1"/>
              <a:t>Mukesh</a:t>
            </a:r>
            <a:r>
              <a:rPr lang="en-US" sz="2000" b="1" dirty="0"/>
              <a:t> </a:t>
            </a:r>
            <a:r>
              <a:rPr lang="en-US" sz="2000" b="1" dirty="0" err="1"/>
              <a:t>Ambani</a:t>
            </a:r>
            <a:r>
              <a:rPr lang="en-US" sz="2000" b="1" dirty="0"/>
              <a:t> (Reliance Industries Limited), </a:t>
            </a:r>
          </a:p>
          <a:p>
            <a:pPr marL="0" indent="0" algn="just">
              <a:buNone/>
            </a:pPr>
            <a:r>
              <a:rPr lang="en-US" sz="2000" b="1" dirty="0"/>
              <a:t>N. R. </a:t>
            </a:r>
            <a:r>
              <a:rPr lang="en-US" sz="2000" b="1" dirty="0" err="1"/>
              <a:t>Narayana</a:t>
            </a:r>
            <a:r>
              <a:rPr lang="en-US" sz="2000" b="1" dirty="0"/>
              <a:t> Murthy (Infosys), </a:t>
            </a:r>
          </a:p>
          <a:p>
            <a:pPr marL="0" indent="0" algn="just">
              <a:buNone/>
            </a:pPr>
            <a:r>
              <a:rPr lang="en-US" sz="2000" b="1" dirty="0" err="1"/>
              <a:t>Azim</a:t>
            </a:r>
            <a:r>
              <a:rPr lang="en-US" sz="2000" b="1" dirty="0"/>
              <a:t> </a:t>
            </a:r>
            <a:r>
              <a:rPr lang="en-US" sz="2000" b="1" dirty="0" err="1"/>
              <a:t>Premji</a:t>
            </a:r>
            <a:r>
              <a:rPr lang="en-US" sz="2000" b="1" dirty="0"/>
              <a:t> (Wipro Limited), </a:t>
            </a:r>
          </a:p>
          <a:p>
            <a:pPr marL="0" indent="0" algn="just">
              <a:buNone/>
            </a:pPr>
            <a:r>
              <a:rPr lang="en-US" sz="2000" b="1" dirty="0" err="1"/>
              <a:t>Ratan</a:t>
            </a:r>
            <a:r>
              <a:rPr lang="en-US" sz="2000" b="1" dirty="0"/>
              <a:t> Tata (Tata Group)</a:t>
            </a:r>
            <a:endParaRPr lang="fr-FR" sz="2000" dirty="0">
              <a:solidFill>
                <a:schemeClr val="tx1"/>
              </a:solidFill>
            </a:endParaRPr>
          </a:p>
          <a:p>
            <a:pPr algn="just">
              <a:buNone/>
            </a:pPr>
            <a:endParaRPr lang="en-GB" dirty="0">
              <a:solidFill>
                <a:schemeClr val="tx1"/>
              </a:solidFill>
            </a:endParaRPr>
          </a:p>
          <a:p>
            <a:pPr algn="just">
              <a:buNone/>
            </a:pPr>
            <a:endParaRPr lang="en-GB" dirty="0">
              <a:solidFill>
                <a:schemeClr val="tx1"/>
              </a:solidFill>
            </a:endParaRPr>
          </a:p>
          <a:p>
            <a:pPr algn="just">
              <a:buFont typeface="Wingdings" panose="05000000000000000000" pitchFamily="2" charset="2"/>
              <a:buChar char="§"/>
            </a:pPr>
            <a:endParaRPr lang="en-GB" dirty="0">
              <a:solidFill>
                <a:schemeClr val="tx1"/>
              </a:solidFill>
            </a:endParaRPr>
          </a:p>
        </p:txBody>
      </p:sp>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51</a:t>
            </a:fld>
            <a:endParaRPr lang="fr-FR"/>
          </a:p>
        </p:txBody>
      </p:sp>
    </p:spTree>
    <p:extLst>
      <p:ext uri="{BB962C8B-B14F-4D97-AF65-F5344CB8AC3E}">
        <p14:creationId xmlns:p14="http://schemas.microsoft.com/office/powerpoint/2010/main" val="1228481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5" y="204556"/>
            <a:ext cx="9067405"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Types of Entrepreneurship</a:t>
            </a:r>
          </a:p>
        </p:txBody>
      </p:sp>
      <p:sp>
        <p:nvSpPr>
          <p:cNvPr id="3" name="Espace réservé du contenu 2"/>
          <p:cNvSpPr>
            <a:spLocks noGrp="1"/>
          </p:cNvSpPr>
          <p:nvPr>
            <p:ph idx="1"/>
          </p:nvPr>
        </p:nvSpPr>
        <p:spPr>
          <a:xfrm>
            <a:off x="263352" y="1196752"/>
            <a:ext cx="11665296" cy="5326799"/>
          </a:xfrm>
        </p:spPr>
        <p:txBody>
          <a:bodyPr>
            <a:normAutofit/>
          </a:bodyPr>
          <a:lstStyle/>
          <a:p>
            <a:pPr marL="0" indent="0" algn="just">
              <a:buNone/>
            </a:pPr>
            <a:r>
              <a:rPr lang="en-GB" sz="2000" b="1" dirty="0">
                <a:solidFill>
                  <a:schemeClr val="tx1"/>
                </a:solidFill>
              </a:rPr>
              <a:t>Salesman entrepreneur: </a:t>
            </a:r>
          </a:p>
          <a:p>
            <a:pPr algn="just">
              <a:buFont typeface="Wingdings" panose="05000000000000000000" pitchFamily="2" charset="2"/>
              <a:buChar char="§"/>
            </a:pPr>
            <a:endParaRPr lang="en-GB" sz="2000" b="1" dirty="0">
              <a:solidFill>
                <a:schemeClr val="tx1"/>
              </a:solidFill>
            </a:endParaRPr>
          </a:p>
          <a:p>
            <a:pPr algn="just">
              <a:buFont typeface="Wingdings" panose="05000000000000000000" pitchFamily="2" charset="2"/>
              <a:buChar char="§"/>
            </a:pPr>
            <a:r>
              <a:rPr lang="en-GB" sz="2000" dirty="0">
                <a:solidFill>
                  <a:schemeClr val="tx1"/>
                </a:solidFill>
              </a:rPr>
              <a:t>These individuals </a:t>
            </a:r>
            <a:r>
              <a:rPr lang="en-GB" sz="2000" dirty="0">
                <a:solidFill>
                  <a:srgbClr val="FF0000"/>
                </a:solidFill>
              </a:rPr>
              <a:t>possess skills to interact with people and have very good soft side of the management aspects. </a:t>
            </a:r>
          </a:p>
          <a:p>
            <a:pPr algn="just">
              <a:buFont typeface="Wingdings" panose="05000000000000000000" pitchFamily="2" charset="2"/>
              <a:buChar char="§"/>
            </a:pPr>
            <a:r>
              <a:rPr lang="en-GB" sz="2000" dirty="0">
                <a:solidFill>
                  <a:schemeClr val="tx1"/>
                </a:solidFill>
              </a:rPr>
              <a:t>These people are typified for having the feelings of the </a:t>
            </a:r>
            <a:r>
              <a:rPr lang="en-GB" sz="2000" dirty="0">
                <a:solidFill>
                  <a:srgbClr val="FF0000"/>
                </a:solidFill>
              </a:rPr>
              <a:t>consumers’ needs and wants</a:t>
            </a:r>
            <a:r>
              <a:rPr lang="en-GB" sz="2000" dirty="0">
                <a:solidFill>
                  <a:schemeClr val="tx1"/>
                </a:solidFill>
              </a:rPr>
              <a:t>.</a:t>
            </a:r>
          </a:p>
          <a:p>
            <a:pPr algn="just">
              <a:buFont typeface="Wingdings" panose="05000000000000000000" pitchFamily="2" charset="2"/>
              <a:buChar char="§"/>
            </a:pPr>
            <a:r>
              <a:rPr lang="en-GB" sz="2000" dirty="0">
                <a:solidFill>
                  <a:schemeClr val="tx1"/>
                </a:solidFill>
              </a:rPr>
              <a:t>They </a:t>
            </a:r>
            <a:r>
              <a:rPr lang="en-GB" sz="2000" dirty="0">
                <a:solidFill>
                  <a:srgbClr val="FF0000"/>
                </a:solidFill>
              </a:rPr>
              <a:t>usually use the soft sales approach </a:t>
            </a:r>
            <a:r>
              <a:rPr lang="en-GB" sz="2000" dirty="0">
                <a:solidFill>
                  <a:schemeClr val="tx1"/>
                </a:solidFill>
              </a:rPr>
              <a:t>whilst pursuing the growth of their ventures. </a:t>
            </a:r>
          </a:p>
          <a:p>
            <a:pPr algn="just">
              <a:buFont typeface="Wingdings" panose="05000000000000000000" pitchFamily="2" charset="2"/>
              <a:buChar char="§"/>
            </a:pPr>
            <a:r>
              <a:rPr lang="en-GB" sz="2000" dirty="0">
                <a:solidFill>
                  <a:schemeClr val="tx1"/>
                </a:solidFill>
              </a:rPr>
              <a:t>They have </a:t>
            </a:r>
            <a:r>
              <a:rPr lang="en-GB" sz="2000" dirty="0">
                <a:solidFill>
                  <a:srgbClr val="FF0000"/>
                </a:solidFill>
              </a:rPr>
              <a:t>enormous talent for connecting with people and spend most of their time in marketing their products/services</a:t>
            </a:r>
            <a:r>
              <a:rPr lang="en-GB" sz="2000" dirty="0">
                <a:solidFill>
                  <a:schemeClr val="tx1"/>
                </a:solidFill>
              </a:rPr>
              <a:t> and permit other people to manage their businesses. </a:t>
            </a:r>
          </a:p>
          <a:p>
            <a:pPr algn="just">
              <a:buFont typeface="Wingdings" panose="05000000000000000000" pitchFamily="2" charset="2"/>
              <a:buChar char="§"/>
            </a:pPr>
            <a:r>
              <a:rPr lang="en-GB" sz="2000" dirty="0">
                <a:solidFill>
                  <a:schemeClr val="tx1"/>
                </a:solidFill>
              </a:rPr>
              <a:t>These individuals therefore devote their </a:t>
            </a:r>
            <a:r>
              <a:rPr lang="en-GB" sz="2000" dirty="0">
                <a:solidFill>
                  <a:srgbClr val="FF0000"/>
                </a:solidFill>
              </a:rPr>
              <a:t>time to understand who and how are the consumers </a:t>
            </a:r>
            <a:r>
              <a:rPr lang="en-GB" sz="2000" dirty="0">
                <a:solidFill>
                  <a:schemeClr val="tx1"/>
                </a:solidFill>
              </a:rPr>
              <a:t>in the market. </a:t>
            </a:r>
          </a:p>
          <a:p>
            <a:pPr algn="just">
              <a:buFont typeface="Wingdings" panose="05000000000000000000" pitchFamily="2" charset="2"/>
              <a:buChar char="§"/>
            </a:pPr>
            <a:r>
              <a:rPr lang="en-GB" sz="2000" dirty="0">
                <a:solidFill>
                  <a:schemeClr val="tx1"/>
                </a:solidFill>
              </a:rPr>
              <a:t>They develop a </a:t>
            </a:r>
            <a:r>
              <a:rPr lang="en-GB" sz="2000" dirty="0">
                <a:solidFill>
                  <a:srgbClr val="FF0000"/>
                </a:solidFill>
              </a:rPr>
              <a:t>proper vision for marketing and sales practices to reach wider consumer groups</a:t>
            </a:r>
            <a:r>
              <a:rPr lang="en-GB" sz="2000" dirty="0">
                <a:solidFill>
                  <a:schemeClr val="tx1"/>
                </a:solidFill>
              </a:rPr>
              <a:t>. </a:t>
            </a:r>
          </a:p>
          <a:p>
            <a:pPr algn="just">
              <a:buFont typeface="Wingdings" panose="05000000000000000000" pitchFamily="2" charset="2"/>
              <a:buChar char="§"/>
            </a:pPr>
            <a:endParaRPr lang="en-GB" sz="2000" dirty="0"/>
          </a:p>
          <a:p>
            <a:pPr algn="just">
              <a:buNone/>
            </a:pPr>
            <a:r>
              <a:rPr lang="en-GB" sz="2000" dirty="0"/>
              <a:t>Vijay Sales( </a:t>
            </a:r>
            <a:r>
              <a:rPr lang="en-GB" sz="2000" dirty="0" err="1"/>
              <a:t>Nanu</a:t>
            </a:r>
            <a:r>
              <a:rPr lang="en-GB" sz="2000" dirty="0"/>
              <a:t> Gupta) </a:t>
            </a:r>
          </a:p>
          <a:p>
            <a:pPr algn="just">
              <a:buFont typeface="Wingdings" panose="05000000000000000000" pitchFamily="2" charset="2"/>
              <a:buChar char="§"/>
            </a:pPr>
            <a:endParaRPr lang="en-GB" dirty="0">
              <a:solidFill>
                <a:schemeClr val="tx1"/>
              </a:solidFill>
            </a:endParaRPr>
          </a:p>
          <a:p>
            <a:pPr algn="just">
              <a:buFont typeface="Wingdings" panose="05000000000000000000" pitchFamily="2" charset="2"/>
              <a:buChar char="§"/>
            </a:pPr>
            <a:endParaRPr lang="en-GB" dirty="0">
              <a:solidFill>
                <a:schemeClr val="tx1"/>
              </a:solidFill>
            </a:endParaRPr>
          </a:p>
        </p:txBody>
      </p:sp>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52</a:t>
            </a:fld>
            <a:endParaRPr lang="fr-FR"/>
          </a:p>
        </p:txBody>
      </p:sp>
    </p:spTree>
    <p:extLst>
      <p:ext uri="{BB962C8B-B14F-4D97-AF65-F5344CB8AC3E}">
        <p14:creationId xmlns:p14="http://schemas.microsoft.com/office/powerpoint/2010/main" val="2189341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5" y="204556"/>
            <a:ext cx="9067405"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Types of Entrepreneurship</a:t>
            </a:r>
          </a:p>
        </p:txBody>
      </p:sp>
      <p:sp>
        <p:nvSpPr>
          <p:cNvPr id="3" name="Espace réservé du contenu 2"/>
          <p:cNvSpPr>
            <a:spLocks noGrp="1"/>
          </p:cNvSpPr>
          <p:nvPr>
            <p:ph idx="1"/>
          </p:nvPr>
        </p:nvSpPr>
        <p:spPr>
          <a:xfrm>
            <a:off x="263352" y="1196752"/>
            <a:ext cx="11665296" cy="5326799"/>
          </a:xfrm>
        </p:spPr>
        <p:txBody>
          <a:bodyPr>
            <a:normAutofit/>
          </a:bodyPr>
          <a:lstStyle/>
          <a:p>
            <a:pPr marL="0" indent="0" algn="just">
              <a:buNone/>
            </a:pPr>
            <a:r>
              <a:rPr lang="en-GB" sz="2000" b="1" dirty="0">
                <a:solidFill>
                  <a:schemeClr val="tx1"/>
                </a:solidFill>
              </a:rPr>
              <a:t>Technology entrepreneur: </a:t>
            </a:r>
          </a:p>
          <a:p>
            <a:pPr algn="just">
              <a:buFont typeface="Wingdings" panose="05000000000000000000" pitchFamily="2" charset="2"/>
              <a:buChar char="§"/>
            </a:pPr>
            <a:endParaRPr lang="en-GB" sz="2000" b="1" dirty="0">
              <a:solidFill>
                <a:schemeClr val="tx1"/>
              </a:solidFill>
            </a:endParaRPr>
          </a:p>
          <a:p>
            <a:pPr algn="just">
              <a:buFont typeface="Wingdings" panose="05000000000000000000" pitchFamily="2" charset="2"/>
              <a:buChar char="§"/>
            </a:pPr>
            <a:r>
              <a:rPr lang="en-GB" sz="2000" dirty="0">
                <a:solidFill>
                  <a:schemeClr val="tx1"/>
                </a:solidFill>
              </a:rPr>
              <a:t>Individuals belong to this category, are </a:t>
            </a:r>
            <a:r>
              <a:rPr lang="en-GB" sz="2000" dirty="0">
                <a:solidFill>
                  <a:srgbClr val="FF0000"/>
                </a:solidFill>
              </a:rPr>
              <a:t>generally idea developers</a:t>
            </a:r>
            <a:r>
              <a:rPr lang="en-GB" sz="2000" dirty="0">
                <a:solidFill>
                  <a:schemeClr val="tx1"/>
                </a:solidFill>
              </a:rPr>
              <a:t>. </a:t>
            </a:r>
          </a:p>
          <a:p>
            <a:pPr algn="just">
              <a:buFont typeface="Wingdings" panose="05000000000000000000" pitchFamily="2" charset="2"/>
              <a:buChar char="§"/>
            </a:pPr>
            <a:r>
              <a:rPr lang="en-GB" sz="2000" dirty="0">
                <a:solidFill>
                  <a:schemeClr val="tx1"/>
                </a:solidFill>
              </a:rPr>
              <a:t>These individuals often </a:t>
            </a:r>
            <a:r>
              <a:rPr lang="en-GB" sz="2000" dirty="0">
                <a:solidFill>
                  <a:srgbClr val="FF0000"/>
                </a:solidFill>
              </a:rPr>
              <a:t>possess great ideas </a:t>
            </a:r>
          </a:p>
          <a:p>
            <a:pPr algn="just">
              <a:buFont typeface="Wingdings" panose="05000000000000000000" pitchFamily="2" charset="2"/>
              <a:buChar char="§"/>
            </a:pPr>
            <a:r>
              <a:rPr lang="en-GB" sz="2000" dirty="0">
                <a:solidFill>
                  <a:schemeClr val="tx1"/>
                </a:solidFill>
              </a:rPr>
              <a:t>They have the capabilities to </a:t>
            </a:r>
            <a:r>
              <a:rPr lang="en-GB" sz="2000" dirty="0">
                <a:solidFill>
                  <a:srgbClr val="FF0000"/>
                </a:solidFill>
              </a:rPr>
              <a:t>develop innovative processes and invent novel products or services.</a:t>
            </a:r>
            <a:endParaRPr lang="en-GB" sz="2000" dirty="0">
              <a:solidFill>
                <a:schemeClr val="tx1"/>
              </a:solidFill>
            </a:endParaRPr>
          </a:p>
          <a:p>
            <a:pPr algn="just">
              <a:buFont typeface="Wingdings" panose="05000000000000000000" pitchFamily="2" charset="2"/>
              <a:buChar char="§"/>
            </a:pPr>
            <a:r>
              <a:rPr lang="en-GB" sz="2000" dirty="0">
                <a:solidFill>
                  <a:schemeClr val="tx1"/>
                </a:solidFill>
              </a:rPr>
              <a:t>As these individuals possess qualities to create several ideas </a:t>
            </a:r>
            <a:r>
              <a:rPr lang="en-GB" sz="2000" dirty="0">
                <a:solidFill>
                  <a:srgbClr val="FF0000"/>
                </a:solidFill>
              </a:rPr>
              <a:t>they have a good analytical intelligence and take calculated risks in their ventures.</a:t>
            </a:r>
          </a:p>
          <a:p>
            <a:pPr algn="just">
              <a:buFont typeface="Wingdings" panose="05000000000000000000" pitchFamily="2" charset="2"/>
              <a:buChar char="§"/>
            </a:pPr>
            <a:r>
              <a:rPr lang="en-GB" sz="2000" dirty="0">
                <a:solidFill>
                  <a:schemeClr val="tx1"/>
                </a:solidFill>
              </a:rPr>
              <a:t>Although these individuals </a:t>
            </a:r>
            <a:r>
              <a:rPr lang="en-GB" sz="2000" dirty="0">
                <a:solidFill>
                  <a:srgbClr val="FF0000"/>
                </a:solidFill>
              </a:rPr>
              <a:t>possess good analytical intelligence </a:t>
            </a:r>
            <a:r>
              <a:rPr lang="en-GB" sz="2000" dirty="0">
                <a:solidFill>
                  <a:schemeClr val="tx1"/>
                </a:solidFill>
              </a:rPr>
              <a:t>to make way through several situations, however, at times their missions can become a bit idealistic. </a:t>
            </a:r>
          </a:p>
          <a:p>
            <a:pPr algn="just">
              <a:buFont typeface="Wingdings" panose="05000000000000000000" pitchFamily="2" charset="2"/>
              <a:buChar char="§"/>
            </a:pPr>
            <a:endParaRPr lang="en-GB" sz="2000" b="1" dirty="0"/>
          </a:p>
          <a:p>
            <a:pPr algn="just">
              <a:buNone/>
            </a:pPr>
            <a:r>
              <a:rPr lang="en-GB" sz="2000" b="1" dirty="0">
                <a:solidFill>
                  <a:schemeClr val="tx1"/>
                </a:solidFill>
              </a:rPr>
              <a:t>e.g. </a:t>
            </a:r>
            <a:r>
              <a:rPr lang="en-GB" sz="2000" b="1" dirty="0" err="1">
                <a:solidFill>
                  <a:schemeClr val="tx1"/>
                </a:solidFill>
              </a:rPr>
              <a:t>Paytm</a:t>
            </a:r>
            <a:r>
              <a:rPr lang="en-GB" sz="2000" b="1" dirty="0">
                <a:solidFill>
                  <a:schemeClr val="tx1"/>
                </a:solidFill>
              </a:rPr>
              <a:t>, Ola, </a:t>
            </a:r>
            <a:r>
              <a:rPr lang="en-GB" sz="2000" b="1" dirty="0" err="1">
                <a:solidFill>
                  <a:schemeClr val="tx1"/>
                </a:solidFill>
              </a:rPr>
              <a:t>Byjus</a:t>
            </a:r>
            <a:endParaRPr lang="en-GB" sz="2000" b="1" dirty="0">
              <a:solidFill>
                <a:schemeClr val="tx1"/>
              </a:solidFill>
            </a:endParaRPr>
          </a:p>
          <a:p>
            <a:pPr algn="just">
              <a:buNone/>
            </a:pPr>
            <a:endParaRPr lang="en-GB" sz="2000" b="1" dirty="0">
              <a:solidFill>
                <a:schemeClr val="tx1"/>
              </a:solidFill>
            </a:endParaRPr>
          </a:p>
          <a:p>
            <a:pPr algn="just">
              <a:buFont typeface="Wingdings" panose="05000000000000000000" pitchFamily="2" charset="2"/>
              <a:buChar char="§"/>
            </a:pPr>
            <a:endParaRPr lang="en-GB" dirty="0">
              <a:solidFill>
                <a:schemeClr val="tx1"/>
              </a:solidFill>
            </a:endParaRPr>
          </a:p>
          <a:p>
            <a:pPr algn="just">
              <a:buFont typeface="Wingdings" panose="05000000000000000000" pitchFamily="2" charset="2"/>
              <a:buChar char="§"/>
            </a:pPr>
            <a:endParaRPr lang="en-GB" dirty="0">
              <a:solidFill>
                <a:schemeClr val="tx1"/>
              </a:solidFill>
            </a:endParaRPr>
          </a:p>
          <a:p>
            <a:pPr algn="just">
              <a:buFont typeface="Wingdings" panose="05000000000000000000" pitchFamily="2" charset="2"/>
              <a:buChar char="§"/>
            </a:pPr>
            <a:endParaRPr lang="en-GB" dirty="0">
              <a:solidFill>
                <a:schemeClr val="tx1"/>
              </a:solidFill>
            </a:endParaRPr>
          </a:p>
        </p:txBody>
      </p:sp>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53</a:t>
            </a:fld>
            <a:endParaRPr lang="fr-FR"/>
          </a:p>
        </p:txBody>
      </p:sp>
    </p:spTree>
    <p:extLst>
      <p:ext uri="{BB962C8B-B14F-4D97-AF65-F5344CB8AC3E}">
        <p14:creationId xmlns:p14="http://schemas.microsoft.com/office/powerpoint/2010/main" val="2015460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5" y="204556"/>
            <a:ext cx="9067405"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Types of Entrepreneurship</a:t>
            </a:r>
          </a:p>
        </p:txBody>
      </p:sp>
      <p:sp>
        <p:nvSpPr>
          <p:cNvPr id="3" name="Espace réservé du contenu 2"/>
          <p:cNvSpPr>
            <a:spLocks noGrp="1"/>
          </p:cNvSpPr>
          <p:nvPr>
            <p:ph idx="1"/>
          </p:nvPr>
        </p:nvSpPr>
        <p:spPr>
          <a:xfrm>
            <a:off x="263352" y="1196752"/>
            <a:ext cx="11665296" cy="5326799"/>
          </a:xfrm>
        </p:spPr>
        <p:txBody>
          <a:bodyPr>
            <a:normAutofit/>
          </a:bodyPr>
          <a:lstStyle/>
          <a:p>
            <a:pPr marL="0" indent="0" algn="just">
              <a:buNone/>
            </a:pPr>
            <a:r>
              <a:rPr lang="en-GB" sz="2000" b="1" dirty="0">
                <a:solidFill>
                  <a:schemeClr val="tx1"/>
                </a:solidFill>
              </a:rPr>
              <a:t>Manager: </a:t>
            </a:r>
          </a:p>
          <a:p>
            <a:pPr algn="just">
              <a:buFont typeface="Wingdings" panose="05000000000000000000" pitchFamily="2" charset="2"/>
              <a:buChar char="§"/>
            </a:pPr>
            <a:r>
              <a:rPr lang="en-GB" sz="2000" dirty="0">
                <a:solidFill>
                  <a:schemeClr val="tx1"/>
                </a:solidFill>
              </a:rPr>
              <a:t>These types of individuals </a:t>
            </a:r>
            <a:r>
              <a:rPr lang="en-GB" sz="2000" dirty="0">
                <a:solidFill>
                  <a:srgbClr val="FF0000"/>
                </a:solidFill>
              </a:rPr>
              <a:t>possess the qualities of taking charge of the missions</a:t>
            </a:r>
            <a:r>
              <a:rPr lang="en-GB" sz="2000" dirty="0">
                <a:solidFill>
                  <a:schemeClr val="tx1"/>
                </a:solidFill>
              </a:rPr>
              <a:t>.</a:t>
            </a:r>
          </a:p>
          <a:p>
            <a:pPr algn="just">
              <a:buFont typeface="Wingdings" panose="05000000000000000000" pitchFamily="2" charset="2"/>
              <a:buChar char="§"/>
            </a:pPr>
            <a:r>
              <a:rPr lang="en-GB" sz="2000" dirty="0">
                <a:solidFill>
                  <a:schemeClr val="tx1"/>
                </a:solidFill>
              </a:rPr>
              <a:t>Individuals belonging to this type of entrepreneurship </a:t>
            </a:r>
            <a:r>
              <a:rPr lang="en-GB" sz="2000" dirty="0">
                <a:solidFill>
                  <a:srgbClr val="FF0000"/>
                </a:solidFill>
              </a:rPr>
              <a:t>are very competitive by nature </a:t>
            </a:r>
            <a:r>
              <a:rPr lang="en-GB" sz="2000" dirty="0">
                <a:solidFill>
                  <a:schemeClr val="tx1"/>
                </a:solidFill>
              </a:rPr>
              <a:t>but not as co-operative as one would expect in a team work. </a:t>
            </a:r>
            <a:endParaRPr lang="en-GB" sz="2000" b="1" dirty="0">
              <a:solidFill>
                <a:schemeClr val="tx1"/>
              </a:solidFill>
            </a:endParaRPr>
          </a:p>
          <a:p>
            <a:pPr algn="just">
              <a:buFont typeface="Wingdings" panose="05000000000000000000" pitchFamily="2" charset="2"/>
              <a:buChar char="§"/>
            </a:pPr>
            <a:r>
              <a:rPr lang="en-GB" sz="2000" dirty="0">
                <a:solidFill>
                  <a:schemeClr val="tx1"/>
                </a:solidFill>
              </a:rPr>
              <a:t>They are usually found to take positions of high authority, such as external investors or sometimes act as board of directors. </a:t>
            </a:r>
          </a:p>
          <a:p>
            <a:pPr algn="just">
              <a:buFont typeface="Wingdings" panose="05000000000000000000" pitchFamily="2" charset="2"/>
              <a:buChar char="§"/>
            </a:pPr>
            <a:r>
              <a:rPr lang="en-GB" sz="2000" dirty="0">
                <a:solidFill>
                  <a:schemeClr val="tx1"/>
                </a:solidFill>
              </a:rPr>
              <a:t>They prefer to </a:t>
            </a:r>
            <a:r>
              <a:rPr lang="en-GB" sz="2000" dirty="0">
                <a:solidFill>
                  <a:srgbClr val="FF0000"/>
                </a:solidFill>
              </a:rPr>
              <a:t>work in larger organisations </a:t>
            </a:r>
            <a:r>
              <a:rPr lang="en-GB" sz="2000" dirty="0">
                <a:solidFill>
                  <a:schemeClr val="tx1"/>
                </a:solidFill>
              </a:rPr>
              <a:t>than small entrepreneurial businesses. </a:t>
            </a:r>
          </a:p>
          <a:p>
            <a:pPr algn="just">
              <a:buFont typeface="Wingdings" panose="05000000000000000000" pitchFamily="2" charset="2"/>
              <a:buChar char="§"/>
            </a:pPr>
            <a:r>
              <a:rPr lang="en-GB" sz="2000" dirty="0">
                <a:solidFill>
                  <a:schemeClr val="tx1"/>
                </a:solidFill>
              </a:rPr>
              <a:t>They seek comfort </a:t>
            </a:r>
            <a:r>
              <a:rPr lang="en-GB" sz="2000" dirty="0">
                <a:solidFill>
                  <a:srgbClr val="FF0000"/>
                </a:solidFill>
              </a:rPr>
              <a:t>in making effective marketing strategies</a:t>
            </a:r>
            <a:r>
              <a:rPr lang="en-GB" sz="2000" dirty="0">
                <a:solidFill>
                  <a:schemeClr val="tx1"/>
                </a:solidFill>
              </a:rPr>
              <a:t>, but not necessary selling products or services. </a:t>
            </a:r>
          </a:p>
          <a:p>
            <a:pPr algn="just">
              <a:buFont typeface="Wingdings" panose="05000000000000000000" pitchFamily="2" charset="2"/>
              <a:buChar char="§"/>
            </a:pPr>
            <a:r>
              <a:rPr lang="en-GB" sz="2000" dirty="0">
                <a:solidFill>
                  <a:schemeClr val="tx1"/>
                </a:solidFill>
              </a:rPr>
              <a:t>Their ways to </a:t>
            </a:r>
            <a:r>
              <a:rPr lang="en-GB" sz="2000" dirty="0">
                <a:solidFill>
                  <a:srgbClr val="FF0000"/>
                </a:solidFill>
              </a:rPr>
              <a:t>sell are different, they employ logic and carefully thought persuasions</a:t>
            </a:r>
            <a:r>
              <a:rPr lang="en-GB" sz="2000" dirty="0">
                <a:solidFill>
                  <a:schemeClr val="tx1"/>
                </a:solidFill>
              </a:rPr>
              <a:t>, as mechanisms to sell their ideas. </a:t>
            </a:r>
          </a:p>
          <a:p>
            <a:pPr algn="just">
              <a:buFont typeface="Wingdings" panose="05000000000000000000" pitchFamily="2" charset="2"/>
              <a:buChar char="§"/>
            </a:pPr>
            <a:r>
              <a:rPr lang="en-GB" sz="2000" dirty="0">
                <a:solidFill>
                  <a:schemeClr val="tx1"/>
                </a:solidFill>
              </a:rPr>
              <a:t>They </a:t>
            </a:r>
            <a:r>
              <a:rPr lang="en-GB" sz="2000" dirty="0">
                <a:solidFill>
                  <a:srgbClr val="FF0000"/>
                </a:solidFill>
              </a:rPr>
              <a:t>have rich experiences, strong management skills and possess strength in managing existing businesses</a:t>
            </a:r>
            <a:endParaRPr lang="fr-FR" sz="2000" dirty="0">
              <a:solidFill>
                <a:schemeClr val="tx1"/>
              </a:solidFill>
            </a:endParaRPr>
          </a:p>
        </p:txBody>
      </p:sp>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54</a:t>
            </a:fld>
            <a:endParaRPr lang="fr-FR"/>
          </a:p>
        </p:txBody>
      </p:sp>
    </p:spTree>
    <p:extLst>
      <p:ext uri="{BB962C8B-B14F-4D97-AF65-F5344CB8AC3E}">
        <p14:creationId xmlns:p14="http://schemas.microsoft.com/office/powerpoint/2010/main" val="162826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35361" y="204556"/>
            <a:ext cx="9835360"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a:t>
            </a:r>
            <a:r>
              <a:rPr lang="fr-FR" b="1" dirty="0" err="1">
                <a:solidFill>
                  <a:schemeClr val="tx1"/>
                </a:solidFill>
                <a:effectLst>
                  <a:outerShdw blurRad="38100" dist="38100" dir="2700000" algn="tl">
                    <a:srgbClr val="000000">
                      <a:alpha val="43137"/>
                    </a:srgbClr>
                  </a:outerShdw>
                </a:effectLst>
              </a:rPr>
              <a:t>Entrepreneurship</a:t>
            </a:r>
            <a:r>
              <a:rPr lang="fr-FR" b="1" dirty="0">
                <a:solidFill>
                  <a:schemeClr val="tx1"/>
                </a:solidFill>
                <a:effectLst>
                  <a:outerShdw blurRad="38100" dist="38100" dir="2700000" algn="tl">
                    <a:srgbClr val="000000">
                      <a:alpha val="43137"/>
                    </a:srgbClr>
                  </a:outerShdw>
                </a:effectLst>
              </a:rPr>
              <a:t> </a:t>
            </a:r>
            <a:r>
              <a:rPr lang="fr-FR" b="1" dirty="0" err="1">
                <a:solidFill>
                  <a:schemeClr val="tx1"/>
                </a:solidFill>
                <a:effectLst>
                  <a:outerShdw blurRad="38100" dist="38100" dir="2700000" algn="tl">
                    <a:srgbClr val="000000">
                      <a:alpha val="43137"/>
                    </a:srgbClr>
                  </a:outerShdw>
                </a:effectLst>
              </a:rPr>
              <a:t>opportunities</a:t>
            </a:r>
            <a:endParaRPr lang="fr-FR" b="1" dirty="0">
              <a:solidFill>
                <a:schemeClr val="tx1"/>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263352" y="1196752"/>
            <a:ext cx="11665296" cy="5326799"/>
          </a:xfrm>
          <a:solidFill>
            <a:schemeClr val="bg1"/>
          </a:solidFill>
        </p:spPr>
        <p:txBody>
          <a:bodyPr>
            <a:normAutofit/>
          </a:bodyPr>
          <a:lstStyle/>
          <a:p>
            <a:pPr marL="0" indent="0" algn="just">
              <a:buNone/>
            </a:pPr>
            <a:r>
              <a:rPr lang="en-GB" b="1" dirty="0">
                <a:solidFill>
                  <a:schemeClr val="tx1"/>
                </a:solidFill>
              </a:rPr>
              <a:t>  </a:t>
            </a:r>
            <a:r>
              <a:rPr lang="en-GB" sz="2000" dirty="0">
                <a:solidFill>
                  <a:schemeClr val="tx1"/>
                </a:solidFill>
              </a:rPr>
              <a:t>Entrepreneurship offers several opportunities and some of those opportunities are:</a:t>
            </a:r>
          </a:p>
          <a:p>
            <a:pPr marL="0" indent="0" algn="just">
              <a:buNone/>
            </a:pPr>
            <a:endParaRPr lang="en-GB" sz="2000" dirty="0">
              <a:solidFill>
                <a:schemeClr val="tx1"/>
              </a:solidFill>
            </a:endParaRPr>
          </a:p>
          <a:p>
            <a:pPr marL="0" indent="0" algn="just">
              <a:buNone/>
            </a:pPr>
            <a:r>
              <a:rPr lang="en-GB" sz="2000" dirty="0">
                <a:solidFill>
                  <a:schemeClr val="tx1"/>
                </a:solidFill>
              </a:rPr>
              <a:t>(a) </a:t>
            </a:r>
            <a:r>
              <a:rPr lang="en-GB" sz="2000" dirty="0">
                <a:solidFill>
                  <a:srgbClr val="FF0000"/>
                </a:solidFill>
              </a:rPr>
              <a:t>expansion of entrepreneurial activities through the advent of the internet and the   </a:t>
            </a:r>
          </a:p>
          <a:p>
            <a:pPr marL="0" indent="0" algn="just">
              <a:buNone/>
            </a:pPr>
            <a:r>
              <a:rPr lang="en-GB" sz="2000" dirty="0">
                <a:solidFill>
                  <a:srgbClr val="FF0000"/>
                </a:solidFill>
              </a:rPr>
              <a:t>      explosion of e-commerce on a global scale</a:t>
            </a:r>
            <a:r>
              <a:rPr lang="en-GB" sz="2000" dirty="0">
                <a:solidFill>
                  <a:schemeClr val="tx1"/>
                </a:solidFill>
              </a:rPr>
              <a:t>.</a:t>
            </a:r>
          </a:p>
          <a:p>
            <a:pPr marL="0" indent="0" algn="just">
              <a:buNone/>
            </a:pPr>
            <a:r>
              <a:rPr lang="en-GB" sz="2000" dirty="0">
                <a:solidFill>
                  <a:schemeClr val="tx1"/>
                </a:solidFill>
              </a:rPr>
              <a:t>(b) Integration in </a:t>
            </a:r>
            <a:r>
              <a:rPr lang="en-GB" sz="2000" dirty="0">
                <a:solidFill>
                  <a:srgbClr val="FF0000"/>
                </a:solidFill>
              </a:rPr>
              <a:t>social and political fabrics </a:t>
            </a:r>
            <a:r>
              <a:rPr lang="en-GB" sz="2000" dirty="0">
                <a:solidFill>
                  <a:schemeClr val="tx1"/>
                </a:solidFill>
              </a:rPr>
              <a:t>in several emerging economies.</a:t>
            </a:r>
          </a:p>
          <a:p>
            <a:pPr marL="0" indent="0" algn="just">
              <a:buNone/>
            </a:pPr>
            <a:r>
              <a:rPr lang="en-GB" sz="2000" dirty="0">
                <a:solidFill>
                  <a:schemeClr val="tx1"/>
                </a:solidFill>
              </a:rPr>
              <a:t>(c) increasing </a:t>
            </a:r>
            <a:r>
              <a:rPr lang="en-GB" sz="2000" dirty="0">
                <a:solidFill>
                  <a:srgbClr val="FF0000"/>
                </a:solidFill>
              </a:rPr>
              <a:t>economic situations in middle income house-holds </a:t>
            </a:r>
            <a:r>
              <a:rPr lang="en-GB" sz="2000" dirty="0">
                <a:solidFill>
                  <a:schemeClr val="tx1"/>
                </a:solidFill>
              </a:rPr>
              <a:t>in several economies.</a:t>
            </a:r>
          </a:p>
          <a:p>
            <a:pPr marL="0" indent="0" algn="just">
              <a:buNone/>
            </a:pPr>
            <a:r>
              <a:rPr lang="en-GB" sz="2000" dirty="0">
                <a:solidFill>
                  <a:schemeClr val="tx1"/>
                </a:solidFill>
              </a:rPr>
              <a:t>(d) increase in </a:t>
            </a:r>
            <a:r>
              <a:rPr lang="en-GB" sz="2000" dirty="0">
                <a:solidFill>
                  <a:srgbClr val="FF0000"/>
                </a:solidFill>
              </a:rPr>
              <a:t>cross-border engagements and market entry mechanisms </a:t>
            </a:r>
            <a:r>
              <a:rPr lang="en-GB" sz="2000" dirty="0">
                <a:solidFill>
                  <a:schemeClr val="tx1"/>
                </a:solidFill>
              </a:rPr>
              <a:t>such as strategic </a:t>
            </a:r>
          </a:p>
          <a:p>
            <a:pPr marL="0" indent="0" algn="just">
              <a:buNone/>
            </a:pPr>
            <a:r>
              <a:rPr lang="en-GB" sz="2000" dirty="0">
                <a:solidFill>
                  <a:schemeClr val="tx1"/>
                </a:solidFill>
              </a:rPr>
              <a:t>      alliances, subsidiaries, joint ventures etc.</a:t>
            </a:r>
          </a:p>
          <a:p>
            <a:pPr marL="0" indent="0" algn="just">
              <a:buNone/>
            </a:pPr>
            <a:r>
              <a:rPr lang="en-GB" sz="2000" dirty="0">
                <a:solidFill>
                  <a:schemeClr val="tx1"/>
                </a:solidFill>
              </a:rPr>
              <a:t>(e) evolving </a:t>
            </a:r>
            <a:r>
              <a:rPr lang="en-GB" sz="2000" dirty="0">
                <a:solidFill>
                  <a:srgbClr val="FF0000"/>
                </a:solidFill>
              </a:rPr>
              <a:t>trends in channel structures </a:t>
            </a:r>
            <a:r>
              <a:rPr lang="en-GB" sz="2000" dirty="0">
                <a:solidFill>
                  <a:schemeClr val="tx1"/>
                </a:solidFill>
              </a:rPr>
              <a:t>among the developed world.</a:t>
            </a:r>
          </a:p>
          <a:p>
            <a:pPr marL="0" indent="0" algn="just">
              <a:buNone/>
            </a:pPr>
            <a:r>
              <a:rPr lang="en-GB" sz="2000" dirty="0">
                <a:solidFill>
                  <a:schemeClr val="tx1"/>
                </a:solidFill>
              </a:rPr>
              <a:t>(f) increased engagements in global markets concerning </a:t>
            </a:r>
            <a:r>
              <a:rPr lang="en-GB" sz="2000" dirty="0">
                <a:solidFill>
                  <a:srgbClr val="FF0000"/>
                </a:solidFill>
              </a:rPr>
              <a:t>social responsibility and ethics </a:t>
            </a:r>
            <a:r>
              <a:rPr lang="en-GB" sz="2000" dirty="0">
                <a:solidFill>
                  <a:schemeClr val="tx1"/>
                </a:solidFill>
              </a:rPr>
              <a:t>(Ramachandran &amp; </a:t>
            </a:r>
            <a:r>
              <a:rPr lang="en-GB" sz="2000" dirty="0" err="1">
                <a:solidFill>
                  <a:schemeClr val="tx1"/>
                </a:solidFill>
              </a:rPr>
              <a:t>Gokila</a:t>
            </a:r>
            <a:r>
              <a:rPr lang="en-GB" sz="2000" dirty="0">
                <a:solidFill>
                  <a:schemeClr val="tx1"/>
                </a:solidFill>
              </a:rPr>
              <a:t>, 2012). </a:t>
            </a:r>
          </a:p>
        </p:txBody>
      </p:sp>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55</a:t>
            </a:fld>
            <a:endParaRPr lang="fr-FR"/>
          </a:p>
        </p:txBody>
      </p:sp>
    </p:spTree>
    <p:extLst>
      <p:ext uri="{BB962C8B-B14F-4D97-AF65-F5344CB8AC3E}">
        <p14:creationId xmlns:p14="http://schemas.microsoft.com/office/powerpoint/2010/main" val="2113301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35361" y="204556"/>
            <a:ext cx="9835360"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Entrepreneurship avenues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877395172"/>
              </p:ext>
            </p:extLst>
          </p:nvPr>
        </p:nvGraphicFramePr>
        <p:xfrm>
          <a:off x="479376" y="1916832"/>
          <a:ext cx="10441160"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56</a:t>
            </a:fld>
            <a:endParaRPr lang="fr-FR"/>
          </a:p>
        </p:txBody>
      </p:sp>
      <p:sp>
        <p:nvSpPr>
          <p:cNvPr id="7" name="Rectangle 6"/>
          <p:cNvSpPr/>
          <p:nvPr/>
        </p:nvSpPr>
        <p:spPr>
          <a:xfrm>
            <a:off x="983432" y="1270372"/>
            <a:ext cx="9937104" cy="369332"/>
          </a:xfrm>
          <a:prstGeom prst="rect">
            <a:avLst/>
          </a:prstGeom>
        </p:spPr>
        <p:txBody>
          <a:bodyPr wrap="square">
            <a:spAutoFit/>
          </a:bodyPr>
          <a:lstStyle/>
          <a:p>
            <a:pPr lvl="0"/>
            <a:r>
              <a:rPr lang="en-GB" dirty="0"/>
              <a:t>Contemporary markets offers several avenues for entrepreneurial activities: </a:t>
            </a:r>
          </a:p>
        </p:txBody>
      </p:sp>
    </p:spTree>
    <p:extLst>
      <p:ext uri="{BB962C8B-B14F-4D97-AF65-F5344CB8AC3E}">
        <p14:creationId xmlns:p14="http://schemas.microsoft.com/office/powerpoint/2010/main" val="1922917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35361" y="204556"/>
            <a:ext cx="9835360"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Entrepreneurship challenges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874311794"/>
              </p:ext>
            </p:extLst>
          </p:nvPr>
        </p:nvGraphicFramePr>
        <p:xfrm>
          <a:off x="551384" y="2060848"/>
          <a:ext cx="7200800" cy="4157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57</a:t>
            </a:fld>
            <a:endParaRPr lang="fr-FR"/>
          </a:p>
        </p:txBody>
      </p:sp>
      <p:sp>
        <p:nvSpPr>
          <p:cNvPr id="7" name="Rectangle 6"/>
          <p:cNvSpPr/>
          <p:nvPr/>
        </p:nvSpPr>
        <p:spPr>
          <a:xfrm>
            <a:off x="551384" y="1196752"/>
            <a:ext cx="10729192" cy="646331"/>
          </a:xfrm>
          <a:prstGeom prst="rect">
            <a:avLst/>
          </a:prstGeom>
        </p:spPr>
        <p:txBody>
          <a:bodyPr wrap="square">
            <a:spAutoFit/>
          </a:bodyPr>
          <a:lstStyle/>
          <a:p>
            <a:pPr lvl="0" algn="just"/>
            <a:r>
              <a:rPr lang="en-GB" dirty="0"/>
              <a:t>Although entrepreneurship activities are beneficial, however they come with certain challenges. Some of those challenges are mentioned herewith:</a:t>
            </a:r>
          </a:p>
        </p:txBody>
      </p:sp>
      <p:sp>
        <p:nvSpPr>
          <p:cNvPr id="8" name="Rectangle 7"/>
          <p:cNvSpPr/>
          <p:nvPr/>
        </p:nvSpPr>
        <p:spPr>
          <a:xfrm>
            <a:off x="551384" y="6309320"/>
            <a:ext cx="3013967" cy="246221"/>
          </a:xfrm>
          <a:prstGeom prst="rect">
            <a:avLst/>
          </a:prstGeom>
        </p:spPr>
        <p:txBody>
          <a:bodyPr wrap="none">
            <a:spAutoFit/>
          </a:bodyPr>
          <a:lstStyle/>
          <a:p>
            <a:pPr lvl="0"/>
            <a:r>
              <a:rPr lang="en-GB" sz="1000" dirty="0"/>
              <a:t>Source: Adapted from Ramachandran &amp; </a:t>
            </a:r>
            <a:r>
              <a:rPr lang="en-GB" sz="1000" dirty="0" err="1"/>
              <a:t>Gokila</a:t>
            </a:r>
            <a:r>
              <a:rPr lang="en-GB" sz="1000" dirty="0"/>
              <a:t> (2012).</a:t>
            </a:r>
          </a:p>
        </p:txBody>
      </p:sp>
    </p:spTree>
    <p:extLst>
      <p:ext uri="{BB962C8B-B14F-4D97-AF65-F5344CB8AC3E}">
        <p14:creationId xmlns:p14="http://schemas.microsoft.com/office/powerpoint/2010/main" val="24652853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911424" y="236495"/>
            <a:ext cx="9835360" cy="744033"/>
          </a:xfrm>
        </p:spPr>
        <p:txBody>
          <a:bodyPr>
            <a:normAutofit fontScale="90000"/>
          </a:bodyPr>
          <a:lstStyle/>
          <a:p>
            <a:r>
              <a:rPr lang="fr-FR" b="1" dirty="0">
                <a:solidFill>
                  <a:schemeClr val="tx1"/>
                </a:solidFill>
                <a:effectLst>
                  <a:outerShdw blurRad="38100" dist="38100" dir="2700000" algn="tl">
                    <a:srgbClr val="000000">
                      <a:alpha val="43137"/>
                    </a:srgbClr>
                  </a:outerShdw>
                </a:effectLst>
              </a:rPr>
              <a:t>         Entrepreneurship challenges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153456677"/>
              </p:ext>
            </p:extLst>
          </p:nvPr>
        </p:nvGraphicFramePr>
        <p:xfrm>
          <a:off x="0" y="2132856"/>
          <a:ext cx="7464152" cy="4185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58</a:t>
            </a:fld>
            <a:endParaRPr lang="fr-FR"/>
          </a:p>
        </p:txBody>
      </p:sp>
      <p:sp>
        <p:nvSpPr>
          <p:cNvPr id="7" name="Rectangle 6"/>
          <p:cNvSpPr/>
          <p:nvPr/>
        </p:nvSpPr>
        <p:spPr>
          <a:xfrm>
            <a:off x="623392" y="1196752"/>
            <a:ext cx="10513168" cy="646331"/>
          </a:xfrm>
          <a:prstGeom prst="rect">
            <a:avLst/>
          </a:prstGeom>
        </p:spPr>
        <p:txBody>
          <a:bodyPr wrap="square">
            <a:spAutoFit/>
          </a:bodyPr>
          <a:lstStyle/>
          <a:p>
            <a:pPr lvl="0"/>
            <a:r>
              <a:rPr lang="en-GB" dirty="0"/>
              <a:t>In addition, to the previously mentioned challenges, there are also some other challenges commonly found in entrepreneurship </a:t>
            </a:r>
          </a:p>
        </p:txBody>
      </p:sp>
      <p:sp>
        <p:nvSpPr>
          <p:cNvPr id="8" name="Rectangle 7"/>
          <p:cNvSpPr/>
          <p:nvPr/>
        </p:nvSpPr>
        <p:spPr>
          <a:xfrm>
            <a:off x="551384" y="6414841"/>
            <a:ext cx="3013967" cy="246221"/>
          </a:xfrm>
          <a:prstGeom prst="rect">
            <a:avLst/>
          </a:prstGeom>
        </p:spPr>
        <p:txBody>
          <a:bodyPr wrap="none">
            <a:spAutoFit/>
          </a:bodyPr>
          <a:lstStyle/>
          <a:p>
            <a:pPr lvl="0"/>
            <a:r>
              <a:rPr lang="en-GB" sz="1000" dirty="0"/>
              <a:t>Source: Adapted from Ramachandran &amp; </a:t>
            </a:r>
            <a:r>
              <a:rPr lang="en-GB" sz="1000" dirty="0" err="1"/>
              <a:t>Gokila</a:t>
            </a:r>
            <a:r>
              <a:rPr lang="en-GB" sz="1000" dirty="0"/>
              <a:t> (2012).</a:t>
            </a:r>
          </a:p>
        </p:txBody>
      </p:sp>
    </p:spTree>
    <p:extLst>
      <p:ext uri="{BB962C8B-B14F-4D97-AF65-F5344CB8AC3E}">
        <p14:creationId xmlns:p14="http://schemas.microsoft.com/office/powerpoint/2010/main" val="3081235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1B48E8-D574-4677-ACDE-35DC54971E81}"/>
              </a:ext>
            </a:extLst>
          </p:cNvPr>
          <p:cNvPicPr>
            <a:picLocks noGrp="1" noChangeAspect="1"/>
          </p:cNvPicPr>
          <p:nvPr>
            <p:ph idx="1"/>
          </p:nvPr>
        </p:nvPicPr>
        <p:blipFill>
          <a:blip r:embed="rId2"/>
          <a:stretch>
            <a:fillRect/>
          </a:stretch>
        </p:blipFill>
        <p:spPr>
          <a:xfrm>
            <a:off x="1343472" y="404664"/>
            <a:ext cx="9577064" cy="5951693"/>
          </a:xfrm>
        </p:spPr>
      </p:pic>
      <p:sp>
        <p:nvSpPr>
          <p:cNvPr id="4" name="Slide Number Placeholder 3">
            <a:extLst>
              <a:ext uri="{FF2B5EF4-FFF2-40B4-BE49-F238E27FC236}">
                <a16:creationId xmlns:a16="http://schemas.microsoft.com/office/drawing/2014/main" id="{473B5FB1-0807-4946-9ABE-97AD19442A91}"/>
              </a:ext>
            </a:extLst>
          </p:cNvPr>
          <p:cNvSpPr>
            <a:spLocks noGrp="1"/>
          </p:cNvSpPr>
          <p:nvPr>
            <p:ph type="sldNum" sz="quarter" idx="12"/>
          </p:nvPr>
        </p:nvSpPr>
        <p:spPr/>
        <p:txBody>
          <a:bodyPr/>
          <a:lstStyle/>
          <a:p>
            <a:pPr lvl="0"/>
            <a:fld id="{A2BA438F-1CA1-4980-80C1-48A234BC9C32}" type="slidenum">
              <a:rPr lang="en-GB" smtClean="0"/>
              <a:pPr lvl="0"/>
              <a:t>59</a:t>
            </a:fld>
            <a:endParaRPr lang="en-GB"/>
          </a:p>
        </p:txBody>
      </p:sp>
    </p:spTree>
    <p:extLst>
      <p:ext uri="{BB962C8B-B14F-4D97-AF65-F5344CB8AC3E}">
        <p14:creationId xmlns:p14="http://schemas.microsoft.com/office/powerpoint/2010/main" val="142492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4400" dirty="0">
                <a:solidFill>
                  <a:schemeClr val="tx1"/>
                </a:solidFill>
              </a:rPr>
              <a:t>Who is an Entrepreneur............</a:t>
            </a:r>
          </a:p>
        </p:txBody>
      </p:sp>
      <p:pic>
        <p:nvPicPr>
          <p:cNvPr id="4" name="Picture 2" descr="C:\Users\Dr P K  Jain\Desktop\images.jpg"/>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a:xfrm>
            <a:off x="2235200" y="1981200"/>
            <a:ext cx="8534400" cy="457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3397-39D8-465D-9846-C700DB453533}"/>
              </a:ext>
            </a:extLst>
          </p:cNvPr>
          <p:cNvSpPr>
            <a:spLocks noGrp="1"/>
          </p:cNvSpPr>
          <p:nvPr>
            <p:ph type="title"/>
          </p:nvPr>
        </p:nvSpPr>
        <p:spPr/>
        <p:txBody>
          <a:bodyPr>
            <a:normAutofit fontScale="90000"/>
          </a:bodyPr>
          <a:lstStyle/>
          <a:p>
            <a:r>
              <a:rPr lang="en-US" sz="4400" b="1" i="0" u="none" strike="noStrike" baseline="0" dirty="0">
                <a:solidFill>
                  <a:srgbClr val="FF0000"/>
                </a:solidFill>
                <a:latin typeface="TimesNewRomanPSMT"/>
              </a:rPr>
              <a:t>Mc Clellend’s Achievement motivation theory</a:t>
            </a:r>
            <a:endParaRPr lang="en-IN" dirty="0"/>
          </a:p>
        </p:txBody>
      </p:sp>
      <p:sp>
        <p:nvSpPr>
          <p:cNvPr id="3" name="Content Placeholder 2">
            <a:extLst>
              <a:ext uri="{FF2B5EF4-FFF2-40B4-BE49-F238E27FC236}">
                <a16:creationId xmlns:a16="http://schemas.microsoft.com/office/drawing/2014/main" id="{D9C70350-FA4A-43CB-AFF2-CEB260E508CB}"/>
              </a:ext>
            </a:extLst>
          </p:cNvPr>
          <p:cNvSpPr>
            <a:spLocks noGrp="1"/>
          </p:cNvSpPr>
          <p:nvPr>
            <p:ph idx="1"/>
          </p:nvPr>
        </p:nvSpPr>
        <p:spPr/>
        <p:txBody>
          <a:bodyPr>
            <a:normAutofit/>
          </a:bodyPr>
          <a:lstStyle/>
          <a:p>
            <a:pPr algn="l"/>
            <a:r>
              <a:rPr lang="en-IN" sz="2400" b="0" i="1" u="none" strike="noStrike" baseline="0" dirty="0">
                <a:latin typeface="UniversLTStd-Obl"/>
              </a:rPr>
              <a:t>A theory </a:t>
            </a:r>
            <a:r>
              <a:rPr lang="en-US" sz="2400" b="0" i="1" u="none" strike="noStrike" baseline="0" dirty="0">
                <a:latin typeface="UniversLTStd-Obl"/>
              </a:rPr>
              <a:t>that states achievement, power, and affiliation are three important needs </a:t>
            </a:r>
            <a:r>
              <a:rPr lang="en-IN" sz="2400" b="0" i="1" u="none" strike="noStrike" baseline="0" dirty="0">
                <a:latin typeface="UniversLTStd-Obl"/>
              </a:rPr>
              <a:t>that help explain motivation.</a:t>
            </a:r>
          </a:p>
          <a:p>
            <a:pPr algn="l"/>
            <a:r>
              <a:rPr lang="en-US" sz="2400" b="1" i="0" u="none" strike="noStrike" baseline="0" dirty="0">
                <a:latin typeface="UniversLTStd-BoldCn"/>
              </a:rPr>
              <a:t>need for achievement (</a:t>
            </a:r>
            <a:r>
              <a:rPr lang="en-US" sz="2400" b="1" i="0" u="none" strike="noStrike" baseline="0" dirty="0" err="1">
                <a:latin typeface="UniversLTStd-BoldCn"/>
              </a:rPr>
              <a:t>nAch</a:t>
            </a:r>
            <a:r>
              <a:rPr lang="en-US" sz="2400" b="1" i="0" u="none" strike="noStrike" baseline="0" dirty="0">
                <a:latin typeface="UniversLTStd-BoldCn"/>
              </a:rPr>
              <a:t>) </a:t>
            </a:r>
            <a:r>
              <a:rPr lang="en-US" sz="2400" b="0" i="1" u="none" strike="noStrike" baseline="0" dirty="0">
                <a:latin typeface="UniversLTStd-Obl"/>
              </a:rPr>
              <a:t>The drive to excel, to achieve in relationship to a set of standards, and to strive to </a:t>
            </a:r>
            <a:r>
              <a:rPr lang="en-IN" sz="2400" b="0" i="1" u="none" strike="noStrike" baseline="0" dirty="0">
                <a:latin typeface="UniversLTStd-Obl"/>
              </a:rPr>
              <a:t>succeed.</a:t>
            </a:r>
          </a:p>
          <a:p>
            <a:pPr algn="l"/>
            <a:r>
              <a:rPr lang="en-US" sz="2400" b="1" i="0" u="none" strike="noStrike" baseline="0" dirty="0">
                <a:latin typeface="UniversLTStd-BoldCn"/>
              </a:rPr>
              <a:t>need for power (</a:t>
            </a:r>
            <a:r>
              <a:rPr lang="en-US" sz="2400" b="1" i="0" u="none" strike="noStrike" baseline="0" dirty="0" err="1">
                <a:latin typeface="UniversLTStd-BoldCn"/>
              </a:rPr>
              <a:t>nPow</a:t>
            </a:r>
            <a:r>
              <a:rPr lang="en-US" sz="2400" b="1" i="0" u="none" strike="noStrike" baseline="0" dirty="0">
                <a:latin typeface="UniversLTStd-BoldCn"/>
              </a:rPr>
              <a:t>) </a:t>
            </a:r>
            <a:r>
              <a:rPr lang="en-US" sz="2400" b="0" i="1" u="none" strike="noStrike" baseline="0" dirty="0">
                <a:latin typeface="UniversLTStd-Obl"/>
              </a:rPr>
              <a:t>The need to make others behave in a way in which they would not have behaved </a:t>
            </a:r>
            <a:r>
              <a:rPr lang="en-IN" sz="2400" b="0" i="1" u="none" strike="noStrike" baseline="0" dirty="0">
                <a:latin typeface="UniversLTStd-Obl"/>
              </a:rPr>
              <a:t>otherwise.</a:t>
            </a:r>
          </a:p>
          <a:p>
            <a:pPr algn="l"/>
            <a:r>
              <a:rPr lang="en-US" sz="2400" b="1" i="0" u="none" strike="noStrike" baseline="0" dirty="0">
                <a:latin typeface="UniversLTStd-BoldCn"/>
              </a:rPr>
              <a:t>need for affiliation (</a:t>
            </a:r>
            <a:r>
              <a:rPr lang="en-US" sz="2400" b="1" i="0" u="none" strike="noStrike" baseline="0" dirty="0" err="1">
                <a:latin typeface="UniversLTStd-BoldCn"/>
              </a:rPr>
              <a:t>nAff</a:t>
            </a:r>
            <a:r>
              <a:rPr lang="en-US" sz="2400" b="1" i="0" u="none" strike="noStrike" baseline="0" dirty="0">
                <a:latin typeface="UniversLTStd-BoldCn"/>
              </a:rPr>
              <a:t>) </a:t>
            </a:r>
            <a:r>
              <a:rPr lang="en-US" sz="2400" b="0" i="1" u="none" strike="noStrike" baseline="0" dirty="0">
                <a:latin typeface="UniversLTStd-Obl"/>
              </a:rPr>
              <a:t>The desire for friendly and close interpersonal </a:t>
            </a:r>
            <a:r>
              <a:rPr lang="en-IN" sz="2400" b="0" i="1" u="none" strike="noStrike" baseline="0" dirty="0">
                <a:latin typeface="UniversLTStd-Obl"/>
              </a:rPr>
              <a:t>relationships</a:t>
            </a:r>
            <a:endParaRPr lang="en-IN" sz="2400" dirty="0"/>
          </a:p>
        </p:txBody>
      </p:sp>
      <p:sp>
        <p:nvSpPr>
          <p:cNvPr id="4" name="Slide Number Placeholder 3">
            <a:extLst>
              <a:ext uri="{FF2B5EF4-FFF2-40B4-BE49-F238E27FC236}">
                <a16:creationId xmlns:a16="http://schemas.microsoft.com/office/drawing/2014/main" id="{C4B857D9-AF0B-4D51-BC88-6B59782DE0B0}"/>
              </a:ext>
            </a:extLst>
          </p:cNvPr>
          <p:cNvSpPr>
            <a:spLocks noGrp="1"/>
          </p:cNvSpPr>
          <p:nvPr>
            <p:ph type="sldNum" sz="quarter" idx="12"/>
          </p:nvPr>
        </p:nvSpPr>
        <p:spPr/>
        <p:txBody>
          <a:bodyPr/>
          <a:lstStyle/>
          <a:p>
            <a:pPr lvl="0"/>
            <a:fld id="{A2BA438F-1CA1-4980-80C1-48A234BC9C32}" type="slidenum">
              <a:rPr lang="en-GB" smtClean="0"/>
              <a:pPr lvl="0"/>
              <a:t>60</a:t>
            </a:fld>
            <a:endParaRPr lang="en-GB"/>
          </a:p>
        </p:txBody>
      </p:sp>
    </p:spTree>
    <p:extLst>
      <p:ext uri="{BB962C8B-B14F-4D97-AF65-F5344CB8AC3E}">
        <p14:creationId xmlns:p14="http://schemas.microsoft.com/office/powerpoint/2010/main" val="1223056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BE6C8-A812-4DA9-BD07-ED65ACF089A8}"/>
              </a:ext>
            </a:extLst>
          </p:cNvPr>
          <p:cNvSpPr>
            <a:spLocks noGrp="1"/>
          </p:cNvSpPr>
          <p:nvPr>
            <p:ph idx="1"/>
          </p:nvPr>
        </p:nvSpPr>
        <p:spPr>
          <a:xfrm>
            <a:off x="609600" y="548680"/>
            <a:ext cx="10972800" cy="5577489"/>
          </a:xfrm>
        </p:spPr>
        <p:txBody>
          <a:bodyPr/>
          <a:lstStyle/>
          <a:p>
            <a:pPr marL="0" indent="0">
              <a:buNone/>
            </a:pPr>
            <a:r>
              <a:rPr lang="en-IN" b="1" dirty="0">
                <a:solidFill>
                  <a:srgbClr val="FF0000"/>
                </a:solidFill>
              </a:rPr>
              <a:t>Achievements:</a:t>
            </a:r>
          </a:p>
          <a:p>
            <a:endParaRPr lang="en-IN" dirty="0"/>
          </a:p>
          <a:p>
            <a:r>
              <a:rPr lang="en-IN" dirty="0"/>
              <a:t>Finding solutions</a:t>
            </a:r>
          </a:p>
          <a:p>
            <a:r>
              <a:rPr lang="en-IN" dirty="0"/>
              <a:t>Acquire complex skills</a:t>
            </a:r>
          </a:p>
          <a:p>
            <a:r>
              <a:rPr lang="en-IN" dirty="0"/>
              <a:t>Setting challenging goals and achieve</a:t>
            </a:r>
          </a:p>
          <a:p>
            <a:r>
              <a:rPr lang="en-IN" dirty="0"/>
              <a:t>Regular Feedback</a:t>
            </a:r>
          </a:p>
          <a:p>
            <a:r>
              <a:rPr lang="en-IN" dirty="0"/>
              <a:t>Rewards and recognition</a:t>
            </a:r>
          </a:p>
          <a:p>
            <a:r>
              <a:rPr lang="en-IN" dirty="0"/>
              <a:t>Praise</a:t>
            </a:r>
          </a:p>
          <a:p>
            <a:r>
              <a:rPr lang="en-IN" dirty="0"/>
              <a:t>Problem solver</a:t>
            </a:r>
          </a:p>
        </p:txBody>
      </p:sp>
      <p:sp>
        <p:nvSpPr>
          <p:cNvPr id="4" name="Slide Number Placeholder 3">
            <a:extLst>
              <a:ext uri="{FF2B5EF4-FFF2-40B4-BE49-F238E27FC236}">
                <a16:creationId xmlns:a16="http://schemas.microsoft.com/office/drawing/2014/main" id="{8EA3AFA2-AD2C-473F-B9D9-29DFAA92638F}"/>
              </a:ext>
            </a:extLst>
          </p:cNvPr>
          <p:cNvSpPr>
            <a:spLocks noGrp="1"/>
          </p:cNvSpPr>
          <p:nvPr>
            <p:ph type="sldNum" sz="quarter" idx="12"/>
          </p:nvPr>
        </p:nvSpPr>
        <p:spPr/>
        <p:txBody>
          <a:bodyPr/>
          <a:lstStyle/>
          <a:p>
            <a:pPr lvl="0"/>
            <a:fld id="{A2BA438F-1CA1-4980-80C1-48A234BC9C32}" type="slidenum">
              <a:rPr lang="en-GB" smtClean="0"/>
              <a:pPr lvl="0"/>
              <a:t>61</a:t>
            </a:fld>
            <a:endParaRPr lang="en-GB"/>
          </a:p>
        </p:txBody>
      </p:sp>
    </p:spTree>
    <p:extLst>
      <p:ext uri="{BB962C8B-B14F-4D97-AF65-F5344CB8AC3E}">
        <p14:creationId xmlns:p14="http://schemas.microsoft.com/office/powerpoint/2010/main" val="2730940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A4D54-41F5-4A0B-AB4A-755520BDC6F0}"/>
              </a:ext>
            </a:extLst>
          </p:cNvPr>
          <p:cNvSpPr>
            <a:spLocks noGrp="1"/>
          </p:cNvSpPr>
          <p:nvPr>
            <p:ph idx="1"/>
          </p:nvPr>
        </p:nvSpPr>
        <p:spPr>
          <a:xfrm>
            <a:off x="609600" y="764704"/>
            <a:ext cx="10972800" cy="5361465"/>
          </a:xfrm>
        </p:spPr>
        <p:txBody>
          <a:bodyPr/>
          <a:lstStyle/>
          <a:p>
            <a:pPr marL="0" indent="0">
              <a:buNone/>
            </a:pPr>
            <a:r>
              <a:rPr lang="en-IN" b="1" dirty="0">
                <a:solidFill>
                  <a:srgbClr val="FF0000"/>
                </a:solidFill>
              </a:rPr>
              <a:t>Affiliation</a:t>
            </a:r>
          </a:p>
          <a:p>
            <a:r>
              <a:rPr lang="en-IN" dirty="0"/>
              <a:t>Favour for the team work</a:t>
            </a:r>
          </a:p>
          <a:p>
            <a:r>
              <a:rPr lang="en-IN" dirty="0"/>
              <a:t>Maintain Interpersonal relation</a:t>
            </a:r>
          </a:p>
          <a:p>
            <a:r>
              <a:rPr lang="en-IN" dirty="0"/>
              <a:t>Reduce high risk and uncertainty</a:t>
            </a:r>
          </a:p>
          <a:p>
            <a:r>
              <a:rPr lang="en-IN" dirty="0"/>
              <a:t>Value relations</a:t>
            </a:r>
          </a:p>
        </p:txBody>
      </p:sp>
      <p:sp>
        <p:nvSpPr>
          <p:cNvPr id="4" name="Slide Number Placeholder 3">
            <a:extLst>
              <a:ext uri="{FF2B5EF4-FFF2-40B4-BE49-F238E27FC236}">
                <a16:creationId xmlns:a16="http://schemas.microsoft.com/office/drawing/2014/main" id="{AF65B7A9-8805-4E6F-8C37-FE466C14CB8C}"/>
              </a:ext>
            </a:extLst>
          </p:cNvPr>
          <p:cNvSpPr>
            <a:spLocks noGrp="1"/>
          </p:cNvSpPr>
          <p:nvPr>
            <p:ph type="sldNum" sz="quarter" idx="12"/>
          </p:nvPr>
        </p:nvSpPr>
        <p:spPr/>
        <p:txBody>
          <a:bodyPr/>
          <a:lstStyle/>
          <a:p>
            <a:pPr lvl="0"/>
            <a:fld id="{A2BA438F-1CA1-4980-80C1-48A234BC9C32}" type="slidenum">
              <a:rPr lang="en-GB" smtClean="0"/>
              <a:pPr lvl="0"/>
              <a:t>62</a:t>
            </a:fld>
            <a:endParaRPr lang="en-GB"/>
          </a:p>
        </p:txBody>
      </p:sp>
    </p:spTree>
    <p:extLst>
      <p:ext uri="{BB962C8B-B14F-4D97-AF65-F5344CB8AC3E}">
        <p14:creationId xmlns:p14="http://schemas.microsoft.com/office/powerpoint/2010/main" val="41063050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18837-2BE0-4FA0-AF66-A735175F3F8B}"/>
              </a:ext>
            </a:extLst>
          </p:cNvPr>
          <p:cNvSpPr>
            <a:spLocks noGrp="1"/>
          </p:cNvSpPr>
          <p:nvPr>
            <p:ph idx="1"/>
          </p:nvPr>
        </p:nvSpPr>
        <p:spPr>
          <a:xfrm>
            <a:off x="609600" y="836712"/>
            <a:ext cx="10972800" cy="5289457"/>
          </a:xfrm>
        </p:spPr>
        <p:txBody>
          <a:bodyPr/>
          <a:lstStyle/>
          <a:p>
            <a:pPr marL="0" indent="0">
              <a:buNone/>
            </a:pPr>
            <a:r>
              <a:rPr lang="en-IN" b="1" dirty="0">
                <a:solidFill>
                  <a:srgbClr val="FF0000"/>
                </a:solidFill>
              </a:rPr>
              <a:t>Power</a:t>
            </a:r>
          </a:p>
          <a:p>
            <a:r>
              <a:rPr lang="en-IN" dirty="0"/>
              <a:t>Desire to control and influence others</a:t>
            </a:r>
          </a:p>
          <a:p>
            <a:r>
              <a:rPr lang="en-IN" dirty="0"/>
              <a:t>Like to win arguments</a:t>
            </a:r>
          </a:p>
          <a:p>
            <a:r>
              <a:rPr lang="en-IN" dirty="0"/>
              <a:t>Try to beat their competitors</a:t>
            </a:r>
          </a:p>
          <a:p>
            <a:r>
              <a:rPr lang="en-IN" dirty="0"/>
              <a:t>Status/ Prestige</a:t>
            </a:r>
          </a:p>
          <a:p>
            <a:r>
              <a:rPr lang="en-IN" dirty="0"/>
              <a:t>Control others</a:t>
            </a:r>
          </a:p>
          <a:p>
            <a:r>
              <a:rPr lang="en-IN" dirty="0"/>
              <a:t>Dominating</a:t>
            </a:r>
          </a:p>
        </p:txBody>
      </p:sp>
      <p:sp>
        <p:nvSpPr>
          <p:cNvPr id="4" name="Slide Number Placeholder 3">
            <a:extLst>
              <a:ext uri="{FF2B5EF4-FFF2-40B4-BE49-F238E27FC236}">
                <a16:creationId xmlns:a16="http://schemas.microsoft.com/office/drawing/2014/main" id="{842471AB-3C0A-4998-9B7A-E0B6721C27B2}"/>
              </a:ext>
            </a:extLst>
          </p:cNvPr>
          <p:cNvSpPr>
            <a:spLocks noGrp="1"/>
          </p:cNvSpPr>
          <p:nvPr>
            <p:ph type="sldNum" sz="quarter" idx="12"/>
          </p:nvPr>
        </p:nvSpPr>
        <p:spPr/>
        <p:txBody>
          <a:bodyPr/>
          <a:lstStyle/>
          <a:p>
            <a:pPr lvl="0"/>
            <a:fld id="{A2BA438F-1CA1-4980-80C1-48A234BC9C32}" type="slidenum">
              <a:rPr lang="en-GB" smtClean="0"/>
              <a:pPr lvl="0"/>
              <a:t>63</a:t>
            </a:fld>
            <a:endParaRPr lang="en-GB"/>
          </a:p>
        </p:txBody>
      </p:sp>
    </p:spTree>
    <p:extLst>
      <p:ext uri="{BB962C8B-B14F-4D97-AF65-F5344CB8AC3E}">
        <p14:creationId xmlns:p14="http://schemas.microsoft.com/office/powerpoint/2010/main" val="255746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17" y="549276"/>
            <a:ext cx="10972800" cy="1355725"/>
          </a:xfrm>
        </p:spPr>
        <p:txBody>
          <a:bodyPr>
            <a:normAutofit fontScale="90000"/>
          </a:bodyPr>
          <a:lstStyle/>
          <a:p>
            <a:pPr algn="ctr" eaLnBrk="1" fontAlgn="auto" hangingPunct="1">
              <a:spcAft>
                <a:spcPts val="0"/>
              </a:spcAft>
              <a:defRPr/>
            </a:pPr>
            <a:r>
              <a:rPr lang="en-IN" sz="4400" dirty="0"/>
              <a:t> </a:t>
            </a:r>
            <a:br>
              <a:rPr lang="en-IN" dirty="0"/>
            </a:br>
            <a:endParaRPr lang="en-IN" dirty="0"/>
          </a:p>
        </p:txBody>
      </p:sp>
      <p:sp>
        <p:nvSpPr>
          <p:cNvPr id="3" name="Content Placeholder 2"/>
          <p:cNvSpPr>
            <a:spLocks noGrp="1"/>
          </p:cNvSpPr>
          <p:nvPr>
            <p:ph idx="1"/>
          </p:nvPr>
        </p:nvSpPr>
        <p:spPr>
          <a:xfrm>
            <a:off x="711200" y="762000"/>
            <a:ext cx="10972800" cy="4953000"/>
          </a:xfrm>
        </p:spPr>
        <p:txBody>
          <a:bodyPr>
            <a:normAutofit fontScale="92500" lnSpcReduction="10000"/>
          </a:bodyPr>
          <a:lstStyle/>
          <a:p>
            <a:pPr marL="274320" indent="-274320" eaLnBrk="1" fontAlgn="auto" hangingPunct="1">
              <a:spcAft>
                <a:spcPts val="0"/>
              </a:spcAft>
              <a:buClr>
                <a:schemeClr val="accent3"/>
              </a:buClr>
              <a:buFont typeface="Wingdings 2"/>
              <a:buNone/>
              <a:defRPr/>
            </a:pPr>
            <a:endParaRPr lang="en-IN" sz="2800" dirty="0"/>
          </a:p>
          <a:p>
            <a:pPr marL="274320" indent="-274320" eaLnBrk="1" fontAlgn="auto" hangingPunct="1">
              <a:spcAft>
                <a:spcPts val="0"/>
              </a:spcAft>
              <a:buClr>
                <a:schemeClr val="accent3"/>
              </a:buClr>
              <a:buFont typeface="Wingdings 2"/>
              <a:buNone/>
              <a:defRPr/>
            </a:pPr>
            <a:endParaRPr lang="en-IN" sz="2800" dirty="0"/>
          </a:p>
          <a:p>
            <a:pPr marL="274320" indent="-274320" eaLnBrk="1" fontAlgn="auto" hangingPunct="1">
              <a:spcAft>
                <a:spcPts val="0"/>
              </a:spcAft>
              <a:buClr>
                <a:schemeClr val="accent3"/>
              </a:buClr>
              <a:buFont typeface="Wingdings 2"/>
              <a:buNone/>
              <a:defRPr/>
            </a:pPr>
            <a:r>
              <a:rPr lang="en-IN" sz="2800" dirty="0"/>
              <a:t>The term 'Entrepreneur' -French word '</a:t>
            </a:r>
            <a:r>
              <a:rPr lang="en-IN" sz="2800" i="1" dirty="0" err="1"/>
              <a:t>Entreprendre</a:t>
            </a:r>
            <a:r>
              <a:rPr lang="en-IN" sz="2800" dirty="0"/>
              <a:t>’</a:t>
            </a:r>
            <a:r>
              <a:rPr lang="en-US" sz="2800" dirty="0"/>
              <a:t>    (meaning to undertake certain activities)</a:t>
            </a:r>
          </a:p>
          <a:p>
            <a:pPr marL="274320" indent="-274320" eaLnBrk="1" fontAlgn="auto" hangingPunct="1">
              <a:spcAft>
                <a:spcPts val="0"/>
              </a:spcAft>
              <a:buClr>
                <a:schemeClr val="accent3"/>
              </a:buClr>
              <a:buFont typeface="Wingdings 2"/>
              <a:buNone/>
              <a:defRPr/>
            </a:pPr>
            <a:r>
              <a:rPr lang="en-US" b="1" dirty="0"/>
              <a:t>Entrepreneur: </a:t>
            </a:r>
          </a:p>
          <a:p>
            <a:pPr marL="342900" indent="-342900" eaLnBrk="1" fontAlgn="auto" hangingPunct="1">
              <a:spcAft>
                <a:spcPts val="0"/>
              </a:spcAft>
              <a:buClr>
                <a:schemeClr val="accent3"/>
              </a:buClr>
              <a:buFont typeface="Wingdings 2"/>
              <a:buNone/>
              <a:defRPr/>
            </a:pPr>
            <a:r>
              <a:rPr lang="en-US" sz="2400" dirty="0">
                <a:solidFill>
                  <a:schemeClr val="tx2">
                    <a:lumMod val="50000"/>
                  </a:schemeClr>
                </a:solidFill>
              </a:rPr>
              <a:t>1</a:t>
            </a:r>
            <a:r>
              <a:rPr lang="en-US" sz="2400" dirty="0"/>
              <a:t>) Produces a product from his core idea</a:t>
            </a:r>
          </a:p>
          <a:p>
            <a:pPr marL="342900" indent="-342900" eaLnBrk="1" fontAlgn="auto" hangingPunct="1">
              <a:spcAft>
                <a:spcPts val="0"/>
              </a:spcAft>
              <a:buClr>
                <a:schemeClr val="accent3"/>
              </a:buClr>
              <a:buFont typeface="Wingdings 2"/>
              <a:buNone/>
              <a:defRPr/>
            </a:pPr>
            <a:r>
              <a:rPr lang="en-US" sz="2400" dirty="0"/>
              <a:t>2) Sells  &amp; market the product</a:t>
            </a:r>
          </a:p>
          <a:p>
            <a:pPr marL="342900" indent="-342900" eaLnBrk="1" fontAlgn="auto" hangingPunct="1">
              <a:spcAft>
                <a:spcPts val="0"/>
              </a:spcAft>
              <a:buClr>
                <a:schemeClr val="accent3"/>
              </a:buClr>
              <a:buFont typeface="Wingdings 2"/>
              <a:buNone/>
              <a:defRPr/>
            </a:pPr>
            <a:r>
              <a:rPr lang="en-US" sz="2400" dirty="0"/>
              <a:t>3) Bear overheads like :-</a:t>
            </a:r>
          </a:p>
          <a:p>
            <a:pPr marL="342900" indent="-342900" eaLnBrk="1" fontAlgn="auto" hangingPunct="1">
              <a:spcAft>
                <a:spcPts val="0"/>
              </a:spcAft>
              <a:buClr>
                <a:schemeClr val="accent3"/>
              </a:buClr>
              <a:buFont typeface="Wingdings 2"/>
              <a:buNone/>
              <a:defRPr/>
            </a:pPr>
            <a:r>
              <a:rPr lang="en-US" sz="2400" dirty="0"/>
              <a:t> *Pays rent of Land and building</a:t>
            </a:r>
          </a:p>
          <a:p>
            <a:pPr marL="342900" indent="-342900" eaLnBrk="1" fontAlgn="auto" hangingPunct="1">
              <a:spcAft>
                <a:spcPts val="0"/>
              </a:spcAft>
              <a:buClr>
                <a:schemeClr val="accent3"/>
              </a:buClr>
              <a:buFont typeface="Wingdings 2"/>
              <a:buNone/>
              <a:defRPr/>
            </a:pPr>
            <a:r>
              <a:rPr lang="en-US" sz="2400" dirty="0"/>
              <a:t> *wages to labor</a:t>
            </a:r>
          </a:p>
          <a:p>
            <a:pPr marL="342900" indent="-342900" eaLnBrk="1" fontAlgn="auto" hangingPunct="1">
              <a:spcAft>
                <a:spcPts val="0"/>
              </a:spcAft>
              <a:buClr>
                <a:schemeClr val="accent3"/>
              </a:buClr>
              <a:buFont typeface="Wingdings 2"/>
              <a:buNone/>
              <a:defRPr/>
            </a:pPr>
            <a:r>
              <a:rPr lang="en-US" sz="2400" dirty="0"/>
              <a:t> *interest on capital </a:t>
            </a:r>
          </a:p>
          <a:p>
            <a:pPr marL="342900" indent="-342900" eaLnBrk="1" fontAlgn="auto" hangingPunct="1">
              <a:spcAft>
                <a:spcPts val="0"/>
              </a:spcAft>
              <a:buClr>
                <a:schemeClr val="accent3"/>
              </a:buClr>
              <a:buFont typeface="Wingdings 2"/>
              <a:buNone/>
              <a:defRPr/>
            </a:pPr>
            <a:r>
              <a:rPr lang="en-US" sz="2400" dirty="0"/>
              <a:t> *later generate profit</a:t>
            </a:r>
            <a:endParaRPr lang="en-IN" sz="2400" dirty="0"/>
          </a:p>
        </p:txBody>
      </p:sp>
      <p:sp>
        <p:nvSpPr>
          <p:cNvPr id="4" name="Title 1"/>
          <p:cNvSpPr txBox="1">
            <a:spLocks/>
          </p:cNvSpPr>
          <p:nvPr/>
        </p:nvSpPr>
        <p:spPr>
          <a:xfrm>
            <a:off x="609600" y="274638"/>
            <a:ext cx="109728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Who is an Entrepreneur............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pPr algn="ctr" eaLnBrk="1" hangingPunct="1"/>
            <a:r>
              <a:rPr lang="en-US" sz="4400" b="1" dirty="0">
                <a:solidFill>
                  <a:schemeClr val="tx1"/>
                </a:solidFill>
                <a:cs typeface="Times New Roman" pitchFamily="18" charset="0"/>
              </a:rPr>
              <a:t>Working Definition </a:t>
            </a:r>
            <a:br>
              <a:rPr lang="en-US" sz="4400" b="1" dirty="0">
                <a:solidFill>
                  <a:schemeClr val="tx1"/>
                </a:solidFill>
                <a:cs typeface="Times New Roman" pitchFamily="18" charset="0"/>
              </a:rPr>
            </a:br>
            <a:r>
              <a:rPr lang="en-US" sz="4400" b="1" dirty="0">
                <a:solidFill>
                  <a:schemeClr val="tx1"/>
                </a:solidFill>
                <a:cs typeface="Times New Roman" pitchFamily="18" charset="0"/>
              </a:rPr>
              <a:t>Entrepreneur</a:t>
            </a:r>
            <a:endParaRPr lang="en-US" sz="4400" b="1" dirty="0">
              <a:solidFill>
                <a:schemeClr val="tx1"/>
              </a:solidFill>
            </a:endParaRPr>
          </a:p>
        </p:txBody>
      </p:sp>
      <p:sp>
        <p:nvSpPr>
          <p:cNvPr id="8195" name="Content Placeholder 2"/>
          <p:cNvSpPr>
            <a:spLocks noGrp="1"/>
          </p:cNvSpPr>
          <p:nvPr>
            <p:ph idx="1"/>
          </p:nvPr>
        </p:nvSpPr>
        <p:spPr>
          <a:xfrm>
            <a:off x="609600" y="1600206"/>
            <a:ext cx="10972800" cy="4952994"/>
          </a:xfrm>
        </p:spPr>
        <p:txBody>
          <a:bodyPr>
            <a:normAutofit lnSpcReduction="10000"/>
          </a:bodyPr>
          <a:lstStyle/>
          <a:p>
            <a:pPr algn="just"/>
            <a:r>
              <a:rPr lang="en-US" sz="2400" dirty="0"/>
              <a:t>An entrepreneur is a person who combines various factors of </a:t>
            </a:r>
            <a:r>
              <a:rPr lang="en-US" sz="2400" dirty="0">
                <a:solidFill>
                  <a:srgbClr val="FF0000"/>
                </a:solidFill>
              </a:rPr>
              <a:t>production, processes raw material, converts the raw material into a finished product </a:t>
            </a:r>
            <a:r>
              <a:rPr lang="en-US" sz="2400" dirty="0"/>
              <a:t>and creates utility and sells the product in the market to earn profit.</a:t>
            </a:r>
          </a:p>
          <a:p>
            <a:pPr algn="just" eaLnBrk="1" hangingPunct="1">
              <a:buFont typeface="Wingdings 2" pitchFamily="18" charset="2"/>
              <a:buNone/>
            </a:pPr>
            <a:endParaRPr lang="en-US" sz="2400" dirty="0"/>
          </a:p>
          <a:p>
            <a:pPr algn="just"/>
            <a:r>
              <a:rPr lang="en-US" sz="2400" dirty="0"/>
              <a:t>Entrepreneurship essentially refers to the </a:t>
            </a:r>
            <a:r>
              <a:rPr lang="en-US" sz="2400" dirty="0">
                <a:solidFill>
                  <a:srgbClr val="FF0000"/>
                </a:solidFill>
              </a:rPr>
              <a:t>act of starting and operating a business</a:t>
            </a:r>
            <a:r>
              <a:rPr lang="en-US" sz="2400" dirty="0"/>
              <a:t>. </a:t>
            </a:r>
          </a:p>
          <a:p>
            <a:pPr algn="just">
              <a:buNone/>
            </a:pPr>
            <a:r>
              <a:rPr lang="en-US" sz="2400" dirty="0"/>
              <a:t>     In this context, an entrepreneur aims to take risks, identify opportunities, and create value by offering products or services that meet market needs. </a:t>
            </a:r>
          </a:p>
          <a:p>
            <a:pPr algn="just">
              <a:buNone/>
            </a:pPr>
            <a:endParaRPr lang="en-US" sz="2400" dirty="0"/>
          </a:p>
          <a:p>
            <a:pPr algn="just"/>
            <a:r>
              <a:rPr lang="en-US" sz="2400" dirty="0"/>
              <a:t>An entrepreneur is a person who evaluates the new situation in the environment and directs the making of such adjustments or alternations in the economic or manufacturing systems as he thinks necessary for achieving desired results. </a:t>
            </a:r>
          </a:p>
          <a:p>
            <a:pPr algn="just">
              <a:buNone/>
            </a:pPr>
            <a:endParaRPr lang="en-IN" sz="2400" dirty="0"/>
          </a:p>
          <a:p>
            <a:pPr algn="just" eaLnBrk="1" hangingPunct="1">
              <a:buFont typeface="Wingdings 2" pitchFamily="18" charset="2"/>
              <a:buNone/>
            </a:pPr>
            <a:r>
              <a:rPr lang="en-US" sz="2400"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20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2000"/>
                                        <p:tgtEl>
                                          <p:spTgt spid="8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5" end="5"/>
                                            </p:txEl>
                                          </p:spTgt>
                                        </p:tgtEl>
                                        <p:attrNameLst>
                                          <p:attrName>style.visibility</p:attrName>
                                        </p:attrNameLst>
                                      </p:cBhvr>
                                      <p:to>
                                        <p:strVal val="visible"/>
                                      </p:to>
                                    </p:set>
                                    <p:animEffect transition="in" filter="fade">
                                      <p:cBhvr>
                                        <p:cTn id="22" dur="2000"/>
                                        <p:tgtEl>
                                          <p:spTgt spid="819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fade">
                                      <p:cBhvr>
                                        <p:cTn id="27" dur="20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152400"/>
            <a:ext cx="9067405" cy="744033"/>
          </a:xfrm>
        </p:spPr>
        <p:txBody>
          <a:bodyPr>
            <a:normAutofit fontScale="90000"/>
          </a:bodyPr>
          <a:lstStyle/>
          <a:p>
            <a:r>
              <a:rPr lang="fr-FR" b="1" dirty="0">
                <a:effectLst>
                  <a:outerShdw blurRad="38100" dist="38100" dir="2700000" algn="tl">
                    <a:srgbClr val="000000">
                      <a:alpha val="43137"/>
                    </a:srgbClr>
                  </a:outerShdw>
                </a:effectLst>
              </a:rPr>
              <a:t>Entrepreneur: a catalyst for economy</a:t>
            </a:r>
            <a:endParaRPr lang="fr-FR" b="1" dirty="0">
              <a:solidFill>
                <a:schemeClr val="tx1"/>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335360" y="1556792"/>
            <a:ext cx="11449272" cy="4851939"/>
          </a:xfrm>
        </p:spPr>
        <p:txBody>
          <a:bodyPr>
            <a:normAutofit/>
          </a:bodyPr>
          <a:lstStyle/>
          <a:p>
            <a:pPr marL="0" indent="0" algn="just">
              <a:buNone/>
            </a:pPr>
            <a:r>
              <a:rPr lang="en-GB" sz="2000" dirty="0">
                <a:solidFill>
                  <a:schemeClr val="tx1"/>
                </a:solidFill>
              </a:rPr>
              <a:t>In the modern day markets, the term entrepreneur has been closely linked with economic development. </a:t>
            </a:r>
          </a:p>
          <a:p>
            <a:pPr marL="0" indent="0" algn="just">
              <a:buNone/>
            </a:pPr>
            <a:r>
              <a:rPr lang="en-GB" sz="2000" b="1" dirty="0">
                <a:solidFill>
                  <a:schemeClr val="tx1"/>
                </a:solidFill>
              </a:rPr>
              <a:t>An economic development can emerge due to several reasons, which includes</a:t>
            </a:r>
            <a:r>
              <a:rPr lang="en-GB" sz="2000" dirty="0">
                <a:solidFill>
                  <a:schemeClr val="tx1"/>
                </a:solidFill>
              </a:rPr>
              <a:t>:</a:t>
            </a:r>
          </a:p>
          <a:p>
            <a:pPr marL="0" indent="0" algn="just">
              <a:buNone/>
            </a:pPr>
            <a:r>
              <a:rPr lang="en-GB" sz="2000" dirty="0">
                <a:solidFill>
                  <a:schemeClr val="tx1"/>
                </a:solidFill>
              </a:rPr>
              <a:t>(a) the </a:t>
            </a:r>
            <a:r>
              <a:rPr lang="en-GB" sz="2000" dirty="0">
                <a:solidFill>
                  <a:srgbClr val="FF0000"/>
                </a:solidFill>
              </a:rPr>
              <a:t>launch of new source </a:t>
            </a:r>
            <a:r>
              <a:rPr lang="en-GB" sz="2000" dirty="0">
                <a:solidFill>
                  <a:schemeClr val="tx1"/>
                </a:solidFill>
              </a:rPr>
              <a:t>of procurement for raw materials or materials</a:t>
            </a:r>
          </a:p>
          <a:p>
            <a:pPr marL="0" indent="0" algn="just">
              <a:buNone/>
            </a:pPr>
            <a:r>
              <a:rPr lang="en-GB" sz="2000" dirty="0">
                <a:solidFill>
                  <a:schemeClr val="tx1"/>
                </a:solidFill>
              </a:rPr>
              <a:t>(b) the </a:t>
            </a:r>
            <a:r>
              <a:rPr lang="en-GB" sz="2000" dirty="0">
                <a:solidFill>
                  <a:srgbClr val="FF0000"/>
                </a:solidFill>
              </a:rPr>
              <a:t>introduction of a new production </a:t>
            </a:r>
            <a:r>
              <a:rPr lang="en-GB" sz="2000" dirty="0">
                <a:solidFill>
                  <a:schemeClr val="tx1"/>
                </a:solidFill>
              </a:rPr>
              <a:t>mechanism</a:t>
            </a:r>
          </a:p>
          <a:p>
            <a:pPr marL="0" indent="0" algn="just">
              <a:buNone/>
            </a:pPr>
            <a:r>
              <a:rPr lang="en-GB" sz="2000" dirty="0">
                <a:solidFill>
                  <a:schemeClr val="tx1"/>
                </a:solidFill>
              </a:rPr>
              <a:t>(c) the </a:t>
            </a:r>
            <a:r>
              <a:rPr lang="en-GB" sz="2000" dirty="0">
                <a:solidFill>
                  <a:srgbClr val="FF0000"/>
                </a:solidFill>
              </a:rPr>
              <a:t>introduction of a new quality of product,</a:t>
            </a:r>
            <a:r>
              <a:rPr lang="en-GB" sz="2000" dirty="0">
                <a:solidFill>
                  <a:schemeClr val="tx1"/>
                </a:solidFill>
              </a:rPr>
              <a:t> or a novel product</a:t>
            </a:r>
          </a:p>
          <a:p>
            <a:pPr marL="0" indent="0" algn="just">
              <a:buNone/>
            </a:pPr>
            <a:r>
              <a:rPr lang="en-GB" sz="2000" dirty="0">
                <a:solidFill>
                  <a:schemeClr val="tx1"/>
                </a:solidFill>
              </a:rPr>
              <a:t>(d) the </a:t>
            </a:r>
            <a:r>
              <a:rPr lang="en-GB" sz="2000" dirty="0">
                <a:solidFill>
                  <a:srgbClr val="FF0000"/>
                </a:solidFill>
              </a:rPr>
              <a:t>opening of new market</a:t>
            </a:r>
          </a:p>
          <a:p>
            <a:pPr marL="0" indent="0" algn="just">
              <a:buNone/>
            </a:pPr>
            <a:r>
              <a:rPr lang="en-GB" sz="2000" dirty="0">
                <a:solidFill>
                  <a:schemeClr val="tx1"/>
                </a:solidFill>
              </a:rPr>
              <a:t>(e) the </a:t>
            </a:r>
            <a:r>
              <a:rPr lang="en-GB" sz="2000" dirty="0">
                <a:solidFill>
                  <a:srgbClr val="FF0000"/>
                </a:solidFill>
              </a:rPr>
              <a:t>re-organisation of a business</a:t>
            </a:r>
            <a:r>
              <a:rPr lang="en-GB" sz="2000" dirty="0">
                <a:solidFill>
                  <a:schemeClr val="tx1"/>
                </a:solidFill>
              </a:rPr>
              <a:t>.</a:t>
            </a:r>
          </a:p>
          <a:p>
            <a:pPr marL="0" indent="0" algn="just">
              <a:buNone/>
            </a:pPr>
            <a:r>
              <a:rPr lang="en-GB" sz="2000" b="1" dirty="0"/>
              <a:t>T</a:t>
            </a:r>
            <a:r>
              <a:rPr lang="en-GB" sz="2000" b="1" dirty="0">
                <a:solidFill>
                  <a:schemeClr val="tx1"/>
                </a:solidFill>
              </a:rPr>
              <a:t>he people whose functions are to carry out various such activities are called entrepreneurs (Bull </a:t>
            </a:r>
            <a:r>
              <a:rPr lang="en-GB" sz="2000" b="1" dirty="0"/>
              <a:t> &amp;</a:t>
            </a:r>
            <a:r>
              <a:rPr lang="en-GB" sz="2000" b="1" dirty="0">
                <a:solidFill>
                  <a:schemeClr val="tx1"/>
                </a:solidFill>
              </a:rPr>
              <a:t> Willard, 1993)</a:t>
            </a:r>
          </a:p>
          <a:p>
            <a:pPr marL="0" indent="0">
              <a:buNone/>
            </a:pPr>
            <a:endParaRPr lang="fr-FR" dirty="0">
              <a:solidFill>
                <a:schemeClr val="tx1"/>
              </a:solidFill>
            </a:endParaRPr>
          </a:p>
        </p:txBody>
      </p:sp>
      <p:sp>
        <p:nvSpPr>
          <p:cNvPr id="5" name="Espace réservé du numéro de diapositive 4"/>
          <p:cNvSpPr>
            <a:spLocks noGrp="1"/>
          </p:cNvSpPr>
          <p:nvPr>
            <p:ph type="sldNum" sz="quarter" idx="12"/>
          </p:nvPr>
        </p:nvSpPr>
        <p:spPr/>
        <p:txBody>
          <a:bodyPr/>
          <a:lstStyle/>
          <a:p>
            <a:pPr lvl="0"/>
            <a:fld id="{A2BA438F-1CA1-4980-80C1-48A234BC9C32}" type="slidenum">
              <a:rPr lang="fr-FR" smtClean="0"/>
              <a:pPr lvl="0"/>
              <a:t>9</a:t>
            </a:fld>
            <a:endParaRPr lang="fr-FR"/>
          </a:p>
        </p:txBody>
      </p:sp>
    </p:spTree>
    <p:extLst>
      <p:ext uri="{BB962C8B-B14F-4D97-AF65-F5344CB8AC3E}">
        <p14:creationId xmlns:p14="http://schemas.microsoft.com/office/powerpoint/2010/main" val="33812688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3440</TotalTime>
  <Words>5824</Words>
  <Application>Microsoft Office PowerPoint</Application>
  <PresentationFormat>Widescreen</PresentationFormat>
  <Paragraphs>516</Paragraphs>
  <Slides>63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Times New Roman</vt:lpstr>
      <vt:lpstr>TimesNewRomanPSMT</vt:lpstr>
      <vt:lpstr>UniversLTStd-BoldCn</vt:lpstr>
      <vt:lpstr>UniversLTStd-Obl</vt:lpstr>
      <vt:lpstr>Wingdings</vt:lpstr>
      <vt:lpstr>Wingdings 2</vt:lpstr>
      <vt:lpstr>Thème Office</vt:lpstr>
      <vt:lpstr>PROJECT MANAGEMENT &amp; ENTREPRENEURSHIP  (KHU 702)</vt:lpstr>
      <vt:lpstr>Syllabus</vt:lpstr>
      <vt:lpstr>List of Books</vt:lpstr>
      <vt:lpstr>Unit-1 Syllabus</vt:lpstr>
      <vt:lpstr>   Introduction to Entrepreneurship</vt:lpstr>
      <vt:lpstr>Who is an Entrepreneur............</vt:lpstr>
      <vt:lpstr>  </vt:lpstr>
      <vt:lpstr>Working Definition  Entrepreneur</vt:lpstr>
      <vt:lpstr>Entrepreneur: a catalyst for economy</vt:lpstr>
      <vt:lpstr>    Définition of an Entrepreneur</vt:lpstr>
      <vt:lpstr>   Characteristics of an Entrepreneur</vt:lpstr>
      <vt:lpstr>PowerPoint Presentation</vt:lpstr>
      <vt:lpstr>ENTREPRENEURSHIP   May defined in various ways, but the four key elements involved in it are: </vt:lpstr>
      <vt:lpstr> Entrepreneurship refers to the process of creating and managing a new business venture to achieve financial success and make a positive impact on society</vt:lpstr>
      <vt:lpstr>“Entrepreneurship is a composite of three basic elements-invention, innovation and adaptation” Johnson   </vt:lpstr>
      <vt:lpstr>The art of identifying opportunities, taking calculated risks, and bringing new ideas to life by creating new businesses or organizations.  </vt:lpstr>
      <vt:lpstr>Entrepreneurship entails bearing the risk of buying at a certain price and selling at uncertain prices.” Ricardo Cantillon </vt:lpstr>
      <vt:lpstr>Other Definitions</vt:lpstr>
      <vt:lpstr>Milkymist: Entrepreneurship story of a young boy. Established 2000 Crore dairy product Venture</vt:lpstr>
      <vt:lpstr>Mechanism</vt:lpstr>
      <vt:lpstr>Example of value addition</vt:lpstr>
      <vt:lpstr>How Milky Mist apply the philosophy of Value addition </vt:lpstr>
      <vt:lpstr>What benefits Owner( Satish Got)</vt:lpstr>
      <vt:lpstr>Learning from the case study till now</vt:lpstr>
      <vt:lpstr>Challenges</vt:lpstr>
      <vt:lpstr>How he solved challenges</vt:lpstr>
      <vt:lpstr>With Sufficient supply How Milky-Mist managed to sell their products compared to its competitions</vt:lpstr>
      <vt:lpstr>Solution to Problem of Logistics and refrigeration to increase the shelf life</vt:lpstr>
      <vt:lpstr>Problems and opportunity from the solution</vt:lpstr>
      <vt:lpstr>Lesson Learnt</vt:lpstr>
      <vt:lpstr>ENTERPRISE :</vt:lpstr>
      <vt:lpstr>Types of Participants</vt:lpstr>
      <vt:lpstr>Byju(DOER)</vt:lpstr>
      <vt:lpstr>DREAMSER(SNAPDEAL)</vt:lpstr>
      <vt:lpstr>DWADDLER(VINDO DHAM)</vt:lpstr>
      <vt:lpstr>DUDS(ABONDONERS)</vt:lpstr>
      <vt:lpstr>Objective of Entrepreneurship</vt:lpstr>
      <vt:lpstr>PowerPoint Presentation</vt:lpstr>
      <vt:lpstr>Entrepreneurship Process</vt:lpstr>
      <vt:lpstr>Need of Entrepreneurship</vt:lpstr>
      <vt:lpstr>Functions of Entrepreneurship</vt:lpstr>
      <vt:lpstr>SCOPE of Entrepreneurship</vt:lpstr>
      <vt:lpstr>PowerPoint Presentation</vt:lpstr>
      <vt:lpstr>Economic Factors</vt:lpstr>
      <vt:lpstr>Social Factors</vt:lpstr>
      <vt:lpstr>Cultural Factors</vt:lpstr>
      <vt:lpstr>Personality Factors</vt:lpstr>
      <vt:lpstr>Other factors includes</vt:lpstr>
      <vt:lpstr>           Traits of an Entrepreneur</vt:lpstr>
      <vt:lpstr>         Types of Entrepreneurship</vt:lpstr>
      <vt:lpstr>      Types of Entrepreneurship</vt:lpstr>
      <vt:lpstr>      Types of Entrepreneurship</vt:lpstr>
      <vt:lpstr>      Types of Entrepreneurship</vt:lpstr>
      <vt:lpstr>      Types of Entrepreneurship</vt:lpstr>
      <vt:lpstr>         Entrepreneurship opportunities</vt:lpstr>
      <vt:lpstr>         Entrepreneurship avenues</vt:lpstr>
      <vt:lpstr>         Entrepreneurship challenges</vt:lpstr>
      <vt:lpstr>         Entrepreneurship challenges</vt:lpstr>
      <vt:lpstr>PowerPoint Presentation</vt:lpstr>
      <vt:lpstr>Mc Clellend’s Achievement motivation theory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Vikrant</dc:creator>
  <cp:lastModifiedBy>KAMAL KANT SHARMA</cp:lastModifiedBy>
  <cp:revision>399</cp:revision>
  <dcterms:created xsi:type="dcterms:W3CDTF">2014-09-12T17:24:29Z</dcterms:created>
  <dcterms:modified xsi:type="dcterms:W3CDTF">2024-10-17T08:27:41Z</dcterms:modified>
</cp:coreProperties>
</file>