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83" r:id="rId4"/>
    <p:sldId id="257" r:id="rId5"/>
    <p:sldId id="262" r:id="rId6"/>
    <p:sldId id="265" r:id="rId7"/>
    <p:sldId id="264" r:id="rId8"/>
    <p:sldId id="266" r:id="rId9"/>
    <p:sldId id="267" r:id="rId10"/>
    <p:sldId id="268" r:id="rId11"/>
    <p:sldId id="270" r:id="rId12"/>
    <p:sldId id="273" r:id="rId13"/>
    <p:sldId id="274" r:id="rId14"/>
    <p:sldId id="272" r:id="rId15"/>
    <p:sldId id="275" r:id="rId16"/>
    <p:sldId id="278" r:id="rId17"/>
    <p:sldId id="277" r:id="rId18"/>
    <p:sldId id="279" r:id="rId19"/>
    <p:sldId id="271" r:id="rId20"/>
    <p:sldId id="280" r:id="rId21"/>
    <p:sldId id="281"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476E626-6622-41FF-8BA3-2870DAC1D3F7}" type="datetimeFigureOut">
              <a:rPr lang="en-IN" smtClean="0"/>
              <a:t>25-10-2021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B75A47-D1E0-4939-AD31-9CFA769F601E}" type="slidenum">
              <a:rPr lang="en-IN" smtClean="0"/>
              <a:t>‹#›</a:t>
            </a:fld>
            <a:endParaRPr lang="en-IN"/>
          </a:p>
        </p:txBody>
      </p:sp>
    </p:spTree>
    <p:extLst>
      <p:ext uri="{BB962C8B-B14F-4D97-AF65-F5344CB8AC3E}">
        <p14:creationId xmlns:p14="http://schemas.microsoft.com/office/powerpoint/2010/main" val="1172669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476E626-6622-41FF-8BA3-2870DAC1D3F7}" type="datetimeFigureOut">
              <a:rPr lang="en-IN" smtClean="0"/>
              <a:t>25-10-2021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B75A47-D1E0-4939-AD31-9CFA769F601E}" type="slidenum">
              <a:rPr lang="en-IN" smtClean="0"/>
              <a:t>‹#›</a:t>
            </a:fld>
            <a:endParaRPr lang="en-IN"/>
          </a:p>
        </p:txBody>
      </p:sp>
    </p:spTree>
    <p:extLst>
      <p:ext uri="{BB962C8B-B14F-4D97-AF65-F5344CB8AC3E}">
        <p14:creationId xmlns:p14="http://schemas.microsoft.com/office/powerpoint/2010/main" val="301953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476E626-6622-41FF-8BA3-2870DAC1D3F7}" type="datetimeFigureOut">
              <a:rPr lang="en-IN" smtClean="0"/>
              <a:t>25-10-2021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B75A47-D1E0-4939-AD31-9CFA769F601E}" type="slidenum">
              <a:rPr lang="en-IN" smtClean="0"/>
              <a:t>‹#›</a:t>
            </a:fld>
            <a:endParaRPr lang="en-IN"/>
          </a:p>
        </p:txBody>
      </p:sp>
    </p:spTree>
    <p:extLst>
      <p:ext uri="{BB962C8B-B14F-4D97-AF65-F5344CB8AC3E}">
        <p14:creationId xmlns:p14="http://schemas.microsoft.com/office/powerpoint/2010/main" val="3782502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476E626-6622-41FF-8BA3-2870DAC1D3F7}" type="datetimeFigureOut">
              <a:rPr lang="en-IN" smtClean="0"/>
              <a:t>25-10-2021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B75A47-D1E0-4939-AD31-9CFA769F601E}" type="slidenum">
              <a:rPr lang="en-IN" smtClean="0"/>
              <a:t>‹#›</a:t>
            </a:fld>
            <a:endParaRPr lang="en-IN"/>
          </a:p>
        </p:txBody>
      </p:sp>
    </p:spTree>
    <p:extLst>
      <p:ext uri="{BB962C8B-B14F-4D97-AF65-F5344CB8AC3E}">
        <p14:creationId xmlns:p14="http://schemas.microsoft.com/office/powerpoint/2010/main" val="540638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76E626-6622-41FF-8BA3-2870DAC1D3F7}" type="datetimeFigureOut">
              <a:rPr lang="en-IN" smtClean="0"/>
              <a:t>25-10-2021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B75A47-D1E0-4939-AD31-9CFA769F601E}" type="slidenum">
              <a:rPr lang="en-IN" smtClean="0"/>
              <a:t>‹#›</a:t>
            </a:fld>
            <a:endParaRPr lang="en-IN"/>
          </a:p>
        </p:txBody>
      </p:sp>
    </p:spTree>
    <p:extLst>
      <p:ext uri="{BB962C8B-B14F-4D97-AF65-F5344CB8AC3E}">
        <p14:creationId xmlns:p14="http://schemas.microsoft.com/office/powerpoint/2010/main" val="4106318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476E626-6622-41FF-8BA3-2870DAC1D3F7}" type="datetimeFigureOut">
              <a:rPr lang="en-IN" smtClean="0"/>
              <a:t>25-10-2021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B75A47-D1E0-4939-AD31-9CFA769F601E}" type="slidenum">
              <a:rPr lang="en-IN" smtClean="0"/>
              <a:t>‹#›</a:t>
            </a:fld>
            <a:endParaRPr lang="en-IN"/>
          </a:p>
        </p:txBody>
      </p:sp>
    </p:spTree>
    <p:extLst>
      <p:ext uri="{BB962C8B-B14F-4D97-AF65-F5344CB8AC3E}">
        <p14:creationId xmlns:p14="http://schemas.microsoft.com/office/powerpoint/2010/main" val="1749266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476E626-6622-41FF-8BA3-2870DAC1D3F7}" type="datetimeFigureOut">
              <a:rPr lang="en-IN" smtClean="0"/>
              <a:t>25-10-2021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B75A47-D1E0-4939-AD31-9CFA769F601E}" type="slidenum">
              <a:rPr lang="en-IN" smtClean="0"/>
              <a:t>‹#›</a:t>
            </a:fld>
            <a:endParaRPr lang="en-IN"/>
          </a:p>
        </p:txBody>
      </p:sp>
    </p:spTree>
    <p:extLst>
      <p:ext uri="{BB962C8B-B14F-4D97-AF65-F5344CB8AC3E}">
        <p14:creationId xmlns:p14="http://schemas.microsoft.com/office/powerpoint/2010/main" val="456506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476E626-6622-41FF-8BA3-2870DAC1D3F7}" type="datetimeFigureOut">
              <a:rPr lang="en-IN" smtClean="0"/>
              <a:t>25-10-2021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B75A47-D1E0-4939-AD31-9CFA769F601E}" type="slidenum">
              <a:rPr lang="en-IN" smtClean="0"/>
              <a:t>‹#›</a:t>
            </a:fld>
            <a:endParaRPr lang="en-IN"/>
          </a:p>
        </p:txBody>
      </p:sp>
    </p:spTree>
    <p:extLst>
      <p:ext uri="{BB962C8B-B14F-4D97-AF65-F5344CB8AC3E}">
        <p14:creationId xmlns:p14="http://schemas.microsoft.com/office/powerpoint/2010/main" val="2735450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76E626-6622-41FF-8BA3-2870DAC1D3F7}" type="datetimeFigureOut">
              <a:rPr lang="en-IN" smtClean="0"/>
              <a:t>25-10-2021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8B75A47-D1E0-4939-AD31-9CFA769F601E}" type="slidenum">
              <a:rPr lang="en-IN" smtClean="0"/>
              <a:t>‹#›</a:t>
            </a:fld>
            <a:endParaRPr lang="en-IN"/>
          </a:p>
        </p:txBody>
      </p:sp>
    </p:spTree>
    <p:extLst>
      <p:ext uri="{BB962C8B-B14F-4D97-AF65-F5344CB8AC3E}">
        <p14:creationId xmlns:p14="http://schemas.microsoft.com/office/powerpoint/2010/main" val="2952171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76E626-6622-41FF-8BA3-2870DAC1D3F7}" type="datetimeFigureOut">
              <a:rPr lang="en-IN" smtClean="0"/>
              <a:t>25-10-2021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B75A47-D1E0-4939-AD31-9CFA769F601E}" type="slidenum">
              <a:rPr lang="en-IN" smtClean="0"/>
              <a:t>‹#›</a:t>
            </a:fld>
            <a:endParaRPr lang="en-IN"/>
          </a:p>
        </p:txBody>
      </p:sp>
    </p:spTree>
    <p:extLst>
      <p:ext uri="{BB962C8B-B14F-4D97-AF65-F5344CB8AC3E}">
        <p14:creationId xmlns:p14="http://schemas.microsoft.com/office/powerpoint/2010/main" val="3952271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76E626-6622-41FF-8BA3-2870DAC1D3F7}" type="datetimeFigureOut">
              <a:rPr lang="en-IN" smtClean="0"/>
              <a:t>25-10-2021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B75A47-D1E0-4939-AD31-9CFA769F601E}" type="slidenum">
              <a:rPr lang="en-IN" smtClean="0"/>
              <a:t>‹#›</a:t>
            </a:fld>
            <a:endParaRPr lang="en-IN"/>
          </a:p>
        </p:txBody>
      </p:sp>
    </p:spTree>
    <p:extLst>
      <p:ext uri="{BB962C8B-B14F-4D97-AF65-F5344CB8AC3E}">
        <p14:creationId xmlns:p14="http://schemas.microsoft.com/office/powerpoint/2010/main" val="431188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76E626-6622-41FF-8BA3-2870DAC1D3F7}" type="datetimeFigureOut">
              <a:rPr lang="en-IN" smtClean="0"/>
              <a:t>25-10-2021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B75A47-D1E0-4939-AD31-9CFA769F601E}" type="slidenum">
              <a:rPr lang="en-IN" smtClean="0"/>
              <a:t>‹#›</a:t>
            </a:fld>
            <a:endParaRPr lang="en-IN"/>
          </a:p>
        </p:txBody>
      </p:sp>
    </p:spTree>
    <p:extLst>
      <p:ext uri="{BB962C8B-B14F-4D97-AF65-F5344CB8AC3E}">
        <p14:creationId xmlns:p14="http://schemas.microsoft.com/office/powerpoint/2010/main" val="4107935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corporatefinanceinstitute.com/resources/knowledge/finance/dividen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kickstarter.co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1524" y="923454"/>
            <a:ext cx="10809837" cy="2888054"/>
          </a:xfrm>
        </p:spPr>
        <p:txBody>
          <a:bodyPr>
            <a:normAutofit fontScale="90000"/>
          </a:bodyPr>
          <a:lstStyle/>
          <a:p>
            <a:br>
              <a:rPr lang="en-US" sz="4400" dirty="0"/>
            </a:br>
            <a:br>
              <a:rPr lang="en-US" sz="4400" dirty="0"/>
            </a:br>
            <a:br>
              <a:rPr lang="en-US" sz="4400" dirty="0"/>
            </a:br>
            <a:br>
              <a:rPr lang="en-US" sz="4400" b="1" dirty="0"/>
            </a:br>
            <a:r>
              <a:rPr lang="en-US" sz="4400" b="1" dirty="0"/>
              <a:t>Project Management and Entrepreneurship</a:t>
            </a:r>
            <a:br>
              <a:rPr lang="en-US" sz="4400" b="1" dirty="0"/>
            </a:br>
            <a:r>
              <a:rPr lang="en-US" sz="4400" b="1" dirty="0"/>
              <a:t>KHU702</a:t>
            </a:r>
            <a:endParaRPr lang="en-IN" sz="4400" b="1" dirty="0"/>
          </a:p>
        </p:txBody>
      </p:sp>
      <p:sp>
        <p:nvSpPr>
          <p:cNvPr id="3" name="Subtitle 2"/>
          <p:cNvSpPr>
            <a:spLocks noGrp="1"/>
          </p:cNvSpPr>
          <p:nvPr>
            <p:ph type="subTitle" idx="1"/>
          </p:nvPr>
        </p:nvSpPr>
        <p:spPr/>
        <p:txBody>
          <a:bodyPr>
            <a:normAutofit lnSpcReduction="10000"/>
          </a:bodyPr>
          <a:lstStyle/>
          <a:p>
            <a:endParaRPr lang="en-US" sz="3200" b="1" dirty="0"/>
          </a:p>
          <a:p>
            <a:endParaRPr lang="en-US" sz="3200" b="1" dirty="0"/>
          </a:p>
          <a:p>
            <a:r>
              <a:rPr lang="en-US" sz="3200" b="1" dirty="0"/>
              <a:t>DEPARTMENT OF IT</a:t>
            </a:r>
            <a:endParaRPr lang="en-IN" sz="3200" b="1" dirty="0"/>
          </a:p>
        </p:txBody>
      </p:sp>
      <p:pic>
        <p:nvPicPr>
          <p:cNvPr id="1026" name="Picture 2" descr="https://ci4.googleusercontent.com/proxy/CE4yPnypTMnCJq9G-oE0myUuDr1geHvUMMSj9PrnK9O0mlre61dSnyqdwOlsb2--5116QYzvlqScUW7X-Qay1lESyxmiwYvQruuO1SvS2Bbbh_hb79qm1ZCd6J2Vb7Ah8pLg-0BQX3ukPNcwNdGunEBev4e1ILMtXZHlScRsgtPUF5ibayIaQmDzAouFxa3XS0ZEGeHeeFp5RJFcIw=s0-d-e1-ft#https://docs.google.com/uc?export=download&amp;id=13StsWAvId2mEHz8Hsp7VeSRHbgSY-Iis&amp;revid=0B5tjV59tmKB9eFhDM0N0MnFLTEhqeERaQVU2anp0RmMzYUlZP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2228" y="957820"/>
            <a:ext cx="1428750" cy="1304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685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3600" b="1" dirty="0"/>
            </a:br>
            <a:br>
              <a:rPr lang="en-IN" sz="3600" b="1" dirty="0"/>
            </a:br>
            <a:br>
              <a:rPr lang="en-IN" sz="3600" b="1" dirty="0"/>
            </a:br>
            <a:br>
              <a:rPr lang="en-IN" sz="3600" b="1" dirty="0"/>
            </a:br>
            <a:br>
              <a:rPr lang="en-IN" sz="3600" b="1" dirty="0"/>
            </a:br>
            <a:br>
              <a:rPr lang="en-IN" b="1" dirty="0"/>
            </a:br>
            <a:br>
              <a:rPr lang="en-IN" b="1" dirty="0"/>
            </a:br>
            <a:br>
              <a:rPr lang="en-IN" b="1" dirty="0"/>
            </a:br>
            <a:br>
              <a:rPr lang="en-IN" b="1" dirty="0"/>
            </a:br>
            <a:r>
              <a:rPr lang="en-US" b="1" dirty="0"/>
              <a:t>The cons of using a spreadsheet for cost estimation</a:t>
            </a:r>
            <a:br>
              <a:rPr lang="en-US" b="1" dirty="0"/>
            </a:br>
            <a:r>
              <a:rPr lang="en-US" b="1" dirty="0"/>
              <a:t> </a:t>
            </a:r>
            <a:br>
              <a:rPr lang="en-US" b="1" dirty="0"/>
            </a:br>
            <a:br>
              <a:rPr lang="en-IN" b="1" dirty="0"/>
            </a:br>
            <a:br>
              <a:rPr lang="en-IN" b="1" dirty="0"/>
            </a:br>
            <a:br>
              <a:rPr lang="en-US" b="1" dirty="0"/>
            </a:br>
            <a:br>
              <a:rPr lang="en-US" dirty="0"/>
            </a:br>
            <a:br>
              <a:rPr lang="en-US" b="1" dirty="0"/>
            </a:br>
            <a:br>
              <a:rPr lang="en-IN" b="1" dirty="0"/>
            </a:br>
            <a:endParaRPr lang="en-IN" b="1" dirty="0"/>
          </a:p>
        </p:txBody>
      </p:sp>
      <p:sp>
        <p:nvSpPr>
          <p:cNvPr id="3" name="Content Placeholder 2"/>
          <p:cNvSpPr>
            <a:spLocks noGrp="1"/>
          </p:cNvSpPr>
          <p:nvPr>
            <p:ph idx="1"/>
          </p:nvPr>
        </p:nvSpPr>
        <p:spPr>
          <a:xfrm>
            <a:off x="838200" y="1633415"/>
            <a:ext cx="10515600" cy="4543548"/>
          </a:xfrm>
        </p:spPr>
        <p:txBody>
          <a:bodyPr>
            <a:normAutofit/>
          </a:bodyPr>
          <a:lstStyle/>
          <a:p>
            <a:r>
              <a:rPr lang="en-US" sz="2000" dirty="0">
                <a:solidFill>
                  <a:srgbClr val="FF0000"/>
                </a:solidFill>
              </a:rPr>
              <a:t>Very adaptable </a:t>
            </a:r>
            <a:r>
              <a:rPr lang="en-US" sz="2000" dirty="0"/>
              <a:t>and customizable</a:t>
            </a:r>
          </a:p>
          <a:p>
            <a:r>
              <a:rPr lang="en-US" sz="2000" dirty="0">
                <a:solidFill>
                  <a:srgbClr val="FF0000"/>
                </a:solidFill>
              </a:rPr>
              <a:t>Error-prone</a:t>
            </a:r>
            <a:r>
              <a:rPr lang="en-US" sz="2000" dirty="0"/>
              <a:t> due to its manual nature</a:t>
            </a:r>
          </a:p>
          <a:p>
            <a:r>
              <a:rPr lang="en-US" sz="2000" dirty="0"/>
              <a:t>Only accessible locally and not by multiple people at the same time</a:t>
            </a:r>
          </a:p>
          <a:p>
            <a:r>
              <a:rPr lang="en-US" sz="2000" dirty="0">
                <a:solidFill>
                  <a:srgbClr val="FF0000"/>
                </a:solidFill>
              </a:rPr>
              <a:t>Easy to copy and distribute </a:t>
            </a:r>
            <a:r>
              <a:rPr lang="en-US" sz="2000" dirty="0"/>
              <a:t>(How do you easily merge input from 10 people?)</a:t>
            </a:r>
          </a:p>
          <a:p>
            <a:r>
              <a:rPr lang="en-US" sz="2000" dirty="0"/>
              <a:t>Almost impossible to consolidate input of data due to its delicate nature</a:t>
            </a:r>
          </a:p>
          <a:p>
            <a:r>
              <a:rPr lang="en-US" sz="2000" dirty="0"/>
              <a:t>No easy way to learn from previous projects and take advantage of historic data</a:t>
            </a:r>
          </a:p>
          <a:p>
            <a:r>
              <a:rPr lang="en-US" sz="2000" dirty="0"/>
              <a:t>Rubbish at comparing projects and their data without substantial manual effort</a:t>
            </a:r>
          </a:p>
          <a:p>
            <a:r>
              <a:rPr lang="en-US" sz="2000" dirty="0"/>
              <a:t>No version control (Which always results in substantial rework)</a:t>
            </a:r>
          </a:p>
          <a:p>
            <a:r>
              <a:rPr lang="en-US" sz="2000" dirty="0"/>
              <a:t>Very hard to track Key Performance Indicators (KPIs) in a timely manner to react to them</a:t>
            </a:r>
          </a:p>
        </p:txBody>
      </p:sp>
    </p:spTree>
    <p:extLst>
      <p:ext uri="{BB962C8B-B14F-4D97-AF65-F5344CB8AC3E}">
        <p14:creationId xmlns:p14="http://schemas.microsoft.com/office/powerpoint/2010/main" val="3848277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3600" b="1" dirty="0"/>
            </a:br>
            <a:br>
              <a:rPr lang="en-IN" sz="3600" b="1" dirty="0"/>
            </a:br>
            <a:br>
              <a:rPr lang="en-IN" sz="3600" b="1" dirty="0"/>
            </a:br>
            <a:br>
              <a:rPr lang="en-IN" sz="3600" b="1" dirty="0"/>
            </a:br>
            <a:br>
              <a:rPr lang="en-IN" sz="3600" b="1" dirty="0"/>
            </a:br>
            <a:br>
              <a:rPr lang="en-IN" b="1" dirty="0"/>
            </a:br>
            <a:br>
              <a:rPr lang="en-IN" b="1" dirty="0"/>
            </a:br>
            <a:br>
              <a:rPr lang="en-IN" b="1" dirty="0"/>
            </a:br>
            <a:br>
              <a:rPr lang="en-IN" b="1" dirty="0"/>
            </a:br>
            <a:r>
              <a:rPr lang="en-US" b="1" dirty="0"/>
              <a:t>Working Capital Requirements of a Project</a:t>
            </a:r>
            <a:br>
              <a:rPr lang="en-US" b="1" dirty="0"/>
            </a:br>
            <a:r>
              <a:rPr lang="en-US" b="1" dirty="0"/>
              <a:t> </a:t>
            </a:r>
            <a:br>
              <a:rPr lang="en-US" b="1" dirty="0"/>
            </a:br>
            <a:br>
              <a:rPr lang="en-IN" b="1" dirty="0"/>
            </a:br>
            <a:br>
              <a:rPr lang="en-IN" b="1" dirty="0"/>
            </a:br>
            <a:br>
              <a:rPr lang="en-US" b="1" dirty="0"/>
            </a:br>
            <a:br>
              <a:rPr lang="en-US" dirty="0"/>
            </a:br>
            <a:br>
              <a:rPr lang="en-US" b="1" dirty="0"/>
            </a:br>
            <a:br>
              <a:rPr lang="en-IN" b="1" dirty="0"/>
            </a:b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633538"/>
            <a:ext cx="10638182" cy="4543425"/>
          </a:xfrm>
        </p:spPr>
      </p:pic>
    </p:spTree>
    <p:extLst>
      <p:ext uri="{BB962C8B-B14F-4D97-AF65-F5344CB8AC3E}">
        <p14:creationId xmlns:p14="http://schemas.microsoft.com/office/powerpoint/2010/main" val="1360101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3600" b="1" dirty="0"/>
            </a:br>
            <a:br>
              <a:rPr lang="en-IN" sz="3600" b="1" dirty="0"/>
            </a:br>
            <a:br>
              <a:rPr lang="en-IN" sz="3600" b="1" dirty="0"/>
            </a:br>
            <a:br>
              <a:rPr lang="en-IN" sz="3600" b="1" dirty="0"/>
            </a:br>
            <a:br>
              <a:rPr lang="en-IN" sz="3600" b="1" dirty="0"/>
            </a:br>
            <a:br>
              <a:rPr lang="en-IN" b="1" dirty="0"/>
            </a:br>
            <a:br>
              <a:rPr lang="en-IN" b="1" dirty="0"/>
            </a:br>
            <a:br>
              <a:rPr lang="en-IN" b="1" dirty="0"/>
            </a:br>
            <a:br>
              <a:rPr lang="en-IN" b="1" dirty="0"/>
            </a:br>
            <a:br>
              <a:rPr lang="en-US" b="1" dirty="0"/>
            </a:br>
            <a:r>
              <a:rPr lang="en-US" b="1" dirty="0"/>
              <a:t> </a:t>
            </a:r>
            <a:br>
              <a:rPr lang="en-US" b="1" dirty="0"/>
            </a:br>
            <a:br>
              <a:rPr lang="en-IN" b="1" dirty="0"/>
            </a:br>
            <a:br>
              <a:rPr lang="en-IN" b="1" dirty="0"/>
            </a:br>
            <a:br>
              <a:rPr lang="en-US" b="1" dirty="0"/>
            </a:br>
            <a:br>
              <a:rPr lang="en-US" dirty="0"/>
            </a:br>
            <a:br>
              <a:rPr lang="en-US" b="1" dirty="0"/>
            </a:br>
            <a:br>
              <a:rPr lang="en-IN" b="1" dirty="0"/>
            </a:br>
            <a:endParaRPr lang="en-IN" b="1" dirty="0"/>
          </a:p>
        </p:txBody>
      </p:sp>
      <p:sp>
        <p:nvSpPr>
          <p:cNvPr id="3" name="Rectangle 1"/>
          <p:cNvSpPr>
            <a:spLocks noChangeArrowheads="1"/>
          </p:cNvSpPr>
          <p:nvPr/>
        </p:nvSpPr>
        <p:spPr bwMode="auto">
          <a:xfrm>
            <a:off x="1380318" y="-1143549"/>
            <a:ext cx="9431364" cy="2744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3000" b="1" i="0" u="none" strike="noStrike" cap="none" normalizeH="0" baseline="0" dirty="0">
              <a:ln>
                <a:noFill/>
              </a:ln>
              <a:solidFill>
                <a:srgbClr val="1D1D1F"/>
              </a:solidFill>
              <a:effectLst/>
              <a:latin typeface="-apple-system"/>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sz="3000" b="1" dirty="0">
              <a:solidFill>
                <a:srgbClr val="1D1D1F"/>
              </a:solidFill>
              <a:latin typeface="-apple-system"/>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dirty="0">
              <a:ln>
                <a:noFill/>
              </a:ln>
              <a:solidFill>
                <a:srgbClr val="1D1D1F"/>
              </a:solidFill>
              <a:effectLst/>
              <a:latin typeface="+mn-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rgbClr val="1D1D1F"/>
                </a:solidFill>
                <a:effectLst/>
                <a:latin typeface="+mn-lt"/>
              </a:rPr>
              <a:t>Estimation of Working Capital Requirements</a:t>
            </a: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sz="1200" b="0" i="0" u="none" strike="noStrike" cap="none" normalizeH="0" baseline="0" dirty="0">
                <a:ln>
                  <a:noFill/>
                </a:ln>
                <a:solidFill>
                  <a:srgbClr val="1D1D1F"/>
                </a:solidFill>
                <a:effectLst/>
                <a:latin typeface="-apple-system"/>
              </a:rPr>
            </a:b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Content Placeholder 4"/>
          <p:cNvSpPr>
            <a:spLocks noGrp="1"/>
          </p:cNvSpPr>
          <p:nvPr>
            <p:ph idx="1"/>
          </p:nvPr>
        </p:nvSpPr>
        <p:spPr>
          <a:xfrm>
            <a:off x="838200" y="1371599"/>
            <a:ext cx="10515600" cy="4805363"/>
          </a:xfrm>
        </p:spPr>
        <p:txBody>
          <a:bodyPr>
            <a:normAutofit lnSpcReduction="10000"/>
          </a:bodyPr>
          <a:lstStyle/>
          <a:p>
            <a:pPr marL="0" indent="0">
              <a:buNone/>
            </a:pPr>
            <a:r>
              <a:rPr lang="en-US" sz="2000" dirty="0"/>
              <a:t>In </a:t>
            </a:r>
            <a:r>
              <a:rPr lang="en-US" sz="2000" b="1" dirty="0"/>
              <a:t>estimating working capital needs</a:t>
            </a:r>
            <a:r>
              <a:rPr lang="en-US" sz="2000" dirty="0"/>
              <a:t>, different people adopt different approaches. Some experts suggest that </a:t>
            </a:r>
            <a:r>
              <a:rPr lang="en-US" sz="2000" u="sng" dirty="0"/>
              <a:t>the working capital </a:t>
            </a:r>
            <a:r>
              <a:rPr lang="en-US" sz="2000" dirty="0"/>
              <a:t>should be greater than the minimum requirements of the firm. The management should feel safety. It would be able to meet its obligations even in adverse circumstances. However, the excessive capital may lead to waste and inefficiency. On the other hand, some experts suggest that the working capital should be lower than the requirement so that no idle funds shall be invested in the current assets and it ultimately leads to increase in profitability of the company.</a:t>
            </a:r>
          </a:p>
          <a:p>
            <a:pPr marL="0" indent="0">
              <a:buNone/>
            </a:pPr>
            <a:r>
              <a:rPr lang="en-US" sz="2000" dirty="0"/>
              <a:t>There are various approaches which have been applied in practice for the  </a:t>
            </a:r>
            <a:r>
              <a:rPr lang="en-US" sz="2000" b="1" dirty="0"/>
              <a:t>estimation of working capital requirements.</a:t>
            </a:r>
          </a:p>
          <a:p>
            <a:pPr marL="0" indent="0">
              <a:buNone/>
            </a:pPr>
            <a:r>
              <a:rPr lang="en-US" sz="2000" b="1" dirty="0"/>
              <a:t>1. Conservative Approach</a:t>
            </a:r>
          </a:p>
          <a:p>
            <a:r>
              <a:rPr lang="en-US" sz="2000" dirty="0"/>
              <a:t>The conservative approach states that the </a:t>
            </a:r>
            <a:r>
              <a:rPr lang="en-US" sz="2000" dirty="0">
                <a:solidFill>
                  <a:srgbClr val="FF0000"/>
                </a:solidFill>
              </a:rPr>
              <a:t>proportion of current assets to current liabilities should be kept at 2:1</a:t>
            </a:r>
            <a:r>
              <a:rPr lang="en-US" sz="2000" dirty="0"/>
              <a:t>. Is this proportion is to be kept the firm would be able to meet its obligations on time and hence its financial solvency would not be in trouble.  </a:t>
            </a:r>
          </a:p>
          <a:p>
            <a:r>
              <a:rPr lang="en-US" sz="2000" dirty="0"/>
              <a:t> However, the limitation of this approach is that it suggests only </a:t>
            </a:r>
            <a:r>
              <a:rPr lang="en-US" sz="2000" dirty="0">
                <a:solidFill>
                  <a:srgbClr val="FF0000"/>
                </a:solidFill>
              </a:rPr>
              <a:t>quantitative measure</a:t>
            </a:r>
            <a:r>
              <a:rPr lang="en-US" sz="2000" dirty="0"/>
              <a:t>. It does not suggest as </a:t>
            </a:r>
            <a:r>
              <a:rPr lang="en-US" sz="2000" dirty="0">
                <a:solidFill>
                  <a:srgbClr val="FF0000"/>
                </a:solidFill>
              </a:rPr>
              <a:t>to what type of assets are to be included in current assets</a:t>
            </a:r>
            <a:r>
              <a:rPr lang="en-US" sz="2000" dirty="0"/>
              <a:t>. If the current assets contain stock, which is outdated or receivable which are not collectable, than the amount of current assets has no meaning. </a:t>
            </a:r>
            <a:endParaRPr lang="en-IN" sz="2000" dirty="0"/>
          </a:p>
        </p:txBody>
      </p:sp>
    </p:spTree>
    <p:extLst>
      <p:ext uri="{BB962C8B-B14F-4D97-AF65-F5344CB8AC3E}">
        <p14:creationId xmlns:p14="http://schemas.microsoft.com/office/powerpoint/2010/main" val="2547394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5933" y="390525"/>
            <a:ext cx="10515600" cy="1325563"/>
          </a:xfrm>
        </p:spPr>
        <p:txBody>
          <a:bodyPr>
            <a:normAutofit fontScale="90000"/>
          </a:bodyPr>
          <a:lstStyle/>
          <a:p>
            <a:br>
              <a:rPr lang="en-IN" sz="3600" b="1" dirty="0"/>
            </a:br>
            <a:br>
              <a:rPr lang="en-IN" sz="3600" b="1" dirty="0"/>
            </a:br>
            <a:br>
              <a:rPr lang="en-IN" sz="3600" b="1" dirty="0"/>
            </a:br>
            <a:br>
              <a:rPr lang="en-IN" sz="3600" b="1" dirty="0"/>
            </a:br>
            <a:br>
              <a:rPr lang="en-IN" sz="3600" b="1" dirty="0"/>
            </a:br>
            <a:br>
              <a:rPr lang="en-IN" b="1" dirty="0"/>
            </a:br>
            <a:br>
              <a:rPr lang="en-IN" b="1" dirty="0"/>
            </a:br>
            <a:br>
              <a:rPr lang="en-IN" b="1" dirty="0"/>
            </a:br>
            <a:br>
              <a:rPr lang="en-IN" b="1" dirty="0"/>
            </a:br>
            <a:br>
              <a:rPr lang="en-US" b="1" dirty="0"/>
            </a:br>
            <a:r>
              <a:rPr lang="en-US" b="1" dirty="0"/>
              <a:t> </a:t>
            </a:r>
            <a:br>
              <a:rPr lang="en-US" b="1" dirty="0"/>
            </a:br>
            <a:br>
              <a:rPr lang="en-IN" b="1" dirty="0"/>
            </a:br>
            <a:br>
              <a:rPr lang="en-IN" b="1" dirty="0"/>
            </a:br>
            <a:br>
              <a:rPr lang="en-US" b="1" dirty="0"/>
            </a:br>
            <a:br>
              <a:rPr lang="en-US" dirty="0"/>
            </a:br>
            <a:br>
              <a:rPr lang="en-US" b="1" dirty="0"/>
            </a:br>
            <a:br>
              <a:rPr lang="en-IN" b="1" dirty="0"/>
            </a:br>
            <a:endParaRPr lang="en-IN" b="1" dirty="0"/>
          </a:p>
        </p:txBody>
      </p:sp>
      <p:sp>
        <p:nvSpPr>
          <p:cNvPr id="3" name="Rectangle 1"/>
          <p:cNvSpPr>
            <a:spLocks noChangeArrowheads="1"/>
          </p:cNvSpPr>
          <p:nvPr/>
        </p:nvSpPr>
        <p:spPr bwMode="auto">
          <a:xfrm>
            <a:off x="1380318" y="-1143549"/>
            <a:ext cx="9431364" cy="2744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3000" b="1" i="0" u="none" strike="noStrike" cap="none" normalizeH="0" baseline="0" dirty="0">
              <a:ln>
                <a:noFill/>
              </a:ln>
              <a:solidFill>
                <a:srgbClr val="1D1D1F"/>
              </a:solidFill>
              <a:effectLst/>
              <a:latin typeface="-apple-system"/>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sz="3000" b="1" dirty="0">
              <a:solidFill>
                <a:srgbClr val="1D1D1F"/>
              </a:solidFill>
              <a:latin typeface="-apple-system"/>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4000" b="1" i="0" u="none" strike="noStrike" cap="none" normalizeH="0" baseline="0" dirty="0">
              <a:ln>
                <a:noFill/>
              </a:ln>
              <a:solidFill>
                <a:srgbClr val="1D1D1F"/>
              </a:solidFill>
              <a:effectLst/>
              <a:latin typeface="+mn-l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4000" b="1" i="0" u="none" strike="noStrike" cap="none" normalizeH="0" baseline="0" dirty="0">
                <a:ln>
                  <a:noFill/>
                </a:ln>
                <a:solidFill>
                  <a:srgbClr val="1D1D1F"/>
                </a:solidFill>
                <a:effectLst/>
                <a:latin typeface="+mn-lt"/>
              </a:rPr>
              <a:t>Estimation of Working Capital Requirements</a:t>
            </a:r>
          </a:p>
          <a:p>
            <a:pPr marL="0" marR="0" lvl="0" indent="0" algn="ctr" defTabSz="914400" rtl="0" eaLnBrk="0" fontAlgn="base" latinLnBrk="0" hangingPunct="0">
              <a:lnSpc>
                <a:spcPct val="100000"/>
              </a:lnSpc>
              <a:spcBef>
                <a:spcPct val="0"/>
              </a:spcBef>
              <a:spcAft>
                <a:spcPct val="0"/>
              </a:spcAft>
              <a:buClrTx/>
              <a:buSzTx/>
              <a:buFontTx/>
              <a:buNone/>
              <a:tabLst/>
            </a:pPr>
            <a:br>
              <a:rPr kumimoji="0" lang="en-US" sz="1200" b="0" i="0" u="none" strike="noStrike" cap="none" normalizeH="0" baseline="0" dirty="0">
                <a:ln>
                  <a:noFill/>
                </a:ln>
                <a:solidFill>
                  <a:srgbClr val="1D1D1F"/>
                </a:solidFill>
                <a:effectLst/>
                <a:latin typeface="-apple-system"/>
              </a:rPr>
            </a:b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Content Placeholder 4"/>
          <p:cNvSpPr>
            <a:spLocks noGrp="1"/>
          </p:cNvSpPr>
          <p:nvPr>
            <p:ph idx="1"/>
          </p:nvPr>
        </p:nvSpPr>
        <p:spPr>
          <a:xfrm>
            <a:off x="838200" y="1371599"/>
            <a:ext cx="10515600" cy="4805363"/>
          </a:xfrm>
        </p:spPr>
        <p:txBody>
          <a:bodyPr>
            <a:normAutofit/>
          </a:bodyPr>
          <a:lstStyle/>
          <a:p>
            <a:pPr marL="0" indent="0">
              <a:buNone/>
            </a:pPr>
            <a:endParaRPr lang="en-US" sz="2000" b="1" dirty="0"/>
          </a:p>
          <a:p>
            <a:pPr marL="0" indent="0">
              <a:buNone/>
            </a:pPr>
            <a:r>
              <a:rPr lang="en-US" sz="2400" b="1" dirty="0"/>
              <a:t>2. Components Approach</a:t>
            </a:r>
          </a:p>
          <a:p>
            <a:pPr marL="0" indent="0">
              <a:buNone/>
            </a:pPr>
            <a:r>
              <a:rPr lang="en-US" sz="2400" dirty="0"/>
              <a:t>Here we take up one of the planning models of working capital to estimate working capital. The method adopted here attempts at estimation of </a:t>
            </a:r>
            <a:r>
              <a:rPr lang="en-US" sz="2400" u="sng" dirty="0">
                <a:solidFill>
                  <a:srgbClr val="FF0000"/>
                </a:solidFill>
              </a:rPr>
              <a:t>working capital and its components</a:t>
            </a:r>
            <a:r>
              <a:rPr lang="en-US" sz="2400" dirty="0"/>
              <a:t> by taking into account, the period for which the various items remain as stock or as outstanding, the cost structure of production and annual production. </a:t>
            </a:r>
          </a:p>
          <a:p>
            <a:pPr marL="0" indent="0">
              <a:buNone/>
            </a:pPr>
            <a:endParaRPr lang="en-US" sz="2400" dirty="0"/>
          </a:p>
          <a:p>
            <a:pPr marL="0" indent="0">
              <a:buNone/>
            </a:pPr>
            <a:endParaRPr lang="en-US" sz="2400" dirty="0"/>
          </a:p>
          <a:p>
            <a:pPr marL="0" indent="0">
              <a:buNone/>
            </a:pPr>
            <a:r>
              <a:rPr lang="en-IN" sz="2400" b="1" dirty="0"/>
              <a:t>3. Operating Cycle Approach</a:t>
            </a:r>
          </a:p>
          <a:p>
            <a:pPr marL="0" indent="0">
              <a:buNone/>
            </a:pPr>
            <a:r>
              <a:rPr lang="en-US" sz="2400" dirty="0"/>
              <a:t>It was earlier referred to that working capital is also known as </a:t>
            </a:r>
            <a:r>
              <a:rPr lang="en-US" sz="2400" u="sng" dirty="0"/>
              <a:t>revolving capital</a:t>
            </a:r>
            <a:r>
              <a:rPr lang="en-US" sz="2400" dirty="0"/>
              <a:t>. That is, a </a:t>
            </a:r>
            <a:r>
              <a:rPr lang="en-US" sz="2400" dirty="0">
                <a:solidFill>
                  <a:srgbClr val="FF0000"/>
                </a:solidFill>
              </a:rPr>
              <a:t>circular path of conversion/re-conversion takes place.</a:t>
            </a:r>
            <a:endParaRPr lang="en-IN" sz="2400" b="1" dirty="0">
              <a:solidFill>
                <a:srgbClr val="FF0000"/>
              </a:solidFill>
            </a:endParaRPr>
          </a:p>
          <a:p>
            <a:pPr marL="0" indent="0">
              <a:buNone/>
            </a:pPr>
            <a:endParaRPr lang="en-IN" sz="2000" dirty="0"/>
          </a:p>
        </p:txBody>
      </p:sp>
    </p:spTree>
    <p:extLst>
      <p:ext uri="{BB962C8B-B14F-4D97-AF65-F5344CB8AC3E}">
        <p14:creationId xmlns:p14="http://schemas.microsoft.com/office/powerpoint/2010/main" val="3089594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3600" b="1" dirty="0"/>
            </a:br>
            <a:br>
              <a:rPr lang="en-IN" sz="3600" b="1" dirty="0"/>
            </a:br>
            <a:br>
              <a:rPr lang="en-IN" sz="3600" b="1" dirty="0"/>
            </a:br>
            <a:br>
              <a:rPr lang="en-IN" sz="3600" b="1" dirty="0"/>
            </a:br>
            <a:br>
              <a:rPr lang="en-IN" sz="3600" b="1" dirty="0"/>
            </a:br>
            <a:br>
              <a:rPr lang="en-IN" b="1" dirty="0"/>
            </a:br>
            <a:br>
              <a:rPr lang="en-IN" b="1" dirty="0"/>
            </a:br>
            <a:br>
              <a:rPr lang="en-IN" b="1" dirty="0"/>
            </a:br>
            <a:br>
              <a:rPr lang="en-IN" b="1" dirty="0"/>
            </a:br>
            <a:br>
              <a:rPr lang="en-IN" b="1" dirty="0"/>
            </a:br>
            <a:r>
              <a:rPr lang="en-US" b="1" dirty="0"/>
              <a:t>What are Sources of Funding?</a:t>
            </a:r>
            <a:br>
              <a:rPr lang="en-US" b="1" dirty="0"/>
            </a:br>
            <a:br>
              <a:rPr lang="en-US" b="1" dirty="0"/>
            </a:br>
            <a:r>
              <a:rPr lang="en-US" b="1" dirty="0"/>
              <a:t> </a:t>
            </a:r>
            <a:br>
              <a:rPr lang="en-US" b="1" dirty="0"/>
            </a:br>
            <a:br>
              <a:rPr lang="en-IN" b="1" dirty="0"/>
            </a:br>
            <a:br>
              <a:rPr lang="en-IN" b="1" dirty="0"/>
            </a:br>
            <a:br>
              <a:rPr lang="en-US" b="1" dirty="0"/>
            </a:br>
            <a:br>
              <a:rPr lang="en-US" dirty="0"/>
            </a:br>
            <a:br>
              <a:rPr lang="en-US" b="1" dirty="0"/>
            </a:br>
            <a:br>
              <a:rPr lang="en-IN" b="1" dirty="0"/>
            </a:br>
            <a:endParaRPr lang="en-IN" b="1" dirty="0"/>
          </a:p>
        </p:txBody>
      </p:sp>
      <p:sp>
        <p:nvSpPr>
          <p:cNvPr id="3" name="Content Placeholder 2"/>
          <p:cNvSpPr>
            <a:spLocks noGrp="1"/>
          </p:cNvSpPr>
          <p:nvPr>
            <p:ph idx="1"/>
          </p:nvPr>
        </p:nvSpPr>
        <p:spPr>
          <a:xfrm>
            <a:off x="838200" y="1633415"/>
            <a:ext cx="10515600" cy="4877452"/>
          </a:xfrm>
        </p:spPr>
        <p:txBody>
          <a:bodyPr>
            <a:normAutofit/>
          </a:bodyPr>
          <a:lstStyle/>
          <a:p>
            <a:pPr marL="0" indent="0">
              <a:buNone/>
            </a:pPr>
            <a:r>
              <a:rPr lang="en-US" sz="2000" dirty="0"/>
              <a:t>Companies always seek sources of funding to grow the business. Funding, also called financing, represents an act of contributing resources to finance a program, project, or a need. Funding can be initiated for either short-term or long-term purposes. The different sources of funding include:</a:t>
            </a:r>
          </a:p>
          <a:p>
            <a:r>
              <a:rPr lang="en-US" sz="2000" dirty="0"/>
              <a:t>Retained earnings</a:t>
            </a:r>
          </a:p>
          <a:p>
            <a:r>
              <a:rPr lang="en-US" sz="2000" dirty="0"/>
              <a:t>Debt capital</a:t>
            </a:r>
          </a:p>
          <a:p>
            <a:r>
              <a:rPr lang="en-US" sz="2000" dirty="0"/>
              <a:t>Equity capital</a:t>
            </a:r>
          </a:p>
          <a:p>
            <a:pPr marL="0" indent="0">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518" y="3666067"/>
            <a:ext cx="11564964" cy="2548466"/>
          </a:xfrm>
          <a:prstGeom prst="rect">
            <a:avLst/>
          </a:prstGeom>
        </p:spPr>
      </p:pic>
    </p:spTree>
    <p:extLst>
      <p:ext uri="{BB962C8B-B14F-4D97-AF65-F5344CB8AC3E}">
        <p14:creationId xmlns:p14="http://schemas.microsoft.com/office/powerpoint/2010/main" val="2940637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3600" b="1" dirty="0"/>
            </a:br>
            <a:br>
              <a:rPr lang="en-IN" sz="3600" b="1" dirty="0"/>
            </a:br>
            <a:br>
              <a:rPr lang="en-IN" sz="3600" b="1" dirty="0"/>
            </a:br>
            <a:br>
              <a:rPr lang="en-IN" sz="3600" b="1" dirty="0"/>
            </a:br>
            <a:br>
              <a:rPr lang="en-IN" sz="3600" b="1" dirty="0"/>
            </a:br>
            <a:br>
              <a:rPr lang="en-IN" b="1" dirty="0"/>
            </a:br>
            <a:br>
              <a:rPr lang="en-IN" b="1" dirty="0"/>
            </a:br>
            <a:br>
              <a:rPr lang="en-IN" b="1" dirty="0"/>
            </a:br>
            <a:br>
              <a:rPr lang="en-IN" b="1" dirty="0"/>
            </a:br>
            <a:br>
              <a:rPr lang="en-IN" b="1" dirty="0"/>
            </a:br>
            <a:r>
              <a:rPr lang="en-US" b="1" dirty="0"/>
              <a:t>What are Sources of Funding?</a:t>
            </a:r>
            <a:br>
              <a:rPr lang="en-US" b="1" dirty="0"/>
            </a:br>
            <a:br>
              <a:rPr lang="en-US" b="1" dirty="0"/>
            </a:br>
            <a:r>
              <a:rPr lang="en-US" b="1" dirty="0"/>
              <a:t> </a:t>
            </a:r>
            <a:br>
              <a:rPr lang="en-US" b="1" dirty="0"/>
            </a:br>
            <a:br>
              <a:rPr lang="en-IN" b="1" dirty="0"/>
            </a:br>
            <a:br>
              <a:rPr lang="en-IN" b="1" dirty="0"/>
            </a:br>
            <a:br>
              <a:rPr lang="en-US" b="1" dirty="0"/>
            </a:br>
            <a:br>
              <a:rPr lang="en-US" dirty="0"/>
            </a:br>
            <a:br>
              <a:rPr lang="en-US" b="1" dirty="0"/>
            </a:br>
            <a:br>
              <a:rPr lang="en-IN" b="1" dirty="0"/>
            </a:br>
            <a:endParaRPr lang="en-IN" b="1" dirty="0"/>
          </a:p>
        </p:txBody>
      </p:sp>
      <p:sp>
        <p:nvSpPr>
          <p:cNvPr id="3" name="Content Placeholder 2"/>
          <p:cNvSpPr>
            <a:spLocks noGrp="1"/>
          </p:cNvSpPr>
          <p:nvPr>
            <p:ph idx="1"/>
          </p:nvPr>
        </p:nvSpPr>
        <p:spPr>
          <a:xfrm>
            <a:off x="838200" y="1633415"/>
            <a:ext cx="10515600" cy="4877452"/>
          </a:xfrm>
        </p:spPr>
        <p:txBody>
          <a:bodyPr>
            <a:normAutofit lnSpcReduction="10000"/>
          </a:bodyPr>
          <a:lstStyle/>
          <a:p>
            <a:pPr marL="0" indent="0" algn="just">
              <a:buNone/>
            </a:pPr>
            <a:r>
              <a:rPr lang="en-US" sz="2000" b="1" dirty="0"/>
              <a:t>Retained Earnings</a:t>
            </a:r>
          </a:p>
          <a:p>
            <a:pPr algn="just"/>
            <a:r>
              <a:rPr lang="en-US" dirty="0"/>
              <a:t>Businesses aim to maximize profits by selling a product or rendering service for a price higher than what it costs them to produce the goods. It is the most primitive source of funding for any company.</a:t>
            </a:r>
          </a:p>
          <a:p>
            <a:pPr algn="just"/>
            <a:r>
              <a:rPr lang="en-US" dirty="0">
                <a:solidFill>
                  <a:srgbClr val="FF0000"/>
                </a:solidFill>
              </a:rPr>
              <a:t>After generating profits, a company decides what to do with the earned capital and how to allocate it efficiently</a:t>
            </a:r>
            <a:r>
              <a:rPr lang="en-US" dirty="0"/>
              <a:t>. The retained earnings can be distributed to shareholders as </a:t>
            </a:r>
            <a:r>
              <a:rPr lang="en-US" dirty="0">
                <a:hlinkClick r:id="rId2"/>
              </a:rPr>
              <a:t>dividends</a:t>
            </a:r>
            <a:r>
              <a:rPr lang="en-US" dirty="0"/>
              <a:t>, or the company can reduce the number of shares outstanding by initiating a stock repurchase campaign.</a:t>
            </a:r>
          </a:p>
          <a:p>
            <a:pPr algn="just"/>
            <a:r>
              <a:rPr lang="en-US" dirty="0"/>
              <a:t>Alternatively, the company can invest the money into a </a:t>
            </a:r>
            <a:r>
              <a:rPr lang="en-US" dirty="0">
                <a:solidFill>
                  <a:srgbClr val="FF0000"/>
                </a:solidFill>
              </a:rPr>
              <a:t>new project, say, building a new factory, or partnering with other companies</a:t>
            </a:r>
            <a:r>
              <a:rPr lang="en-US" dirty="0"/>
              <a:t> to create a joint venture</a:t>
            </a:r>
          </a:p>
          <a:p>
            <a:pPr marL="0" indent="0" algn="just">
              <a:buNone/>
            </a:pPr>
            <a:endParaRPr lang="en-US" sz="2000" dirty="0"/>
          </a:p>
        </p:txBody>
      </p:sp>
    </p:spTree>
    <p:extLst>
      <p:ext uri="{BB962C8B-B14F-4D97-AF65-F5344CB8AC3E}">
        <p14:creationId xmlns:p14="http://schemas.microsoft.com/office/powerpoint/2010/main" val="1121612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3600" b="1" dirty="0"/>
            </a:br>
            <a:br>
              <a:rPr lang="en-IN" sz="3600" b="1" dirty="0"/>
            </a:br>
            <a:br>
              <a:rPr lang="en-IN" sz="3600" b="1" dirty="0"/>
            </a:br>
            <a:br>
              <a:rPr lang="en-IN" sz="3600" b="1" dirty="0"/>
            </a:br>
            <a:br>
              <a:rPr lang="en-IN" sz="3600" b="1" dirty="0"/>
            </a:br>
            <a:br>
              <a:rPr lang="en-IN" b="1" dirty="0"/>
            </a:br>
            <a:br>
              <a:rPr lang="en-IN" b="1" dirty="0"/>
            </a:br>
            <a:br>
              <a:rPr lang="en-IN" b="1" dirty="0"/>
            </a:br>
            <a:br>
              <a:rPr lang="en-IN" b="1" dirty="0"/>
            </a:br>
            <a:br>
              <a:rPr lang="en-IN" b="1" dirty="0"/>
            </a:br>
            <a:r>
              <a:rPr lang="en-US" b="1" dirty="0"/>
              <a:t>What are Sources of Funding?</a:t>
            </a:r>
            <a:br>
              <a:rPr lang="en-US" b="1" dirty="0"/>
            </a:br>
            <a:br>
              <a:rPr lang="en-US" b="1" dirty="0"/>
            </a:br>
            <a:r>
              <a:rPr lang="en-US" b="1" dirty="0"/>
              <a:t> </a:t>
            </a:r>
            <a:br>
              <a:rPr lang="en-US" b="1" dirty="0"/>
            </a:br>
            <a:br>
              <a:rPr lang="en-IN" b="1" dirty="0"/>
            </a:br>
            <a:br>
              <a:rPr lang="en-IN" b="1" dirty="0"/>
            </a:br>
            <a:br>
              <a:rPr lang="en-US" b="1" dirty="0"/>
            </a:br>
            <a:br>
              <a:rPr lang="en-US" dirty="0"/>
            </a:br>
            <a:br>
              <a:rPr lang="en-US" b="1" dirty="0"/>
            </a:br>
            <a:br>
              <a:rPr lang="en-IN" b="1" dirty="0"/>
            </a:br>
            <a:endParaRPr lang="en-IN" b="1" dirty="0"/>
          </a:p>
        </p:txBody>
      </p:sp>
      <p:sp>
        <p:nvSpPr>
          <p:cNvPr id="3" name="Content Placeholder 2"/>
          <p:cNvSpPr>
            <a:spLocks noGrp="1"/>
          </p:cNvSpPr>
          <p:nvPr>
            <p:ph idx="1"/>
          </p:nvPr>
        </p:nvSpPr>
        <p:spPr>
          <a:xfrm>
            <a:off x="838200" y="1633415"/>
            <a:ext cx="10515600" cy="4877452"/>
          </a:xfrm>
        </p:spPr>
        <p:txBody>
          <a:bodyPr>
            <a:normAutofit/>
          </a:bodyPr>
          <a:lstStyle/>
          <a:p>
            <a:pPr marL="0" indent="0" algn="just">
              <a:buNone/>
            </a:pPr>
            <a:r>
              <a:rPr lang="en-US" sz="2200" b="1" dirty="0"/>
              <a:t>Debt Capital</a:t>
            </a:r>
          </a:p>
          <a:p>
            <a:pPr algn="just"/>
            <a:r>
              <a:rPr lang="en-US" sz="2200" dirty="0"/>
              <a:t>Companies obtain </a:t>
            </a:r>
            <a:r>
              <a:rPr lang="en-US" sz="2200" dirty="0">
                <a:solidFill>
                  <a:srgbClr val="FF0000"/>
                </a:solidFill>
              </a:rPr>
              <a:t>debt financing privately through bank loans</a:t>
            </a:r>
            <a:r>
              <a:rPr lang="en-US" sz="2200" dirty="0"/>
              <a:t>. They can also source new funds by issuing debt to the public.</a:t>
            </a:r>
          </a:p>
          <a:p>
            <a:pPr algn="just"/>
            <a:r>
              <a:rPr lang="en-US" sz="2200" dirty="0"/>
              <a:t>In debt financing, the issuer (borrower) issues debt securities, such as corporate bonds or promissory notes. Debt issues also include debentures, leases.</a:t>
            </a:r>
          </a:p>
          <a:p>
            <a:pPr algn="just"/>
            <a:r>
              <a:rPr lang="en-US" sz="2200" dirty="0"/>
              <a:t>Companies that initiate debt issues are borrowers because they exchange securities for cash needed to perform certain activities. The companies will be then repaying the debt (principal and interest) according to the specified debt repayment schedule and contracts underlying the issued debt securities.</a:t>
            </a:r>
          </a:p>
          <a:p>
            <a:pPr algn="just"/>
            <a:r>
              <a:rPr lang="en-US" sz="2200" dirty="0"/>
              <a:t>The drawback of borrowing money through debt is that </a:t>
            </a:r>
            <a:r>
              <a:rPr lang="en-US" sz="2200" dirty="0">
                <a:solidFill>
                  <a:srgbClr val="FF0000"/>
                </a:solidFill>
              </a:rPr>
              <a:t>borrowers need to make interest payments, as well as principal repayments, on time. Failure to do so may lead the borrower to default or bankruptcy.</a:t>
            </a:r>
          </a:p>
          <a:p>
            <a:pPr marL="0" indent="0" algn="just">
              <a:buNone/>
            </a:pPr>
            <a:endParaRPr lang="en-US" sz="2200" dirty="0"/>
          </a:p>
          <a:p>
            <a:pPr marL="0" indent="0" algn="just">
              <a:buNone/>
            </a:pPr>
            <a:endParaRPr lang="en-US" sz="2200" dirty="0"/>
          </a:p>
        </p:txBody>
      </p:sp>
    </p:spTree>
    <p:extLst>
      <p:ext uri="{BB962C8B-B14F-4D97-AF65-F5344CB8AC3E}">
        <p14:creationId xmlns:p14="http://schemas.microsoft.com/office/powerpoint/2010/main" val="546021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3600" b="1" dirty="0"/>
            </a:br>
            <a:br>
              <a:rPr lang="en-IN" sz="3600" b="1" dirty="0"/>
            </a:br>
            <a:br>
              <a:rPr lang="en-IN" sz="3600" b="1" dirty="0"/>
            </a:br>
            <a:br>
              <a:rPr lang="en-IN" sz="3600" b="1" dirty="0"/>
            </a:br>
            <a:br>
              <a:rPr lang="en-IN" sz="3600" b="1" dirty="0"/>
            </a:br>
            <a:br>
              <a:rPr lang="en-IN" b="1" dirty="0"/>
            </a:br>
            <a:br>
              <a:rPr lang="en-IN" b="1" dirty="0"/>
            </a:br>
            <a:br>
              <a:rPr lang="en-IN" b="1" dirty="0"/>
            </a:br>
            <a:br>
              <a:rPr lang="en-IN" b="1" dirty="0"/>
            </a:br>
            <a:br>
              <a:rPr lang="en-IN" b="1" dirty="0"/>
            </a:br>
            <a:r>
              <a:rPr lang="en-US" b="1" dirty="0"/>
              <a:t>What are Sources of Funding?</a:t>
            </a:r>
            <a:br>
              <a:rPr lang="en-US" b="1" dirty="0"/>
            </a:br>
            <a:br>
              <a:rPr lang="en-US" b="1" dirty="0"/>
            </a:br>
            <a:r>
              <a:rPr lang="en-US" b="1" dirty="0"/>
              <a:t> </a:t>
            </a:r>
            <a:br>
              <a:rPr lang="en-US" b="1" dirty="0"/>
            </a:br>
            <a:br>
              <a:rPr lang="en-IN" b="1" dirty="0"/>
            </a:br>
            <a:br>
              <a:rPr lang="en-IN" b="1" dirty="0"/>
            </a:br>
            <a:br>
              <a:rPr lang="en-US" b="1" dirty="0"/>
            </a:br>
            <a:br>
              <a:rPr lang="en-US" dirty="0"/>
            </a:br>
            <a:br>
              <a:rPr lang="en-US" b="1" dirty="0"/>
            </a:br>
            <a:br>
              <a:rPr lang="en-IN" b="1" dirty="0"/>
            </a:br>
            <a:endParaRPr lang="en-IN" b="1" dirty="0"/>
          </a:p>
        </p:txBody>
      </p:sp>
      <p:sp>
        <p:nvSpPr>
          <p:cNvPr id="3" name="Content Placeholder 2"/>
          <p:cNvSpPr>
            <a:spLocks noGrp="1"/>
          </p:cNvSpPr>
          <p:nvPr>
            <p:ph idx="1"/>
          </p:nvPr>
        </p:nvSpPr>
        <p:spPr>
          <a:xfrm>
            <a:off x="838200" y="1633415"/>
            <a:ext cx="10515600" cy="4877452"/>
          </a:xfrm>
        </p:spPr>
        <p:txBody>
          <a:bodyPr>
            <a:normAutofit/>
          </a:bodyPr>
          <a:lstStyle/>
          <a:p>
            <a:pPr marL="0" indent="0" algn="just">
              <a:buNone/>
            </a:pPr>
            <a:r>
              <a:rPr lang="en-US" sz="2400" b="1" dirty="0"/>
              <a:t>Equity Capital</a:t>
            </a:r>
          </a:p>
          <a:p>
            <a:pPr algn="just"/>
            <a:r>
              <a:rPr lang="en-US" sz="2400" dirty="0"/>
              <a:t>Companies can </a:t>
            </a:r>
            <a:r>
              <a:rPr lang="en-US" sz="2400" dirty="0">
                <a:solidFill>
                  <a:srgbClr val="FF0000"/>
                </a:solidFill>
              </a:rPr>
              <a:t>raise funds from the public in exchange for a proportionate ownership stake in the company in the form of shares </a:t>
            </a:r>
            <a:r>
              <a:rPr lang="en-US" sz="2400" dirty="0"/>
              <a:t>issued to investors who become shareholders after purchasing the shares.</a:t>
            </a:r>
          </a:p>
          <a:p>
            <a:pPr algn="just"/>
            <a:r>
              <a:rPr lang="en-US" sz="2400" dirty="0"/>
              <a:t>Alternatively, private equity financing can be an option, provided there are entities or individuals in the company’s or directors’ network ready to invest in a project or wherever the money is needed for.</a:t>
            </a:r>
          </a:p>
          <a:p>
            <a:pPr algn="just"/>
            <a:r>
              <a:rPr lang="en-US" sz="2400" dirty="0"/>
              <a:t>Compared to debt capital funding, equity funding does not require making interest payments to a borrower.</a:t>
            </a:r>
          </a:p>
          <a:p>
            <a:pPr algn="just"/>
            <a:r>
              <a:rPr lang="en-US" sz="2400" dirty="0"/>
              <a:t>However, one disadvantage of equity capital funding is sharing profits among all shareholders in the long term. More importantly, shareholders dilute a company’s ownership control as long as it sells more shares.</a:t>
            </a:r>
          </a:p>
          <a:p>
            <a:pPr marL="0" indent="0" algn="just">
              <a:buNone/>
            </a:pPr>
            <a:endParaRPr lang="en-US" sz="2400" dirty="0"/>
          </a:p>
        </p:txBody>
      </p:sp>
    </p:spTree>
    <p:extLst>
      <p:ext uri="{BB962C8B-B14F-4D97-AF65-F5344CB8AC3E}">
        <p14:creationId xmlns:p14="http://schemas.microsoft.com/office/powerpoint/2010/main" val="3442290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3600" b="1" dirty="0"/>
            </a:br>
            <a:br>
              <a:rPr lang="en-IN" sz="3600" b="1" dirty="0"/>
            </a:br>
            <a:br>
              <a:rPr lang="en-IN" sz="3600" b="1" dirty="0"/>
            </a:br>
            <a:br>
              <a:rPr lang="en-IN" sz="3600" b="1" dirty="0"/>
            </a:br>
            <a:br>
              <a:rPr lang="en-IN" sz="3600" b="1" dirty="0"/>
            </a:br>
            <a:br>
              <a:rPr lang="en-IN" b="1" dirty="0"/>
            </a:br>
            <a:br>
              <a:rPr lang="en-IN" b="1" dirty="0"/>
            </a:br>
            <a:br>
              <a:rPr lang="en-IN" b="1" dirty="0"/>
            </a:br>
            <a:br>
              <a:rPr lang="en-IN" b="1" dirty="0"/>
            </a:br>
            <a:br>
              <a:rPr lang="en-IN" b="1" dirty="0"/>
            </a:br>
            <a:r>
              <a:rPr lang="en-US" b="1" dirty="0"/>
              <a:t>What are Sources of Funding?</a:t>
            </a:r>
            <a:br>
              <a:rPr lang="en-US" b="1" dirty="0"/>
            </a:br>
            <a:br>
              <a:rPr lang="en-US" b="1" dirty="0"/>
            </a:br>
            <a:r>
              <a:rPr lang="en-US" b="1" dirty="0"/>
              <a:t> </a:t>
            </a:r>
            <a:br>
              <a:rPr lang="en-US" b="1" dirty="0"/>
            </a:br>
            <a:br>
              <a:rPr lang="en-IN" b="1" dirty="0"/>
            </a:br>
            <a:br>
              <a:rPr lang="en-IN" b="1" dirty="0"/>
            </a:br>
            <a:br>
              <a:rPr lang="en-US" b="1" dirty="0"/>
            </a:br>
            <a:br>
              <a:rPr lang="en-US" dirty="0"/>
            </a:br>
            <a:br>
              <a:rPr lang="en-US" b="1" dirty="0"/>
            </a:br>
            <a:br>
              <a:rPr lang="en-IN" b="1" dirty="0"/>
            </a:br>
            <a:endParaRPr lang="en-IN" b="1" dirty="0"/>
          </a:p>
        </p:txBody>
      </p:sp>
      <p:sp>
        <p:nvSpPr>
          <p:cNvPr id="3" name="Content Placeholder 2"/>
          <p:cNvSpPr>
            <a:spLocks noGrp="1"/>
          </p:cNvSpPr>
          <p:nvPr>
            <p:ph idx="1"/>
          </p:nvPr>
        </p:nvSpPr>
        <p:spPr>
          <a:xfrm>
            <a:off x="838200" y="1633415"/>
            <a:ext cx="10515600" cy="4877452"/>
          </a:xfrm>
        </p:spPr>
        <p:txBody>
          <a:bodyPr>
            <a:normAutofit/>
          </a:bodyPr>
          <a:lstStyle/>
          <a:p>
            <a:pPr marL="0" indent="0" algn="just">
              <a:buNone/>
            </a:pPr>
            <a:r>
              <a:rPr lang="en-US" b="1" dirty="0"/>
              <a:t>Other Funding Sources</a:t>
            </a:r>
          </a:p>
          <a:p>
            <a:pPr algn="just"/>
            <a:r>
              <a:rPr lang="en-US" dirty="0"/>
              <a:t>Funding sources also include </a:t>
            </a:r>
            <a:r>
              <a:rPr lang="en-US" dirty="0">
                <a:solidFill>
                  <a:srgbClr val="FF0000"/>
                </a:solidFill>
              </a:rPr>
              <a:t>private equity, venture capital, donations, grants, and subsidies </a:t>
            </a:r>
            <a:r>
              <a:rPr lang="en-US" dirty="0"/>
              <a:t>that do not have a direct requirement for return on investment (ROI), except for private equity and venture capital. They are also called “crowd funding” or “soft funding.”</a:t>
            </a:r>
          </a:p>
          <a:p>
            <a:pPr algn="just"/>
            <a:r>
              <a:rPr lang="en-US" dirty="0"/>
              <a:t>Crowd funding represents a process of raising funds to fulfill a certain project or undertake a venture by obtaining small amounts of money from a large number of individuals. The crowd funding process usually takes place </a:t>
            </a:r>
            <a:r>
              <a:rPr lang="en-US" dirty="0">
                <a:hlinkClick r:id="rId2"/>
              </a:rPr>
              <a:t>online</a:t>
            </a:r>
            <a:r>
              <a:rPr lang="en-US" dirty="0"/>
              <a:t>.</a:t>
            </a:r>
          </a:p>
          <a:p>
            <a:pPr marL="0" indent="0" algn="just">
              <a:buNone/>
            </a:pPr>
            <a:endParaRPr lang="en-US" dirty="0"/>
          </a:p>
        </p:txBody>
      </p:sp>
    </p:spTree>
    <p:extLst>
      <p:ext uri="{BB962C8B-B14F-4D97-AF65-F5344CB8AC3E}">
        <p14:creationId xmlns:p14="http://schemas.microsoft.com/office/powerpoint/2010/main" val="2065222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3600" b="1" dirty="0"/>
            </a:br>
            <a:br>
              <a:rPr lang="en-IN" sz="3600" b="1" dirty="0"/>
            </a:br>
            <a:br>
              <a:rPr lang="en-IN" sz="3600" b="1" dirty="0"/>
            </a:br>
            <a:br>
              <a:rPr lang="en-IN" sz="3600" b="1" dirty="0"/>
            </a:br>
            <a:br>
              <a:rPr lang="en-IN" sz="3600" b="1" dirty="0"/>
            </a:br>
            <a:br>
              <a:rPr lang="en-IN" b="1" dirty="0"/>
            </a:br>
            <a:br>
              <a:rPr lang="en-US" b="1" dirty="0"/>
            </a:br>
            <a:br>
              <a:rPr lang="en-US" b="1" dirty="0"/>
            </a:br>
            <a:br>
              <a:rPr lang="en-US" b="1" dirty="0"/>
            </a:br>
            <a:br>
              <a:rPr lang="en-US" b="1" dirty="0"/>
            </a:br>
            <a:br>
              <a:rPr lang="en-US" b="1" dirty="0"/>
            </a:br>
            <a:r>
              <a:rPr lang="en-IN" dirty="0"/>
              <a:t>What Is Capital Budgeting?</a:t>
            </a:r>
            <a:br>
              <a:rPr lang="en-IN" dirty="0"/>
            </a:br>
            <a:br>
              <a:rPr lang="en-IN" dirty="0"/>
            </a:br>
            <a:br>
              <a:rPr lang="en-IN" dirty="0"/>
            </a:br>
            <a:r>
              <a:rPr lang="en-US" b="1" dirty="0"/>
              <a:t> </a:t>
            </a:r>
            <a:br>
              <a:rPr lang="en-US" b="1" dirty="0"/>
            </a:br>
            <a:br>
              <a:rPr lang="en-IN" b="1" dirty="0"/>
            </a:br>
            <a:br>
              <a:rPr lang="en-IN" b="1" dirty="0"/>
            </a:br>
            <a:br>
              <a:rPr lang="en-US" b="1" dirty="0"/>
            </a:br>
            <a:br>
              <a:rPr lang="en-US" dirty="0"/>
            </a:br>
            <a:br>
              <a:rPr lang="en-US" b="1" dirty="0"/>
            </a:br>
            <a:br>
              <a:rPr lang="en-IN" b="1" dirty="0"/>
            </a:br>
            <a:endParaRPr lang="en-IN" b="1" dirty="0"/>
          </a:p>
        </p:txBody>
      </p:sp>
      <p:sp>
        <p:nvSpPr>
          <p:cNvPr id="3" name="Content Placeholder 2"/>
          <p:cNvSpPr>
            <a:spLocks noGrp="1"/>
          </p:cNvSpPr>
          <p:nvPr>
            <p:ph idx="1"/>
          </p:nvPr>
        </p:nvSpPr>
        <p:spPr>
          <a:xfrm>
            <a:off x="838200" y="1633415"/>
            <a:ext cx="10515600" cy="4543548"/>
          </a:xfrm>
        </p:spPr>
        <p:txBody>
          <a:bodyPr>
            <a:normAutofit/>
          </a:bodyPr>
          <a:lstStyle/>
          <a:p>
            <a:pPr algn="just"/>
            <a:r>
              <a:rPr lang="en-US" sz="2600" u="sng" dirty="0"/>
              <a:t>Capital budgeting</a:t>
            </a:r>
            <a:r>
              <a:rPr lang="en-US" sz="2600" dirty="0"/>
              <a:t> involves </a:t>
            </a:r>
            <a:r>
              <a:rPr lang="en-US" sz="2600" dirty="0">
                <a:solidFill>
                  <a:srgbClr val="FF0000"/>
                </a:solidFill>
              </a:rPr>
              <a:t>choosing projects that add value to a company</a:t>
            </a:r>
            <a:r>
              <a:rPr lang="en-US" sz="2600" dirty="0"/>
              <a:t>. The capital budgeting process can involve almost anything including </a:t>
            </a:r>
            <a:r>
              <a:rPr lang="en-US" sz="2600" dirty="0">
                <a:solidFill>
                  <a:srgbClr val="FF0000"/>
                </a:solidFill>
              </a:rPr>
              <a:t>acquiring land or purchasing fixed assets like a new truck or machinery</a:t>
            </a:r>
            <a:r>
              <a:rPr lang="en-US" sz="2600" dirty="0"/>
              <a:t>.</a:t>
            </a:r>
          </a:p>
          <a:p>
            <a:pPr algn="just"/>
            <a:r>
              <a:rPr lang="en-US" sz="2600" dirty="0"/>
              <a:t>Corporations are typically required, or at least recommended, to undertake those projects that will increase profitability and thus enhance shareholders' wealth.</a:t>
            </a:r>
          </a:p>
          <a:p>
            <a:pPr algn="just"/>
            <a:r>
              <a:rPr lang="en-US" sz="2600" dirty="0"/>
              <a:t>However, the rate of return deemed acceptable or unacceptable is influenced by other factors specific to the company as well as the project.</a:t>
            </a:r>
          </a:p>
          <a:p>
            <a:pPr algn="just"/>
            <a:r>
              <a:rPr lang="en-US" sz="2600" dirty="0"/>
              <a:t>For example, a </a:t>
            </a:r>
            <a:r>
              <a:rPr lang="en-US" sz="2600" dirty="0">
                <a:solidFill>
                  <a:srgbClr val="FF0000"/>
                </a:solidFill>
              </a:rPr>
              <a:t>social or charitable project </a:t>
            </a:r>
            <a:r>
              <a:rPr lang="en-US" sz="2600" dirty="0"/>
              <a:t>is often not approved based on the rate of return, but more on the desire of a business to foster goodwill and </a:t>
            </a:r>
            <a:r>
              <a:rPr lang="en-US" sz="2600" dirty="0">
                <a:solidFill>
                  <a:srgbClr val="FF0000"/>
                </a:solidFill>
              </a:rPr>
              <a:t>contribute back to its community</a:t>
            </a:r>
            <a:r>
              <a:rPr lang="en-US" sz="2600" dirty="0"/>
              <a:t>.</a:t>
            </a:r>
          </a:p>
        </p:txBody>
      </p:sp>
    </p:spTree>
    <p:extLst>
      <p:ext uri="{BB962C8B-B14F-4D97-AF65-F5344CB8AC3E}">
        <p14:creationId xmlns:p14="http://schemas.microsoft.com/office/powerpoint/2010/main" val="339485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431" y="458910"/>
            <a:ext cx="10515600" cy="1101536"/>
          </a:xfrm>
        </p:spPr>
        <p:txBody>
          <a:bodyPr/>
          <a:lstStyle/>
          <a:p>
            <a:r>
              <a:rPr lang="en-US" b="1" dirty="0"/>
              <a:t>Project Cost Estimation</a:t>
            </a:r>
            <a:endParaRPr lang="en-IN" b="1" dirty="0"/>
          </a:p>
        </p:txBody>
      </p:sp>
      <p:sp>
        <p:nvSpPr>
          <p:cNvPr id="3" name="Content Placeholder 2"/>
          <p:cNvSpPr>
            <a:spLocks noGrp="1"/>
          </p:cNvSpPr>
          <p:nvPr>
            <p:ph idx="1"/>
          </p:nvPr>
        </p:nvSpPr>
        <p:spPr>
          <a:xfrm>
            <a:off x="838200" y="1444487"/>
            <a:ext cx="10515600" cy="4732476"/>
          </a:xfrm>
        </p:spPr>
        <p:txBody>
          <a:bodyPr>
            <a:normAutofit fontScale="25000" lnSpcReduction="20000"/>
          </a:bodyPr>
          <a:lstStyle/>
          <a:p>
            <a:pPr marL="0" indent="0">
              <a:buNone/>
            </a:pPr>
            <a:r>
              <a:rPr lang="en-US" sz="7000" b="1" dirty="0"/>
              <a:t>What is a cost estimate?</a:t>
            </a:r>
          </a:p>
          <a:p>
            <a:pPr marL="0" indent="0">
              <a:buNone/>
            </a:pPr>
            <a:endParaRPr lang="en-US" sz="7000" b="1" dirty="0"/>
          </a:p>
          <a:p>
            <a:pPr algn="just"/>
            <a:r>
              <a:rPr lang="en-US" sz="11200" dirty="0"/>
              <a:t>Project cost estimation is the </a:t>
            </a:r>
            <a:r>
              <a:rPr lang="en-US" sz="11200" dirty="0">
                <a:solidFill>
                  <a:srgbClr val="FF0000"/>
                </a:solidFill>
              </a:rPr>
              <a:t>process of predicting the quantity, cost, and price of the resources required by the scope of a project</a:t>
            </a:r>
            <a:r>
              <a:rPr lang="en-US" sz="11200" dirty="0"/>
              <a:t>. </a:t>
            </a:r>
          </a:p>
          <a:p>
            <a:pPr algn="just"/>
            <a:endParaRPr lang="en-US" sz="11200" dirty="0"/>
          </a:p>
          <a:p>
            <a:pPr algn="just"/>
            <a:r>
              <a:rPr lang="en-US" sz="11200" dirty="0"/>
              <a:t>Since cost estimation is about the prediction of costs rather than counting the actual cost, a </a:t>
            </a:r>
            <a:r>
              <a:rPr lang="en-US" sz="11200" dirty="0">
                <a:solidFill>
                  <a:srgbClr val="FF0000"/>
                </a:solidFill>
              </a:rPr>
              <a:t>certain degree of uncertainty is involved</a:t>
            </a:r>
            <a:r>
              <a:rPr lang="en-US" sz="11200" dirty="0"/>
              <a:t>. This uncertainty arises from the fact that the project scope definition is never entirely complete until the project has been finished, at which point all expenses have been made and an accountant can determine the exact amount of money spent on resources.</a:t>
            </a:r>
          </a:p>
          <a:p>
            <a:pPr algn="just"/>
            <a:endParaRPr lang="en-US" sz="11200" dirty="0"/>
          </a:p>
          <a:p>
            <a:pPr algn="just"/>
            <a:r>
              <a:rPr lang="en-US" sz="11200" dirty="0"/>
              <a:t>Cost estimation, therefore, is like ‘looking into a crystal ball’.</a:t>
            </a:r>
          </a:p>
          <a:p>
            <a:endParaRPr lang="en-US" sz="4500" dirty="0"/>
          </a:p>
          <a:p>
            <a:pPr marL="0" indent="0">
              <a:buNone/>
            </a:pPr>
            <a:r>
              <a:rPr lang="en-US" sz="4500" dirty="0"/>
              <a:t> </a:t>
            </a:r>
            <a:endParaRPr lang="en-IN" dirty="0"/>
          </a:p>
        </p:txBody>
      </p:sp>
    </p:spTree>
    <p:extLst>
      <p:ext uri="{BB962C8B-B14F-4D97-AF65-F5344CB8AC3E}">
        <p14:creationId xmlns:p14="http://schemas.microsoft.com/office/powerpoint/2010/main" val="32313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3600" b="1" dirty="0"/>
            </a:br>
            <a:br>
              <a:rPr lang="en-IN" sz="3600" b="1" dirty="0"/>
            </a:br>
            <a:br>
              <a:rPr lang="en-IN" sz="3600" b="1" dirty="0"/>
            </a:br>
            <a:br>
              <a:rPr lang="en-IN" sz="3600" b="1" dirty="0"/>
            </a:br>
            <a:br>
              <a:rPr lang="en-IN" sz="3600" b="1" dirty="0"/>
            </a:br>
            <a:br>
              <a:rPr lang="en-IN" b="1" dirty="0"/>
            </a:br>
            <a:br>
              <a:rPr lang="en-US" b="1" dirty="0"/>
            </a:br>
            <a:br>
              <a:rPr lang="en-US" b="1" dirty="0"/>
            </a:br>
            <a:br>
              <a:rPr lang="en-US" b="1" dirty="0"/>
            </a:br>
            <a:br>
              <a:rPr lang="en-US" b="1" dirty="0"/>
            </a:br>
            <a:br>
              <a:rPr lang="en-US" b="1" dirty="0"/>
            </a:br>
            <a:r>
              <a:rPr lang="en-IN" dirty="0"/>
              <a:t>What Is Capital Budgeting?</a:t>
            </a:r>
            <a:br>
              <a:rPr lang="en-IN" dirty="0"/>
            </a:br>
            <a:br>
              <a:rPr lang="en-IN" dirty="0"/>
            </a:br>
            <a:br>
              <a:rPr lang="en-IN" dirty="0"/>
            </a:br>
            <a:r>
              <a:rPr lang="en-US" b="1" dirty="0"/>
              <a:t> </a:t>
            </a:r>
            <a:br>
              <a:rPr lang="en-US" b="1" dirty="0"/>
            </a:br>
            <a:br>
              <a:rPr lang="en-IN" b="1" dirty="0"/>
            </a:br>
            <a:br>
              <a:rPr lang="en-IN" b="1" dirty="0"/>
            </a:br>
            <a:br>
              <a:rPr lang="en-US" b="1" dirty="0"/>
            </a:br>
            <a:br>
              <a:rPr lang="en-US" dirty="0"/>
            </a:br>
            <a:br>
              <a:rPr lang="en-US" b="1" dirty="0"/>
            </a:br>
            <a:br>
              <a:rPr lang="en-IN" b="1" dirty="0"/>
            </a:br>
            <a:endParaRPr lang="en-IN" b="1" dirty="0"/>
          </a:p>
        </p:txBody>
      </p:sp>
      <p:sp>
        <p:nvSpPr>
          <p:cNvPr id="3" name="Content Placeholder 2"/>
          <p:cNvSpPr>
            <a:spLocks noGrp="1"/>
          </p:cNvSpPr>
          <p:nvPr>
            <p:ph idx="1"/>
          </p:nvPr>
        </p:nvSpPr>
        <p:spPr>
          <a:xfrm>
            <a:off x="838200" y="1633415"/>
            <a:ext cx="10515600" cy="4543548"/>
          </a:xfrm>
        </p:spPr>
        <p:txBody>
          <a:bodyPr>
            <a:normAutofit fontScale="92500" lnSpcReduction="20000"/>
          </a:bodyPr>
          <a:lstStyle/>
          <a:p>
            <a:pPr marL="0" indent="0" algn="just">
              <a:buNone/>
            </a:pPr>
            <a:r>
              <a:rPr lang="en-US" b="1" cap="all" dirty="0"/>
              <a:t>KEY TAKEAWAYS</a:t>
            </a:r>
          </a:p>
          <a:p>
            <a:pPr marL="0" indent="0" algn="just">
              <a:buNone/>
            </a:pPr>
            <a:endParaRPr lang="en-US" b="1" cap="all" dirty="0"/>
          </a:p>
          <a:p>
            <a:pPr algn="just"/>
            <a:r>
              <a:rPr lang="en-US" sz="2600" dirty="0"/>
              <a:t>Capital budgeting is the process by which investors determine the value of a potential investment project.</a:t>
            </a:r>
          </a:p>
          <a:p>
            <a:pPr algn="just"/>
            <a:r>
              <a:rPr lang="en-US" sz="2600" dirty="0"/>
              <a:t>The three most common approaches to project selection are </a:t>
            </a:r>
            <a:r>
              <a:rPr lang="en-US" sz="2600" dirty="0">
                <a:solidFill>
                  <a:srgbClr val="FF0000"/>
                </a:solidFill>
              </a:rPr>
              <a:t>payback period (PB), internal rate of return (IRR), and net present value (NPV).</a:t>
            </a:r>
          </a:p>
          <a:p>
            <a:pPr algn="just"/>
            <a:r>
              <a:rPr lang="en-US" sz="2600" dirty="0"/>
              <a:t>The payback period determines </a:t>
            </a:r>
            <a:r>
              <a:rPr lang="en-US" sz="2600" dirty="0">
                <a:solidFill>
                  <a:srgbClr val="FF0000"/>
                </a:solidFill>
              </a:rPr>
              <a:t>how long it would take a company to see enough in cash flows </a:t>
            </a:r>
            <a:r>
              <a:rPr lang="en-US" sz="2600" dirty="0"/>
              <a:t>to recover the original investment.</a:t>
            </a:r>
          </a:p>
          <a:p>
            <a:pPr algn="just"/>
            <a:r>
              <a:rPr lang="en-US" sz="2600" dirty="0"/>
              <a:t>The internal rate of return is the </a:t>
            </a:r>
            <a:r>
              <a:rPr lang="en-US" sz="2600" dirty="0">
                <a:solidFill>
                  <a:srgbClr val="FF0000"/>
                </a:solidFill>
              </a:rPr>
              <a:t>expected return on a project</a:t>
            </a:r>
            <a:r>
              <a:rPr lang="en-US" sz="2600" dirty="0"/>
              <a:t>—if the rate is higher than the cost of capital, it's a good project.</a:t>
            </a:r>
          </a:p>
          <a:p>
            <a:pPr algn="just"/>
            <a:r>
              <a:rPr lang="en-US" sz="2600" dirty="0"/>
              <a:t>The net present value shows </a:t>
            </a:r>
            <a:r>
              <a:rPr lang="en-US" sz="2600" dirty="0">
                <a:solidFill>
                  <a:srgbClr val="FF0000"/>
                </a:solidFill>
              </a:rPr>
              <a:t>how profitable a project will be versus alternatives </a:t>
            </a:r>
            <a:r>
              <a:rPr lang="en-US" sz="2600" dirty="0"/>
              <a:t>and is perhaps the most effective of the three methods.</a:t>
            </a:r>
          </a:p>
          <a:p>
            <a:pPr marL="0" indent="0" algn="just">
              <a:buNone/>
            </a:pPr>
            <a:br>
              <a:rPr lang="en-US" sz="2000" dirty="0"/>
            </a:br>
            <a:r>
              <a:rPr lang="en-US" sz="2000" dirty="0"/>
              <a:t>.</a:t>
            </a:r>
          </a:p>
        </p:txBody>
      </p:sp>
    </p:spTree>
    <p:extLst>
      <p:ext uri="{BB962C8B-B14F-4D97-AF65-F5344CB8AC3E}">
        <p14:creationId xmlns:p14="http://schemas.microsoft.com/office/powerpoint/2010/main" val="3710932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3600" b="1" dirty="0"/>
            </a:br>
            <a:br>
              <a:rPr lang="en-IN" sz="3600" b="1" dirty="0"/>
            </a:br>
            <a:br>
              <a:rPr lang="en-IN" sz="3600" b="1" dirty="0"/>
            </a:br>
            <a:br>
              <a:rPr lang="en-IN" sz="3600" b="1" dirty="0"/>
            </a:br>
            <a:br>
              <a:rPr lang="en-IN" sz="3600" b="1" dirty="0"/>
            </a:br>
            <a:br>
              <a:rPr lang="en-IN" b="1" dirty="0"/>
            </a:br>
            <a:br>
              <a:rPr lang="en-US" b="1" dirty="0"/>
            </a:br>
            <a:br>
              <a:rPr lang="en-IN" dirty="0"/>
            </a:br>
            <a:br>
              <a:rPr lang="en-IN" dirty="0"/>
            </a:br>
            <a:br>
              <a:rPr lang="en-IN" dirty="0"/>
            </a:br>
            <a:r>
              <a:rPr lang="en-IN" dirty="0"/>
              <a:t>Major Methods</a:t>
            </a:r>
            <a:br>
              <a:rPr lang="en-IN" dirty="0"/>
            </a:br>
            <a:r>
              <a:rPr lang="en-US" b="1" dirty="0"/>
              <a:t> </a:t>
            </a:r>
            <a:br>
              <a:rPr lang="en-US" b="1" dirty="0"/>
            </a:br>
            <a:br>
              <a:rPr lang="en-IN" b="1" dirty="0"/>
            </a:br>
            <a:br>
              <a:rPr lang="en-IN" b="1" dirty="0"/>
            </a:br>
            <a:br>
              <a:rPr lang="en-US" b="1" dirty="0"/>
            </a:br>
            <a:br>
              <a:rPr lang="en-US" dirty="0"/>
            </a:br>
            <a:br>
              <a:rPr lang="en-US" b="1" dirty="0"/>
            </a:br>
            <a:br>
              <a:rPr lang="en-IN" b="1" dirty="0"/>
            </a:br>
            <a:endParaRPr lang="en-IN" b="1" dirty="0"/>
          </a:p>
        </p:txBody>
      </p:sp>
      <p:sp>
        <p:nvSpPr>
          <p:cNvPr id="3" name="Content Placeholder 2"/>
          <p:cNvSpPr>
            <a:spLocks noGrp="1"/>
          </p:cNvSpPr>
          <p:nvPr>
            <p:ph idx="1"/>
          </p:nvPr>
        </p:nvSpPr>
        <p:spPr>
          <a:xfrm>
            <a:off x="838200" y="1633415"/>
            <a:ext cx="10515600" cy="4543548"/>
          </a:xfrm>
        </p:spPr>
        <p:txBody>
          <a:bodyPr>
            <a:normAutofit/>
          </a:bodyPr>
          <a:lstStyle/>
          <a:p>
            <a:pPr marL="0" indent="0" fontAlgn="base">
              <a:buNone/>
            </a:pPr>
            <a:endParaRPr lang="en-IN" sz="2000" dirty="0"/>
          </a:p>
          <a:p>
            <a:pPr marL="0" indent="0" fontAlgn="base">
              <a:buNone/>
            </a:pPr>
            <a:r>
              <a:rPr lang="en-US" sz="2000" dirty="0"/>
              <a:t>Many formal methods are used in capital budgeting, including the techniques as followed:</a:t>
            </a:r>
          </a:p>
          <a:p>
            <a:pPr fontAlgn="base"/>
            <a:r>
              <a:rPr lang="en-US" sz="2000" dirty="0"/>
              <a:t>Net present value</a:t>
            </a:r>
          </a:p>
          <a:p>
            <a:pPr fontAlgn="base"/>
            <a:r>
              <a:rPr lang="en-US" sz="2000" dirty="0"/>
              <a:t>Internal rate of return</a:t>
            </a:r>
          </a:p>
          <a:p>
            <a:pPr fontAlgn="base"/>
            <a:r>
              <a:rPr lang="en-US" sz="2000" dirty="0"/>
              <a:t>Payback period</a:t>
            </a:r>
          </a:p>
          <a:p>
            <a:pPr fontAlgn="base"/>
            <a:r>
              <a:rPr lang="en-US" sz="2000" dirty="0"/>
              <a:t>Profitability index</a:t>
            </a:r>
          </a:p>
          <a:p>
            <a:pPr fontAlgn="base"/>
            <a:r>
              <a:rPr lang="en-US" sz="2000" dirty="0"/>
              <a:t>Equivalent annuity</a:t>
            </a:r>
          </a:p>
          <a:p>
            <a:pPr fontAlgn="base"/>
            <a:r>
              <a:rPr lang="en-US" sz="2000" dirty="0"/>
              <a:t>Real options analysis</a:t>
            </a:r>
          </a:p>
          <a:p>
            <a:pPr marL="0" indent="0">
              <a:buNone/>
            </a:pPr>
            <a:endParaRPr lang="en-US" sz="2000" dirty="0"/>
          </a:p>
        </p:txBody>
      </p:sp>
    </p:spTree>
    <p:extLst>
      <p:ext uri="{BB962C8B-B14F-4D97-AF65-F5344CB8AC3E}">
        <p14:creationId xmlns:p14="http://schemas.microsoft.com/office/powerpoint/2010/main" val="449536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3600" b="1" dirty="0"/>
            </a:br>
            <a:br>
              <a:rPr lang="en-IN" sz="3600" b="1" dirty="0"/>
            </a:br>
            <a:br>
              <a:rPr lang="en-IN" sz="3600" b="1" dirty="0"/>
            </a:br>
            <a:br>
              <a:rPr lang="en-IN" sz="3600" b="1" dirty="0"/>
            </a:br>
            <a:br>
              <a:rPr lang="en-IN" sz="3600" b="1" dirty="0"/>
            </a:br>
            <a:br>
              <a:rPr lang="en-IN" b="1" dirty="0"/>
            </a:br>
            <a:br>
              <a:rPr lang="en-US" b="1" dirty="0"/>
            </a:br>
            <a:br>
              <a:rPr lang="en-IN" dirty="0"/>
            </a:br>
            <a:br>
              <a:rPr lang="en-IN" dirty="0"/>
            </a:br>
            <a:br>
              <a:rPr lang="en-IN" dirty="0"/>
            </a:br>
            <a:r>
              <a:rPr lang="en-IN" dirty="0"/>
              <a:t>Major Methods</a:t>
            </a:r>
            <a:br>
              <a:rPr lang="en-IN" dirty="0"/>
            </a:br>
            <a:r>
              <a:rPr lang="en-US" b="1" dirty="0"/>
              <a:t> </a:t>
            </a:r>
            <a:br>
              <a:rPr lang="en-US" b="1" dirty="0"/>
            </a:br>
            <a:br>
              <a:rPr lang="en-IN" b="1" dirty="0"/>
            </a:br>
            <a:br>
              <a:rPr lang="en-IN" b="1" dirty="0"/>
            </a:br>
            <a:br>
              <a:rPr lang="en-US" b="1" dirty="0"/>
            </a:br>
            <a:br>
              <a:rPr lang="en-US" dirty="0"/>
            </a:br>
            <a:br>
              <a:rPr lang="en-US" b="1" dirty="0"/>
            </a:br>
            <a:br>
              <a:rPr lang="en-IN" b="1" dirty="0"/>
            </a:br>
            <a:endParaRPr lang="en-IN" b="1" dirty="0"/>
          </a:p>
        </p:txBody>
      </p:sp>
      <p:sp>
        <p:nvSpPr>
          <p:cNvPr id="3" name="Content Placeholder 2"/>
          <p:cNvSpPr>
            <a:spLocks noGrp="1"/>
          </p:cNvSpPr>
          <p:nvPr>
            <p:ph idx="1"/>
          </p:nvPr>
        </p:nvSpPr>
        <p:spPr>
          <a:xfrm>
            <a:off x="838200" y="1633415"/>
            <a:ext cx="10515600" cy="4543548"/>
          </a:xfrm>
        </p:spPr>
        <p:txBody>
          <a:bodyPr>
            <a:normAutofit/>
          </a:bodyPr>
          <a:lstStyle/>
          <a:p>
            <a:pPr marL="0" indent="0" algn="just" fontAlgn="base">
              <a:buNone/>
            </a:pPr>
            <a:endParaRPr lang="en-IN" sz="2400" dirty="0"/>
          </a:p>
          <a:p>
            <a:pPr marL="0" indent="0" algn="just" fontAlgn="base">
              <a:buNone/>
            </a:pPr>
            <a:r>
              <a:rPr lang="en-US" sz="2400" i="1" dirty="0"/>
              <a:t>Net Present Value</a:t>
            </a:r>
            <a:endParaRPr lang="en-US" sz="2400" dirty="0"/>
          </a:p>
          <a:p>
            <a:pPr algn="just" fontAlgn="base"/>
            <a:r>
              <a:rPr lang="en-US" sz="2400" dirty="0"/>
              <a:t>Net present value (NPV) is used to estimate each potential </a:t>
            </a:r>
            <a:r>
              <a:rPr lang="en-US" sz="2400" dirty="0">
                <a:solidFill>
                  <a:srgbClr val="FF0000"/>
                </a:solidFill>
              </a:rPr>
              <a:t>project’s value by using a discounted cash flow (DCF) valuation.</a:t>
            </a:r>
            <a:r>
              <a:rPr lang="en-US" sz="2400" dirty="0"/>
              <a:t> This valuation requires estimating the size and timing of all the incremental cash flows from the project. The NPV is greatly affected by the discount rate, so selecting the proper rate sometimes called the hurdle rate–is critical to making the right decision.</a:t>
            </a:r>
          </a:p>
          <a:p>
            <a:pPr marL="0" indent="0" algn="just">
              <a:buNone/>
            </a:pPr>
            <a:endParaRPr lang="en-US" sz="2400" dirty="0"/>
          </a:p>
        </p:txBody>
      </p:sp>
    </p:spTree>
    <p:extLst>
      <p:ext uri="{BB962C8B-B14F-4D97-AF65-F5344CB8AC3E}">
        <p14:creationId xmlns:p14="http://schemas.microsoft.com/office/powerpoint/2010/main" val="1935684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3583"/>
            <a:ext cx="10515600" cy="5673380"/>
          </a:xfrm>
        </p:spPr>
        <p:txBody>
          <a:bodyPr>
            <a:normAutofit fontScale="32500" lnSpcReduction="20000"/>
          </a:bodyPr>
          <a:lstStyle/>
          <a:p>
            <a:pPr marL="0" indent="0">
              <a:buNone/>
            </a:pPr>
            <a:r>
              <a:rPr lang="en-US" sz="9600" dirty="0"/>
              <a:t>Why project cost estimation?</a:t>
            </a:r>
          </a:p>
          <a:p>
            <a:pPr marL="0" indent="0">
              <a:buNone/>
            </a:pPr>
            <a:endParaRPr lang="en-US" sz="9600" dirty="0"/>
          </a:p>
          <a:p>
            <a:pPr algn="just"/>
            <a:r>
              <a:rPr lang="en-US" sz="7200" dirty="0"/>
              <a:t>Different reasons: </a:t>
            </a:r>
          </a:p>
          <a:p>
            <a:pPr marL="0" indent="0" algn="just">
              <a:buNone/>
            </a:pPr>
            <a:r>
              <a:rPr lang="en-US" sz="7200" dirty="0"/>
              <a:t>	- </a:t>
            </a:r>
            <a:r>
              <a:rPr lang="en-US" sz="7200" dirty="0">
                <a:solidFill>
                  <a:srgbClr val="FF0000"/>
                </a:solidFill>
              </a:rPr>
              <a:t>Investment decisions, </a:t>
            </a:r>
          </a:p>
          <a:p>
            <a:pPr marL="0" indent="0" algn="just">
              <a:buNone/>
            </a:pPr>
            <a:r>
              <a:rPr lang="en-US" sz="7200" dirty="0">
                <a:solidFill>
                  <a:srgbClr val="FF0000"/>
                </a:solidFill>
              </a:rPr>
              <a:t>	- Comparing alternative plans, </a:t>
            </a:r>
          </a:p>
          <a:p>
            <a:pPr marL="0" indent="0" algn="just">
              <a:buNone/>
            </a:pPr>
            <a:r>
              <a:rPr lang="en-US" sz="7200" dirty="0">
                <a:solidFill>
                  <a:srgbClr val="FF0000"/>
                </a:solidFill>
              </a:rPr>
              <a:t>	- Budgeting, </a:t>
            </a:r>
          </a:p>
          <a:p>
            <a:pPr marL="0" indent="0" algn="just">
              <a:buNone/>
            </a:pPr>
            <a:r>
              <a:rPr lang="en-US" sz="7200" dirty="0">
                <a:solidFill>
                  <a:srgbClr val="FF0000"/>
                </a:solidFill>
              </a:rPr>
              <a:t>	- Cost control, and validation.</a:t>
            </a:r>
          </a:p>
          <a:p>
            <a:pPr algn="just"/>
            <a:endParaRPr lang="en-US" sz="7200" dirty="0"/>
          </a:p>
          <a:p>
            <a:pPr algn="just"/>
            <a:r>
              <a:rPr lang="en-US" sz="7200" dirty="0"/>
              <a:t>Cost estimates are prepared to different ends throughout the project lifecycle. Upfront, the goal is to provide input for investment decisions. The cost estimate is used to determine the size of the required investment to create or modify assets. It is also during the early phases that alternative plans are considered that need to be priced. The cost estimate is a deliverable that serves the decision-making process at each gate of the project lifecycle</a:t>
            </a:r>
          </a:p>
          <a:p>
            <a:endParaRPr lang="en-US" sz="4500" dirty="0"/>
          </a:p>
          <a:p>
            <a:pPr marL="0" indent="0">
              <a:buNone/>
            </a:pPr>
            <a:r>
              <a:rPr lang="en-US" sz="4500" dirty="0"/>
              <a:t> </a:t>
            </a:r>
            <a:endParaRPr lang="en-IN" dirty="0"/>
          </a:p>
        </p:txBody>
      </p:sp>
    </p:spTree>
    <p:extLst>
      <p:ext uri="{BB962C8B-B14F-4D97-AF65-F5344CB8AC3E}">
        <p14:creationId xmlns:p14="http://schemas.microsoft.com/office/powerpoint/2010/main" val="2272520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3600" b="1" dirty="0"/>
            </a:br>
            <a:r>
              <a:rPr lang="en-US" b="1" dirty="0"/>
              <a:t>Why project cost estimation is important??</a:t>
            </a:r>
            <a:br>
              <a:rPr lang="en-US" b="1" dirty="0"/>
            </a:br>
            <a:br>
              <a:rPr lang="en-IN" b="1" dirty="0"/>
            </a:br>
            <a:endParaRPr lang="en-IN" b="1" dirty="0"/>
          </a:p>
        </p:txBody>
      </p:sp>
      <p:sp>
        <p:nvSpPr>
          <p:cNvPr id="3" name="Content Placeholder 2"/>
          <p:cNvSpPr>
            <a:spLocks noGrp="1"/>
          </p:cNvSpPr>
          <p:nvPr>
            <p:ph idx="1"/>
          </p:nvPr>
        </p:nvSpPr>
        <p:spPr>
          <a:xfrm>
            <a:off x="838200" y="1508369"/>
            <a:ext cx="10515600" cy="4668594"/>
          </a:xfrm>
        </p:spPr>
        <p:txBody>
          <a:bodyPr>
            <a:normAutofit lnSpcReduction="10000"/>
          </a:bodyPr>
          <a:lstStyle/>
          <a:p>
            <a:pPr marL="0" indent="0" algn="just">
              <a:buNone/>
            </a:pPr>
            <a:r>
              <a:rPr lang="en-US" sz="2600" dirty="0"/>
              <a:t>There are many reasons why cost estimation is an indispensable part of project management.</a:t>
            </a:r>
          </a:p>
          <a:p>
            <a:pPr algn="just"/>
            <a:r>
              <a:rPr lang="en-US" sz="2600" b="1" dirty="0">
                <a:solidFill>
                  <a:srgbClr val="FF0000"/>
                </a:solidFill>
              </a:rPr>
              <a:t>A cost estimate reflects if the project is financially viable</a:t>
            </a:r>
            <a:r>
              <a:rPr lang="en-US" sz="2600" b="1" dirty="0"/>
              <a:t>.</a:t>
            </a:r>
            <a:r>
              <a:rPr lang="en-US" sz="2600" dirty="0"/>
              <a:t> First things first, an accurate cost estimate is essential for deciding if the project is feasible or not for the company at the moment. In this light, a cost estimate answers if the project can be completed with available resources in the given time period and still bring value to the organization.</a:t>
            </a:r>
          </a:p>
          <a:p>
            <a:pPr algn="just"/>
            <a:r>
              <a:rPr lang="en-US" sz="2600" b="1" dirty="0">
                <a:solidFill>
                  <a:srgbClr val="FF0000"/>
                </a:solidFill>
              </a:rPr>
              <a:t>Cost estimation helps to stay on schedule and on track</a:t>
            </a:r>
            <a:r>
              <a:rPr lang="en-US" sz="2600" b="1" dirty="0"/>
              <a:t>.</a:t>
            </a:r>
            <a:r>
              <a:rPr lang="en-US" sz="2600" dirty="0"/>
              <a:t> At the end of the day, sound project estimates are important to ensure that actual effort, once the project is in progress, matches the estimated targets that were set at the beginning of the project to the greatest possible extent. Thus estimates are one of the foundational pillars for safeguarding client expectations and your company’s bottom line.</a:t>
            </a:r>
          </a:p>
          <a:p>
            <a:pPr marL="0" indent="0">
              <a:buNone/>
            </a:pPr>
            <a:endParaRPr lang="en-IN" dirty="0"/>
          </a:p>
        </p:txBody>
      </p:sp>
    </p:spTree>
    <p:extLst>
      <p:ext uri="{BB962C8B-B14F-4D97-AF65-F5344CB8AC3E}">
        <p14:creationId xmlns:p14="http://schemas.microsoft.com/office/powerpoint/2010/main" val="4010968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3600" b="1" dirty="0"/>
            </a:br>
            <a:br>
              <a:rPr lang="en-IN" sz="3600" b="1" dirty="0"/>
            </a:br>
            <a:br>
              <a:rPr lang="en-IN" sz="3600" b="1" dirty="0"/>
            </a:br>
            <a:br>
              <a:rPr lang="en-IN" sz="3600" b="1" dirty="0"/>
            </a:br>
            <a:br>
              <a:rPr lang="en-IN" sz="3600" b="1" dirty="0"/>
            </a:br>
            <a:r>
              <a:rPr lang="en-IN" b="1" dirty="0"/>
              <a:t>Common project cost estimation techniques</a:t>
            </a:r>
            <a:br>
              <a:rPr lang="en-IN" b="1" dirty="0"/>
            </a:br>
            <a:br>
              <a:rPr lang="en-IN" b="1" dirty="0"/>
            </a:br>
            <a:br>
              <a:rPr lang="en-US" b="1" dirty="0"/>
            </a:br>
            <a:br>
              <a:rPr lang="en-US" dirty="0"/>
            </a:br>
            <a:br>
              <a:rPr lang="en-US" b="1" dirty="0"/>
            </a:br>
            <a:br>
              <a:rPr lang="en-IN" b="1" dirty="0"/>
            </a:br>
            <a:endParaRPr lang="en-IN" b="1" dirty="0"/>
          </a:p>
        </p:txBody>
      </p:sp>
      <p:sp>
        <p:nvSpPr>
          <p:cNvPr id="3" name="Content Placeholder 2"/>
          <p:cNvSpPr>
            <a:spLocks noGrp="1"/>
          </p:cNvSpPr>
          <p:nvPr>
            <p:ph idx="1"/>
          </p:nvPr>
        </p:nvSpPr>
        <p:spPr>
          <a:xfrm>
            <a:off x="838200" y="901148"/>
            <a:ext cx="10515600" cy="5275815"/>
          </a:xfrm>
        </p:spPr>
        <p:txBody>
          <a:bodyPr>
            <a:normAutofit/>
          </a:bodyPr>
          <a:lstStyle/>
          <a:p>
            <a:pPr marL="0" indent="0" algn="just">
              <a:buNone/>
            </a:pPr>
            <a:r>
              <a:rPr lang="en-US" sz="2400" dirty="0"/>
              <a:t>Depending on your </a:t>
            </a:r>
            <a:r>
              <a:rPr lang="en-US" sz="2400" dirty="0">
                <a:solidFill>
                  <a:srgbClr val="FF0000"/>
                </a:solidFill>
              </a:rPr>
              <a:t>project type and size, stakeholder expectations, potential billing method, and other project-related factors</a:t>
            </a:r>
            <a:r>
              <a:rPr lang="en-US" sz="2400" dirty="0"/>
              <a:t>, various techniques and tools can be applied to make an educated guess about the project’s price. We’ve gathered them in one table together with recommendations.</a:t>
            </a:r>
          </a:p>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3987498167"/>
              </p:ext>
            </p:extLst>
          </p:nvPr>
        </p:nvGraphicFramePr>
        <p:xfrm>
          <a:off x="1027780" y="2609079"/>
          <a:ext cx="9547455" cy="3347773"/>
        </p:xfrm>
        <a:graphic>
          <a:graphicData uri="http://schemas.openxmlformats.org/drawingml/2006/table">
            <a:tbl>
              <a:tblPr/>
              <a:tblGrid>
                <a:gridCol w="2043262">
                  <a:extLst>
                    <a:ext uri="{9D8B030D-6E8A-4147-A177-3AD203B41FA5}">
                      <a16:colId xmlns:a16="http://schemas.microsoft.com/office/drawing/2014/main" val="20000"/>
                    </a:ext>
                  </a:extLst>
                </a:gridCol>
                <a:gridCol w="3109748">
                  <a:extLst>
                    <a:ext uri="{9D8B030D-6E8A-4147-A177-3AD203B41FA5}">
                      <a16:colId xmlns:a16="http://schemas.microsoft.com/office/drawing/2014/main" val="20001"/>
                    </a:ext>
                  </a:extLst>
                </a:gridCol>
                <a:gridCol w="4394445">
                  <a:extLst>
                    <a:ext uri="{9D8B030D-6E8A-4147-A177-3AD203B41FA5}">
                      <a16:colId xmlns:a16="http://schemas.microsoft.com/office/drawing/2014/main" val="20002"/>
                    </a:ext>
                  </a:extLst>
                </a:gridCol>
              </a:tblGrid>
              <a:tr h="3347773">
                <a:tc>
                  <a:txBody>
                    <a:bodyPr/>
                    <a:lstStyle/>
                    <a:p>
                      <a:pPr algn="ctr" fontAlgn="t"/>
                      <a:r>
                        <a:rPr lang="en-US" b="1" dirty="0">
                          <a:solidFill>
                            <a:srgbClr val="494A52"/>
                          </a:solidFill>
                          <a:effectLst/>
                          <a:latin typeface="TTNorms"/>
                        </a:rPr>
                        <a:t>Estimation</a:t>
                      </a:r>
                    </a:p>
                    <a:p>
                      <a:pPr algn="ctr" fontAlgn="t"/>
                      <a:endParaRPr lang="en-US" sz="1800" b="0" i="0" kern="1200" dirty="0">
                        <a:solidFill>
                          <a:srgbClr val="494A52"/>
                        </a:solidFill>
                        <a:effectLst/>
                        <a:latin typeface="TTNorms"/>
                        <a:ea typeface="+mn-ea"/>
                        <a:cs typeface="+mn-cs"/>
                      </a:endParaRPr>
                    </a:p>
                    <a:p>
                      <a:pPr algn="ctr" fontAlgn="t"/>
                      <a:r>
                        <a:rPr lang="en-IN" sz="1800" b="0" i="0" kern="1200" dirty="0">
                          <a:solidFill>
                            <a:schemeClr val="tx1"/>
                          </a:solidFill>
                          <a:effectLst/>
                          <a:latin typeface="+mn-lt"/>
                          <a:ea typeface="+mn-ea"/>
                          <a:cs typeface="+mn-cs"/>
                        </a:rPr>
                        <a:t>Bottom-up estimation</a:t>
                      </a:r>
                      <a:endParaRPr lang="en-IN" dirty="0">
                        <a:solidFill>
                          <a:srgbClr val="494A52"/>
                        </a:solidFill>
                        <a:effectLst/>
                        <a:latin typeface="TTNorms"/>
                      </a:endParaRPr>
                    </a:p>
                  </a:txBody>
                  <a:tcPr marL="25400" marR="25400" marT="25400" marB="25400">
                    <a:lnL w="6350" cap="flat" cmpd="sng" algn="ctr">
                      <a:solidFill>
                        <a:srgbClr val="494A52"/>
                      </a:solidFill>
                      <a:prstDash val="solid"/>
                      <a:round/>
                      <a:headEnd type="none" w="med" len="med"/>
                      <a:tailEnd type="none" w="med" len="med"/>
                    </a:lnL>
                    <a:lnR w="6350" cap="flat" cmpd="sng" algn="ctr">
                      <a:solidFill>
                        <a:srgbClr val="494A52"/>
                      </a:solidFill>
                      <a:prstDash val="solid"/>
                      <a:round/>
                      <a:headEnd type="none" w="med" len="med"/>
                      <a:tailEnd type="none" w="med" len="med"/>
                    </a:lnR>
                    <a:lnT w="6350" cap="flat" cmpd="sng" algn="ctr">
                      <a:solidFill>
                        <a:srgbClr val="494A52"/>
                      </a:solidFill>
                      <a:prstDash val="solid"/>
                      <a:round/>
                      <a:headEnd type="none" w="med" len="med"/>
                      <a:tailEnd type="none" w="med" len="med"/>
                    </a:lnT>
                    <a:lnB w="6350" cap="flat" cmpd="sng" algn="ctr">
                      <a:solidFill>
                        <a:srgbClr val="494A52"/>
                      </a:solidFill>
                      <a:prstDash val="solid"/>
                      <a:round/>
                      <a:headEnd type="none" w="med" len="med"/>
                      <a:tailEnd type="none" w="med" len="med"/>
                    </a:lnB>
                    <a:solidFill>
                      <a:srgbClr val="FFFFFF"/>
                    </a:solidFill>
                  </a:tcPr>
                </a:tc>
                <a:tc>
                  <a:txBody>
                    <a:bodyPr/>
                    <a:lstStyle/>
                    <a:p>
                      <a:pPr algn="ctr" fontAlgn="t"/>
                      <a:r>
                        <a:rPr lang="en-US" b="1" dirty="0">
                          <a:solidFill>
                            <a:srgbClr val="494A52"/>
                          </a:solidFill>
                          <a:effectLst/>
                          <a:latin typeface="TTNorms"/>
                        </a:rPr>
                        <a:t>Definition</a:t>
                      </a:r>
                    </a:p>
                    <a:p>
                      <a:pPr algn="ctr" fontAlgn="t"/>
                      <a:endParaRPr lang="en-US" dirty="0">
                        <a:solidFill>
                          <a:srgbClr val="494A52"/>
                        </a:solidFill>
                        <a:effectLst/>
                        <a:latin typeface="TTNorms"/>
                      </a:endParaRPr>
                    </a:p>
                    <a:p>
                      <a:pPr algn="ctr" fontAlgn="t"/>
                      <a:r>
                        <a:rPr lang="en-US" sz="1800" b="0" i="0" kern="1200" dirty="0">
                          <a:solidFill>
                            <a:schemeClr val="tx1"/>
                          </a:solidFill>
                          <a:effectLst/>
                          <a:latin typeface="+mn-lt"/>
                          <a:ea typeface="+mn-ea"/>
                          <a:cs typeface="+mn-cs"/>
                        </a:rPr>
                        <a:t>Assigning </a:t>
                      </a:r>
                      <a:r>
                        <a:rPr lang="en-US" sz="1800" b="0" i="0" kern="1200" dirty="0">
                          <a:solidFill>
                            <a:srgbClr val="FF0000"/>
                          </a:solidFill>
                          <a:effectLst/>
                          <a:latin typeface="+mn-lt"/>
                          <a:ea typeface="+mn-ea"/>
                          <a:cs typeface="+mn-cs"/>
                        </a:rPr>
                        <a:t>costs to the individual elements of the project </a:t>
                      </a:r>
                      <a:r>
                        <a:rPr lang="en-US" sz="1800" b="0" i="0" kern="1200" dirty="0">
                          <a:solidFill>
                            <a:schemeClr val="tx1"/>
                          </a:solidFill>
                          <a:effectLst/>
                          <a:latin typeface="+mn-lt"/>
                          <a:ea typeface="+mn-ea"/>
                          <a:cs typeface="+mn-cs"/>
                        </a:rPr>
                        <a:t>plan, such as tasks, milestones, or phases, and putting the bucks together</a:t>
                      </a:r>
                      <a:endParaRPr lang="en-US" dirty="0">
                        <a:solidFill>
                          <a:srgbClr val="494A52"/>
                        </a:solidFill>
                        <a:effectLst/>
                        <a:latin typeface="TTNorms"/>
                      </a:endParaRPr>
                    </a:p>
                  </a:txBody>
                  <a:tcPr marL="25400" marR="25400" marT="25400" marB="25400">
                    <a:lnL w="6350" cap="flat" cmpd="sng" algn="ctr">
                      <a:solidFill>
                        <a:srgbClr val="494A52"/>
                      </a:solidFill>
                      <a:prstDash val="solid"/>
                      <a:round/>
                      <a:headEnd type="none" w="med" len="med"/>
                      <a:tailEnd type="none" w="med" len="med"/>
                    </a:lnL>
                    <a:lnR w="6350" cap="flat" cmpd="sng" algn="ctr">
                      <a:solidFill>
                        <a:srgbClr val="494A52"/>
                      </a:solidFill>
                      <a:prstDash val="solid"/>
                      <a:round/>
                      <a:headEnd type="none" w="med" len="med"/>
                      <a:tailEnd type="none" w="med" len="med"/>
                    </a:lnR>
                    <a:lnT w="6350" cap="flat" cmpd="sng" algn="ctr">
                      <a:solidFill>
                        <a:srgbClr val="494A52"/>
                      </a:solidFill>
                      <a:prstDash val="solid"/>
                      <a:round/>
                      <a:headEnd type="none" w="med" len="med"/>
                      <a:tailEnd type="none" w="med" len="med"/>
                    </a:lnT>
                    <a:lnB w="6350" cap="flat" cmpd="sng" algn="ctr">
                      <a:solidFill>
                        <a:srgbClr val="494A52"/>
                      </a:solidFill>
                      <a:prstDash val="solid"/>
                      <a:round/>
                      <a:headEnd type="none" w="med" len="med"/>
                      <a:tailEnd type="none" w="med" len="med"/>
                    </a:lnB>
                    <a:solidFill>
                      <a:srgbClr val="FFFFFF"/>
                    </a:solidFill>
                  </a:tcPr>
                </a:tc>
                <a:tc>
                  <a:txBody>
                    <a:bodyPr/>
                    <a:lstStyle/>
                    <a:p>
                      <a:pPr algn="ctr" fontAlgn="t"/>
                      <a:r>
                        <a:rPr lang="en-US" b="1" dirty="0">
                          <a:solidFill>
                            <a:srgbClr val="494A52"/>
                          </a:solidFill>
                          <a:effectLst/>
                          <a:latin typeface="TTNorms"/>
                        </a:rPr>
                        <a:t>Requirements</a:t>
                      </a:r>
                    </a:p>
                    <a:p>
                      <a:pPr algn="ctr" fontAlgn="t"/>
                      <a:endParaRPr lang="en-US" dirty="0">
                        <a:solidFill>
                          <a:srgbClr val="494A52"/>
                        </a:solidFill>
                        <a:effectLst/>
                        <a:latin typeface="TTNorms"/>
                      </a:endParaRPr>
                    </a:p>
                    <a:p>
                      <a:pPr algn="ctr" fontAlgn="t"/>
                      <a:r>
                        <a:rPr lang="en-US" sz="1800" b="0" i="0" kern="1200" dirty="0">
                          <a:solidFill>
                            <a:srgbClr val="FF0000"/>
                          </a:solidFill>
                          <a:effectLst/>
                          <a:latin typeface="+mn-lt"/>
                          <a:ea typeface="+mn-ea"/>
                          <a:cs typeface="+mn-cs"/>
                        </a:rPr>
                        <a:t>Best for estimating projects with defined expectations and specific requirements </a:t>
                      </a:r>
                      <a:r>
                        <a:rPr lang="en-US" sz="1800" b="0" i="0" kern="1200" dirty="0">
                          <a:solidFill>
                            <a:schemeClr val="tx1"/>
                          </a:solidFill>
                          <a:effectLst/>
                          <a:latin typeface="+mn-lt"/>
                          <a:ea typeface="+mn-ea"/>
                          <a:cs typeface="+mn-cs"/>
                        </a:rPr>
                        <a:t>in line with stakeholders who won’t expect major changes in the scope</a:t>
                      </a:r>
                      <a:endParaRPr lang="en-IN" dirty="0">
                        <a:solidFill>
                          <a:srgbClr val="494A52"/>
                        </a:solidFill>
                        <a:effectLst/>
                        <a:latin typeface="TTNorms"/>
                      </a:endParaRPr>
                    </a:p>
                  </a:txBody>
                  <a:tcPr marL="25400" marR="25400" marT="25400" marB="25400">
                    <a:lnL w="6350" cap="flat" cmpd="sng" algn="ctr">
                      <a:solidFill>
                        <a:srgbClr val="494A52"/>
                      </a:solidFill>
                      <a:prstDash val="solid"/>
                      <a:round/>
                      <a:headEnd type="none" w="med" len="med"/>
                      <a:tailEnd type="none" w="med" len="med"/>
                    </a:lnL>
                    <a:lnR w="6350" cap="flat" cmpd="sng" algn="ctr">
                      <a:solidFill>
                        <a:srgbClr val="494A52"/>
                      </a:solidFill>
                      <a:prstDash val="solid"/>
                      <a:round/>
                      <a:headEnd type="none" w="med" len="med"/>
                      <a:tailEnd type="none" w="med" len="med"/>
                    </a:lnR>
                    <a:lnT w="6350" cap="flat" cmpd="sng" algn="ctr">
                      <a:solidFill>
                        <a:srgbClr val="494A52"/>
                      </a:solidFill>
                      <a:prstDash val="solid"/>
                      <a:round/>
                      <a:headEnd type="none" w="med" len="med"/>
                      <a:tailEnd type="none" w="med" len="med"/>
                    </a:lnT>
                    <a:lnB w="6350" cap="flat" cmpd="sng" algn="ctr">
                      <a:solidFill>
                        <a:srgbClr val="494A52"/>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25331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3600" b="1" dirty="0"/>
            </a:br>
            <a:br>
              <a:rPr lang="en-IN" sz="3600" b="1" dirty="0"/>
            </a:br>
            <a:br>
              <a:rPr lang="en-IN" sz="3600" b="1" dirty="0"/>
            </a:br>
            <a:br>
              <a:rPr lang="en-IN" sz="3600" b="1" dirty="0"/>
            </a:br>
            <a:br>
              <a:rPr lang="en-IN" sz="3600" b="1" dirty="0"/>
            </a:br>
            <a:r>
              <a:rPr lang="en-IN" b="1" dirty="0"/>
              <a:t>Common project cost estimation techniques</a:t>
            </a:r>
            <a:br>
              <a:rPr lang="en-IN" b="1" dirty="0"/>
            </a:br>
            <a:br>
              <a:rPr lang="en-IN" b="1" dirty="0"/>
            </a:br>
            <a:br>
              <a:rPr lang="en-US" b="1" dirty="0"/>
            </a:br>
            <a:br>
              <a:rPr lang="en-US" dirty="0"/>
            </a:br>
            <a:br>
              <a:rPr lang="en-US" b="1" dirty="0"/>
            </a:br>
            <a:br>
              <a:rPr lang="en-IN" b="1" dirty="0"/>
            </a:br>
            <a:endParaRPr lang="en-IN" b="1" dirty="0"/>
          </a:p>
        </p:txBody>
      </p:sp>
      <p:sp>
        <p:nvSpPr>
          <p:cNvPr id="3" name="Content Placeholder 2"/>
          <p:cNvSpPr>
            <a:spLocks noGrp="1"/>
          </p:cNvSpPr>
          <p:nvPr>
            <p:ph idx="1"/>
          </p:nvPr>
        </p:nvSpPr>
        <p:spPr>
          <a:xfrm>
            <a:off x="838200" y="1508369"/>
            <a:ext cx="10515600" cy="4668594"/>
          </a:xfrm>
        </p:spPr>
        <p:txBody>
          <a:bodyPr>
            <a:normAutofit/>
          </a:bodyPr>
          <a:lstStyle/>
          <a:p>
            <a:pPr marL="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3322473722"/>
              </p:ext>
            </p:extLst>
          </p:nvPr>
        </p:nvGraphicFramePr>
        <p:xfrm>
          <a:off x="838200" y="980661"/>
          <a:ext cx="9868877" cy="5602600"/>
        </p:xfrm>
        <a:graphic>
          <a:graphicData uri="http://schemas.openxmlformats.org/drawingml/2006/table">
            <a:tbl>
              <a:tblPr/>
              <a:tblGrid>
                <a:gridCol w="2112049">
                  <a:extLst>
                    <a:ext uri="{9D8B030D-6E8A-4147-A177-3AD203B41FA5}">
                      <a16:colId xmlns:a16="http://schemas.microsoft.com/office/drawing/2014/main" val="20000"/>
                    </a:ext>
                  </a:extLst>
                </a:gridCol>
                <a:gridCol w="3214441">
                  <a:extLst>
                    <a:ext uri="{9D8B030D-6E8A-4147-A177-3AD203B41FA5}">
                      <a16:colId xmlns:a16="http://schemas.microsoft.com/office/drawing/2014/main" val="20001"/>
                    </a:ext>
                  </a:extLst>
                </a:gridCol>
                <a:gridCol w="4542387">
                  <a:extLst>
                    <a:ext uri="{9D8B030D-6E8A-4147-A177-3AD203B41FA5}">
                      <a16:colId xmlns:a16="http://schemas.microsoft.com/office/drawing/2014/main" val="20002"/>
                    </a:ext>
                  </a:extLst>
                </a:gridCol>
              </a:tblGrid>
              <a:tr h="5602600">
                <a:tc>
                  <a:txBody>
                    <a:bodyPr/>
                    <a:lstStyle/>
                    <a:p>
                      <a:pPr algn="ctr" fontAlgn="t"/>
                      <a:r>
                        <a:rPr lang="en-US" b="1" dirty="0">
                          <a:solidFill>
                            <a:srgbClr val="494A52"/>
                          </a:solidFill>
                          <a:effectLst/>
                          <a:latin typeface="TTNorms"/>
                        </a:rPr>
                        <a:t>Estimation</a:t>
                      </a:r>
                    </a:p>
                    <a:p>
                      <a:pPr algn="ctr" fontAlgn="t"/>
                      <a:endParaRPr lang="en-IN" sz="1800" b="0" i="0" kern="1200" dirty="0">
                        <a:solidFill>
                          <a:schemeClr val="tx1"/>
                        </a:solidFill>
                        <a:effectLst/>
                        <a:latin typeface="+mn-lt"/>
                        <a:ea typeface="+mn-ea"/>
                        <a:cs typeface="+mn-cs"/>
                      </a:endParaRPr>
                    </a:p>
                    <a:p>
                      <a:pPr algn="ctr" fontAlgn="t"/>
                      <a:r>
                        <a:rPr lang="en-IN" sz="1800" b="0" i="0" kern="1200" dirty="0">
                          <a:solidFill>
                            <a:schemeClr val="tx1"/>
                          </a:solidFill>
                          <a:effectLst/>
                          <a:latin typeface="+mn-lt"/>
                          <a:ea typeface="+mn-ea"/>
                          <a:cs typeface="+mn-cs"/>
                        </a:rPr>
                        <a:t>Top-down estimation</a:t>
                      </a:r>
                    </a:p>
                    <a:p>
                      <a:pPr algn="ctr" fontAlgn="t"/>
                      <a:endParaRPr lang="en-US" sz="1800" b="0" i="0" kern="1200" dirty="0">
                        <a:solidFill>
                          <a:schemeClr val="tx1"/>
                        </a:solidFill>
                        <a:effectLst/>
                        <a:latin typeface="+mn-lt"/>
                        <a:ea typeface="+mn-ea"/>
                        <a:cs typeface="+mn-cs"/>
                      </a:endParaRPr>
                    </a:p>
                    <a:p>
                      <a:pPr algn="ctr" fontAlgn="t"/>
                      <a:endParaRPr lang="en-US" sz="1800" b="0" i="0" kern="1200" dirty="0">
                        <a:solidFill>
                          <a:schemeClr val="tx1"/>
                        </a:solidFill>
                        <a:effectLst/>
                        <a:latin typeface="+mn-lt"/>
                        <a:ea typeface="+mn-ea"/>
                        <a:cs typeface="+mn-cs"/>
                      </a:endParaRPr>
                    </a:p>
                    <a:p>
                      <a:pPr algn="ctr" fontAlgn="t"/>
                      <a:endParaRPr lang="en-US" sz="1800" b="0" i="0" kern="1200" dirty="0">
                        <a:solidFill>
                          <a:schemeClr val="tx1"/>
                        </a:solidFill>
                        <a:effectLst/>
                        <a:latin typeface="+mn-lt"/>
                        <a:ea typeface="+mn-ea"/>
                        <a:cs typeface="+mn-cs"/>
                      </a:endParaRPr>
                    </a:p>
                    <a:p>
                      <a:pPr algn="ctr" fontAlgn="t"/>
                      <a:r>
                        <a:rPr lang="en-IN" sz="1800" b="0" i="0" kern="1200" dirty="0">
                          <a:solidFill>
                            <a:schemeClr val="tx1"/>
                          </a:solidFill>
                          <a:effectLst/>
                          <a:latin typeface="+mn-lt"/>
                          <a:ea typeface="+mn-ea"/>
                          <a:cs typeface="+mn-cs"/>
                        </a:rPr>
                        <a:t>Analogous estimation</a:t>
                      </a:r>
                    </a:p>
                    <a:p>
                      <a:pPr algn="ctr" fontAlgn="t"/>
                      <a:endParaRPr lang="en-US" sz="1800" b="0" i="0" kern="1200" dirty="0">
                        <a:solidFill>
                          <a:schemeClr val="tx1"/>
                        </a:solidFill>
                        <a:effectLst/>
                        <a:latin typeface="+mn-lt"/>
                        <a:ea typeface="+mn-ea"/>
                        <a:cs typeface="+mn-cs"/>
                      </a:endParaRPr>
                    </a:p>
                    <a:p>
                      <a:pPr algn="ctr" fontAlgn="t"/>
                      <a:endParaRPr lang="en-US" sz="1800" b="0" i="0" kern="1200" dirty="0">
                        <a:solidFill>
                          <a:schemeClr val="tx1"/>
                        </a:solidFill>
                        <a:effectLst/>
                        <a:latin typeface="+mn-lt"/>
                        <a:ea typeface="+mn-ea"/>
                        <a:cs typeface="+mn-cs"/>
                      </a:endParaRPr>
                    </a:p>
                    <a:p>
                      <a:pPr algn="ctr" fontAlgn="t"/>
                      <a:endParaRPr lang="en-US" sz="1800" b="0" i="0" kern="1200" dirty="0">
                        <a:solidFill>
                          <a:schemeClr val="tx1"/>
                        </a:solidFill>
                        <a:effectLst/>
                        <a:latin typeface="+mn-lt"/>
                        <a:ea typeface="+mn-ea"/>
                        <a:cs typeface="+mn-cs"/>
                      </a:endParaRPr>
                    </a:p>
                    <a:p>
                      <a:pPr algn="ctr" fontAlgn="t"/>
                      <a:r>
                        <a:rPr lang="en-IN" sz="1800" b="0" i="0" kern="1200" dirty="0">
                          <a:solidFill>
                            <a:schemeClr val="tx1"/>
                          </a:solidFill>
                          <a:effectLst/>
                          <a:latin typeface="+mn-lt"/>
                          <a:ea typeface="+mn-ea"/>
                          <a:cs typeface="+mn-cs"/>
                        </a:rPr>
                        <a:t>Parametric estimation</a:t>
                      </a:r>
                    </a:p>
                    <a:p>
                      <a:pPr algn="ctr" fontAlgn="t"/>
                      <a:endParaRPr lang="en-US" sz="1800" b="0" i="0" kern="1200" dirty="0">
                        <a:solidFill>
                          <a:srgbClr val="494A52"/>
                        </a:solidFill>
                        <a:effectLst/>
                        <a:latin typeface="TTNorms"/>
                        <a:ea typeface="+mn-ea"/>
                        <a:cs typeface="+mn-cs"/>
                      </a:endParaRPr>
                    </a:p>
                    <a:p>
                      <a:pPr algn="ctr" fontAlgn="t"/>
                      <a:endParaRPr lang="en-US" sz="1800" b="0" i="0" kern="1200" dirty="0">
                        <a:solidFill>
                          <a:srgbClr val="494A52"/>
                        </a:solidFill>
                        <a:effectLst/>
                        <a:latin typeface="TTNorms"/>
                        <a:ea typeface="+mn-ea"/>
                        <a:cs typeface="+mn-cs"/>
                      </a:endParaRPr>
                    </a:p>
                    <a:p>
                      <a:pPr algn="ctr" fontAlgn="t"/>
                      <a:endParaRPr lang="en-US" sz="1800" b="0" i="0" kern="1200" dirty="0">
                        <a:solidFill>
                          <a:srgbClr val="494A52"/>
                        </a:solidFill>
                        <a:effectLst/>
                        <a:latin typeface="TTNorms"/>
                        <a:ea typeface="+mn-ea"/>
                        <a:cs typeface="+mn-cs"/>
                      </a:endParaRPr>
                    </a:p>
                    <a:p>
                      <a:pPr algn="ctr" fontAlgn="t"/>
                      <a:endParaRPr lang="en-US" sz="1800" b="0" i="0" kern="1200" dirty="0">
                        <a:solidFill>
                          <a:srgbClr val="494A52"/>
                        </a:solidFill>
                        <a:effectLst/>
                        <a:latin typeface="TTNorms"/>
                        <a:ea typeface="+mn-ea"/>
                        <a:cs typeface="+mn-cs"/>
                      </a:endParaRPr>
                    </a:p>
                    <a:p>
                      <a:pPr algn="ctr" fontAlgn="t"/>
                      <a:r>
                        <a:rPr lang="en-IN" sz="1800" b="0" i="0" kern="1200" dirty="0">
                          <a:solidFill>
                            <a:schemeClr val="tx1"/>
                          </a:solidFill>
                          <a:effectLst/>
                          <a:latin typeface="+mn-lt"/>
                          <a:ea typeface="+mn-ea"/>
                          <a:cs typeface="+mn-cs"/>
                        </a:rPr>
                        <a:t>Three-point estimation</a:t>
                      </a:r>
                      <a:endParaRPr lang="en-US" sz="1800" b="0" i="0" kern="1200" dirty="0">
                        <a:solidFill>
                          <a:srgbClr val="494A52"/>
                        </a:solidFill>
                        <a:effectLst/>
                        <a:latin typeface="TTNorms"/>
                        <a:ea typeface="+mn-ea"/>
                        <a:cs typeface="+mn-cs"/>
                      </a:endParaRPr>
                    </a:p>
                  </a:txBody>
                  <a:tcPr marL="25400" marR="25400" marT="25400" marB="25400">
                    <a:lnL w="6350" cap="flat" cmpd="sng" algn="ctr">
                      <a:solidFill>
                        <a:srgbClr val="494A52"/>
                      </a:solidFill>
                      <a:prstDash val="solid"/>
                      <a:round/>
                      <a:headEnd type="none" w="med" len="med"/>
                      <a:tailEnd type="none" w="med" len="med"/>
                    </a:lnL>
                    <a:lnR w="6350" cap="flat" cmpd="sng" algn="ctr">
                      <a:solidFill>
                        <a:srgbClr val="494A52"/>
                      </a:solidFill>
                      <a:prstDash val="solid"/>
                      <a:round/>
                      <a:headEnd type="none" w="med" len="med"/>
                      <a:tailEnd type="none" w="med" len="med"/>
                    </a:lnR>
                    <a:lnT w="6350" cap="flat" cmpd="sng" algn="ctr">
                      <a:solidFill>
                        <a:srgbClr val="494A52"/>
                      </a:solidFill>
                      <a:prstDash val="solid"/>
                      <a:round/>
                      <a:headEnd type="none" w="med" len="med"/>
                      <a:tailEnd type="none" w="med" len="med"/>
                    </a:lnT>
                    <a:lnB w="6350" cap="flat" cmpd="sng" algn="ctr">
                      <a:solidFill>
                        <a:srgbClr val="494A52"/>
                      </a:solidFill>
                      <a:prstDash val="solid"/>
                      <a:round/>
                      <a:headEnd type="none" w="med" len="med"/>
                      <a:tailEnd type="none" w="med" len="med"/>
                    </a:lnB>
                    <a:solidFill>
                      <a:srgbClr val="FFFFFF"/>
                    </a:solidFill>
                  </a:tcPr>
                </a:tc>
                <a:tc>
                  <a:txBody>
                    <a:bodyPr/>
                    <a:lstStyle/>
                    <a:p>
                      <a:pPr algn="ctr" fontAlgn="t"/>
                      <a:r>
                        <a:rPr lang="en-US" b="1" dirty="0">
                          <a:solidFill>
                            <a:srgbClr val="494A52"/>
                          </a:solidFill>
                          <a:effectLst/>
                          <a:latin typeface="TTNorms"/>
                        </a:rPr>
                        <a:t>Definition</a:t>
                      </a:r>
                    </a:p>
                    <a:p>
                      <a:pPr algn="ctr" fontAlgn="t"/>
                      <a:endParaRPr lang="en-US" dirty="0">
                        <a:solidFill>
                          <a:srgbClr val="494A52"/>
                        </a:solidFill>
                        <a:effectLst/>
                        <a:latin typeface="TTNorms"/>
                      </a:endParaRPr>
                    </a:p>
                    <a:p>
                      <a:pPr algn="ctr" fontAlgn="t"/>
                      <a:r>
                        <a:rPr lang="en-US" sz="1800" b="0" i="0" kern="1200" dirty="0">
                          <a:solidFill>
                            <a:schemeClr val="tx1"/>
                          </a:solidFill>
                          <a:effectLst/>
                          <a:latin typeface="+mn-lt"/>
                          <a:ea typeface="+mn-ea"/>
                          <a:cs typeface="+mn-cs"/>
                        </a:rPr>
                        <a:t>Figuring out the </a:t>
                      </a:r>
                      <a:r>
                        <a:rPr lang="en-US" sz="1800" b="0" i="0" kern="1200" dirty="0">
                          <a:solidFill>
                            <a:srgbClr val="FF0000"/>
                          </a:solidFill>
                          <a:effectLst/>
                          <a:latin typeface="+mn-lt"/>
                          <a:ea typeface="+mn-ea"/>
                          <a:cs typeface="+mn-cs"/>
                        </a:rPr>
                        <a:t>project’s</a:t>
                      </a:r>
                      <a:r>
                        <a:rPr lang="en-US" sz="1800" b="0" i="0" kern="1200" baseline="0" dirty="0">
                          <a:solidFill>
                            <a:srgbClr val="FF0000"/>
                          </a:solidFill>
                          <a:effectLst/>
                          <a:latin typeface="+mn-lt"/>
                          <a:ea typeface="+mn-ea"/>
                          <a:cs typeface="+mn-cs"/>
                        </a:rPr>
                        <a:t> </a:t>
                      </a:r>
                      <a:r>
                        <a:rPr lang="en-US" sz="1800" b="0" i="0" kern="1200" dirty="0">
                          <a:solidFill>
                            <a:srgbClr val="FF0000"/>
                          </a:solidFill>
                          <a:effectLst/>
                          <a:latin typeface="+mn-lt"/>
                          <a:ea typeface="+mn-ea"/>
                          <a:cs typeface="+mn-cs"/>
                        </a:rPr>
                        <a:t>total price and determining the scope of work that can be done.</a:t>
                      </a:r>
                    </a:p>
                    <a:p>
                      <a:pPr algn="ctr" fontAlgn="t"/>
                      <a:endParaRPr lang="en-US" sz="1800" b="0" i="0" kern="1200" dirty="0">
                        <a:solidFill>
                          <a:schemeClr val="tx1"/>
                        </a:solidFill>
                        <a:effectLst/>
                        <a:latin typeface="+mn-lt"/>
                        <a:ea typeface="+mn-ea"/>
                        <a:cs typeface="+mn-cs"/>
                      </a:endParaRPr>
                    </a:p>
                    <a:p>
                      <a:pPr algn="ctr" fontAlgn="t"/>
                      <a:r>
                        <a:rPr lang="en-US" sz="1800" b="0" i="0" kern="1200" dirty="0">
                          <a:solidFill>
                            <a:schemeClr val="tx1"/>
                          </a:solidFill>
                          <a:effectLst/>
                          <a:latin typeface="+mn-lt"/>
                          <a:ea typeface="+mn-ea"/>
                          <a:cs typeface="+mn-cs"/>
                        </a:rPr>
                        <a:t>Relying on data from </a:t>
                      </a:r>
                      <a:r>
                        <a:rPr lang="en-US" sz="1800" b="0" i="0" kern="1200" dirty="0">
                          <a:solidFill>
                            <a:srgbClr val="FF0000"/>
                          </a:solidFill>
                          <a:effectLst/>
                          <a:latin typeface="+mn-lt"/>
                          <a:ea typeface="+mn-ea"/>
                          <a:cs typeface="+mn-cs"/>
                        </a:rPr>
                        <a:t>previous similar projects</a:t>
                      </a:r>
                      <a:r>
                        <a:rPr lang="en-US" sz="1800" b="0" i="0" kern="1200" dirty="0">
                          <a:solidFill>
                            <a:schemeClr val="tx1"/>
                          </a:solidFill>
                          <a:effectLst/>
                          <a:latin typeface="+mn-lt"/>
                          <a:ea typeface="+mn-ea"/>
                          <a:cs typeface="+mn-cs"/>
                        </a:rPr>
                        <a:t> to forecast the cost.</a:t>
                      </a:r>
                    </a:p>
                    <a:p>
                      <a:pPr algn="ctr" fontAlgn="t"/>
                      <a:r>
                        <a:rPr lang="en-US" sz="1800" b="0" i="0" kern="1200" dirty="0">
                          <a:solidFill>
                            <a:schemeClr val="tx1"/>
                          </a:solidFill>
                          <a:effectLst/>
                          <a:latin typeface="+mn-lt"/>
                          <a:ea typeface="+mn-ea"/>
                          <a:cs typeface="+mn-cs"/>
                        </a:rPr>
                        <a:t>Taking specific cost variables and data points </a:t>
                      </a:r>
                      <a:r>
                        <a:rPr lang="en-US" sz="1800" b="0" i="0" kern="1200" dirty="0">
                          <a:solidFill>
                            <a:srgbClr val="FF0000"/>
                          </a:solidFill>
                          <a:effectLst/>
                          <a:latin typeface="+mn-lt"/>
                          <a:ea typeface="+mn-ea"/>
                          <a:cs typeface="+mn-cs"/>
                        </a:rPr>
                        <a:t>from other projects </a:t>
                      </a:r>
                      <a:r>
                        <a:rPr lang="en-US" sz="1800" b="0" i="0" kern="1200" dirty="0">
                          <a:solidFill>
                            <a:schemeClr val="tx1"/>
                          </a:solidFill>
                          <a:effectLst/>
                          <a:latin typeface="+mn-lt"/>
                          <a:ea typeface="+mn-ea"/>
                          <a:cs typeface="+mn-cs"/>
                        </a:rPr>
                        <a:t>to figure out the ultimate project cost.</a:t>
                      </a:r>
                    </a:p>
                    <a:p>
                      <a:pPr algn="ctr" fontAlgn="t"/>
                      <a:endParaRPr lang="en-US" sz="1800" b="0" i="0" kern="1200" dirty="0">
                        <a:solidFill>
                          <a:schemeClr val="tx1"/>
                        </a:solidFill>
                        <a:effectLst/>
                        <a:latin typeface="+mn-lt"/>
                        <a:ea typeface="+mn-ea"/>
                        <a:cs typeface="+mn-cs"/>
                      </a:endParaRPr>
                    </a:p>
                    <a:p>
                      <a:pPr algn="ctr" fontAlgn="t"/>
                      <a:r>
                        <a:rPr lang="en-US" sz="1800" b="0" i="0" kern="1200" dirty="0">
                          <a:solidFill>
                            <a:schemeClr val="tx1"/>
                          </a:solidFill>
                          <a:effectLst/>
                          <a:latin typeface="+mn-lt"/>
                          <a:ea typeface="+mn-ea"/>
                          <a:cs typeface="+mn-cs"/>
                        </a:rPr>
                        <a:t>Doing the average from </a:t>
                      </a:r>
                      <a:r>
                        <a:rPr lang="en-US" sz="1800" b="0" i="0" kern="1200" dirty="0">
                          <a:solidFill>
                            <a:srgbClr val="FF0000"/>
                          </a:solidFill>
                          <a:effectLst/>
                          <a:latin typeface="+mn-lt"/>
                          <a:ea typeface="+mn-ea"/>
                          <a:cs typeface="+mn-cs"/>
                        </a:rPr>
                        <a:t>the best, worst, and most likely case estimations</a:t>
                      </a:r>
                    </a:p>
                  </a:txBody>
                  <a:tcPr marL="25400" marR="25400" marT="25400" marB="25400">
                    <a:lnL w="6350" cap="flat" cmpd="sng" algn="ctr">
                      <a:solidFill>
                        <a:srgbClr val="494A52"/>
                      </a:solidFill>
                      <a:prstDash val="solid"/>
                      <a:round/>
                      <a:headEnd type="none" w="med" len="med"/>
                      <a:tailEnd type="none" w="med" len="med"/>
                    </a:lnL>
                    <a:lnR w="6350" cap="flat" cmpd="sng" algn="ctr">
                      <a:solidFill>
                        <a:srgbClr val="494A52"/>
                      </a:solidFill>
                      <a:prstDash val="solid"/>
                      <a:round/>
                      <a:headEnd type="none" w="med" len="med"/>
                      <a:tailEnd type="none" w="med" len="med"/>
                    </a:lnR>
                    <a:lnT w="6350" cap="flat" cmpd="sng" algn="ctr">
                      <a:solidFill>
                        <a:srgbClr val="494A52"/>
                      </a:solidFill>
                      <a:prstDash val="solid"/>
                      <a:round/>
                      <a:headEnd type="none" w="med" len="med"/>
                      <a:tailEnd type="none" w="med" len="med"/>
                    </a:lnT>
                    <a:lnB w="6350" cap="flat" cmpd="sng" algn="ctr">
                      <a:solidFill>
                        <a:srgbClr val="494A52"/>
                      </a:solidFill>
                      <a:prstDash val="solid"/>
                      <a:round/>
                      <a:headEnd type="none" w="med" len="med"/>
                      <a:tailEnd type="none" w="med" len="med"/>
                    </a:lnB>
                    <a:solidFill>
                      <a:srgbClr val="FFFFFF"/>
                    </a:solidFill>
                  </a:tcPr>
                </a:tc>
                <a:tc>
                  <a:txBody>
                    <a:bodyPr/>
                    <a:lstStyle/>
                    <a:p>
                      <a:pPr algn="ctr" fontAlgn="t"/>
                      <a:r>
                        <a:rPr lang="en-US" b="1" dirty="0">
                          <a:solidFill>
                            <a:srgbClr val="494A52"/>
                          </a:solidFill>
                          <a:effectLst/>
                          <a:latin typeface="TTNorms"/>
                        </a:rPr>
                        <a:t>Requirements</a:t>
                      </a:r>
                    </a:p>
                    <a:p>
                      <a:pPr algn="ctr" fontAlgn="t"/>
                      <a:endParaRPr lang="en-US" sz="1800" b="0" i="0" kern="1200" dirty="0">
                        <a:solidFill>
                          <a:schemeClr val="tx1"/>
                        </a:solidFill>
                        <a:effectLst/>
                        <a:latin typeface="+mn-lt"/>
                        <a:ea typeface="+mn-ea"/>
                        <a:cs typeface="+mn-cs"/>
                      </a:endParaRPr>
                    </a:p>
                    <a:p>
                      <a:pPr algn="ctr" fontAlgn="t"/>
                      <a:r>
                        <a:rPr lang="en-US" sz="1800" b="0" i="0" kern="1200" dirty="0">
                          <a:solidFill>
                            <a:schemeClr val="tx1"/>
                          </a:solidFill>
                          <a:effectLst/>
                          <a:latin typeface="+mn-lt"/>
                          <a:ea typeface="+mn-ea"/>
                          <a:cs typeface="+mn-cs"/>
                        </a:rPr>
                        <a:t>Commonly used to estimate elements </a:t>
                      </a:r>
                      <a:r>
                        <a:rPr lang="en-US" sz="1800" b="0" i="0" kern="1200" dirty="0">
                          <a:solidFill>
                            <a:srgbClr val="FF0000"/>
                          </a:solidFill>
                          <a:effectLst/>
                          <a:latin typeface="+mn-lt"/>
                          <a:ea typeface="+mn-ea"/>
                          <a:cs typeface="+mn-cs"/>
                        </a:rPr>
                        <a:t>on fixed price projects when the price is initially specified by the client</a:t>
                      </a:r>
                    </a:p>
                    <a:p>
                      <a:pPr algn="ctr" fontAlgn="t"/>
                      <a:endParaRPr lang="en-US" sz="1800" b="0" i="0" kern="1200" dirty="0">
                        <a:solidFill>
                          <a:schemeClr val="tx1"/>
                        </a:solidFill>
                        <a:effectLst/>
                        <a:latin typeface="+mn-lt"/>
                        <a:ea typeface="+mn-ea"/>
                        <a:cs typeface="+mn-cs"/>
                      </a:endParaRPr>
                    </a:p>
                    <a:p>
                      <a:pPr algn="ctr" fontAlgn="t"/>
                      <a:r>
                        <a:rPr lang="en-US" sz="1800" b="0" i="0" kern="1200" dirty="0">
                          <a:solidFill>
                            <a:schemeClr val="tx1"/>
                          </a:solidFill>
                          <a:effectLst/>
                          <a:latin typeface="+mn-lt"/>
                          <a:ea typeface="+mn-ea"/>
                          <a:cs typeface="+mn-cs"/>
                        </a:rPr>
                        <a:t>Recommended when there’s </a:t>
                      </a:r>
                      <a:r>
                        <a:rPr lang="en-US" sz="1800" b="0" i="0" kern="1200" dirty="0">
                          <a:solidFill>
                            <a:srgbClr val="FF0000"/>
                          </a:solidFill>
                          <a:effectLst/>
                          <a:latin typeface="+mn-lt"/>
                          <a:ea typeface="+mn-ea"/>
                          <a:cs typeface="+mn-cs"/>
                        </a:rPr>
                        <a:t>limited information about the project</a:t>
                      </a:r>
                      <a:r>
                        <a:rPr lang="en-US" sz="1800" b="0" i="0" kern="1200" dirty="0">
                          <a:solidFill>
                            <a:schemeClr val="tx1"/>
                          </a:solidFill>
                          <a:effectLst/>
                          <a:latin typeface="+mn-lt"/>
                          <a:ea typeface="+mn-ea"/>
                          <a:cs typeface="+mn-cs"/>
                        </a:rPr>
                        <a:t>.</a:t>
                      </a:r>
                    </a:p>
                    <a:p>
                      <a:pPr algn="ctr" fontAlgn="t"/>
                      <a:endParaRPr lang="en-US" sz="1800" b="0" i="0" kern="1200" dirty="0">
                        <a:solidFill>
                          <a:schemeClr val="tx1"/>
                        </a:solidFill>
                        <a:effectLst/>
                        <a:latin typeface="+mn-lt"/>
                        <a:ea typeface="+mn-ea"/>
                        <a:cs typeface="+mn-cs"/>
                      </a:endParaRPr>
                    </a:p>
                    <a:p>
                      <a:pPr algn="ctr" fontAlgn="t"/>
                      <a:r>
                        <a:rPr lang="en-US" sz="1800" b="0" i="0" kern="1200" dirty="0">
                          <a:solidFill>
                            <a:schemeClr val="tx1"/>
                          </a:solidFill>
                          <a:effectLst/>
                          <a:latin typeface="+mn-lt"/>
                          <a:ea typeface="+mn-ea"/>
                          <a:cs typeface="+mn-cs"/>
                        </a:rPr>
                        <a:t>Usually called in for use when the </a:t>
                      </a:r>
                      <a:r>
                        <a:rPr lang="en-US" sz="1800" b="0" i="0" kern="1200" dirty="0">
                          <a:solidFill>
                            <a:srgbClr val="FF0000"/>
                          </a:solidFill>
                          <a:effectLst/>
                          <a:latin typeface="+mn-lt"/>
                          <a:ea typeface="+mn-ea"/>
                          <a:cs typeface="+mn-cs"/>
                        </a:rPr>
                        <a:t>previous project data you have is scalable</a:t>
                      </a:r>
                    </a:p>
                    <a:p>
                      <a:pPr algn="ctr" fontAlgn="t"/>
                      <a:endParaRPr lang="en-US" sz="1800" b="0" i="0" kern="1200" dirty="0">
                        <a:solidFill>
                          <a:schemeClr val="tx1"/>
                        </a:solidFill>
                        <a:effectLst/>
                        <a:latin typeface="+mn-lt"/>
                        <a:ea typeface="+mn-ea"/>
                        <a:cs typeface="+mn-cs"/>
                      </a:endParaRPr>
                    </a:p>
                    <a:p>
                      <a:pPr algn="ctr" fontAlgn="t"/>
                      <a:endParaRPr lang="en-US" sz="1800" b="0" i="0" kern="1200" dirty="0">
                        <a:solidFill>
                          <a:schemeClr val="tx1"/>
                        </a:solidFill>
                        <a:effectLst/>
                        <a:latin typeface="+mn-lt"/>
                        <a:ea typeface="+mn-ea"/>
                        <a:cs typeface="+mn-cs"/>
                      </a:endParaRPr>
                    </a:p>
                    <a:p>
                      <a:pPr algn="ctr" fontAlgn="t"/>
                      <a:endParaRPr lang="en-US" sz="1800" b="0" i="0" kern="1200" dirty="0">
                        <a:solidFill>
                          <a:schemeClr val="tx1"/>
                        </a:solidFill>
                        <a:effectLst/>
                        <a:latin typeface="+mn-lt"/>
                        <a:ea typeface="+mn-ea"/>
                        <a:cs typeface="+mn-cs"/>
                      </a:endParaRPr>
                    </a:p>
                    <a:p>
                      <a:pPr algn="ctr" fontAlgn="t"/>
                      <a:r>
                        <a:rPr lang="en-US" sz="1800" b="0" i="0" kern="1200" dirty="0">
                          <a:solidFill>
                            <a:schemeClr val="tx1"/>
                          </a:solidFill>
                          <a:effectLst/>
                          <a:latin typeface="+mn-lt"/>
                          <a:ea typeface="+mn-ea"/>
                          <a:cs typeface="+mn-cs"/>
                        </a:rPr>
                        <a:t>Well-advised when the </a:t>
                      </a:r>
                      <a:r>
                        <a:rPr lang="en-US" sz="1800" b="0" i="0" kern="1200" dirty="0">
                          <a:solidFill>
                            <a:srgbClr val="FF0000"/>
                          </a:solidFill>
                          <a:effectLst/>
                          <a:latin typeface="+mn-lt"/>
                          <a:ea typeface="+mn-ea"/>
                          <a:cs typeface="+mn-cs"/>
                        </a:rPr>
                        <a:t>risk of going over budget is high</a:t>
                      </a:r>
                      <a:endParaRPr lang="en-US" dirty="0">
                        <a:solidFill>
                          <a:srgbClr val="FF0000"/>
                        </a:solidFill>
                        <a:effectLst/>
                        <a:latin typeface="TTNorms"/>
                      </a:endParaRPr>
                    </a:p>
                  </a:txBody>
                  <a:tcPr marL="25400" marR="25400" marT="25400" marB="25400">
                    <a:lnL w="6350" cap="flat" cmpd="sng" algn="ctr">
                      <a:solidFill>
                        <a:srgbClr val="494A52"/>
                      </a:solidFill>
                      <a:prstDash val="solid"/>
                      <a:round/>
                      <a:headEnd type="none" w="med" len="med"/>
                      <a:tailEnd type="none" w="med" len="med"/>
                    </a:lnL>
                    <a:lnR w="6350" cap="flat" cmpd="sng" algn="ctr">
                      <a:solidFill>
                        <a:srgbClr val="494A52"/>
                      </a:solidFill>
                      <a:prstDash val="solid"/>
                      <a:round/>
                      <a:headEnd type="none" w="med" len="med"/>
                      <a:tailEnd type="none" w="med" len="med"/>
                    </a:lnR>
                    <a:lnT w="6350" cap="flat" cmpd="sng" algn="ctr">
                      <a:solidFill>
                        <a:srgbClr val="494A52"/>
                      </a:solidFill>
                      <a:prstDash val="solid"/>
                      <a:round/>
                      <a:headEnd type="none" w="med" len="med"/>
                      <a:tailEnd type="none" w="med" len="med"/>
                    </a:lnT>
                    <a:lnB w="6350" cap="flat" cmpd="sng" algn="ctr">
                      <a:solidFill>
                        <a:srgbClr val="494A52"/>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12557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3600" b="1" dirty="0"/>
            </a:br>
            <a:br>
              <a:rPr lang="en-IN" sz="3600" b="1" dirty="0"/>
            </a:br>
            <a:br>
              <a:rPr lang="en-IN" sz="3600" b="1" dirty="0"/>
            </a:br>
            <a:br>
              <a:rPr lang="en-IN" sz="3600" b="1" dirty="0"/>
            </a:br>
            <a:br>
              <a:rPr lang="en-IN" sz="3600" b="1" dirty="0"/>
            </a:br>
            <a:br>
              <a:rPr lang="en-IN" b="1" dirty="0"/>
            </a:br>
            <a:br>
              <a:rPr lang="en-IN" b="1" dirty="0"/>
            </a:br>
            <a:r>
              <a:rPr lang="en-US" b="1" dirty="0"/>
              <a:t>Prime reasons for inaccurate project cost estimates </a:t>
            </a:r>
            <a:br>
              <a:rPr lang="en-US" b="1" dirty="0"/>
            </a:br>
            <a:br>
              <a:rPr lang="en-IN" b="1" dirty="0"/>
            </a:br>
            <a:br>
              <a:rPr lang="en-IN" b="1" dirty="0"/>
            </a:br>
            <a:br>
              <a:rPr lang="en-US" b="1" dirty="0"/>
            </a:br>
            <a:br>
              <a:rPr lang="en-US" dirty="0"/>
            </a:br>
            <a:br>
              <a:rPr lang="en-US" b="1" dirty="0"/>
            </a:br>
            <a:br>
              <a:rPr lang="en-IN" b="1" dirty="0"/>
            </a:br>
            <a:endParaRPr lang="en-IN" b="1" dirty="0"/>
          </a:p>
        </p:txBody>
      </p:sp>
      <p:sp>
        <p:nvSpPr>
          <p:cNvPr id="3" name="Content Placeholder 2"/>
          <p:cNvSpPr>
            <a:spLocks noGrp="1"/>
          </p:cNvSpPr>
          <p:nvPr>
            <p:ph idx="1"/>
          </p:nvPr>
        </p:nvSpPr>
        <p:spPr>
          <a:xfrm>
            <a:off x="838200" y="1508369"/>
            <a:ext cx="10515600" cy="4668594"/>
          </a:xfrm>
        </p:spPr>
        <p:txBody>
          <a:bodyPr>
            <a:normAutofit/>
          </a:bodyPr>
          <a:lstStyle/>
          <a:p>
            <a:pPr marL="0" indent="0">
              <a:buNone/>
            </a:pPr>
            <a:r>
              <a:rPr lang="en-US" sz="2000" dirty="0"/>
              <a:t>More often than not, project cost estimates turn out to be off-the-mark. The main reason being the timing when they’re made - during the proposal phase - that is when you know the least about the project, plus many other factors that compromise the quality of cost estimates. The common pitfalls to watch out for that can destroy the accuracy and reliability of your estimates are:</a:t>
            </a:r>
          </a:p>
          <a:p>
            <a:r>
              <a:rPr lang="en-US" sz="2000" b="1" dirty="0">
                <a:solidFill>
                  <a:srgbClr val="FF0000"/>
                </a:solidFill>
              </a:rPr>
              <a:t>Long Sighted predictions</a:t>
            </a:r>
            <a:r>
              <a:rPr lang="en-US" sz="2000" b="1" dirty="0"/>
              <a:t>.</a:t>
            </a:r>
            <a:r>
              <a:rPr lang="en-US" sz="2000" dirty="0"/>
              <a:t> Seasoned project managers know that every estimate is a premature estimate if it’s </a:t>
            </a:r>
            <a:r>
              <a:rPr lang="en-US" sz="2000" dirty="0">
                <a:solidFill>
                  <a:srgbClr val="FF0000"/>
                </a:solidFill>
              </a:rPr>
              <a:t>made a long time in advance</a:t>
            </a:r>
            <a:r>
              <a:rPr lang="en-US" sz="2000" dirty="0"/>
              <a:t>, let’s say to predict the budget three years ahead. It immediately turns into a guess estimate that will hardly be relevant then. </a:t>
            </a:r>
          </a:p>
          <a:p>
            <a:r>
              <a:rPr lang="en-US" sz="2000" b="1" dirty="0">
                <a:solidFill>
                  <a:srgbClr val="FF0000"/>
                </a:solidFill>
              </a:rPr>
              <a:t>Shortage of expertise on similar projects</a:t>
            </a:r>
            <a:r>
              <a:rPr lang="en-US" sz="2000" b="1" dirty="0"/>
              <a:t>.</a:t>
            </a:r>
            <a:r>
              <a:rPr lang="en-US" sz="2000" dirty="0"/>
              <a:t> There is no denial of the fact that better cost estimates come with experience on comparable initiatives. Analogous projects inform your next estimation decisions by giving you a clearer understanding of how the new project can be better scoped out and which milestones take longer than usual.</a:t>
            </a:r>
          </a:p>
          <a:p>
            <a:r>
              <a:rPr lang="en-US" sz="2000" b="1" dirty="0">
                <a:solidFill>
                  <a:srgbClr val="FF0000"/>
                </a:solidFill>
              </a:rPr>
              <a:t>Lack of requirements</a:t>
            </a:r>
            <a:r>
              <a:rPr lang="en-US" sz="2000" b="1" dirty="0"/>
              <a:t>.</a:t>
            </a:r>
            <a:r>
              <a:rPr lang="en-US" sz="2000" dirty="0"/>
              <a:t> Having an idea what the project is all about is not enough. To provide an accurate estimate, every element in the project should be specified per client’s request. Staying on the same page with the client will help you break the project down into manageable chunks of work and ensure that you don't miss out on anyone’s expectations. </a:t>
            </a:r>
          </a:p>
          <a:p>
            <a:endParaRPr lang="en-US" sz="2000" dirty="0"/>
          </a:p>
          <a:p>
            <a:pPr marL="0" indent="0">
              <a:buNone/>
            </a:pPr>
            <a:endParaRPr lang="en-US" sz="2000" dirty="0"/>
          </a:p>
        </p:txBody>
      </p:sp>
    </p:spTree>
    <p:extLst>
      <p:ext uri="{BB962C8B-B14F-4D97-AF65-F5344CB8AC3E}">
        <p14:creationId xmlns:p14="http://schemas.microsoft.com/office/powerpoint/2010/main" val="1050512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3600" b="1" dirty="0"/>
            </a:br>
            <a:br>
              <a:rPr lang="en-IN" sz="3600" b="1" dirty="0"/>
            </a:br>
            <a:br>
              <a:rPr lang="en-IN" sz="3600" b="1" dirty="0"/>
            </a:br>
            <a:br>
              <a:rPr lang="en-IN" sz="3600" b="1" dirty="0"/>
            </a:br>
            <a:br>
              <a:rPr lang="en-IN" sz="3600" b="1" dirty="0"/>
            </a:br>
            <a:br>
              <a:rPr lang="en-IN" b="1" dirty="0"/>
            </a:br>
            <a:br>
              <a:rPr lang="en-IN" b="1" dirty="0"/>
            </a:br>
            <a:r>
              <a:rPr lang="en-US" b="1" dirty="0"/>
              <a:t>Prime reasons for inaccurate project cost estimates </a:t>
            </a:r>
            <a:br>
              <a:rPr lang="en-US" b="1" dirty="0"/>
            </a:br>
            <a:br>
              <a:rPr lang="en-IN" b="1" dirty="0"/>
            </a:br>
            <a:br>
              <a:rPr lang="en-IN" b="1" dirty="0"/>
            </a:br>
            <a:br>
              <a:rPr lang="en-US" b="1" dirty="0"/>
            </a:br>
            <a:br>
              <a:rPr lang="en-US" dirty="0"/>
            </a:br>
            <a:br>
              <a:rPr lang="en-US" b="1" dirty="0"/>
            </a:br>
            <a:br>
              <a:rPr lang="en-IN" b="1" dirty="0"/>
            </a:br>
            <a:endParaRPr lang="en-IN" b="1" dirty="0"/>
          </a:p>
        </p:txBody>
      </p:sp>
      <p:sp>
        <p:nvSpPr>
          <p:cNvPr id="3" name="Content Placeholder 2"/>
          <p:cNvSpPr>
            <a:spLocks noGrp="1"/>
          </p:cNvSpPr>
          <p:nvPr>
            <p:ph idx="1"/>
          </p:nvPr>
        </p:nvSpPr>
        <p:spPr>
          <a:xfrm>
            <a:off x="838200" y="1508369"/>
            <a:ext cx="10515600" cy="4668594"/>
          </a:xfrm>
        </p:spPr>
        <p:txBody>
          <a:bodyPr>
            <a:normAutofit/>
          </a:bodyPr>
          <a:lstStyle/>
          <a:p>
            <a:pPr algn="just"/>
            <a:r>
              <a:rPr lang="en-US" sz="2000" b="1" dirty="0">
                <a:solidFill>
                  <a:srgbClr val="FF0000"/>
                </a:solidFill>
              </a:rPr>
              <a:t>Splitting one task across multiple resources</a:t>
            </a:r>
            <a:r>
              <a:rPr lang="en-US" sz="2000" b="1" dirty="0"/>
              <a:t>.</a:t>
            </a:r>
            <a:r>
              <a:rPr lang="en-US" sz="2000" dirty="0"/>
              <a:t> When more than one person works on a task, clear processes should be set in place, which in turn requires additional planning and management time, often not taken into account. Not only does it make the task last longer, but it also increases chances of overshot deadlines and estimates. In the end, one task divided between multiple team members turns out to be more costly than you initially thought.  </a:t>
            </a:r>
          </a:p>
          <a:p>
            <a:pPr algn="just"/>
            <a:r>
              <a:rPr lang="en-US" sz="2000" b="1" dirty="0">
                <a:solidFill>
                  <a:srgbClr val="FF0000"/>
                </a:solidFill>
              </a:rPr>
              <a:t>Expecting that resources will work at full battery</a:t>
            </a:r>
            <a:r>
              <a:rPr lang="en-US" sz="2000" b="1" dirty="0"/>
              <a:t>.</a:t>
            </a:r>
            <a:r>
              <a:rPr lang="en-US" sz="2000" dirty="0"/>
              <a:t> Total efficiency at workplace is a utopia we all want to believe in. There will always be “dead time” or unexpected non-billable work. A more reasonable number to target would be 70-80%. Don’t forget to include that when scoping your next project.</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44442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sz="3600" b="1" dirty="0"/>
            </a:br>
            <a:br>
              <a:rPr lang="en-IN" sz="3600" b="1" dirty="0"/>
            </a:br>
            <a:br>
              <a:rPr lang="en-IN" sz="3600" b="1" dirty="0"/>
            </a:br>
            <a:br>
              <a:rPr lang="en-IN" sz="3600" b="1" dirty="0"/>
            </a:br>
            <a:br>
              <a:rPr lang="en-IN" sz="3600" b="1" dirty="0"/>
            </a:br>
            <a:br>
              <a:rPr lang="en-IN" b="1" dirty="0"/>
            </a:br>
            <a:br>
              <a:rPr lang="en-IN" b="1" dirty="0"/>
            </a:br>
            <a:br>
              <a:rPr lang="en-IN" b="1" dirty="0"/>
            </a:br>
            <a:br>
              <a:rPr lang="en-IN" b="1" dirty="0"/>
            </a:br>
            <a:r>
              <a:rPr lang="en-US" b="1" dirty="0"/>
              <a:t>The pros of using a spreadsheet for cost estimation</a:t>
            </a:r>
            <a:br>
              <a:rPr lang="en-US" b="1" dirty="0"/>
            </a:br>
            <a:r>
              <a:rPr lang="en-US" b="1" dirty="0"/>
              <a:t> </a:t>
            </a:r>
            <a:br>
              <a:rPr lang="en-US" b="1" dirty="0"/>
            </a:br>
            <a:br>
              <a:rPr lang="en-IN" b="1" dirty="0"/>
            </a:br>
            <a:br>
              <a:rPr lang="en-IN" b="1" dirty="0"/>
            </a:br>
            <a:br>
              <a:rPr lang="en-US" b="1" dirty="0"/>
            </a:br>
            <a:br>
              <a:rPr lang="en-US" dirty="0"/>
            </a:br>
            <a:br>
              <a:rPr lang="en-US" b="1" dirty="0"/>
            </a:br>
            <a:br>
              <a:rPr lang="en-IN" b="1" dirty="0"/>
            </a:br>
            <a:endParaRPr lang="en-IN" b="1" dirty="0"/>
          </a:p>
        </p:txBody>
      </p:sp>
      <p:sp>
        <p:nvSpPr>
          <p:cNvPr id="3" name="Content Placeholder 2"/>
          <p:cNvSpPr>
            <a:spLocks noGrp="1"/>
          </p:cNvSpPr>
          <p:nvPr>
            <p:ph idx="1"/>
          </p:nvPr>
        </p:nvSpPr>
        <p:spPr>
          <a:xfrm>
            <a:off x="838200" y="1690687"/>
            <a:ext cx="10515600" cy="4486275"/>
          </a:xfrm>
        </p:spPr>
        <p:txBody>
          <a:bodyPr>
            <a:normAutofit/>
          </a:bodyPr>
          <a:lstStyle/>
          <a:p>
            <a:r>
              <a:rPr lang="en-US" dirty="0"/>
              <a:t>Almost an </a:t>
            </a:r>
            <a:r>
              <a:rPr lang="en-US" dirty="0">
                <a:solidFill>
                  <a:srgbClr val="FF0000"/>
                </a:solidFill>
              </a:rPr>
              <a:t>industry standard</a:t>
            </a:r>
          </a:p>
          <a:p>
            <a:r>
              <a:rPr lang="en-US" dirty="0"/>
              <a:t>Low barrier for entry (</a:t>
            </a:r>
            <a:r>
              <a:rPr lang="en-US" dirty="0">
                <a:solidFill>
                  <a:srgbClr val="FF0000"/>
                </a:solidFill>
              </a:rPr>
              <a:t>Most people have access to it and know how to use it</a:t>
            </a:r>
            <a:r>
              <a:rPr lang="en-US" dirty="0"/>
              <a:t>)</a:t>
            </a:r>
          </a:p>
          <a:p>
            <a:r>
              <a:rPr lang="en-US" dirty="0"/>
              <a:t>Very </a:t>
            </a:r>
            <a:r>
              <a:rPr lang="en-US" dirty="0">
                <a:solidFill>
                  <a:srgbClr val="FF0000"/>
                </a:solidFill>
              </a:rPr>
              <a:t>adaptable and customizable</a:t>
            </a:r>
          </a:p>
          <a:p>
            <a:r>
              <a:rPr lang="en-US" dirty="0"/>
              <a:t>Easy to </a:t>
            </a:r>
            <a:r>
              <a:rPr lang="en-US" dirty="0">
                <a:solidFill>
                  <a:srgbClr val="FF0000"/>
                </a:solidFill>
              </a:rPr>
              <a:t>analyze, present, and pivot data</a:t>
            </a:r>
            <a:r>
              <a:rPr lang="en-US" dirty="0"/>
              <a:t> (for a single project at least)</a:t>
            </a:r>
          </a:p>
          <a:p>
            <a:r>
              <a:rPr lang="en-US" dirty="0"/>
              <a:t>Easy to </a:t>
            </a:r>
            <a:r>
              <a:rPr lang="en-US" dirty="0">
                <a:solidFill>
                  <a:srgbClr val="FF0000"/>
                </a:solidFill>
              </a:rPr>
              <a:t>copy and distribute</a:t>
            </a:r>
          </a:p>
          <a:p>
            <a:pPr marL="0" indent="0">
              <a:buNone/>
            </a:pPr>
            <a:endParaRPr lang="en-US" sz="2000" dirty="0"/>
          </a:p>
        </p:txBody>
      </p:sp>
    </p:spTree>
    <p:extLst>
      <p:ext uri="{BB962C8B-B14F-4D97-AF65-F5344CB8AC3E}">
        <p14:creationId xmlns:p14="http://schemas.microsoft.com/office/powerpoint/2010/main" val="3365667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3910</TotalTime>
  <Words>2804</Words>
  <Application>Microsoft Office PowerPoint</Application>
  <PresentationFormat>Widescreen</PresentationFormat>
  <Paragraphs>178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-apple-system</vt:lpstr>
      <vt:lpstr>Arial</vt:lpstr>
      <vt:lpstr>Calibri</vt:lpstr>
      <vt:lpstr>Calibri Light</vt:lpstr>
      <vt:lpstr>TTNorms</vt:lpstr>
      <vt:lpstr>Office Theme</vt:lpstr>
      <vt:lpstr>    Project Management and Entrepreneurship KHU702</vt:lpstr>
      <vt:lpstr>Project Cost Estimation</vt:lpstr>
      <vt:lpstr>PowerPoint Presentation</vt:lpstr>
      <vt:lpstr> Why project cost estimation is important??  </vt:lpstr>
      <vt:lpstr>     Common project cost estimation techniques      </vt:lpstr>
      <vt:lpstr>     Common project cost estimation techniques      </vt:lpstr>
      <vt:lpstr>       Prime reasons for inaccurate project cost estimates        </vt:lpstr>
      <vt:lpstr>       Prime reasons for inaccurate project cost estimates        </vt:lpstr>
      <vt:lpstr>         The pros of using a spreadsheet for cost estimation         </vt:lpstr>
      <vt:lpstr>         The cons of using a spreadsheet for cost estimation         </vt:lpstr>
      <vt:lpstr>         Working Capital Requirements of a Project         </vt:lpstr>
      <vt:lpstr>                  </vt:lpstr>
      <vt:lpstr>                  </vt:lpstr>
      <vt:lpstr>          What are Sources of Funding?          </vt:lpstr>
      <vt:lpstr>          What are Sources of Funding?          </vt:lpstr>
      <vt:lpstr>          What are Sources of Funding?          </vt:lpstr>
      <vt:lpstr>          What are Sources of Funding?          </vt:lpstr>
      <vt:lpstr>          What are Sources of Funding?          </vt:lpstr>
      <vt:lpstr>           What Is Capital Budgeting?           </vt:lpstr>
      <vt:lpstr>           What Is Capital Budgeting?           </vt:lpstr>
      <vt:lpstr>          Major Methods         </vt:lpstr>
      <vt:lpstr>          Major Methods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and Entrepreneurship KOE076</dc:title>
  <dc:creator>Kanika</dc:creator>
  <cp:lastModifiedBy>Kumar Himanshu</cp:lastModifiedBy>
  <cp:revision>63</cp:revision>
  <dcterms:created xsi:type="dcterms:W3CDTF">2021-09-15T10:42:44Z</dcterms:created>
  <dcterms:modified xsi:type="dcterms:W3CDTF">2021-10-25T14:13:09Z</dcterms:modified>
</cp:coreProperties>
</file>