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259" r:id="rId3"/>
    <p:sldId id="283" r:id="rId4"/>
    <p:sldId id="257" r:id="rId5"/>
    <p:sldId id="262" r:id="rId6"/>
    <p:sldId id="265" r:id="rId7"/>
    <p:sldId id="264" r:id="rId8"/>
    <p:sldId id="266" r:id="rId9"/>
    <p:sldId id="267" r:id="rId10"/>
    <p:sldId id="268" r:id="rId11"/>
    <p:sldId id="270" r:id="rId12"/>
    <p:sldId id="273" r:id="rId13"/>
    <p:sldId id="274" r:id="rId14"/>
    <p:sldId id="272" r:id="rId15"/>
    <p:sldId id="275" r:id="rId16"/>
    <p:sldId id="278" r:id="rId17"/>
    <p:sldId id="277" r:id="rId18"/>
    <p:sldId id="279" r:id="rId19"/>
    <p:sldId id="271" r:id="rId20"/>
    <p:sldId id="280" r:id="rId21"/>
    <p:sldId id="281" r:id="rId22"/>
    <p:sldId id="282"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30" r:id="rId40"/>
    <p:sldId id="331"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69" d="100"/>
          <a:sy n="69" d="100"/>
        </p:scale>
        <p:origin x="78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E1C12D-61E7-451F-848A-A7D92D3B7C6B}" type="doc">
      <dgm:prSet loTypeId="urn:microsoft.com/office/officeart/2005/8/layout/process5" loCatId="process" qsTypeId="urn:microsoft.com/office/officeart/2005/8/quickstyle/simple5" qsCatId="simple" csTypeId="urn:microsoft.com/office/officeart/2005/8/colors/colorful5" csCatId="colorful" phldr="1"/>
      <dgm:spPr/>
      <dgm:t>
        <a:bodyPr/>
        <a:lstStyle/>
        <a:p>
          <a:endParaRPr lang="en-US"/>
        </a:p>
      </dgm:t>
    </dgm:pt>
    <dgm:pt modelId="{8755573F-D0CC-44A9-8ACE-4FDB93E5E403}">
      <dgm:prSet phldrT="[Text]"/>
      <dgm:spPr/>
      <dgm:t>
        <a:bodyPr/>
        <a:lstStyle/>
        <a:p>
          <a:pPr rtl="0"/>
          <a:r>
            <a:rPr kumimoji="0" lang="en-US" b="1" i="0" u="none" strike="noStrike" cap="none" spc="0" normalizeH="0" baseline="0" noProof="0" dirty="0">
              <a:ln/>
              <a:solidFill>
                <a:schemeClr val="tx1"/>
              </a:solidFill>
              <a:effectLst/>
              <a:uLnTx/>
              <a:uFillTx/>
              <a:latin typeface="+mn-lt"/>
              <a:ea typeface="+mn-ea"/>
              <a:cs typeface="+mn-cs"/>
            </a:rPr>
            <a:t>Idea Generation</a:t>
          </a:r>
          <a:endParaRPr lang="en-US" b="1" dirty="0">
            <a:solidFill>
              <a:schemeClr val="tx1"/>
            </a:solidFill>
          </a:endParaRPr>
        </a:p>
      </dgm:t>
    </dgm:pt>
    <dgm:pt modelId="{B989F67D-3234-4793-B939-EAA17BE7E4ED}" type="parTrans" cxnId="{F6777EB6-B0E5-48F3-9F1D-0B4A7FD1D6A4}">
      <dgm:prSet/>
      <dgm:spPr/>
      <dgm:t>
        <a:bodyPr/>
        <a:lstStyle/>
        <a:p>
          <a:endParaRPr lang="en-US" b="1">
            <a:solidFill>
              <a:schemeClr val="tx1"/>
            </a:solidFill>
          </a:endParaRPr>
        </a:p>
      </dgm:t>
    </dgm:pt>
    <dgm:pt modelId="{ABC48597-3BD9-4524-AD17-3B6EE6AE4C61}" type="sibTrans" cxnId="{F6777EB6-B0E5-48F3-9F1D-0B4A7FD1D6A4}">
      <dgm:prSet/>
      <dgm:spPr/>
      <dgm:t>
        <a:bodyPr/>
        <a:lstStyle/>
        <a:p>
          <a:endParaRPr lang="en-US" b="1">
            <a:solidFill>
              <a:schemeClr val="tx1"/>
            </a:solidFill>
          </a:endParaRPr>
        </a:p>
      </dgm:t>
    </dgm:pt>
    <dgm:pt modelId="{123F5EC6-8C83-4079-A9C2-0511B7449F70}">
      <dgm:prSet phldrT="[Text]"/>
      <dgm:spPr/>
      <dgm:t>
        <a:bodyPr/>
        <a:lstStyle/>
        <a:p>
          <a:pPr rtl="0"/>
          <a:r>
            <a:rPr lang="en-US" b="1" dirty="0">
              <a:solidFill>
                <a:schemeClr val="tx1"/>
              </a:solidFill>
              <a:latin typeface="+mn-lt"/>
            </a:rPr>
            <a:t>Preliminary Screening</a:t>
          </a:r>
          <a:endParaRPr lang="en-US" b="1" dirty="0">
            <a:solidFill>
              <a:schemeClr val="tx1"/>
            </a:solidFill>
          </a:endParaRPr>
        </a:p>
      </dgm:t>
    </dgm:pt>
    <dgm:pt modelId="{1B5E6F56-F726-43C3-90FE-AF046E849841}" type="parTrans" cxnId="{596D52E2-C40B-4382-B6B3-A66752D89F5A}">
      <dgm:prSet/>
      <dgm:spPr/>
      <dgm:t>
        <a:bodyPr/>
        <a:lstStyle/>
        <a:p>
          <a:endParaRPr lang="en-US" b="1">
            <a:solidFill>
              <a:schemeClr val="tx1"/>
            </a:solidFill>
          </a:endParaRPr>
        </a:p>
      </dgm:t>
    </dgm:pt>
    <dgm:pt modelId="{F4157596-9A0B-4A29-88DB-D32E46592FE0}" type="sibTrans" cxnId="{596D52E2-C40B-4382-B6B3-A66752D89F5A}">
      <dgm:prSet/>
      <dgm:spPr/>
      <dgm:t>
        <a:bodyPr/>
        <a:lstStyle/>
        <a:p>
          <a:endParaRPr lang="en-US" b="1">
            <a:solidFill>
              <a:schemeClr val="tx1"/>
            </a:solidFill>
          </a:endParaRPr>
        </a:p>
      </dgm:t>
    </dgm:pt>
    <dgm:pt modelId="{8DD146CA-10B0-46F7-9126-5D3E1B539001}">
      <dgm:prSet phldrT="[Text]"/>
      <dgm:spPr/>
      <dgm:t>
        <a:bodyPr/>
        <a:lstStyle/>
        <a:p>
          <a:pPr rtl="0"/>
          <a:r>
            <a:rPr kumimoji="0" lang="en-US" b="1" i="0" u="none" strike="noStrike" cap="none" spc="0" normalizeH="0" baseline="0" noProof="0" dirty="0">
              <a:ln/>
              <a:solidFill>
                <a:schemeClr val="tx1"/>
              </a:solidFill>
              <a:effectLst/>
              <a:uLnTx/>
              <a:uFillTx/>
              <a:latin typeface="+mn-lt"/>
              <a:ea typeface="+mn-ea"/>
              <a:cs typeface="+mn-cs"/>
            </a:rPr>
            <a:t>Project</a:t>
          </a:r>
          <a:r>
            <a:rPr kumimoji="0" lang="en-US" b="1" i="0" u="none" strike="noStrike" cap="none" spc="0" normalizeH="0" noProof="0" dirty="0">
              <a:ln/>
              <a:solidFill>
                <a:schemeClr val="tx1"/>
              </a:solidFill>
              <a:effectLst/>
              <a:uLnTx/>
              <a:uFillTx/>
              <a:latin typeface="+mn-lt"/>
              <a:ea typeface="+mn-ea"/>
              <a:cs typeface="+mn-cs"/>
            </a:rPr>
            <a:t> feasibility</a:t>
          </a:r>
          <a:endParaRPr lang="en-US" b="1" dirty="0">
            <a:solidFill>
              <a:schemeClr val="tx1"/>
            </a:solidFill>
          </a:endParaRPr>
        </a:p>
      </dgm:t>
    </dgm:pt>
    <dgm:pt modelId="{D5FA958F-DCC6-41A6-98E3-EABA20223F54}" type="parTrans" cxnId="{ABA92CDC-E452-459E-A473-B8A4A1B4D2FD}">
      <dgm:prSet/>
      <dgm:spPr/>
      <dgm:t>
        <a:bodyPr/>
        <a:lstStyle/>
        <a:p>
          <a:endParaRPr lang="en-US" b="1">
            <a:solidFill>
              <a:schemeClr val="tx1"/>
            </a:solidFill>
          </a:endParaRPr>
        </a:p>
      </dgm:t>
    </dgm:pt>
    <dgm:pt modelId="{50F3B481-EF89-4FB2-BFCE-BD51FA4CA7AC}" type="sibTrans" cxnId="{ABA92CDC-E452-459E-A473-B8A4A1B4D2FD}">
      <dgm:prSet/>
      <dgm:spPr/>
      <dgm:t>
        <a:bodyPr/>
        <a:lstStyle/>
        <a:p>
          <a:endParaRPr lang="en-US" b="1">
            <a:solidFill>
              <a:schemeClr val="tx1"/>
            </a:solidFill>
          </a:endParaRPr>
        </a:p>
      </dgm:t>
    </dgm:pt>
    <dgm:pt modelId="{3ACF98C7-D77B-4C68-93B8-C8F9C9737521}">
      <dgm:prSet phldrT="[Text]"/>
      <dgm:spPr/>
      <dgm:t>
        <a:bodyPr/>
        <a:lstStyle/>
        <a:p>
          <a:pPr rtl="0"/>
          <a:r>
            <a:rPr lang="en-US" b="1" baseline="0" dirty="0">
              <a:solidFill>
                <a:schemeClr val="tx1"/>
              </a:solidFill>
              <a:latin typeface="+mn-lt"/>
            </a:rPr>
            <a:t>Support</a:t>
          </a:r>
          <a:r>
            <a:rPr lang="en-US" b="1" dirty="0">
              <a:solidFill>
                <a:schemeClr val="tx1"/>
              </a:solidFill>
              <a:latin typeface="+mn-lt"/>
            </a:rPr>
            <a:t> study</a:t>
          </a:r>
          <a:endParaRPr lang="en-US" b="1" dirty="0">
            <a:solidFill>
              <a:schemeClr val="tx1"/>
            </a:solidFill>
          </a:endParaRPr>
        </a:p>
      </dgm:t>
    </dgm:pt>
    <dgm:pt modelId="{1A8D61E6-6734-4699-A742-0C4D71AAF691}" type="parTrans" cxnId="{9DA32D33-CBF6-484A-857B-3A07D45BE149}">
      <dgm:prSet/>
      <dgm:spPr/>
      <dgm:t>
        <a:bodyPr/>
        <a:lstStyle/>
        <a:p>
          <a:endParaRPr lang="en-US" b="1">
            <a:solidFill>
              <a:schemeClr val="tx1"/>
            </a:solidFill>
          </a:endParaRPr>
        </a:p>
      </dgm:t>
    </dgm:pt>
    <dgm:pt modelId="{6C84C86C-059D-4EE6-B0FA-3E8DDC951900}" type="sibTrans" cxnId="{9DA32D33-CBF6-484A-857B-3A07D45BE149}">
      <dgm:prSet/>
      <dgm:spPr/>
      <dgm:t>
        <a:bodyPr/>
        <a:lstStyle/>
        <a:p>
          <a:endParaRPr lang="en-US" b="1">
            <a:solidFill>
              <a:schemeClr val="tx1"/>
            </a:solidFill>
          </a:endParaRPr>
        </a:p>
      </dgm:t>
    </dgm:pt>
    <dgm:pt modelId="{4B4F20F8-8FFF-46F8-BDD8-B599726C1D24}">
      <dgm:prSet phldrT="[Text]"/>
      <dgm:spPr/>
      <dgm:t>
        <a:bodyPr/>
        <a:lstStyle/>
        <a:p>
          <a:pPr rtl="0"/>
          <a:r>
            <a:rPr kumimoji="0" lang="en-US" b="1" i="0" u="none" strike="noStrike" cap="none" spc="0" normalizeH="0" baseline="0" noProof="0" dirty="0">
              <a:ln/>
              <a:solidFill>
                <a:schemeClr val="tx1"/>
              </a:solidFill>
              <a:effectLst/>
              <a:uLnTx/>
              <a:uFillTx/>
              <a:latin typeface="+mn-lt"/>
              <a:ea typeface="+mn-ea"/>
              <a:cs typeface="+mn-cs"/>
            </a:rPr>
            <a:t>Detailed</a:t>
          </a:r>
          <a:r>
            <a:rPr kumimoji="0" lang="en-US" b="1" i="0" u="none" strike="noStrike" cap="none" spc="0" normalizeH="0" noProof="0" dirty="0">
              <a:ln/>
              <a:solidFill>
                <a:schemeClr val="tx1"/>
              </a:solidFill>
              <a:effectLst/>
              <a:uLnTx/>
              <a:uFillTx/>
              <a:latin typeface="+mn-lt"/>
              <a:ea typeface="+mn-ea"/>
              <a:cs typeface="+mn-cs"/>
            </a:rPr>
            <a:t> Project Report</a:t>
          </a:r>
          <a:endParaRPr lang="en-US" b="1" dirty="0">
            <a:solidFill>
              <a:schemeClr val="tx1"/>
            </a:solidFill>
          </a:endParaRPr>
        </a:p>
      </dgm:t>
    </dgm:pt>
    <dgm:pt modelId="{8F1ADEAA-5252-433C-9586-62DC821D64AE}" type="parTrans" cxnId="{1AB50DE7-8F53-40CC-96E0-8C93ADFF3AFD}">
      <dgm:prSet/>
      <dgm:spPr/>
      <dgm:t>
        <a:bodyPr/>
        <a:lstStyle/>
        <a:p>
          <a:endParaRPr lang="en-US" b="1">
            <a:solidFill>
              <a:schemeClr val="tx1"/>
            </a:solidFill>
          </a:endParaRPr>
        </a:p>
      </dgm:t>
    </dgm:pt>
    <dgm:pt modelId="{6F23733E-F9BE-4883-AA2D-DA9D4C789EBE}" type="sibTrans" cxnId="{1AB50DE7-8F53-40CC-96E0-8C93ADFF3AFD}">
      <dgm:prSet/>
      <dgm:spPr/>
      <dgm:t>
        <a:bodyPr/>
        <a:lstStyle/>
        <a:p>
          <a:endParaRPr lang="en-US" b="1">
            <a:solidFill>
              <a:schemeClr val="tx1"/>
            </a:solidFill>
          </a:endParaRPr>
        </a:p>
      </dgm:t>
    </dgm:pt>
    <dgm:pt modelId="{667BEA96-337F-44D8-98C8-AC43057A257C}" type="pres">
      <dgm:prSet presAssocID="{05E1C12D-61E7-451F-848A-A7D92D3B7C6B}" presName="diagram" presStyleCnt="0">
        <dgm:presLayoutVars>
          <dgm:dir/>
          <dgm:resizeHandles val="exact"/>
        </dgm:presLayoutVars>
      </dgm:prSet>
      <dgm:spPr/>
    </dgm:pt>
    <dgm:pt modelId="{58003618-1060-4542-A610-76E51F1B8C3F}" type="pres">
      <dgm:prSet presAssocID="{8755573F-D0CC-44A9-8ACE-4FDB93E5E403}" presName="node" presStyleLbl="node1" presStyleIdx="0" presStyleCnt="5" custLinFactNeighborX="-335" custLinFactNeighborY="1157">
        <dgm:presLayoutVars>
          <dgm:bulletEnabled val="1"/>
        </dgm:presLayoutVars>
      </dgm:prSet>
      <dgm:spPr/>
    </dgm:pt>
    <dgm:pt modelId="{3443A39C-5C96-46C2-A953-05BBEDAADF4E}" type="pres">
      <dgm:prSet presAssocID="{ABC48597-3BD9-4524-AD17-3B6EE6AE4C61}" presName="sibTrans" presStyleLbl="sibTrans2D1" presStyleIdx="0" presStyleCnt="4"/>
      <dgm:spPr/>
    </dgm:pt>
    <dgm:pt modelId="{FDF2B854-795D-4BBF-81AB-84392DD7476A}" type="pres">
      <dgm:prSet presAssocID="{ABC48597-3BD9-4524-AD17-3B6EE6AE4C61}" presName="connectorText" presStyleLbl="sibTrans2D1" presStyleIdx="0" presStyleCnt="4"/>
      <dgm:spPr/>
    </dgm:pt>
    <dgm:pt modelId="{FAB0B200-7800-4E30-82B4-74F563372844}" type="pres">
      <dgm:prSet presAssocID="{123F5EC6-8C83-4079-A9C2-0511B7449F70}" presName="node" presStyleLbl="node1" presStyleIdx="1" presStyleCnt="5">
        <dgm:presLayoutVars>
          <dgm:bulletEnabled val="1"/>
        </dgm:presLayoutVars>
      </dgm:prSet>
      <dgm:spPr/>
    </dgm:pt>
    <dgm:pt modelId="{EB2E4B25-F8A0-43DD-9313-611EA861FFB2}" type="pres">
      <dgm:prSet presAssocID="{F4157596-9A0B-4A29-88DB-D32E46592FE0}" presName="sibTrans" presStyleLbl="sibTrans2D1" presStyleIdx="1" presStyleCnt="4"/>
      <dgm:spPr/>
    </dgm:pt>
    <dgm:pt modelId="{0310E6C1-2109-46BA-B46C-82BE07FE6E83}" type="pres">
      <dgm:prSet presAssocID="{F4157596-9A0B-4A29-88DB-D32E46592FE0}" presName="connectorText" presStyleLbl="sibTrans2D1" presStyleIdx="1" presStyleCnt="4"/>
      <dgm:spPr/>
    </dgm:pt>
    <dgm:pt modelId="{8870AAA0-EDF3-4087-AA30-F33FC2997FCC}" type="pres">
      <dgm:prSet presAssocID="{8DD146CA-10B0-46F7-9126-5D3E1B539001}" presName="node" presStyleLbl="node1" presStyleIdx="2" presStyleCnt="5">
        <dgm:presLayoutVars>
          <dgm:bulletEnabled val="1"/>
        </dgm:presLayoutVars>
      </dgm:prSet>
      <dgm:spPr/>
    </dgm:pt>
    <dgm:pt modelId="{C3B9C66F-52ED-402E-A1B3-AA29875771FF}" type="pres">
      <dgm:prSet presAssocID="{50F3B481-EF89-4FB2-BFCE-BD51FA4CA7AC}" presName="sibTrans" presStyleLbl="sibTrans2D1" presStyleIdx="2" presStyleCnt="4"/>
      <dgm:spPr/>
    </dgm:pt>
    <dgm:pt modelId="{403C0B29-2A53-4683-B399-3FED379E54A6}" type="pres">
      <dgm:prSet presAssocID="{50F3B481-EF89-4FB2-BFCE-BD51FA4CA7AC}" presName="connectorText" presStyleLbl="sibTrans2D1" presStyleIdx="2" presStyleCnt="4"/>
      <dgm:spPr/>
    </dgm:pt>
    <dgm:pt modelId="{5DF5E68D-4FD6-4E36-A605-58B74D4B5F37}" type="pres">
      <dgm:prSet presAssocID="{3ACF98C7-D77B-4C68-93B8-C8F9C9737521}" presName="node" presStyleLbl="node1" presStyleIdx="3" presStyleCnt="5">
        <dgm:presLayoutVars>
          <dgm:bulletEnabled val="1"/>
        </dgm:presLayoutVars>
      </dgm:prSet>
      <dgm:spPr/>
    </dgm:pt>
    <dgm:pt modelId="{7CAE2227-7D2D-49DA-9443-5CC0E14BA55B}" type="pres">
      <dgm:prSet presAssocID="{6C84C86C-059D-4EE6-B0FA-3E8DDC951900}" presName="sibTrans" presStyleLbl="sibTrans2D1" presStyleIdx="3" presStyleCnt="4"/>
      <dgm:spPr/>
    </dgm:pt>
    <dgm:pt modelId="{7E5AB45C-2FEC-470F-B722-DBD4C44CE02F}" type="pres">
      <dgm:prSet presAssocID="{6C84C86C-059D-4EE6-B0FA-3E8DDC951900}" presName="connectorText" presStyleLbl="sibTrans2D1" presStyleIdx="3" presStyleCnt="4"/>
      <dgm:spPr/>
    </dgm:pt>
    <dgm:pt modelId="{18ECCCD4-94F9-4E3A-AB52-172CD98201E3}" type="pres">
      <dgm:prSet presAssocID="{4B4F20F8-8FFF-46F8-BDD8-B599726C1D24}" presName="node" presStyleLbl="node1" presStyleIdx="4" presStyleCnt="5">
        <dgm:presLayoutVars>
          <dgm:bulletEnabled val="1"/>
        </dgm:presLayoutVars>
      </dgm:prSet>
      <dgm:spPr/>
    </dgm:pt>
  </dgm:ptLst>
  <dgm:cxnLst>
    <dgm:cxn modelId="{E41E2321-CA1D-41F5-B300-EE1016713332}" type="presOf" srcId="{05E1C12D-61E7-451F-848A-A7D92D3B7C6B}" destId="{667BEA96-337F-44D8-98C8-AC43057A257C}" srcOrd="0" destOrd="0" presId="urn:microsoft.com/office/officeart/2005/8/layout/process5"/>
    <dgm:cxn modelId="{9DA32D33-CBF6-484A-857B-3A07D45BE149}" srcId="{05E1C12D-61E7-451F-848A-A7D92D3B7C6B}" destId="{3ACF98C7-D77B-4C68-93B8-C8F9C9737521}" srcOrd="3" destOrd="0" parTransId="{1A8D61E6-6734-4699-A742-0C4D71AAF691}" sibTransId="{6C84C86C-059D-4EE6-B0FA-3E8DDC951900}"/>
    <dgm:cxn modelId="{5E123736-2711-4487-83A3-45797A900E4C}" type="presOf" srcId="{ABC48597-3BD9-4524-AD17-3B6EE6AE4C61}" destId="{FDF2B854-795D-4BBF-81AB-84392DD7476A}" srcOrd="1" destOrd="0" presId="urn:microsoft.com/office/officeart/2005/8/layout/process5"/>
    <dgm:cxn modelId="{CFCD6E6B-3516-44FB-8F41-F59FFF25597A}" type="presOf" srcId="{8755573F-D0CC-44A9-8ACE-4FDB93E5E403}" destId="{58003618-1060-4542-A610-76E51F1B8C3F}" srcOrd="0" destOrd="0" presId="urn:microsoft.com/office/officeart/2005/8/layout/process5"/>
    <dgm:cxn modelId="{68B0E272-877E-4CF1-8817-0EF4CDD341DF}" type="presOf" srcId="{50F3B481-EF89-4FB2-BFCE-BD51FA4CA7AC}" destId="{403C0B29-2A53-4683-B399-3FED379E54A6}" srcOrd="1" destOrd="0" presId="urn:microsoft.com/office/officeart/2005/8/layout/process5"/>
    <dgm:cxn modelId="{3C820873-24B3-4E9B-858A-E172F82BF50A}" type="presOf" srcId="{6C84C86C-059D-4EE6-B0FA-3E8DDC951900}" destId="{7E5AB45C-2FEC-470F-B722-DBD4C44CE02F}" srcOrd="1" destOrd="0" presId="urn:microsoft.com/office/officeart/2005/8/layout/process5"/>
    <dgm:cxn modelId="{7CCED780-8B3A-45AF-AEAC-3928FCFACA88}" type="presOf" srcId="{3ACF98C7-D77B-4C68-93B8-C8F9C9737521}" destId="{5DF5E68D-4FD6-4E36-A605-58B74D4B5F37}" srcOrd="0" destOrd="0" presId="urn:microsoft.com/office/officeart/2005/8/layout/process5"/>
    <dgm:cxn modelId="{36058C83-C0B8-464D-A0EC-5E0CBAD661E3}" type="presOf" srcId="{6C84C86C-059D-4EE6-B0FA-3E8DDC951900}" destId="{7CAE2227-7D2D-49DA-9443-5CC0E14BA55B}" srcOrd="0" destOrd="0" presId="urn:microsoft.com/office/officeart/2005/8/layout/process5"/>
    <dgm:cxn modelId="{ABB37CB2-A690-43C4-B31E-119265E2289D}" type="presOf" srcId="{4B4F20F8-8FFF-46F8-BDD8-B599726C1D24}" destId="{18ECCCD4-94F9-4E3A-AB52-172CD98201E3}" srcOrd="0" destOrd="0" presId="urn:microsoft.com/office/officeart/2005/8/layout/process5"/>
    <dgm:cxn modelId="{F6777EB6-B0E5-48F3-9F1D-0B4A7FD1D6A4}" srcId="{05E1C12D-61E7-451F-848A-A7D92D3B7C6B}" destId="{8755573F-D0CC-44A9-8ACE-4FDB93E5E403}" srcOrd="0" destOrd="0" parTransId="{B989F67D-3234-4793-B939-EAA17BE7E4ED}" sibTransId="{ABC48597-3BD9-4524-AD17-3B6EE6AE4C61}"/>
    <dgm:cxn modelId="{42175AB9-42B3-4213-81EE-66FB3FA0F0FA}" type="presOf" srcId="{50F3B481-EF89-4FB2-BFCE-BD51FA4CA7AC}" destId="{C3B9C66F-52ED-402E-A1B3-AA29875771FF}" srcOrd="0" destOrd="0" presId="urn:microsoft.com/office/officeart/2005/8/layout/process5"/>
    <dgm:cxn modelId="{1C0D17D7-F2C8-4625-B9CC-D0B13D806DAA}" type="presOf" srcId="{F4157596-9A0B-4A29-88DB-D32E46592FE0}" destId="{EB2E4B25-F8A0-43DD-9313-611EA861FFB2}" srcOrd="0" destOrd="0" presId="urn:microsoft.com/office/officeart/2005/8/layout/process5"/>
    <dgm:cxn modelId="{ABA92CDC-E452-459E-A473-B8A4A1B4D2FD}" srcId="{05E1C12D-61E7-451F-848A-A7D92D3B7C6B}" destId="{8DD146CA-10B0-46F7-9126-5D3E1B539001}" srcOrd="2" destOrd="0" parTransId="{D5FA958F-DCC6-41A6-98E3-EABA20223F54}" sibTransId="{50F3B481-EF89-4FB2-BFCE-BD51FA4CA7AC}"/>
    <dgm:cxn modelId="{596D52E2-C40B-4382-B6B3-A66752D89F5A}" srcId="{05E1C12D-61E7-451F-848A-A7D92D3B7C6B}" destId="{123F5EC6-8C83-4079-A9C2-0511B7449F70}" srcOrd="1" destOrd="0" parTransId="{1B5E6F56-F726-43C3-90FE-AF046E849841}" sibTransId="{F4157596-9A0B-4A29-88DB-D32E46592FE0}"/>
    <dgm:cxn modelId="{1AB50DE7-8F53-40CC-96E0-8C93ADFF3AFD}" srcId="{05E1C12D-61E7-451F-848A-A7D92D3B7C6B}" destId="{4B4F20F8-8FFF-46F8-BDD8-B599726C1D24}" srcOrd="4" destOrd="0" parTransId="{8F1ADEAA-5252-433C-9586-62DC821D64AE}" sibTransId="{6F23733E-F9BE-4883-AA2D-DA9D4C789EBE}"/>
    <dgm:cxn modelId="{35036CE7-F87D-4214-9290-9F8B1F2376D8}" type="presOf" srcId="{123F5EC6-8C83-4079-A9C2-0511B7449F70}" destId="{FAB0B200-7800-4E30-82B4-74F563372844}" srcOrd="0" destOrd="0" presId="urn:microsoft.com/office/officeart/2005/8/layout/process5"/>
    <dgm:cxn modelId="{DF0D98E8-165D-4B17-91A6-D4A749524245}" type="presOf" srcId="{ABC48597-3BD9-4524-AD17-3B6EE6AE4C61}" destId="{3443A39C-5C96-46C2-A953-05BBEDAADF4E}" srcOrd="0" destOrd="0" presId="urn:microsoft.com/office/officeart/2005/8/layout/process5"/>
    <dgm:cxn modelId="{BF619EE8-57FC-462C-B575-36427F37E073}" type="presOf" srcId="{8DD146CA-10B0-46F7-9126-5D3E1B539001}" destId="{8870AAA0-EDF3-4087-AA30-F33FC2997FCC}" srcOrd="0" destOrd="0" presId="urn:microsoft.com/office/officeart/2005/8/layout/process5"/>
    <dgm:cxn modelId="{0B7C7CFE-6780-4ACE-8E65-D40F2AA5775F}" type="presOf" srcId="{F4157596-9A0B-4A29-88DB-D32E46592FE0}" destId="{0310E6C1-2109-46BA-B46C-82BE07FE6E83}" srcOrd="1" destOrd="0" presId="urn:microsoft.com/office/officeart/2005/8/layout/process5"/>
    <dgm:cxn modelId="{DF0E5974-1503-4C0D-9037-CB88C43CDCF3}" type="presParOf" srcId="{667BEA96-337F-44D8-98C8-AC43057A257C}" destId="{58003618-1060-4542-A610-76E51F1B8C3F}" srcOrd="0" destOrd="0" presId="urn:microsoft.com/office/officeart/2005/8/layout/process5"/>
    <dgm:cxn modelId="{AFD1B1BD-E67D-4E65-8EBA-823D903EE035}" type="presParOf" srcId="{667BEA96-337F-44D8-98C8-AC43057A257C}" destId="{3443A39C-5C96-46C2-A953-05BBEDAADF4E}" srcOrd="1" destOrd="0" presId="urn:microsoft.com/office/officeart/2005/8/layout/process5"/>
    <dgm:cxn modelId="{CCCFAECC-C38F-4E7F-898C-65717F9D01E0}" type="presParOf" srcId="{3443A39C-5C96-46C2-A953-05BBEDAADF4E}" destId="{FDF2B854-795D-4BBF-81AB-84392DD7476A}" srcOrd="0" destOrd="0" presId="urn:microsoft.com/office/officeart/2005/8/layout/process5"/>
    <dgm:cxn modelId="{500D0776-A3BA-4A5E-8604-4A2E6A3381AD}" type="presParOf" srcId="{667BEA96-337F-44D8-98C8-AC43057A257C}" destId="{FAB0B200-7800-4E30-82B4-74F563372844}" srcOrd="2" destOrd="0" presId="urn:microsoft.com/office/officeart/2005/8/layout/process5"/>
    <dgm:cxn modelId="{81E0FD68-9149-4FDF-9F91-127C1DF083F2}" type="presParOf" srcId="{667BEA96-337F-44D8-98C8-AC43057A257C}" destId="{EB2E4B25-F8A0-43DD-9313-611EA861FFB2}" srcOrd="3" destOrd="0" presId="urn:microsoft.com/office/officeart/2005/8/layout/process5"/>
    <dgm:cxn modelId="{89C44509-4B3C-46C3-AA9C-7B24FB2467E8}" type="presParOf" srcId="{EB2E4B25-F8A0-43DD-9313-611EA861FFB2}" destId="{0310E6C1-2109-46BA-B46C-82BE07FE6E83}" srcOrd="0" destOrd="0" presId="urn:microsoft.com/office/officeart/2005/8/layout/process5"/>
    <dgm:cxn modelId="{532F7CC9-C1D5-4535-AFC2-E526CE630CB8}" type="presParOf" srcId="{667BEA96-337F-44D8-98C8-AC43057A257C}" destId="{8870AAA0-EDF3-4087-AA30-F33FC2997FCC}" srcOrd="4" destOrd="0" presId="urn:microsoft.com/office/officeart/2005/8/layout/process5"/>
    <dgm:cxn modelId="{6295E418-F44B-403E-BD24-8C961FD1528C}" type="presParOf" srcId="{667BEA96-337F-44D8-98C8-AC43057A257C}" destId="{C3B9C66F-52ED-402E-A1B3-AA29875771FF}" srcOrd="5" destOrd="0" presId="urn:microsoft.com/office/officeart/2005/8/layout/process5"/>
    <dgm:cxn modelId="{43038B12-8871-4634-9E25-392A35952170}" type="presParOf" srcId="{C3B9C66F-52ED-402E-A1B3-AA29875771FF}" destId="{403C0B29-2A53-4683-B399-3FED379E54A6}" srcOrd="0" destOrd="0" presId="urn:microsoft.com/office/officeart/2005/8/layout/process5"/>
    <dgm:cxn modelId="{00852A0E-2AE7-4B40-BE88-ECBAB71FA378}" type="presParOf" srcId="{667BEA96-337F-44D8-98C8-AC43057A257C}" destId="{5DF5E68D-4FD6-4E36-A605-58B74D4B5F37}" srcOrd="6" destOrd="0" presId="urn:microsoft.com/office/officeart/2005/8/layout/process5"/>
    <dgm:cxn modelId="{0FACC158-30EC-4277-A31C-F1464DB8F98B}" type="presParOf" srcId="{667BEA96-337F-44D8-98C8-AC43057A257C}" destId="{7CAE2227-7D2D-49DA-9443-5CC0E14BA55B}" srcOrd="7" destOrd="0" presId="urn:microsoft.com/office/officeart/2005/8/layout/process5"/>
    <dgm:cxn modelId="{6A09F2E7-E017-49A1-B751-263080D7C326}" type="presParOf" srcId="{7CAE2227-7D2D-49DA-9443-5CC0E14BA55B}" destId="{7E5AB45C-2FEC-470F-B722-DBD4C44CE02F}" srcOrd="0" destOrd="0" presId="urn:microsoft.com/office/officeart/2005/8/layout/process5"/>
    <dgm:cxn modelId="{499AA4BD-42A7-4C0D-B227-89C5901470E1}" type="presParOf" srcId="{667BEA96-337F-44D8-98C8-AC43057A257C}" destId="{18ECCCD4-94F9-4E3A-AB52-172CD98201E3}" srcOrd="8"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03618-1060-4542-A610-76E51F1B8C3F}">
      <dsp:nvSpPr>
        <dsp:cNvPr id="0" name=""/>
        <dsp:cNvSpPr/>
      </dsp:nvSpPr>
      <dsp:spPr>
        <a:xfrm>
          <a:off x="0" y="224373"/>
          <a:ext cx="2695674" cy="1617404"/>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kumimoji="0" lang="en-US" sz="3100" b="1" i="0" u="none" strike="noStrike" kern="1200" cap="none" spc="0" normalizeH="0" baseline="0" noProof="0" dirty="0">
              <a:ln/>
              <a:solidFill>
                <a:schemeClr val="tx1"/>
              </a:solidFill>
              <a:effectLst/>
              <a:uLnTx/>
              <a:uFillTx/>
              <a:latin typeface="+mn-lt"/>
              <a:ea typeface="+mn-ea"/>
              <a:cs typeface="+mn-cs"/>
            </a:rPr>
            <a:t>Idea Generation</a:t>
          </a:r>
          <a:endParaRPr lang="en-US" sz="3100" b="1" kern="1200" dirty="0">
            <a:solidFill>
              <a:schemeClr val="tx1"/>
            </a:solidFill>
          </a:endParaRPr>
        </a:p>
      </dsp:txBody>
      <dsp:txXfrm>
        <a:off x="47372" y="271745"/>
        <a:ext cx="2600930" cy="1522660"/>
      </dsp:txXfrm>
    </dsp:sp>
    <dsp:sp modelId="{3443A39C-5C96-46C2-A953-05BBEDAADF4E}">
      <dsp:nvSpPr>
        <dsp:cNvPr id="0" name=""/>
        <dsp:cNvSpPr/>
      </dsp:nvSpPr>
      <dsp:spPr>
        <a:xfrm rot="21582994">
          <a:off x="2934874" y="689536"/>
          <a:ext cx="576270" cy="668527"/>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b="1" kern="1200">
            <a:solidFill>
              <a:schemeClr val="tx1"/>
            </a:solidFill>
          </a:endParaRPr>
        </a:p>
      </dsp:txBody>
      <dsp:txXfrm>
        <a:off x="2934875" y="823669"/>
        <a:ext cx="403389" cy="401117"/>
      </dsp:txXfrm>
    </dsp:sp>
    <dsp:sp modelId="{FAB0B200-7800-4E30-82B4-74F563372844}">
      <dsp:nvSpPr>
        <dsp:cNvPr id="0" name=""/>
        <dsp:cNvSpPr/>
      </dsp:nvSpPr>
      <dsp:spPr>
        <a:xfrm>
          <a:off x="3782962" y="205660"/>
          <a:ext cx="2695674" cy="1617404"/>
        </a:xfrm>
        <a:prstGeom prst="roundRect">
          <a:avLst>
            <a:gd name="adj" fmla="val 10000"/>
          </a:avLst>
        </a:prstGeom>
        <a:gradFill rotWithShape="0">
          <a:gsLst>
            <a:gs pos="0">
              <a:schemeClr val="accent5">
                <a:hueOff val="-1838336"/>
                <a:satOff val="-2557"/>
                <a:lumOff val="-981"/>
                <a:alphaOff val="0"/>
                <a:satMod val="103000"/>
                <a:lumMod val="102000"/>
                <a:tint val="94000"/>
              </a:schemeClr>
            </a:gs>
            <a:gs pos="50000">
              <a:schemeClr val="accent5">
                <a:hueOff val="-1838336"/>
                <a:satOff val="-2557"/>
                <a:lumOff val="-981"/>
                <a:alphaOff val="0"/>
                <a:satMod val="110000"/>
                <a:lumMod val="100000"/>
                <a:shade val="100000"/>
              </a:schemeClr>
            </a:gs>
            <a:gs pos="100000">
              <a:schemeClr val="accent5">
                <a:hueOff val="-1838336"/>
                <a:satOff val="-2557"/>
                <a:lumOff val="-98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b="1" kern="1200" dirty="0">
              <a:solidFill>
                <a:schemeClr val="tx1"/>
              </a:solidFill>
              <a:latin typeface="+mn-lt"/>
            </a:rPr>
            <a:t>Preliminary Screening</a:t>
          </a:r>
          <a:endParaRPr lang="en-US" sz="3100" b="1" kern="1200" dirty="0">
            <a:solidFill>
              <a:schemeClr val="tx1"/>
            </a:solidFill>
          </a:endParaRPr>
        </a:p>
      </dsp:txBody>
      <dsp:txXfrm>
        <a:off x="3830334" y="253032"/>
        <a:ext cx="2600930" cy="1522660"/>
      </dsp:txXfrm>
    </dsp:sp>
    <dsp:sp modelId="{EB2E4B25-F8A0-43DD-9313-611EA861FFB2}">
      <dsp:nvSpPr>
        <dsp:cNvPr id="0" name=""/>
        <dsp:cNvSpPr/>
      </dsp:nvSpPr>
      <dsp:spPr>
        <a:xfrm>
          <a:off x="6715856" y="680099"/>
          <a:ext cx="571482" cy="668527"/>
        </a:xfrm>
        <a:prstGeom prst="rightArrow">
          <a:avLst>
            <a:gd name="adj1" fmla="val 60000"/>
            <a:gd name="adj2" fmla="val 50000"/>
          </a:avLst>
        </a:prstGeom>
        <a:gradFill rotWithShape="0">
          <a:gsLst>
            <a:gs pos="0">
              <a:schemeClr val="accent5">
                <a:hueOff val="-2451115"/>
                <a:satOff val="-3409"/>
                <a:lumOff val="-1307"/>
                <a:alphaOff val="0"/>
                <a:satMod val="103000"/>
                <a:lumMod val="102000"/>
                <a:tint val="94000"/>
              </a:schemeClr>
            </a:gs>
            <a:gs pos="50000">
              <a:schemeClr val="accent5">
                <a:hueOff val="-2451115"/>
                <a:satOff val="-3409"/>
                <a:lumOff val="-1307"/>
                <a:alphaOff val="0"/>
                <a:satMod val="110000"/>
                <a:lumMod val="100000"/>
                <a:shade val="100000"/>
              </a:schemeClr>
            </a:gs>
            <a:gs pos="100000">
              <a:schemeClr val="accent5">
                <a:hueOff val="-2451115"/>
                <a:satOff val="-3409"/>
                <a:lumOff val="-130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b="1" kern="1200">
            <a:solidFill>
              <a:schemeClr val="tx1"/>
            </a:solidFill>
          </a:endParaRPr>
        </a:p>
      </dsp:txBody>
      <dsp:txXfrm>
        <a:off x="6715856" y="813804"/>
        <a:ext cx="400037" cy="401117"/>
      </dsp:txXfrm>
    </dsp:sp>
    <dsp:sp modelId="{8870AAA0-EDF3-4087-AA30-F33FC2997FCC}">
      <dsp:nvSpPr>
        <dsp:cNvPr id="0" name=""/>
        <dsp:cNvSpPr/>
      </dsp:nvSpPr>
      <dsp:spPr>
        <a:xfrm>
          <a:off x="7556906" y="205660"/>
          <a:ext cx="2695674" cy="1617404"/>
        </a:xfrm>
        <a:prstGeom prst="roundRect">
          <a:avLst>
            <a:gd name="adj" fmla="val 10000"/>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kumimoji="0" lang="en-US" sz="3100" b="1" i="0" u="none" strike="noStrike" kern="1200" cap="none" spc="0" normalizeH="0" baseline="0" noProof="0" dirty="0">
              <a:ln/>
              <a:solidFill>
                <a:schemeClr val="tx1"/>
              </a:solidFill>
              <a:effectLst/>
              <a:uLnTx/>
              <a:uFillTx/>
              <a:latin typeface="+mn-lt"/>
              <a:ea typeface="+mn-ea"/>
              <a:cs typeface="+mn-cs"/>
            </a:rPr>
            <a:t>Project</a:t>
          </a:r>
          <a:r>
            <a:rPr kumimoji="0" lang="en-US" sz="3100" b="1" i="0" u="none" strike="noStrike" kern="1200" cap="none" spc="0" normalizeH="0" noProof="0" dirty="0">
              <a:ln/>
              <a:solidFill>
                <a:schemeClr val="tx1"/>
              </a:solidFill>
              <a:effectLst/>
              <a:uLnTx/>
              <a:uFillTx/>
              <a:latin typeface="+mn-lt"/>
              <a:ea typeface="+mn-ea"/>
              <a:cs typeface="+mn-cs"/>
            </a:rPr>
            <a:t> feasibility</a:t>
          </a:r>
          <a:endParaRPr lang="en-US" sz="3100" b="1" kern="1200" dirty="0">
            <a:solidFill>
              <a:schemeClr val="tx1"/>
            </a:solidFill>
          </a:endParaRPr>
        </a:p>
      </dsp:txBody>
      <dsp:txXfrm>
        <a:off x="7604278" y="253032"/>
        <a:ext cx="2600930" cy="1522660"/>
      </dsp:txXfrm>
    </dsp:sp>
    <dsp:sp modelId="{C3B9C66F-52ED-402E-A1B3-AA29875771FF}">
      <dsp:nvSpPr>
        <dsp:cNvPr id="0" name=""/>
        <dsp:cNvSpPr/>
      </dsp:nvSpPr>
      <dsp:spPr>
        <a:xfrm rot="5400000">
          <a:off x="8619002" y="2011762"/>
          <a:ext cx="571482" cy="668527"/>
        </a:xfrm>
        <a:prstGeom prst="rightArrow">
          <a:avLst>
            <a:gd name="adj1" fmla="val 60000"/>
            <a:gd name="adj2" fmla="val 50000"/>
          </a:avLst>
        </a:prstGeom>
        <a:gradFill rotWithShape="0">
          <a:gsLst>
            <a:gs pos="0">
              <a:schemeClr val="accent5">
                <a:hueOff val="-4902230"/>
                <a:satOff val="-6819"/>
                <a:lumOff val="-2615"/>
                <a:alphaOff val="0"/>
                <a:satMod val="103000"/>
                <a:lumMod val="102000"/>
                <a:tint val="94000"/>
              </a:schemeClr>
            </a:gs>
            <a:gs pos="50000">
              <a:schemeClr val="accent5">
                <a:hueOff val="-4902230"/>
                <a:satOff val="-6819"/>
                <a:lumOff val="-2615"/>
                <a:alphaOff val="0"/>
                <a:satMod val="110000"/>
                <a:lumMod val="100000"/>
                <a:shade val="100000"/>
              </a:schemeClr>
            </a:gs>
            <a:gs pos="100000">
              <a:schemeClr val="accent5">
                <a:hueOff val="-4902230"/>
                <a:satOff val="-6819"/>
                <a:lumOff val="-261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b="1" kern="1200">
            <a:solidFill>
              <a:schemeClr val="tx1"/>
            </a:solidFill>
          </a:endParaRPr>
        </a:p>
      </dsp:txBody>
      <dsp:txXfrm rot="-5400000">
        <a:off x="8704185" y="2060285"/>
        <a:ext cx="401117" cy="400037"/>
      </dsp:txXfrm>
    </dsp:sp>
    <dsp:sp modelId="{5DF5E68D-4FD6-4E36-A605-58B74D4B5F37}">
      <dsp:nvSpPr>
        <dsp:cNvPr id="0" name=""/>
        <dsp:cNvSpPr/>
      </dsp:nvSpPr>
      <dsp:spPr>
        <a:xfrm>
          <a:off x="7556906" y="2901334"/>
          <a:ext cx="2695674" cy="1617404"/>
        </a:xfrm>
        <a:prstGeom prst="roundRect">
          <a:avLst>
            <a:gd name="adj" fmla="val 10000"/>
          </a:avLst>
        </a:prstGeom>
        <a:gradFill rotWithShape="0">
          <a:gsLst>
            <a:gs pos="0">
              <a:schemeClr val="accent5">
                <a:hueOff val="-5515009"/>
                <a:satOff val="-7671"/>
                <a:lumOff val="-2942"/>
                <a:alphaOff val="0"/>
                <a:satMod val="103000"/>
                <a:lumMod val="102000"/>
                <a:tint val="94000"/>
              </a:schemeClr>
            </a:gs>
            <a:gs pos="50000">
              <a:schemeClr val="accent5">
                <a:hueOff val="-5515009"/>
                <a:satOff val="-7671"/>
                <a:lumOff val="-2942"/>
                <a:alphaOff val="0"/>
                <a:satMod val="110000"/>
                <a:lumMod val="100000"/>
                <a:shade val="100000"/>
              </a:schemeClr>
            </a:gs>
            <a:gs pos="100000">
              <a:schemeClr val="accent5">
                <a:hueOff val="-5515009"/>
                <a:satOff val="-7671"/>
                <a:lumOff val="-294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b="1" kern="1200" baseline="0" dirty="0">
              <a:solidFill>
                <a:schemeClr val="tx1"/>
              </a:solidFill>
              <a:latin typeface="+mn-lt"/>
            </a:rPr>
            <a:t>Support</a:t>
          </a:r>
          <a:r>
            <a:rPr lang="en-US" sz="3100" b="1" kern="1200" dirty="0">
              <a:solidFill>
                <a:schemeClr val="tx1"/>
              </a:solidFill>
              <a:latin typeface="+mn-lt"/>
            </a:rPr>
            <a:t> study</a:t>
          </a:r>
          <a:endParaRPr lang="en-US" sz="3100" b="1" kern="1200" dirty="0">
            <a:solidFill>
              <a:schemeClr val="tx1"/>
            </a:solidFill>
          </a:endParaRPr>
        </a:p>
      </dsp:txBody>
      <dsp:txXfrm>
        <a:off x="7604278" y="2948706"/>
        <a:ext cx="2600930" cy="1522660"/>
      </dsp:txXfrm>
    </dsp:sp>
    <dsp:sp modelId="{7CAE2227-7D2D-49DA-9443-5CC0E14BA55B}">
      <dsp:nvSpPr>
        <dsp:cNvPr id="0" name=""/>
        <dsp:cNvSpPr/>
      </dsp:nvSpPr>
      <dsp:spPr>
        <a:xfrm rot="10800000">
          <a:off x="6748204" y="3375773"/>
          <a:ext cx="571482" cy="668527"/>
        </a:xfrm>
        <a:prstGeom prst="rightArrow">
          <a:avLst>
            <a:gd name="adj1" fmla="val 60000"/>
            <a:gd name="adj2" fmla="val 50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b="1" kern="1200">
            <a:solidFill>
              <a:schemeClr val="tx1"/>
            </a:solidFill>
          </a:endParaRPr>
        </a:p>
      </dsp:txBody>
      <dsp:txXfrm rot="10800000">
        <a:off x="6919649" y="3509478"/>
        <a:ext cx="400037" cy="401117"/>
      </dsp:txXfrm>
    </dsp:sp>
    <dsp:sp modelId="{18ECCCD4-94F9-4E3A-AB52-172CD98201E3}">
      <dsp:nvSpPr>
        <dsp:cNvPr id="0" name=""/>
        <dsp:cNvSpPr/>
      </dsp:nvSpPr>
      <dsp:spPr>
        <a:xfrm>
          <a:off x="3782962" y="2901334"/>
          <a:ext cx="2695674" cy="1617404"/>
        </a:xfrm>
        <a:prstGeom prst="roundRect">
          <a:avLst>
            <a:gd name="adj" fmla="val 10000"/>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kumimoji="0" lang="en-US" sz="3100" b="1" i="0" u="none" strike="noStrike" kern="1200" cap="none" spc="0" normalizeH="0" baseline="0" noProof="0" dirty="0">
              <a:ln/>
              <a:solidFill>
                <a:schemeClr val="tx1"/>
              </a:solidFill>
              <a:effectLst/>
              <a:uLnTx/>
              <a:uFillTx/>
              <a:latin typeface="+mn-lt"/>
              <a:ea typeface="+mn-ea"/>
              <a:cs typeface="+mn-cs"/>
            </a:rPr>
            <a:t>Detailed</a:t>
          </a:r>
          <a:r>
            <a:rPr kumimoji="0" lang="en-US" sz="3100" b="1" i="0" u="none" strike="noStrike" kern="1200" cap="none" spc="0" normalizeH="0" noProof="0" dirty="0">
              <a:ln/>
              <a:solidFill>
                <a:schemeClr val="tx1"/>
              </a:solidFill>
              <a:effectLst/>
              <a:uLnTx/>
              <a:uFillTx/>
              <a:latin typeface="+mn-lt"/>
              <a:ea typeface="+mn-ea"/>
              <a:cs typeface="+mn-cs"/>
            </a:rPr>
            <a:t> Project Report</a:t>
          </a:r>
          <a:endParaRPr lang="en-US" sz="3100" b="1" kern="1200" dirty="0">
            <a:solidFill>
              <a:schemeClr val="tx1"/>
            </a:solidFill>
          </a:endParaRPr>
        </a:p>
      </dsp:txBody>
      <dsp:txXfrm>
        <a:off x="3830334" y="2948706"/>
        <a:ext cx="2600930" cy="15226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DCB331-51F8-4509-89BB-6E93A760FDFC}" type="datetimeFigureOut">
              <a:rPr lang="en-US" smtClean="0"/>
              <a:pPr/>
              <a:t>5/15/2024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0DEC4D-FC40-445F-9429-7718CDC0491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a:t>A project is a unique endeavor to produce a set of deliverables within clearly specified time, cost and quality constraints. Projects are different from standard business operational activities as they:</a:t>
            </a:r>
          </a:p>
          <a:p>
            <a:pPr eaLnBrk="1" hangingPunct="1">
              <a:spcBef>
                <a:spcPct val="0"/>
              </a:spcBef>
            </a:pPr>
            <a:r>
              <a:rPr lang="en-US" altLang="en-US"/>
              <a:t>• Are </a:t>
            </a:r>
            <a:r>
              <a:rPr lang="en-US" altLang="en-US" i="1"/>
              <a:t>unique </a:t>
            </a:r>
            <a:r>
              <a:rPr lang="en-US" altLang="en-US"/>
              <a:t>in nature. They do not involve repetitive processes. Every project undertaken is different from the last, whereas operational activities often involve undertaking repetitive (identical) processes.</a:t>
            </a:r>
          </a:p>
          <a:p>
            <a:pPr eaLnBrk="1" hangingPunct="1">
              <a:spcBef>
                <a:spcPct val="0"/>
              </a:spcBef>
            </a:pPr>
            <a:r>
              <a:rPr lang="en-US" altLang="en-US"/>
              <a:t>• Have a defined </a:t>
            </a:r>
            <a:r>
              <a:rPr lang="en-US" altLang="en-US" i="1"/>
              <a:t>timescale. </a:t>
            </a:r>
            <a:r>
              <a:rPr lang="en-US" altLang="en-US"/>
              <a:t>Projects have a clearly specified start and end date within which the deliverables must be produced to meet a specified customer requirement.</a:t>
            </a:r>
          </a:p>
          <a:p>
            <a:pPr eaLnBrk="1" hangingPunct="1">
              <a:spcBef>
                <a:spcPct val="0"/>
              </a:spcBef>
            </a:pPr>
            <a:r>
              <a:rPr lang="en-US" altLang="en-US"/>
              <a:t>• Have an approved </a:t>
            </a:r>
            <a:r>
              <a:rPr lang="en-US" altLang="en-US" i="1"/>
              <a:t>budget. </a:t>
            </a:r>
            <a:r>
              <a:rPr lang="en-US" altLang="en-US"/>
              <a:t>Projects are allocated a level of financial expenditure within which the deliverables are produced, to meet a specified customer requirement.</a:t>
            </a:r>
          </a:p>
          <a:p>
            <a:pPr eaLnBrk="1" hangingPunct="1">
              <a:spcBef>
                <a:spcPct val="0"/>
              </a:spcBef>
            </a:pPr>
            <a:r>
              <a:rPr lang="en-US" altLang="en-US"/>
              <a:t>• Have limited </a:t>
            </a:r>
            <a:r>
              <a:rPr lang="en-US" altLang="en-US" i="1"/>
              <a:t>resources</a:t>
            </a:r>
            <a:r>
              <a:rPr lang="en-US" altLang="en-US"/>
              <a:t>. At the start of a project an agreed amount of labor, equipment and materials is allocated to the project.</a:t>
            </a:r>
          </a:p>
          <a:p>
            <a:pPr eaLnBrk="1" hangingPunct="1">
              <a:spcBef>
                <a:spcPct val="0"/>
              </a:spcBef>
            </a:pPr>
            <a:r>
              <a:rPr lang="en-US" altLang="en-US"/>
              <a:t>• Involve an element of </a:t>
            </a:r>
            <a:r>
              <a:rPr lang="en-US" altLang="en-US" i="1"/>
              <a:t>risk</a:t>
            </a:r>
            <a:r>
              <a:rPr lang="en-US" altLang="en-US"/>
              <a:t>. Projects entail a level of uncertainty and therefore carry business risk.</a:t>
            </a:r>
          </a:p>
          <a:p>
            <a:pPr eaLnBrk="1" hangingPunct="1">
              <a:spcBef>
                <a:spcPct val="0"/>
              </a:spcBef>
            </a:pPr>
            <a:r>
              <a:rPr lang="en-US" altLang="en-US"/>
              <a:t>• Achieve beneficial </a:t>
            </a:r>
            <a:r>
              <a:rPr lang="en-US" altLang="en-US" i="1"/>
              <a:t>change. </a:t>
            </a:r>
            <a:r>
              <a:rPr lang="en-US" altLang="en-US"/>
              <a:t>The purpose of a project is typically to improve an organization through the implementation of business change.</a:t>
            </a:r>
          </a:p>
          <a:p>
            <a:pPr eaLnBrk="1" hangingPunct="1">
              <a:spcBef>
                <a:spcPct val="0"/>
              </a:spcBef>
            </a:pPr>
            <a:endParaRPr lang="en-US" altLang="en-US"/>
          </a:p>
        </p:txBody>
      </p:sp>
      <p:sp>
        <p:nvSpPr>
          <p:cNvPr id="52228" name="Slide Number Placeholder 3"/>
          <p:cNvSpPr>
            <a:spLocks noGrp="1" noChangeArrowheads="1"/>
          </p:cNvSpPr>
          <p:nvPr>
            <p:ph type="sldNum" sz="quarter" idx="5"/>
          </p:nvPr>
        </p:nvSpPr>
        <p:spPr bwMode="auto">
          <a:noFill/>
          <a:ln>
            <a:miter lim="800000"/>
            <a:headEnd/>
            <a:tailEnd/>
          </a:ln>
        </p:spPr>
        <p:txBody>
          <a:bodyPr/>
          <a:lstStyle/>
          <a:p>
            <a:fld id="{69F95D5C-A492-4405-9C79-F39D475FD413}" type="slidenum">
              <a:rPr lang="en-US" altLang="en-US"/>
              <a:pPr/>
              <a:t>23</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a:t>A project is a unique endeavor to produce a set of deliverables within clearly specified time, cost and quality constraints. Projects are different from standard business operational activities as they:</a:t>
            </a:r>
          </a:p>
          <a:p>
            <a:pPr eaLnBrk="1" hangingPunct="1">
              <a:spcBef>
                <a:spcPct val="0"/>
              </a:spcBef>
            </a:pPr>
            <a:r>
              <a:rPr lang="en-US" altLang="en-US"/>
              <a:t>• Are </a:t>
            </a:r>
            <a:r>
              <a:rPr lang="en-US" altLang="en-US" i="1"/>
              <a:t>unique </a:t>
            </a:r>
            <a:r>
              <a:rPr lang="en-US" altLang="en-US"/>
              <a:t>in nature. They do not involve repetitive processes. Every project undertaken is different from the last, whereas operational activities often involve undertaking repetitive (identical) processes.</a:t>
            </a:r>
          </a:p>
          <a:p>
            <a:pPr eaLnBrk="1" hangingPunct="1">
              <a:spcBef>
                <a:spcPct val="0"/>
              </a:spcBef>
            </a:pPr>
            <a:r>
              <a:rPr lang="en-US" altLang="en-US"/>
              <a:t>• Have a defined </a:t>
            </a:r>
            <a:r>
              <a:rPr lang="en-US" altLang="en-US" i="1"/>
              <a:t>timescale. </a:t>
            </a:r>
            <a:r>
              <a:rPr lang="en-US" altLang="en-US"/>
              <a:t>Projects have a clearly specified start and end date within which the deliverables must be produced to meet a specified customer requirement.</a:t>
            </a:r>
          </a:p>
          <a:p>
            <a:pPr eaLnBrk="1" hangingPunct="1">
              <a:spcBef>
                <a:spcPct val="0"/>
              </a:spcBef>
            </a:pPr>
            <a:r>
              <a:rPr lang="en-US" altLang="en-US"/>
              <a:t>• Have an approved </a:t>
            </a:r>
            <a:r>
              <a:rPr lang="en-US" altLang="en-US" i="1"/>
              <a:t>budget. </a:t>
            </a:r>
            <a:r>
              <a:rPr lang="en-US" altLang="en-US"/>
              <a:t>Projects are allocated a level of financial expenditure within which the deliverables are produced, to meet a specified customer requirement.</a:t>
            </a:r>
          </a:p>
          <a:p>
            <a:pPr eaLnBrk="1" hangingPunct="1">
              <a:spcBef>
                <a:spcPct val="0"/>
              </a:spcBef>
            </a:pPr>
            <a:r>
              <a:rPr lang="en-US" altLang="en-US"/>
              <a:t>• Have limited </a:t>
            </a:r>
            <a:r>
              <a:rPr lang="en-US" altLang="en-US" i="1"/>
              <a:t>resources</a:t>
            </a:r>
            <a:r>
              <a:rPr lang="en-US" altLang="en-US"/>
              <a:t>. At the start of a project an agreed amount of labor, equipment and materials is allocated to the project.</a:t>
            </a:r>
          </a:p>
          <a:p>
            <a:pPr eaLnBrk="1" hangingPunct="1">
              <a:spcBef>
                <a:spcPct val="0"/>
              </a:spcBef>
            </a:pPr>
            <a:r>
              <a:rPr lang="en-US" altLang="en-US"/>
              <a:t>• Involve an element of </a:t>
            </a:r>
            <a:r>
              <a:rPr lang="en-US" altLang="en-US" i="1"/>
              <a:t>risk</a:t>
            </a:r>
            <a:r>
              <a:rPr lang="en-US" altLang="en-US"/>
              <a:t>. Projects entail a level of uncertainty and therefore carry business risk.</a:t>
            </a:r>
          </a:p>
          <a:p>
            <a:pPr eaLnBrk="1" hangingPunct="1">
              <a:spcBef>
                <a:spcPct val="0"/>
              </a:spcBef>
            </a:pPr>
            <a:r>
              <a:rPr lang="en-US" altLang="en-US"/>
              <a:t>• Achieve beneficial </a:t>
            </a:r>
            <a:r>
              <a:rPr lang="en-US" altLang="en-US" i="1"/>
              <a:t>change. </a:t>
            </a:r>
            <a:r>
              <a:rPr lang="en-US" altLang="en-US"/>
              <a:t>The purpose of a project is typically to improve an organization through the implementation of business change.</a:t>
            </a:r>
          </a:p>
          <a:p>
            <a:pPr eaLnBrk="1" hangingPunct="1">
              <a:spcBef>
                <a:spcPct val="0"/>
              </a:spcBef>
            </a:pPr>
            <a:endParaRPr lang="en-US" altLang="en-US"/>
          </a:p>
        </p:txBody>
      </p:sp>
      <p:sp>
        <p:nvSpPr>
          <p:cNvPr id="61444" name="Slide Number Placeholder 3"/>
          <p:cNvSpPr>
            <a:spLocks noGrp="1" noChangeArrowheads="1"/>
          </p:cNvSpPr>
          <p:nvPr>
            <p:ph type="sldNum" sz="quarter" idx="5"/>
          </p:nvPr>
        </p:nvSpPr>
        <p:spPr bwMode="auto">
          <a:noFill/>
          <a:ln>
            <a:miter lim="800000"/>
            <a:headEnd/>
            <a:tailEnd/>
          </a:ln>
        </p:spPr>
        <p:txBody>
          <a:bodyPr/>
          <a:lstStyle/>
          <a:p>
            <a:fld id="{1AAD7461-C661-4EFE-A748-41997E606948}" type="slidenum">
              <a:rPr lang="en-US" altLang="en-US"/>
              <a:pPr/>
              <a:t>32</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a:t>A project is a unique endeavor to produce a set of deliverables within clearly specified time, cost and quality constraints. Projects are different from standard business operational activities as they:</a:t>
            </a:r>
          </a:p>
          <a:p>
            <a:pPr eaLnBrk="1" hangingPunct="1">
              <a:spcBef>
                <a:spcPct val="0"/>
              </a:spcBef>
            </a:pPr>
            <a:r>
              <a:rPr lang="en-US" altLang="en-US"/>
              <a:t>• Are </a:t>
            </a:r>
            <a:r>
              <a:rPr lang="en-US" altLang="en-US" i="1"/>
              <a:t>unique </a:t>
            </a:r>
            <a:r>
              <a:rPr lang="en-US" altLang="en-US"/>
              <a:t>in nature. They do not involve repetitive processes. Every project undertaken is different from the last, whereas operational activities often involve undertaking repetitive (identical) processes.</a:t>
            </a:r>
          </a:p>
          <a:p>
            <a:pPr eaLnBrk="1" hangingPunct="1">
              <a:spcBef>
                <a:spcPct val="0"/>
              </a:spcBef>
            </a:pPr>
            <a:r>
              <a:rPr lang="en-US" altLang="en-US"/>
              <a:t>• Have a defined </a:t>
            </a:r>
            <a:r>
              <a:rPr lang="en-US" altLang="en-US" i="1"/>
              <a:t>timescale. </a:t>
            </a:r>
            <a:r>
              <a:rPr lang="en-US" altLang="en-US"/>
              <a:t>Projects have a clearly specified start and end date within which the deliverables must be produced to meet a specified customer requirement.</a:t>
            </a:r>
          </a:p>
          <a:p>
            <a:pPr eaLnBrk="1" hangingPunct="1">
              <a:spcBef>
                <a:spcPct val="0"/>
              </a:spcBef>
            </a:pPr>
            <a:r>
              <a:rPr lang="en-US" altLang="en-US"/>
              <a:t>• Have an approved </a:t>
            </a:r>
            <a:r>
              <a:rPr lang="en-US" altLang="en-US" i="1"/>
              <a:t>budget. </a:t>
            </a:r>
            <a:r>
              <a:rPr lang="en-US" altLang="en-US"/>
              <a:t>Projects are allocated a level of financial expenditure within which the deliverables are produced, to meet a specified customer requirement.</a:t>
            </a:r>
          </a:p>
          <a:p>
            <a:pPr eaLnBrk="1" hangingPunct="1">
              <a:spcBef>
                <a:spcPct val="0"/>
              </a:spcBef>
            </a:pPr>
            <a:r>
              <a:rPr lang="en-US" altLang="en-US"/>
              <a:t>• Have limited </a:t>
            </a:r>
            <a:r>
              <a:rPr lang="en-US" altLang="en-US" i="1"/>
              <a:t>resources</a:t>
            </a:r>
            <a:r>
              <a:rPr lang="en-US" altLang="en-US"/>
              <a:t>. At the start of a project an agreed amount of labor, equipment and materials is allocated to the project.</a:t>
            </a:r>
          </a:p>
          <a:p>
            <a:pPr eaLnBrk="1" hangingPunct="1">
              <a:spcBef>
                <a:spcPct val="0"/>
              </a:spcBef>
            </a:pPr>
            <a:r>
              <a:rPr lang="en-US" altLang="en-US"/>
              <a:t>• Involve an element of </a:t>
            </a:r>
            <a:r>
              <a:rPr lang="en-US" altLang="en-US" i="1"/>
              <a:t>risk</a:t>
            </a:r>
            <a:r>
              <a:rPr lang="en-US" altLang="en-US"/>
              <a:t>. Projects entail a level of uncertainty and therefore carry business risk.</a:t>
            </a:r>
          </a:p>
          <a:p>
            <a:pPr eaLnBrk="1" hangingPunct="1">
              <a:spcBef>
                <a:spcPct val="0"/>
              </a:spcBef>
            </a:pPr>
            <a:r>
              <a:rPr lang="en-US" altLang="en-US"/>
              <a:t>• Achieve beneficial </a:t>
            </a:r>
            <a:r>
              <a:rPr lang="en-US" altLang="en-US" i="1"/>
              <a:t>change. </a:t>
            </a:r>
            <a:r>
              <a:rPr lang="en-US" altLang="en-US"/>
              <a:t>The purpose of a project is typically to improve an organization through the implementation of business change.</a:t>
            </a:r>
          </a:p>
          <a:p>
            <a:pPr eaLnBrk="1" hangingPunct="1">
              <a:spcBef>
                <a:spcPct val="0"/>
              </a:spcBef>
            </a:pPr>
            <a:endParaRPr lang="en-US" altLang="en-US"/>
          </a:p>
        </p:txBody>
      </p:sp>
      <p:sp>
        <p:nvSpPr>
          <p:cNvPr id="62468" name="Slide Number Placeholder 3"/>
          <p:cNvSpPr>
            <a:spLocks noGrp="1" noChangeArrowheads="1"/>
          </p:cNvSpPr>
          <p:nvPr>
            <p:ph type="sldNum" sz="quarter" idx="5"/>
          </p:nvPr>
        </p:nvSpPr>
        <p:spPr bwMode="auto">
          <a:noFill/>
          <a:ln>
            <a:miter lim="800000"/>
            <a:headEnd/>
            <a:tailEnd/>
          </a:ln>
        </p:spPr>
        <p:txBody>
          <a:bodyPr/>
          <a:lstStyle/>
          <a:p>
            <a:fld id="{BDF858DC-AB66-4FC4-8097-A1E0DCA33452}" type="slidenum">
              <a:rPr lang="en-US" altLang="en-US"/>
              <a:pPr/>
              <a:t>33</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a:t>A project is a unique endeavor to produce a set of deliverables within clearly specified time, cost and quality constraints. Projects are different from standard business operational activities as they:</a:t>
            </a:r>
          </a:p>
          <a:p>
            <a:pPr eaLnBrk="1" hangingPunct="1">
              <a:spcBef>
                <a:spcPct val="0"/>
              </a:spcBef>
            </a:pPr>
            <a:r>
              <a:rPr lang="en-US" altLang="en-US"/>
              <a:t>• Are </a:t>
            </a:r>
            <a:r>
              <a:rPr lang="en-US" altLang="en-US" i="1"/>
              <a:t>unique </a:t>
            </a:r>
            <a:r>
              <a:rPr lang="en-US" altLang="en-US"/>
              <a:t>in nature. They do not involve repetitive processes. Every project undertaken is different from the last, whereas operational activities often involve undertaking repetitive (identical) processes.</a:t>
            </a:r>
          </a:p>
          <a:p>
            <a:pPr eaLnBrk="1" hangingPunct="1">
              <a:spcBef>
                <a:spcPct val="0"/>
              </a:spcBef>
            </a:pPr>
            <a:r>
              <a:rPr lang="en-US" altLang="en-US"/>
              <a:t>• Have a defined </a:t>
            </a:r>
            <a:r>
              <a:rPr lang="en-US" altLang="en-US" i="1"/>
              <a:t>timescale. </a:t>
            </a:r>
            <a:r>
              <a:rPr lang="en-US" altLang="en-US"/>
              <a:t>Projects have a clearly specified start and end date within which the deliverables must be produced to meet a specified customer requirement.</a:t>
            </a:r>
          </a:p>
          <a:p>
            <a:pPr eaLnBrk="1" hangingPunct="1">
              <a:spcBef>
                <a:spcPct val="0"/>
              </a:spcBef>
            </a:pPr>
            <a:r>
              <a:rPr lang="en-US" altLang="en-US"/>
              <a:t>• Have an approved </a:t>
            </a:r>
            <a:r>
              <a:rPr lang="en-US" altLang="en-US" i="1"/>
              <a:t>budget. </a:t>
            </a:r>
            <a:r>
              <a:rPr lang="en-US" altLang="en-US"/>
              <a:t>Projects are allocated a level of financial expenditure within which the deliverables are produced, to meet a specified customer requirement.</a:t>
            </a:r>
          </a:p>
          <a:p>
            <a:pPr eaLnBrk="1" hangingPunct="1">
              <a:spcBef>
                <a:spcPct val="0"/>
              </a:spcBef>
            </a:pPr>
            <a:r>
              <a:rPr lang="en-US" altLang="en-US"/>
              <a:t>• Have limited </a:t>
            </a:r>
            <a:r>
              <a:rPr lang="en-US" altLang="en-US" i="1"/>
              <a:t>resources</a:t>
            </a:r>
            <a:r>
              <a:rPr lang="en-US" altLang="en-US"/>
              <a:t>. At the start of a project an agreed amount of labor, equipment and materials is allocated to the project.</a:t>
            </a:r>
          </a:p>
          <a:p>
            <a:pPr eaLnBrk="1" hangingPunct="1">
              <a:spcBef>
                <a:spcPct val="0"/>
              </a:spcBef>
            </a:pPr>
            <a:r>
              <a:rPr lang="en-US" altLang="en-US"/>
              <a:t>• Involve an element of </a:t>
            </a:r>
            <a:r>
              <a:rPr lang="en-US" altLang="en-US" i="1"/>
              <a:t>risk</a:t>
            </a:r>
            <a:r>
              <a:rPr lang="en-US" altLang="en-US"/>
              <a:t>. Projects entail a level of uncertainty and therefore carry business risk.</a:t>
            </a:r>
          </a:p>
          <a:p>
            <a:pPr eaLnBrk="1" hangingPunct="1">
              <a:spcBef>
                <a:spcPct val="0"/>
              </a:spcBef>
            </a:pPr>
            <a:r>
              <a:rPr lang="en-US" altLang="en-US"/>
              <a:t>• Achieve beneficial </a:t>
            </a:r>
            <a:r>
              <a:rPr lang="en-US" altLang="en-US" i="1"/>
              <a:t>change. </a:t>
            </a:r>
            <a:r>
              <a:rPr lang="en-US" altLang="en-US"/>
              <a:t>The purpose of a project is typically to improve an organization through the implementation of business change.</a:t>
            </a:r>
          </a:p>
          <a:p>
            <a:pPr eaLnBrk="1" hangingPunct="1">
              <a:spcBef>
                <a:spcPct val="0"/>
              </a:spcBef>
            </a:pPr>
            <a:endParaRPr lang="en-US" altLang="en-US"/>
          </a:p>
        </p:txBody>
      </p:sp>
      <p:sp>
        <p:nvSpPr>
          <p:cNvPr id="63492" name="Slide Number Placeholder 3"/>
          <p:cNvSpPr>
            <a:spLocks noGrp="1" noChangeArrowheads="1"/>
          </p:cNvSpPr>
          <p:nvPr>
            <p:ph type="sldNum" sz="quarter" idx="5"/>
          </p:nvPr>
        </p:nvSpPr>
        <p:spPr bwMode="auto">
          <a:noFill/>
          <a:ln>
            <a:miter lim="800000"/>
            <a:headEnd/>
            <a:tailEnd/>
          </a:ln>
        </p:spPr>
        <p:txBody>
          <a:bodyPr/>
          <a:lstStyle/>
          <a:p>
            <a:fld id="{F9B55A60-C235-4B24-9323-A74678765137}" type="slidenum">
              <a:rPr lang="en-US" altLang="en-US"/>
              <a:pPr/>
              <a:t>34</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a:t>A project is a unique endeavor to produce a set of deliverables within clearly specified time, cost and quality constraints. Projects are different from standard business operational activities as they:</a:t>
            </a:r>
          </a:p>
          <a:p>
            <a:pPr eaLnBrk="1" hangingPunct="1">
              <a:spcBef>
                <a:spcPct val="0"/>
              </a:spcBef>
            </a:pPr>
            <a:r>
              <a:rPr lang="en-US" altLang="en-US"/>
              <a:t>• Are </a:t>
            </a:r>
            <a:r>
              <a:rPr lang="en-US" altLang="en-US" i="1"/>
              <a:t>unique </a:t>
            </a:r>
            <a:r>
              <a:rPr lang="en-US" altLang="en-US"/>
              <a:t>in nature. They do not involve repetitive processes. Every project undertaken is different from the last, whereas operational activities often involve undertaking repetitive (identical) processes.</a:t>
            </a:r>
          </a:p>
          <a:p>
            <a:pPr eaLnBrk="1" hangingPunct="1">
              <a:spcBef>
                <a:spcPct val="0"/>
              </a:spcBef>
            </a:pPr>
            <a:r>
              <a:rPr lang="en-US" altLang="en-US"/>
              <a:t>• Have a defined </a:t>
            </a:r>
            <a:r>
              <a:rPr lang="en-US" altLang="en-US" i="1"/>
              <a:t>timescale. </a:t>
            </a:r>
            <a:r>
              <a:rPr lang="en-US" altLang="en-US"/>
              <a:t>Projects have a clearly specified start and end date within which the deliverables must be produced to meet a specified customer requirement.</a:t>
            </a:r>
          </a:p>
          <a:p>
            <a:pPr eaLnBrk="1" hangingPunct="1">
              <a:spcBef>
                <a:spcPct val="0"/>
              </a:spcBef>
            </a:pPr>
            <a:r>
              <a:rPr lang="en-US" altLang="en-US"/>
              <a:t>• Have an approved </a:t>
            </a:r>
            <a:r>
              <a:rPr lang="en-US" altLang="en-US" i="1"/>
              <a:t>budget. </a:t>
            </a:r>
            <a:r>
              <a:rPr lang="en-US" altLang="en-US"/>
              <a:t>Projects are allocated a level of financial expenditure within which the deliverables are produced, to meet a specified customer requirement.</a:t>
            </a:r>
          </a:p>
          <a:p>
            <a:pPr eaLnBrk="1" hangingPunct="1">
              <a:spcBef>
                <a:spcPct val="0"/>
              </a:spcBef>
            </a:pPr>
            <a:r>
              <a:rPr lang="en-US" altLang="en-US"/>
              <a:t>• Have limited </a:t>
            </a:r>
            <a:r>
              <a:rPr lang="en-US" altLang="en-US" i="1"/>
              <a:t>resources</a:t>
            </a:r>
            <a:r>
              <a:rPr lang="en-US" altLang="en-US"/>
              <a:t>. At the start of a project an agreed amount of labor, equipment and materials is allocated to the project.</a:t>
            </a:r>
          </a:p>
          <a:p>
            <a:pPr eaLnBrk="1" hangingPunct="1">
              <a:spcBef>
                <a:spcPct val="0"/>
              </a:spcBef>
            </a:pPr>
            <a:r>
              <a:rPr lang="en-US" altLang="en-US"/>
              <a:t>• Involve an element of </a:t>
            </a:r>
            <a:r>
              <a:rPr lang="en-US" altLang="en-US" i="1"/>
              <a:t>risk</a:t>
            </a:r>
            <a:r>
              <a:rPr lang="en-US" altLang="en-US"/>
              <a:t>. Projects entail a level of uncertainty and therefore carry business risk.</a:t>
            </a:r>
          </a:p>
          <a:p>
            <a:pPr eaLnBrk="1" hangingPunct="1">
              <a:spcBef>
                <a:spcPct val="0"/>
              </a:spcBef>
            </a:pPr>
            <a:r>
              <a:rPr lang="en-US" altLang="en-US"/>
              <a:t>• Achieve beneficial </a:t>
            </a:r>
            <a:r>
              <a:rPr lang="en-US" altLang="en-US" i="1"/>
              <a:t>change. </a:t>
            </a:r>
            <a:r>
              <a:rPr lang="en-US" altLang="en-US"/>
              <a:t>The purpose of a project is typically to improve an organization through the implementation of business change.</a:t>
            </a:r>
          </a:p>
          <a:p>
            <a:pPr eaLnBrk="1" hangingPunct="1">
              <a:spcBef>
                <a:spcPct val="0"/>
              </a:spcBef>
            </a:pPr>
            <a:endParaRPr lang="en-US" altLang="en-US"/>
          </a:p>
        </p:txBody>
      </p:sp>
      <p:sp>
        <p:nvSpPr>
          <p:cNvPr id="64516" name="Slide Number Placeholder 3"/>
          <p:cNvSpPr>
            <a:spLocks noGrp="1" noChangeArrowheads="1"/>
          </p:cNvSpPr>
          <p:nvPr>
            <p:ph type="sldNum" sz="quarter" idx="5"/>
          </p:nvPr>
        </p:nvSpPr>
        <p:spPr bwMode="auto">
          <a:noFill/>
          <a:ln>
            <a:miter lim="800000"/>
            <a:headEnd/>
            <a:tailEnd/>
          </a:ln>
        </p:spPr>
        <p:txBody>
          <a:bodyPr/>
          <a:lstStyle/>
          <a:p>
            <a:fld id="{64F6AEA2-856E-446D-8C5C-67EC1CD9452B}" type="slidenum">
              <a:rPr lang="en-US" altLang="en-US"/>
              <a:pPr/>
              <a:t>35</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a:t>A project is a unique endeavor to produce a set of deliverables within clearly specified time, cost and quality constraints. Projects are different from standard business operational activities as they:</a:t>
            </a:r>
          </a:p>
          <a:p>
            <a:pPr eaLnBrk="1" hangingPunct="1">
              <a:spcBef>
                <a:spcPct val="0"/>
              </a:spcBef>
            </a:pPr>
            <a:r>
              <a:rPr lang="en-US" altLang="en-US"/>
              <a:t>• Are </a:t>
            </a:r>
            <a:r>
              <a:rPr lang="en-US" altLang="en-US" i="1"/>
              <a:t>unique </a:t>
            </a:r>
            <a:r>
              <a:rPr lang="en-US" altLang="en-US"/>
              <a:t>in nature. They do not involve repetitive processes. Every project undertaken is different from the last, whereas operational activities often involve undertaking repetitive (identical) processes.</a:t>
            </a:r>
          </a:p>
          <a:p>
            <a:pPr eaLnBrk="1" hangingPunct="1">
              <a:spcBef>
                <a:spcPct val="0"/>
              </a:spcBef>
            </a:pPr>
            <a:r>
              <a:rPr lang="en-US" altLang="en-US"/>
              <a:t>• Have a defined </a:t>
            </a:r>
            <a:r>
              <a:rPr lang="en-US" altLang="en-US" i="1"/>
              <a:t>timescale. </a:t>
            </a:r>
            <a:r>
              <a:rPr lang="en-US" altLang="en-US"/>
              <a:t>Projects have a clearly specified start and end date within which the deliverables must be produced to meet a specified customer requirement.</a:t>
            </a:r>
          </a:p>
          <a:p>
            <a:pPr eaLnBrk="1" hangingPunct="1">
              <a:spcBef>
                <a:spcPct val="0"/>
              </a:spcBef>
            </a:pPr>
            <a:r>
              <a:rPr lang="en-US" altLang="en-US"/>
              <a:t>• Have an approved </a:t>
            </a:r>
            <a:r>
              <a:rPr lang="en-US" altLang="en-US" i="1"/>
              <a:t>budget. </a:t>
            </a:r>
            <a:r>
              <a:rPr lang="en-US" altLang="en-US"/>
              <a:t>Projects are allocated a level of financial expenditure within which the deliverables are produced, to meet a specified customer requirement.</a:t>
            </a:r>
          </a:p>
          <a:p>
            <a:pPr eaLnBrk="1" hangingPunct="1">
              <a:spcBef>
                <a:spcPct val="0"/>
              </a:spcBef>
            </a:pPr>
            <a:r>
              <a:rPr lang="en-US" altLang="en-US"/>
              <a:t>• Have limited </a:t>
            </a:r>
            <a:r>
              <a:rPr lang="en-US" altLang="en-US" i="1"/>
              <a:t>resources</a:t>
            </a:r>
            <a:r>
              <a:rPr lang="en-US" altLang="en-US"/>
              <a:t>. At the start of a project an agreed amount of labor, equipment and materials is allocated to the project.</a:t>
            </a:r>
          </a:p>
          <a:p>
            <a:pPr eaLnBrk="1" hangingPunct="1">
              <a:spcBef>
                <a:spcPct val="0"/>
              </a:spcBef>
            </a:pPr>
            <a:r>
              <a:rPr lang="en-US" altLang="en-US"/>
              <a:t>• Involve an element of </a:t>
            </a:r>
            <a:r>
              <a:rPr lang="en-US" altLang="en-US" i="1"/>
              <a:t>risk</a:t>
            </a:r>
            <a:r>
              <a:rPr lang="en-US" altLang="en-US"/>
              <a:t>. Projects entail a level of uncertainty and therefore carry business risk.</a:t>
            </a:r>
          </a:p>
          <a:p>
            <a:pPr eaLnBrk="1" hangingPunct="1">
              <a:spcBef>
                <a:spcPct val="0"/>
              </a:spcBef>
            </a:pPr>
            <a:r>
              <a:rPr lang="en-US" altLang="en-US"/>
              <a:t>• Achieve beneficial </a:t>
            </a:r>
            <a:r>
              <a:rPr lang="en-US" altLang="en-US" i="1"/>
              <a:t>change. </a:t>
            </a:r>
            <a:r>
              <a:rPr lang="en-US" altLang="en-US"/>
              <a:t>The purpose of a project is typically to improve an organization through the implementation of business change.</a:t>
            </a:r>
          </a:p>
          <a:p>
            <a:pPr eaLnBrk="1" hangingPunct="1">
              <a:spcBef>
                <a:spcPct val="0"/>
              </a:spcBef>
            </a:pPr>
            <a:endParaRPr lang="en-US" altLang="en-US"/>
          </a:p>
        </p:txBody>
      </p:sp>
      <p:sp>
        <p:nvSpPr>
          <p:cNvPr id="65540" name="Slide Number Placeholder 3"/>
          <p:cNvSpPr>
            <a:spLocks noGrp="1" noChangeArrowheads="1"/>
          </p:cNvSpPr>
          <p:nvPr>
            <p:ph type="sldNum" sz="quarter" idx="5"/>
          </p:nvPr>
        </p:nvSpPr>
        <p:spPr bwMode="auto">
          <a:noFill/>
          <a:ln>
            <a:miter lim="800000"/>
            <a:headEnd/>
            <a:tailEnd/>
          </a:ln>
        </p:spPr>
        <p:txBody>
          <a:bodyPr/>
          <a:lstStyle/>
          <a:p>
            <a:fld id="{2BBFEE3C-29E6-4CA8-842F-DB84ECF834B7}" type="slidenum">
              <a:rPr lang="en-US" altLang="en-US"/>
              <a:pPr/>
              <a:t>36</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a:t>A project is a unique endeavor to produce a set of deliverables within clearly specified time, cost and quality constraints. Projects are different from standard business operational activities as they:</a:t>
            </a:r>
          </a:p>
          <a:p>
            <a:pPr eaLnBrk="1" hangingPunct="1">
              <a:spcBef>
                <a:spcPct val="0"/>
              </a:spcBef>
            </a:pPr>
            <a:r>
              <a:rPr lang="en-US" altLang="en-US"/>
              <a:t>• Are </a:t>
            </a:r>
            <a:r>
              <a:rPr lang="en-US" altLang="en-US" i="1"/>
              <a:t>unique </a:t>
            </a:r>
            <a:r>
              <a:rPr lang="en-US" altLang="en-US"/>
              <a:t>in nature. They do not involve repetitive processes. Every project undertaken is different from the last, whereas operational activities often involve undertaking repetitive (identical) processes.</a:t>
            </a:r>
          </a:p>
          <a:p>
            <a:pPr eaLnBrk="1" hangingPunct="1">
              <a:spcBef>
                <a:spcPct val="0"/>
              </a:spcBef>
            </a:pPr>
            <a:r>
              <a:rPr lang="en-US" altLang="en-US"/>
              <a:t>• Have a defined </a:t>
            </a:r>
            <a:r>
              <a:rPr lang="en-US" altLang="en-US" i="1"/>
              <a:t>timescale. </a:t>
            </a:r>
            <a:r>
              <a:rPr lang="en-US" altLang="en-US"/>
              <a:t>Projects have a clearly specified start and end date within which the deliverables must be produced to meet a specified customer requirement.</a:t>
            </a:r>
          </a:p>
          <a:p>
            <a:pPr eaLnBrk="1" hangingPunct="1">
              <a:spcBef>
                <a:spcPct val="0"/>
              </a:spcBef>
            </a:pPr>
            <a:r>
              <a:rPr lang="en-US" altLang="en-US"/>
              <a:t>• Have an approved </a:t>
            </a:r>
            <a:r>
              <a:rPr lang="en-US" altLang="en-US" i="1"/>
              <a:t>budget. </a:t>
            </a:r>
            <a:r>
              <a:rPr lang="en-US" altLang="en-US"/>
              <a:t>Projects are allocated a level of financial expenditure within which the deliverables are produced, to meet a specified customer requirement.</a:t>
            </a:r>
          </a:p>
          <a:p>
            <a:pPr eaLnBrk="1" hangingPunct="1">
              <a:spcBef>
                <a:spcPct val="0"/>
              </a:spcBef>
            </a:pPr>
            <a:r>
              <a:rPr lang="en-US" altLang="en-US"/>
              <a:t>• Have limited </a:t>
            </a:r>
            <a:r>
              <a:rPr lang="en-US" altLang="en-US" i="1"/>
              <a:t>resources</a:t>
            </a:r>
            <a:r>
              <a:rPr lang="en-US" altLang="en-US"/>
              <a:t>. At the start of a project an agreed amount of labor, equipment and materials is allocated to the project.</a:t>
            </a:r>
          </a:p>
          <a:p>
            <a:pPr eaLnBrk="1" hangingPunct="1">
              <a:spcBef>
                <a:spcPct val="0"/>
              </a:spcBef>
            </a:pPr>
            <a:r>
              <a:rPr lang="en-US" altLang="en-US"/>
              <a:t>• Involve an element of </a:t>
            </a:r>
            <a:r>
              <a:rPr lang="en-US" altLang="en-US" i="1"/>
              <a:t>risk</a:t>
            </a:r>
            <a:r>
              <a:rPr lang="en-US" altLang="en-US"/>
              <a:t>. Projects entail a level of uncertainty and therefore carry business risk.</a:t>
            </a:r>
          </a:p>
          <a:p>
            <a:pPr eaLnBrk="1" hangingPunct="1">
              <a:spcBef>
                <a:spcPct val="0"/>
              </a:spcBef>
            </a:pPr>
            <a:r>
              <a:rPr lang="en-US" altLang="en-US"/>
              <a:t>• Achieve beneficial </a:t>
            </a:r>
            <a:r>
              <a:rPr lang="en-US" altLang="en-US" i="1"/>
              <a:t>change. </a:t>
            </a:r>
            <a:r>
              <a:rPr lang="en-US" altLang="en-US"/>
              <a:t>The purpose of a project is typically to improve an organization through the implementation of business change.</a:t>
            </a:r>
          </a:p>
          <a:p>
            <a:pPr eaLnBrk="1" hangingPunct="1">
              <a:spcBef>
                <a:spcPct val="0"/>
              </a:spcBef>
            </a:pPr>
            <a:endParaRPr lang="en-US" altLang="en-US"/>
          </a:p>
        </p:txBody>
      </p:sp>
      <p:sp>
        <p:nvSpPr>
          <p:cNvPr id="66564" name="Slide Number Placeholder 3"/>
          <p:cNvSpPr>
            <a:spLocks noGrp="1" noChangeArrowheads="1"/>
          </p:cNvSpPr>
          <p:nvPr>
            <p:ph type="sldNum" sz="quarter" idx="5"/>
          </p:nvPr>
        </p:nvSpPr>
        <p:spPr bwMode="auto">
          <a:noFill/>
          <a:ln>
            <a:miter lim="800000"/>
            <a:headEnd/>
            <a:tailEnd/>
          </a:ln>
        </p:spPr>
        <p:txBody>
          <a:bodyPr/>
          <a:lstStyle/>
          <a:p>
            <a:fld id="{8F61F86D-B91B-4117-BADE-986866047EFF}" type="slidenum">
              <a:rPr lang="en-US" altLang="en-US"/>
              <a:pPr/>
              <a:t>37</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a:t>A project is a unique endeavor to produce a set of deliverables within clearly specified time, cost and quality constraints. Projects are different from standard business operational activities as they:</a:t>
            </a:r>
          </a:p>
          <a:p>
            <a:pPr eaLnBrk="1" hangingPunct="1">
              <a:spcBef>
                <a:spcPct val="0"/>
              </a:spcBef>
            </a:pPr>
            <a:r>
              <a:rPr lang="en-US" altLang="en-US"/>
              <a:t>• Are </a:t>
            </a:r>
            <a:r>
              <a:rPr lang="en-US" altLang="en-US" i="1"/>
              <a:t>unique </a:t>
            </a:r>
            <a:r>
              <a:rPr lang="en-US" altLang="en-US"/>
              <a:t>in nature. They do not involve repetitive processes. Every project undertaken is different from the last, whereas operational activities often involve undertaking repetitive (identical) processes.</a:t>
            </a:r>
          </a:p>
          <a:p>
            <a:pPr eaLnBrk="1" hangingPunct="1">
              <a:spcBef>
                <a:spcPct val="0"/>
              </a:spcBef>
            </a:pPr>
            <a:r>
              <a:rPr lang="en-US" altLang="en-US"/>
              <a:t>• Have a defined </a:t>
            </a:r>
            <a:r>
              <a:rPr lang="en-US" altLang="en-US" i="1"/>
              <a:t>timescale. </a:t>
            </a:r>
            <a:r>
              <a:rPr lang="en-US" altLang="en-US"/>
              <a:t>Projects have a clearly specified start and end date within which the deliverables must be produced to meet a specified customer requirement.</a:t>
            </a:r>
          </a:p>
          <a:p>
            <a:pPr eaLnBrk="1" hangingPunct="1">
              <a:spcBef>
                <a:spcPct val="0"/>
              </a:spcBef>
            </a:pPr>
            <a:r>
              <a:rPr lang="en-US" altLang="en-US"/>
              <a:t>• Have an approved </a:t>
            </a:r>
            <a:r>
              <a:rPr lang="en-US" altLang="en-US" i="1"/>
              <a:t>budget. </a:t>
            </a:r>
            <a:r>
              <a:rPr lang="en-US" altLang="en-US"/>
              <a:t>Projects are allocated a level of financial expenditure within which the deliverables are produced, to meet a specified customer requirement.</a:t>
            </a:r>
          </a:p>
          <a:p>
            <a:pPr eaLnBrk="1" hangingPunct="1">
              <a:spcBef>
                <a:spcPct val="0"/>
              </a:spcBef>
            </a:pPr>
            <a:r>
              <a:rPr lang="en-US" altLang="en-US"/>
              <a:t>• Have limited </a:t>
            </a:r>
            <a:r>
              <a:rPr lang="en-US" altLang="en-US" i="1"/>
              <a:t>resources</a:t>
            </a:r>
            <a:r>
              <a:rPr lang="en-US" altLang="en-US"/>
              <a:t>. At the start of a project an agreed amount of labor, equipment and materials is allocated to the project.</a:t>
            </a:r>
          </a:p>
          <a:p>
            <a:pPr eaLnBrk="1" hangingPunct="1">
              <a:spcBef>
                <a:spcPct val="0"/>
              </a:spcBef>
            </a:pPr>
            <a:r>
              <a:rPr lang="en-US" altLang="en-US"/>
              <a:t>• Involve an element of </a:t>
            </a:r>
            <a:r>
              <a:rPr lang="en-US" altLang="en-US" i="1"/>
              <a:t>risk</a:t>
            </a:r>
            <a:r>
              <a:rPr lang="en-US" altLang="en-US"/>
              <a:t>. Projects entail a level of uncertainty and therefore carry business risk.</a:t>
            </a:r>
          </a:p>
          <a:p>
            <a:pPr eaLnBrk="1" hangingPunct="1">
              <a:spcBef>
                <a:spcPct val="0"/>
              </a:spcBef>
            </a:pPr>
            <a:r>
              <a:rPr lang="en-US" altLang="en-US"/>
              <a:t>• Achieve beneficial </a:t>
            </a:r>
            <a:r>
              <a:rPr lang="en-US" altLang="en-US" i="1"/>
              <a:t>change. </a:t>
            </a:r>
            <a:r>
              <a:rPr lang="en-US" altLang="en-US"/>
              <a:t>The purpose of a project is typically to improve an organization through the implementation of business change.</a:t>
            </a:r>
          </a:p>
          <a:p>
            <a:pPr eaLnBrk="1" hangingPunct="1">
              <a:spcBef>
                <a:spcPct val="0"/>
              </a:spcBef>
            </a:pPr>
            <a:endParaRPr lang="en-US" altLang="en-US"/>
          </a:p>
        </p:txBody>
      </p:sp>
      <p:sp>
        <p:nvSpPr>
          <p:cNvPr id="67588" name="Slide Number Placeholder 3"/>
          <p:cNvSpPr>
            <a:spLocks noGrp="1" noChangeArrowheads="1"/>
          </p:cNvSpPr>
          <p:nvPr>
            <p:ph type="sldNum" sz="quarter" idx="5"/>
          </p:nvPr>
        </p:nvSpPr>
        <p:spPr bwMode="auto">
          <a:noFill/>
          <a:ln>
            <a:miter lim="800000"/>
            <a:headEnd/>
            <a:tailEnd/>
          </a:ln>
        </p:spPr>
        <p:txBody>
          <a:bodyPr/>
          <a:lstStyle/>
          <a:p>
            <a:fld id="{A8E7E6A6-C3BC-483C-A5C9-9682782A50B3}" type="slidenum">
              <a:rPr lang="en-US" altLang="en-US"/>
              <a:pPr/>
              <a:t>38</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a:t>A project is a unique endeavor to produce a set of deliverables within clearly specified time, cost and quality constraints. Projects are different from standard business operational activities as they:</a:t>
            </a:r>
          </a:p>
          <a:p>
            <a:pPr eaLnBrk="1" hangingPunct="1">
              <a:spcBef>
                <a:spcPct val="0"/>
              </a:spcBef>
            </a:pPr>
            <a:r>
              <a:rPr lang="en-US" altLang="en-US"/>
              <a:t>• Are </a:t>
            </a:r>
            <a:r>
              <a:rPr lang="en-US" altLang="en-US" i="1"/>
              <a:t>unique </a:t>
            </a:r>
            <a:r>
              <a:rPr lang="en-US" altLang="en-US"/>
              <a:t>in nature. They do not involve repetitive processes. Every project undertaken is different from the last, whereas operational activities often involve undertaking repetitive (identical) processes.</a:t>
            </a:r>
          </a:p>
          <a:p>
            <a:pPr eaLnBrk="1" hangingPunct="1">
              <a:spcBef>
                <a:spcPct val="0"/>
              </a:spcBef>
            </a:pPr>
            <a:r>
              <a:rPr lang="en-US" altLang="en-US"/>
              <a:t>• Have a defined </a:t>
            </a:r>
            <a:r>
              <a:rPr lang="en-US" altLang="en-US" i="1"/>
              <a:t>timescale. </a:t>
            </a:r>
            <a:r>
              <a:rPr lang="en-US" altLang="en-US"/>
              <a:t>Projects have a clearly specified start and end date within which the deliverables must be produced to meet a specified customer requirement.</a:t>
            </a:r>
          </a:p>
          <a:p>
            <a:pPr eaLnBrk="1" hangingPunct="1">
              <a:spcBef>
                <a:spcPct val="0"/>
              </a:spcBef>
            </a:pPr>
            <a:r>
              <a:rPr lang="en-US" altLang="en-US"/>
              <a:t>• Have an approved </a:t>
            </a:r>
            <a:r>
              <a:rPr lang="en-US" altLang="en-US" i="1"/>
              <a:t>budget. </a:t>
            </a:r>
            <a:r>
              <a:rPr lang="en-US" altLang="en-US"/>
              <a:t>Projects are allocated a level of financial expenditure within which the deliverables are produced, to meet a specified customer requirement.</a:t>
            </a:r>
          </a:p>
          <a:p>
            <a:pPr eaLnBrk="1" hangingPunct="1">
              <a:spcBef>
                <a:spcPct val="0"/>
              </a:spcBef>
            </a:pPr>
            <a:r>
              <a:rPr lang="en-US" altLang="en-US"/>
              <a:t>• Have limited </a:t>
            </a:r>
            <a:r>
              <a:rPr lang="en-US" altLang="en-US" i="1"/>
              <a:t>resources</a:t>
            </a:r>
            <a:r>
              <a:rPr lang="en-US" altLang="en-US"/>
              <a:t>. At the start of a project an agreed amount of labor, equipment and materials is allocated to the project.</a:t>
            </a:r>
          </a:p>
          <a:p>
            <a:pPr eaLnBrk="1" hangingPunct="1">
              <a:spcBef>
                <a:spcPct val="0"/>
              </a:spcBef>
            </a:pPr>
            <a:r>
              <a:rPr lang="en-US" altLang="en-US"/>
              <a:t>• Involve an element of </a:t>
            </a:r>
            <a:r>
              <a:rPr lang="en-US" altLang="en-US" i="1"/>
              <a:t>risk</a:t>
            </a:r>
            <a:r>
              <a:rPr lang="en-US" altLang="en-US"/>
              <a:t>. Projects entail a level of uncertainty and therefore carry business risk.</a:t>
            </a:r>
          </a:p>
          <a:p>
            <a:pPr eaLnBrk="1" hangingPunct="1">
              <a:spcBef>
                <a:spcPct val="0"/>
              </a:spcBef>
            </a:pPr>
            <a:r>
              <a:rPr lang="en-US" altLang="en-US"/>
              <a:t>• Achieve beneficial </a:t>
            </a:r>
            <a:r>
              <a:rPr lang="en-US" altLang="en-US" i="1"/>
              <a:t>change. </a:t>
            </a:r>
            <a:r>
              <a:rPr lang="en-US" altLang="en-US"/>
              <a:t>The purpose of a project is typically to improve an organization through the implementation of business change.</a:t>
            </a:r>
          </a:p>
          <a:p>
            <a:pPr eaLnBrk="1" hangingPunct="1">
              <a:spcBef>
                <a:spcPct val="0"/>
              </a:spcBef>
            </a:pPr>
            <a:endParaRPr lang="en-US" altLang="en-US"/>
          </a:p>
        </p:txBody>
      </p:sp>
      <p:sp>
        <p:nvSpPr>
          <p:cNvPr id="68612" name="Slide Number Placeholder 3"/>
          <p:cNvSpPr>
            <a:spLocks noGrp="1" noChangeArrowheads="1"/>
          </p:cNvSpPr>
          <p:nvPr>
            <p:ph type="sldNum" sz="quarter" idx="5"/>
          </p:nvPr>
        </p:nvSpPr>
        <p:spPr bwMode="auto">
          <a:noFill/>
          <a:ln>
            <a:miter lim="800000"/>
            <a:headEnd/>
            <a:tailEnd/>
          </a:ln>
        </p:spPr>
        <p:txBody>
          <a:bodyPr/>
          <a:lstStyle/>
          <a:p>
            <a:fld id="{509CADA0-7368-4ECE-8E4A-33F8952EE198}" type="slidenum">
              <a:rPr lang="en-US" altLang="en-US"/>
              <a:pPr/>
              <a:t>41</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a:t>A project is a unique endeavor to produce a set of deliverables within clearly specified time, cost and quality constraints. Projects are different from standard business operational activities as they:</a:t>
            </a:r>
          </a:p>
          <a:p>
            <a:pPr eaLnBrk="1" hangingPunct="1">
              <a:spcBef>
                <a:spcPct val="0"/>
              </a:spcBef>
            </a:pPr>
            <a:r>
              <a:rPr lang="en-US" altLang="en-US"/>
              <a:t>• Are </a:t>
            </a:r>
            <a:r>
              <a:rPr lang="en-US" altLang="en-US" i="1"/>
              <a:t>unique </a:t>
            </a:r>
            <a:r>
              <a:rPr lang="en-US" altLang="en-US"/>
              <a:t>in nature. They do not involve repetitive processes. Every project undertaken is different from the last, whereas operational activities often involve undertaking repetitive (identical) processes.</a:t>
            </a:r>
          </a:p>
          <a:p>
            <a:pPr eaLnBrk="1" hangingPunct="1">
              <a:spcBef>
                <a:spcPct val="0"/>
              </a:spcBef>
            </a:pPr>
            <a:r>
              <a:rPr lang="en-US" altLang="en-US"/>
              <a:t>• Have a defined </a:t>
            </a:r>
            <a:r>
              <a:rPr lang="en-US" altLang="en-US" i="1"/>
              <a:t>timescale. </a:t>
            </a:r>
            <a:r>
              <a:rPr lang="en-US" altLang="en-US"/>
              <a:t>Projects have a clearly specified start and end date within which the deliverables must be produced to meet a specified customer requirement.</a:t>
            </a:r>
          </a:p>
          <a:p>
            <a:pPr eaLnBrk="1" hangingPunct="1">
              <a:spcBef>
                <a:spcPct val="0"/>
              </a:spcBef>
            </a:pPr>
            <a:r>
              <a:rPr lang="en-US" altLang="en-US"/>
              <a:t>• Have an approved </a:t>
            </a:r>
            <a:r>
              <a:rPr lang="en-US" altLang="en-US" i="1"/>
              <a:t>budget. </a:t>
            </a:r>
            <a:r>
              <a:rPr lang="en-US" altLang="en-US"/>
              <a:t>Projects are allocated a level of financial expenditure within which the deliverables are produced, to meet a specified customer requirement.</a:t>
            </a:r>
          </a:p>
          <a:p>
            <a:pPr eaLnBrk="1" hangingPunct="1">
              <a:spcBef>
                <a:spcPct val="0"/>
              </a:spcBef>
            </a:pPr>
            <a:r>
              <a:rPr lang="en-US" altLang="en-US"/>
              <a:t>• Have limited </a:t>
            </a:r>
            <a:r>
              <a:rPr lang="en-US" altLang="en-US" i="1"/>
              <a:t>resources</a:t>
            </a:r>
            <a:r>
              <a:rPr lang="en-US" altLang="en-US"/>
              <a:t>. At the start of a project an agreed amount of labor, equipment and materials is allocated to the project.</a:t>
            </a:r>
          </a:p>
          <a:p>
            <a:pPr eaLnBrk="1" hangingPunct="1">
              <a:spcBef>
                <a:spcPct val="0"/>
              </a:spcBef>
            </a:pPr>
            <a:r>
              <a:rPr lang="en-US" altLang="en-US"/>
              <a:t>• Involve an element of </a:t>
            </a:r>
            <a:r>
              <a:rPr lang="en-US" altLang="en-US" i="1"/>
              <a:t>risk</a:t>
            </a:r>
            <a:r>
              <a:rPr lang="en-US" altLang="en-US"/>
              <a:t>. Projects entail a level of uncertainty and therefore carry business risk.</a:t>
            </a:r>
          </a:p>
          <a:p>
            <a:pPr eaLnBrk="1" hangingPunct="1">
              <a:spcBef>
                <a:spcPct val="0"/>
              </a:spcBef>
            </a:pPr>
            <a:r>
              <a:rPr lang="en-US" altLang="en-US"/>
              <a:t>• Achieve beneficial </a:t>
            </a:r>
            <a:r>
              <a:rPr lang="en-US" altLang="en-US" i="1"/>
              <a:t>change. </a:t>
            </a:r>
            <a:r>
              <a:rPr lang="en-US" altLang="en-US"/>
              <a:t>The purpose of a project is typically to improve an organization through the implementation of business change.</a:t>
            </a:r>
          </a:p>
          <a:p>
            <a:pPr eaLnBrk="1" hangingPunct="1">
              <a:spcBef>
                <a:spcPct val="0"/>
              </a:spcBef>
            </a:pPr>
            <a:endParaRPr lang="en-US" altLang="en-US"/>
          </a:p>
        </p:txBody>
      </p:sp>
      <p:sp>
        <p:nvSpPr>
          <p:cNvPr id="69636" name="Slide Number Placeholder 3"/>
          <p:cNvSpPr>
            <a:spLocks noGrp="1" noChangeArrowheads="1"/>
          </p:cNvSpPr>
          <p:nvPr>
            <p:ph type="sldNum" sz="quarter" idx="5"/>
          </p:nvPr>
        </p:nvSpPr>
        <p:spPr bwMode="auto">
          <a:noFill/>
          <a:ln>
            <a:miter lim="800000"/>
            <a:headEnd/>
            <a:tailEnd/>
          </a:ln>
        </p:spPr>
        <p:txBody>
          <a:bodyPr/>
          <a:lstStyle/>
          <a:p>
            <a:fld id="{0EA7F332-E6C1-4446-A8E9-79445DF88F75}" type="slidenum">
              <a:rPr lang="en-US" altLang="en-US"/>
              <a:pPr/>
              <a:t>42</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a:t>A project is a unique endeavor to produce a set of deliverables within clearly specified time, cost and quality constraints. Projects are different from standard business operational activities as they:</a:t>
            </a:r>
          </a:p>
          <a:p>
            <a:pPr eaLnBrk="1" hangingPunct="1">
              <a:spcBef>
                <a:spcPct val="0"/>
              </a:spcBef>
            </a:pPr>
            <a:r>
              <a:rPr lang="en-US" altLang="en-US"/>
              <a:t>• Are </a:t>
            </a:r>
            <a:r>
              <a:rPr lang="en-US" altLang="en-US" i="1"/>
              <a:t>unique </a:t>
            </a:r>
            <a:r>
              <a:rPr lang="en-US" altLang="en-US"/>
              <a:t>in nature. They do not involve repetitive processes. Every project undertaken is different from the last, whereas operational activities often involve undertaking repetitive (identical) processes.</a:t>
            </a:r>
          </a:p>
          <a:p>
            <a:pPr eaLnBrk="1" hangingPunct="1">
              <a:spcBef>
                <a:spcPct val="0"/>
              </a:spcBef>
            </a:pPr>
            <a:r>
              <a:rPr lang="en-US" altLang="en-US"/>
              <a:t>• Have a defined </a:t>
            </a:r>
            <a:r>
              <a:rPr lang="en-US" altLang="en-US" i="1"/>
              <a:t>timescale. </a:t>
            </a:r>
            <a:r>
              <a:rPr lang="en-US" altLang="en-US"/>
              <a:t>Projects have a clearly specified start and end date within which the deliverables must be produced to meet a specified customer requirement.</a:t>
            </a:r>
          </a:p>
          <a:p>
            <a:pPr eaLnBrk="1" hangingPunct="1">
              <a:spcBef>
                <a:spcPct val="0"/>
              </a:spcBef>
            </a:pPr>
            <a:r>
              <a:rPr lang="en-US" altLang="en-US"/>
              <a:t>• Have an approved </a:t>
            </a:r>
            <a:r>
              <a:rPr lang="en-US" altLang="en-US" i="1"/>
              <a:t>budget. </a:t>
            </a:r>
            <a:r>
              <a:rPr lang="en-US" altLang="en-US"/>
              <a:t>Projects are allocated a level of financial expenditure within which the deliverables are produced, to meet a specified customer requirement.</a:t>
            </a:r>
          </a:p>
          <a:p>
            <a:pPr eaLnBrk="1" hangingPunct="1">
              <a:spcBef>
                <a:spcPct val="0"/>
              </a:spcBef>
            </a:pPr>
            <a:r>
              <a:rPr lang="en-US" altLang="en-US"/>
              <a:t>• Have limited </a:t>
            </a:r>
            <a:r>
              <a:rPr lang="en-US" altLang="en-US" i="1"/>
              <a:t>resources</a:t>
            </a:r>
            <a:r>
              <a:rPr lang="en-US" altLang="en-US"/>
              <a:t>. At the start of a project an agreed amount of labor, equipment and materials is allocated to the project.</a:t>
            </a:r>
          </a:p>
          <a:p>
            <a:pPr eaLnBrk="1" hangingPunct="1">
              <a:spcBef>
                <a:spcPct val="0"/>
              </a:spcBef>
            </a:pPr>
            <a:r>
              <a:rPr lang="en-US" altLang="en-US"/>
              <a:t>• Involve an element of </a:t>
            </a:r>
            <a:r>
              <a:rPr lang="en-US" altLang="en-US" i="1"/>
              <a:t>risk</a:t>
            </a:r>
            <a:r>
              <a:rPr lang="en-US" altLang="en-US"/>
              <a:t>. Projects entail a level of uncertainty and therefore carry business risk.</a:t>
            </a:r>
          </a:p>
          <a:p>
            <a:pPr eaLnBrk="1" hangingPunct="1">
              <a:spcBef>
                <a:spcPct val="0"/>
              </a:spcBef>
            </a:pPr>
            <a:r>
              <a:rPr lang="en-US" altLang="en-US"/>
              <a:t>• Achieve beneficial </a:t>
            </a:r>
            <a:r>
              <a:rPr lang="en-US" altLang="en-US" i="1"/>
              <a:t>change. </a:t>
            </a:r>
            <a:r>
              <a:rPr lang="en-US" altLang="en-US"/>
              <a:t>The purpose of a project is typically to improve an organization through the implementation of business change.</a:t>
            </a:r>
          </a:p>
          <a:p>
            <a:pPr eaLnBrk="1" hangingPunct="1">
              <a:spcBef>
                <a:spcPct val="0"/>
              </a:spcBef>
            </a:pPr>
            <a:endParaRPr lang="en-US" altLang="en-US"/>
          </a:p>
        </p:txBody>
      </p:sp>
      <p:sp>
        <p:nvSpPr>
          <p:cNvPr id="70660" name="Slide Number Placeholder 3"/>
          <p:cNvSpPr>
            <a:spLocks noGrp="1" noChangeArrowheads="1"/>
          </p:cNvSpPr>
          <p:nvPr>
            <p:ph type="sldNum" sz="quarter" idx="5"/>
          </p:nvPr>
        </p:nvSpPr>
        <p:spPr bwMode="auto">
          <a:noFill/>
          <a:ln>
            <a:miter lim="800000"/>
            <a:headEnd/>
            <a:tailEnd/>
          </a:ln>
        </p:spPr>
        <p:txBody>
          <a:bodyPr/>
          <a:lstStyle/>
          <a:p>
            <a:fld id="{A1E4A960-B5DC-4A4F-8521-C6D8A1F9AFC1}" type="slidenum">
              <a:rPr lang="en-US" altLang="en-US"/>
              <a:pPr/>
              <a:t>43</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a:t>A project is a unique endeavor to produce a set of deliverables within clearly specified time, cost and quality constraints. Projects are different from standard business operational activities as they:</a:t>
            </a:r>
          </a:p>
          <a:p>
            <a:pPr eaLnBrk="1" hangingPunct="1">
              <a:spcBef>
                <a:spcPct val="0"/>
              </a:spcBef>
            </a:pPr>
            <a:r>
              <a:rPr lang="en-US" altLang="en-US"/>
              <a:t>• Are </a:t>
            </a:r>
            <a:r>
              <a:rPr lang="en-US" altLang="en-US" i="1"/>
              <a:t>unique </a:t>
            </a:r>
            <a:r>
              <a:rPr lang="en-US" altLang="en-US"/>
              <a:t>in nature. They do not involve repetitive processes. Every project undertaken is different from the last, whereas operational activities often involve undertaking repetitive (identical) processes.</a:t>
            </a:r>
          </a:p>
          <a:p>
            <a:pPr eaLnBrk="1" hangingPunct="1">
              <a:spcBef>
                <a:spcPct val="0"/>
              </a:spcBef>
            </a:pPr>
            <a:r>
              <a:rPr lang="en-US" altLang="en-US"/>
              <a:t>• Have a defined </a:t>
            </a:r>
            <a:r>
              <a:rPr lang="en-US" altLang="en-US" i="1"/>
              <a:t>timescale. </a:t>
            </a:r>
            <a:r>
              <a:rPr lang="en-US" altLang="en-US"/>
              <a:t>Projects have a clearly specified start and end date within which the deliverables must be produced to meet a specified customer requirement.</a:t>
            </a:r>
          </a:p>
          <a:p>
            <a:pPr eaLnBrk="1" hangingPunct="1">
              <a:spcBef>
                <a:spcPct val="0"/>
              </a:spcBef>
            </a:pPr>
            <a:r>
              <a:rPr lang="en-US" altLang="en-US"/>
              <a:t>• Have an approved </a:t>
            </a:r>
            <a:r>
              <a:rPr lang="en-US" altLang="en-US" i="1"/>
              <a:t>budget. </a:t>
            </a:r>
            <a:r>
              <a:rPr lang="en-US" altLang="en-US"/>
              <a:t>Projects are allocated a level of financial expenditure within which the deliverables are produced, to meet a specified customer requirement.</a:t>
            </a:r>
          </a:p>
          <a:p>
            <a:pPr eaLnBrk="1" hangingPunct="1">
              <a:spcBef>
                <a:spcPct val="0"/>
              </a:spcBef>
            </a:pPr>
            <a:r>
              <a:rPr lang="en-US" altLang="en-US"/>
              <a:t>• Have limited </a:t>
            </a:r>
            <a:r>
              <a:rPr lang="en-US" altLang="en-US" i="1"/>
              <a:t>resources</a:t>
            </a:r>
            <a:r>
              <a:rPr lang="en-US" altLang="en-US"/>
              <a:t>. At the start of a project an agreed amount of labor, equipment and materials is allocated to the project.</a:t>
            </a:r>
          </a:p>
          <a:p>
            <a:pPr eaLnBrk="1" hangingPunct="1">
              <a:spcBef>
                <a:spcPct val="0"/>
              </a:spcBef>
            </a:pPr>
            <a:r>
              <a:rPr lang="en-US" altLang="en-US"/>
              <a:t>• Involve an element of </a:t>
            </a:r>
            <a:r>
              <a:rPr lang="en-US" altLang="en-US" i="1"/>
              <a:t>risk</a:t>
            </a:r>
            <a:r>
              <a:rPr lang="en-US" altLang="en-US"/>
              <a:t>. Projects entail a level of uncertainty and therefore carry business risk.</a:t>
            </a:r>
          </a:p>
          <a:p>
            <a:pPr eaLnBrk="1" hangingPunct="1">
              <a:spcBef>
                <a:spcPct val="0"/>
              </a:spcBef>
            </a:pPr>
            <a:r>
              <a:rPr lang="en-US" altLang="en-US"/>
              <a:t>• Achieve beneficial </a:t>
            </a:r>
            <a:r>
              <a:rPr lang="en-US" altLang="en-US" i="1"/>
              <a:t>change. </a:t>
            </a:r>
            <a:r>
              <a:rPr lang="en-US" altLang="en-US"/>
              <a:t>The purpose of a project is typically to improve an organization through the implementation of business change.</a:t>
            </a:r>
          </a:p>
          <a:p>
            <a:pPr eaLnBrk="1" hangingPunct="1">
              <a:spcBef>
                <a:spcPct val="0"/>
              </a:spcBef>
            </a:pPr>
            <a:endParaRPr lang="en-US" altLang="en-US"/>
          </a:p>
        </p:txBody>
      </p:sp>
      <p:sp>
        <p:nvSpPr>
          <p:cNvPr id="53252" name="Slide Number Placeholder 3"/>
          <p:cNvSpPr>
            <a:spLocks noGrp="1" noChangeArrowheads="1"/>
          </p:cNvSpPr>
          <p:nvPr>
            <p:ph type="sldNum" sz="quarter" idx="5"/>
          </p:nvPr>
        </p:nvSpPr>
        <p:spPr bwMode="auto">
          <a:noFill/>
          <a:ln>
            <a:miter lim="800000"/>
            <a:headEnd/>
            <a:tailEnd/>
          </a:ln>
        </p:spPr>
        <p:txBody>
          <a:bodyPr/>
          <a:lstStyle/>
          <a:p>
            <a:fld id="{69588E2B-15AE-4120-A2AF-921F4569B855}" type="slidenum">
              <a:rPr lang="en-US" altLang="en-US"/>
              <a:pPr/>
              <a:t>24</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a:t>A project is a unique endeavor to produce a set of deliverables within clearly specified time, cost and quality constraints. Projects are different from standard business operational activities as they:</a:t>
            </a:r>
          </a:p>
          <a:p>
            <a:pPr eaLnBrk="1" hangingPunct="1">
              <a:spcBef>
                <a:spcPct val="0"/>
              </a:spcBef>
            </a:pPr>
            <a:r>
              <a:rPr lang="en-US" altLang="en-US"/>
              <a:t>• Are </a:t>
            </a:r>
            <a:r>
              <a:rPr lang="en-US" altLang="en-US" i="1"/>
              <a:t>unique </a:t>
            </a:r>
            <a:r>
              <a:rPr lang="en-US" altLang="en-US"/>
              <a:t>in nature. They do not involve repetitive processes. Every project undertaken is different from the last, whereas operational activities often involve undertaking repetitive (identical) processes.</a:t>
            </a:r>
          </a:p>
          <a:p>
            <a:pPr eaLnBrk="1" hangingPunct="1">
              <a:spcBef>
                <a:spcPct val="0"/>
              </a:spcBef>
            </a:pPr>
            <a:r>
              <a:rPr lang="en-US" altLang="en-US"/>
              <a:t>• Have a defined </a:t>
            </a:r>
            <a:r>
              <a:rPr lang="en-US" altLang="en-US" i="1"/>
              <a:t>timescale. </a:t>
            </a:r>
            <a:r>
              <a:rPr lang="en-US" altLang="en-US"/>
              <a:t>Projects have a clearly specified start and end date within which the deliverables must be produced to meet a specified customer requirement.</a:t>
            </a:r>
          </a:p>
          <a:p>
            <a:pPr eaLnBrk="1" hangingPunct="1">
              <a:spcBef>
                <a:spcPct val="0"/>
              </a:spcBef>
            </a:pPr>
            <a:r>
              <a:rPr lang="en-US" altLang="en-US"/>
              <a:t>• Have an approved </a:t>
            </a:r>
            <a:r>
              <a:rPr lang="en-US" altLang="en-US" i="1"/>
              <a:t>budget. </a:t>
            </a:r>
            <a:r>
              <a:rPr lang="en-US" altLang="en-US"/>
              <a:t>Projects are allocated a level of financial expenditure within which the deliverables are produced, to meet a specified customer requirement.</a:t>
            </a:r>
          </a:p>
          <a:p>
            <a:pPr eaLnBrk="1" hangingPunct="1">
              <a:spcBef>
                <a:spcPct val="0"/>
              </a:spcBef>
            </a:pPr>
            <a:r>
              <a:rPr lang="en-US" altLang="en-US"/>
              <a:t>• Have limited </a:t>
            </a:r>
            <a:r>
              <a:rPr lang="en-US" altLang="en-US" i="1"/>
              <a:t>resources</a:t>
            </a:r>
            <a:r>
              <a:rPr lang="en-US" altLang="en-US"/>
              <a:t>. At the start of a project an agreed amount of labor, equipment and materials is allocated to the project.</a:t>
            </a:r>
          </a:p>
          <a:p>
            <a:pPr eaLnBrk="1" hangingPunct="1">
              <a:spcBef>
                <a:spcPct val="0"/>
              </a:spcBef>
            </a:pPr>
            <a:r>
              <a:rPr lang="en-US" altLang="en-US"/>
              <a:t>• Involve an element of </a:t>
            </a:r>
            <a:r>
              <a:rPr lang="en-US" altLang="en-US" i="1"/>
              <a:t>risk</a:t>
            </a:r>
            <a:r>
              <a:rPr lang="en-US" altLang="en-US"/>
              <a:t>. Projects entail a level of uncertainty and therefore carry business risk.</a:t>
            </a:r>
          </a:p>
          <a:p>
            <a:pPr eaLnBrk="1" hangingPunct="1">
              <a:spcBef>
                <a:spcPct val="0"/>
              </a:spcBef>
            </a:pPr>
            <a:r>
              <a:rPr lang="en-US" altLang="en-US"/>
              <a:t>• Achieve beneficial </a:t>
            </a:r>
            <a:r>
              <a:rPr lang="en-US" altLang="en-US" i="1"/>
              <a:t>change. </a:t>
            </a:r>
            <a:r>
              <a:rPr lang="en-US" altLang="en-US"/>
              <a:t>The purpose of a project is typically to improve an organization through the implementation of business change.</a:t>
            </a:r>
          </a:p>
          <a:p>
            <a:pPr eaLnBrk="1" hangingPunct="1">
              <a:spcBef>
                <a:spcPct val="0"/>
              </a:spcBef>
            </a:pPr>
            <a:endParaRPr lang="en-US" altLang="en-US"/>
          </a:p>
        </p:txBody>
      </p:sp>
      <p:sp>
        <p:nvSpPr>
          <p:cNvPr id="71684" name="Slide Number Placeholder 3"/>
          <p:cNvSpPr>
            <a:spLocks noGrp="1" noChangeArrowheads="1"/>
          </p:cNvSpPr>
          <p:nvPr>
            <p:ph type="sldNum" sz="quarter" idx="5"/>
          </p:nvPr>
        </p:nvSpPr>
        <p:spPr bwMode="auto">
          <a:noFill/>
          <a:ln>
            <a:miter lim="800000"/>
            <a:headEnd/>
            <a:tailEnd/>
          </a:ln>
        </p:spPr>
        <p:txBody>
          <a:bodyPr/>
          <a:lstStyle/>
          <a:p>
            <a:fld id="{4171370C-0646-45DE-85BA-511A60898174}" type="slidenum">
              <a:rPr lang="en-US" altLang="en-US"/>
              <a:pPr/>
              <a:t>44</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a:t>A project is a unique endeavor to produce a set of deliverables within clearly specified time, cost and quality constraints. Projects are different from standard business operational activities as they:</a:t>
            </a:r>
          </a:p>
          <a:p>
            <a:pPr eaLnBrk="1" hangingPunct="1">
              <a:spcBef>
                <a:spcPct val="0"/>
              </a:spcBef>
            </a:pPr>
            <a:r>
              <a:rPr lang="en-US" altLang="en-US"/>
              <a:t>• Are </a:t>
            </a:r>
            <a:r>
              <a:rPr lang="en-US" altLang="en-US" i="1"/>
              <a:t>unique </a:t>
            </a:r>
            <a:r>
              <a:rPr lang="en-US" altLang="en-US"/>
              <a:t>in nature. They do not involve repetitive processes. Every project undertaken is different from the last, whereas operational activities often involve undertaking repetitive (identical) processes.</a:t>
            </a:r>
          </a:p>
          <a:p>
            <a:pPr eaLnBrk="1" hangingPunct="1">
              <a:spcBef>
                <a:spcPct val="0"/>
              </a:spcBef>
            </a:pPr>
            <a:r>
              <a:rPr lang="en-US" altLang="en-US"/>
              <a:t>• Have a defined </a:t>
            </a:r>
            <a:r>
              <a:rPr lang="en-US" altLang="en-US" i="1"/>
              <a:t>timescale. </a:t>
            </a:r>
            <a:r>
              <a:rPr lang="en-US" altLang="en-US"/>
              <a:t>Projects have a clearly specified start and end date within which the deliverables must be produced to meet a specified customer requirement.</a:t>
            </a:r>
          </a:p>
          <a:p>
            <a:pPr eaLnBrk="1" hangingPunct="1">
              <a:spcBef>
                <a:spcPct val="0"/>
              </a:spcBef>
            </a:pPr>
            <a:r>
              <a:rPr lang="en-US" altLang="en-US"/>
              <a:t>• Have an approved </a:t>
            </a:r>
            <a:r>
              <a:rPr lang="en-US" altLang="en-US" i="1"/>
              <a:t>budget. </a:t>
            </a:r>
            <a:r>
              <a:rPr lang="en-US" altLang="en-US"/>
              <a:t>Projects are allocated a level of financial expenditure within which the deliverables are produced, to meet a specified customer requirement.</a:t>
            </a:r>
          </a:p>
          <a:p>
            <a:pPr eaLnBrk="1" hangingPunct="1">
              <a:spcBef>
                <a:spcPct val="0"/>
              </a:spcBef>
            </a:pPr>
            <a:r>
              <a:rPr lang="en-US" altLang="en-US"/>
              <a:t>• Have limited </a:t>
            </a:r>
            <a:r>
              <a:rPr lang="en-US" altLang="en-US" i="1"/>
              <a:t>resources</a:t>
            </a:r>
            <a:r>
              <a:rPr lang="en-US" altLang="en-US"/>
              <a:t>. At the start of a project an agreed amount of labor, equipment and materials is allocated to the project.</a:t>
            </a:r>
          </a:p>
          <a:p>
            <a:pPr eaLnBrk="1" hangingPunct="1">
              <a:spcBef>
                <a:spcPct val="0"/>
              </a:spcBef>
            </a:pPr>
            <a:r>
              <a:rPr lang="en-US" altLang="en-US"/>
              <a:t>• Involve an element of </a:t>
            </a:r>
            <a:r>
              <a:rPr lang="en-US" altLang="en-US" i="1"/>
              <a:t>risk</a:t>
            </a:r>
            <a:r>
              <a:rPr lang="en-US" altLang="en-US"/>
              <a:t>. Projects entail a level of uncertainty and therefore carry business risk.</a:t>
            </a:r>
          </a:p>
          <a:p>
            <a:pPr eaLnBrk="1" hangingPunct="1">
              <a:spcBef>
                <a:spcPct val="0"/>
              </a:spcBef>
            </a:pPr>
            <a:r>
              <a:rPr lang="en-US" altLang="en-US"/>
              <a:t>• Achieve beneficial </a:t>
            </a:r>
            <a:r>
              <a:rPr lang="en-US" altLang="en-US" i="1"/>
              <a:t>change. </a:t>
            </a:r>
            <a:r>
              <a:rPr lang="en-US" altLang="en-US"/>
              <a:t>The purpose of a project is typically to improve an organization through the implementation of business change.</a:t>
            </a:r>
          </a:p>
          <a:p>
            <a:pPr eaLnBrk="1" hangingPunct="1">
              <a:spcBef>
                <a:spcPct val="0"/>
              </a:spcBef>
            </a:pPr>
            <a:endParaRPr lang="en-US" altLang="en-US"/>
          </a:p>
        </p:txBody>
      </p:sp>
      <p:sp>
        <p:nvSpPr>
          <p:cNvPr id="72708" name="Slide Number Placeholder 3"/>
          <p:cNvSpPr>
            <a:spLocks noGrp="1" noChangeArrowheads="1"/>
          </p:cNvSpPr>
          <p:nvPr>
            <p:ph type="sldNum" sz="quarter" idx="5"/>
          </p:nvPr>
        </p:nvSpPr>
        <p:spPr bwMode="auto">
          <a:noFill/>
          <a:ln>
            <a:miter lim="800000"/>
            <a:headEnd/>
            <a:tailEnd/>
          </a:ln>
        </p:spPr>
        <p:txBody>
          <a:bodyPr/>
          <a:lstStyle/>
          <a:p>
            <a:fld id="{1CEA12AB-67C8-48FD-9208-E74BCDA70E50}" type="slidenum">
              <a:rPr lang="en-US" altLang="en-US"/>
              <a:pPr/>
              <a:t>45</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a:t>A project is a unique endeavor to produce a set of deliverables within clearly specified time, cost and quality constraints. Projects are different from standard business operational activities as they:</a:t>
            </a:r>
          </a:p>
          <a:p>
            <a:pPr eaLnBrk="1" hangingPunct="1">
              <a:spcBef>
                <a:spcPct val="0"/>
              </a:spcBef>
            </a:pPr>
            <a:r>
              <a:rPr lang="en-US" altLang="en-US"/>
              <a:t>• Are </a:t>
            </a:r>
            <a:r>
              <a:rPr lang="en-US" altLang="en-US" i="1"/>
              <a:t>unique </a:t>
            </a:r>
            <a:r>
              <a:rPr lang="en-US" altLang="en-US"/>
              <a:t>in nature. They do not involve repetitive processes. Every project undertaken is different from the last, whereas operational activities often involve undertaking repetitive (identical) processes.</a:t>
            </a:r>
          </a:p>
          <a:p>
            <a:pPr eaLnBrk="1" hangingPunct="1">
              <a:spcBef>
                <a:spcPct val="0"/>
              </a:spcBef>
            </a:pPr>
            <a:r>
              <a:rPr lang="en-US" altLang="en-US"/>
              <a:t>• Have a defined </a:t>
            </a:r>
            <a:r>
              <a:rPr lang="en-US" altLang="en-US" i="1"/>
              <a:t>timescale. </a:t>
            </a:r>
            <a:r>
              <a:rPr lang="en-US" altLang="en-US"/>
              <a:t>Projects have a clearly specified start and end date within which the deliverables must be produced to meet a specified customer requirement.</a:t>
            </a:r>
          </a:p>
          <a:p>
            <a:pPr eaLnBrk="1" hangingPunct="1">
              <a:spcBef>
                <a:spcPct val="0"/>
              </a:spcBef>
            </a:pPr>
            <a:r>
              <a:rPr lang="en-US" altLang="en-US"/>
              <a:t>• Have an approved </a:t>
            </a:r>
            <a:r>
              <a:rPr lang="en-US" altLang="en-US" i="1"/>
              <a:t>budget. </a:t>
            </a:r>
            <a:r>
              <a:rPr lang="en-US" altLang="en-US"/>
              <a:t>Projects are allocated a level of financial expenditure within which the deliverables are produced, to meet a specified customer requirement.</a:t>
            </a:r>
          </a:p>
          <a:p>
            <a:pPr eaLnBrk="1" hangingPunct="1">
              <a:spcBef>
                <a:spcPct val="0"/>
              </a:spcBef>
            </a:pPr>
            <a:r>
              <a:rPr lang="en-US" altLang="en-US"/>
              <a:t>• Have limited </a:t>
            </a:r>
            <a:r>
              <a:rPr lang="en-US" altLang="en-US" i="1"/>
              <a:t>resources</a:t>
            </a:r>
            <a:r>
              <a:rPr lang="en-US" altLang="en-US"/>
              <a:t>. At the start of a project an agreed amount of labor, equipment and materials is allocated to the project.</a:t>
            </a:r>
          </a:p>
          <a:p>
            <a:pPr eaLnBrk="1" hangingPunct="1">
              <a:spcBef>
                <a:spcPct val="0"/>
              </a:spcBef>
            </a:pPr>
            <a:r>
              <a:rPr lang="en-US" altLang="en-US"/>
              <a:t>• Involve an element of </a:t>
            </a:r>
            <a:r>
              <a:rPr lang="en-US" altLang="en-US" i="1"/>
              <a:t>risk</a:t>
            </a:r>
            <a:r>
              <a:rPr lang="en-US" altLang="en-US"/>
              <a:t>. Projects entail a level of uncertainty and therefore carry business risk.</a:t>
            </a:r>
          </a:p>
          <a:p>
            <a:pPr eaLnBrk="1" hangingPunct="1">
              <a:spcBef>
                <a:spcPct val="0"/>
              </a:spcBef>
            </a:pPr>
            <a:r>
              <a:rPr lang="en-US" altLang="en-US"/>
              <a:t>• Achieve beneficial </a:t>
            </a:r>
            <a:r>
              <a:rPr lang="en-US" altLang="en-US" i="1"/>
              <a:t>change. </a:t>
            </a:r>
            <a:r>
              <a:rPr lang="en-US" altLang="en-US"/>
              <a:t>The purpose of a project is typically to improve an organization through the implementation of business change.</a:t>
            </a:r>
          </a:p>
          <a:p>
            <a:pPr eaLnBrk="1" hangingPunct="1">
              <a:spcBef>
                <a:spcPct val="0"/>
              </a:spcBef>
            </a:pPr>
            <a:endParaRPr lang="en-US" altLang="en-US"/>
          </a:p>
        </p:txBody>
      </p:sp>
      <p:sp>
        <p:nvSpPr>
          <p:cNvPr id="73732" name="Slide Number Placeholder 3"/>
          <p:cNvSpPr>
            <a:spLocks noGrp="1" noChangeArrowheads="1"/>
          </p:cNvSpPr>
          <p:nvPr>
            <p:ph type="sldNum" sz="quarter" idx="5"/>
          </p:nvPr>
        </p:nvSpPr>
        <p:spPr bwMode="auto">
          <a:noFill/>
          <a:ln>
            <a:miter lim="800000"/>
            <a:headEnd/>
            <a:tailEnd/>
          </a:ln>
        </p:spPr>
        <p:txBody>
          <a:bodyPr/>
          <a:lstStyle/>
          <a:p>
            <a:fld id="{456E0542-BF57-432D-ADDC-61A08B0D6938}" type="slidenum">
              <a:rPr lang="en-US" altLang="en-US"/>
              <a:pPr/>
              <a:t>46</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a:t>A project is a unique endeavor to produce a set of deliverables within clearly specified time, cost and quality constraints. Projects are different from standard business operational activities as they:</a:t>
            </a:r>
          </a:p>
          <a:p>
            <a:pPr eaLnBrk="1" hangingPunct="1">
              <a:spcBef>
                <a:spcPct val="0"/>
              </a:spcBef>
            </a:pPr>
            <a:r>
              <a:rPr lang="en-US" altLang="en-US"/>
              <a:t>• Are </a:t>
            </a:r>
            <a:r>
              <a:rPr lang="en-US" altLang="en-US" i="1"/>
              <a:t>unique </a:t>
            </a:r>
            <a:r>
              <a:rPr lang="en-US" altLang="en-US"/>
              <a:t>in nature. They do not involve repetitive processes. Every project undertaken is different from the last, whereas operational activities often involve undertaking repetitive (identical) processes.</a:t>
            </a:r>
          </a:p>
          <a:p>
            <a:pPr eaLnBrk="1" hangingPunct="1">
              <a:spcBef>
                <a:spcPct val="0"/>
              </a:spcBef>
            </a:pPr>
            <a:r>
              <a:rPr lang="en-US" altLang="en-US"/>
              <a:t>• Have a defined </a:t>
            </a:r>
            <a:r>
              <a:rPr lang="en-US" altLang="en-US" i="1"/>
              <a:t>timescale. </a:t>
            </a:r>
            <a:r>
              <a:rPr lang="en-US" altLang="en-US"/>
              <a:t>Projects have a clearly specified start and end date within which the deliverables must be produced to meet a specified customer requirement.</a:t>
            </a:r>
          </a:p>
          <a:p>
            <a:pPr eaLnBrk="1" hangingPunct="1">
              <a:spcBef>
                <a:spcPct val="0"/>
              </a:spcBef>
            </a:pPr>
            <a:r>
              <a:rPr lang="en-US" altLang="en-US"/>
              <a:t>• Have an approved </a:t>
            </a:r>
            <a:r>
              <a:rPr lang="en-US" altLang="en-US" i="1"/>
              <a:t>budget. </a:t>
            </a:r>
            <a:r>
              <a:rPr lang="en-US" altLang="en-US"/>
              <a:t>Projects are allocated a level of financial expenditure within which the deliverables are produced, to meet a specified customer requirement.</a:t>
            </a:r>
          </a:p>
          <a:p>
            <a:pPr eaLnBrk="1" hangingPunct="1">
              <a:spcBef>
                <a:spcPct val="0"/>
              </a:spcBef>
            </a:pPr>
            <a:r>
              <a:rPr lang="en-US" altLang="en-US"/>
              <a:t>• Have limited </a:t>
            </a:r>
            <a:r>
              <a:rPr lang="en-US" altLang="en-US" i="1"/>
              <a:t>resources</a:t>
            </a:r>
            <a:r>
              <a:rPr lang="en-US" altLang="en-US"/>
              <a:t>. At the start of a project an agreed amount of labor, equipment and materials is allocated to the project.</a:t>
            </a:r>
          </a:p>
          <a:p>
            <a:pPr eaLnBrk="1" hangingPunct="1">
              <a:spcBef>
                <a:spcPct val="0"/>
              </a:spcBef>
            </a:pPr>
            <a:r>
              <a:rPr lang="en-US" altLang="en-US"/>
              <a:t>• Involve an element of </a:t>
            </a:r>
            <a:r>
              <a:rPr lang="en-US" altLang="en-US" i="1"/>
              <a:t>risk</a:t>
            </a:r>
            <a:r>
              <a:rPr lang="en-US" altLang="en-US"/>
              <a:t>. Projects entail a level of uncertainty and therefore carry business risk.</a:t>
            </a:r>
          </a:p>
          <a:p>
            <a:pPr eaLnBrk="1" hangingPunct="1">
              <a:spcBef>
                <a:spcPct val="0"/>
              </a:spcBef>
            </a:pPr>
            <a:r>
              <a:rPr lang="en-US" altLang="en-US"/>
              <a:t>• Achieve beneficial </a:t>
            </a:r>
            <a:r>
              <a:rPr lang="en-US" altLang="en-US" i="1"/>
              <a:t>change. </a:t>
            </a:r>
            <a:r>
              <a:rPr lang="en-US" altLang="en-US"/>
              <a:t>The purpose of a project is typically to improve an organization through the implementation of business change.</a:t>
            </a:r>
          </a:p>
          <a:p>
            <a:pPr eaLnBrk="1" hangingPunct="1">
              <a:spcBef>
                <a:spcPct val="0"/>
              </a:spcBef>
            </a:pPr>
            <a:endParaRPr lang="en-US" altLang="en-US"/>
          </a:p>
        </p:txBody>
      </p:sp>
      <p:sp>
        <p:nvSpPr>
          <p:cNvPr id="74756" name="Slide Number Placeholder 3"/>
          <p:cNvSpPr>
            <a:spLocks noGrp="1" noChangeArrowheads="1"/>
          </p:cNvSpPr>
          <p:nvPr>
            <p:ph type="sldNum" sz="quarter" idx="5"/>
          </p:nvPr>
        </p:nvSpPr>
        <p:spPr bwMode="auto">
          <a:noFill/>
          <a:ln>
            <a:miter lim="800000"/>
            <a:headEnd/>
            <a:tailEnd/>
          </a:ln>
        </p:spPr>
        <p:txBody>
          <a:bodyPr/>
          <a:lstStyle/>
          <a:p>
            <a:fld id="{5686497F-63D7-4912-9667-54A677F5B982}" type="slidenum">
              <a:rPr lang="en-US" altLang="en-US"/>
              <a:pPr/>
              <a:t>47</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a:t>A project is a unique endeavor to produce a set of deliverables within clearly specified time, cost and quality constraints. Projects are different from standard business operational activities as they:</a:t>
            </a:r>
          </a:p>
          <a:p>
            <a:pPr eaLnBrk="1" hangingPunct="1">
              <a:spcBef>
                <a:spcPct val="0"/>
              </a:spcBef>
            </a:pPr>
            <a:r>
              <a:rPr lang="en-US" altLang="en-US"/>
              <a:t>• Are </a:t>
            </a:r>
            <a:r>
              <a:rPr lang="en-US" altLang="en-US" i="1"/>
              <a:t>unique </a:t>
            </a:r>
            <a:r>
              <a:rPr lang="en-US" altLang="en-US"/>
              <a:t>in nature. They do not involve repetitive processes. Every project undertaken is different from the last, whereas operational activities often involve undertaking repetitive (identical) processes.</a:t>
            </a:r>
          </a:p>
          <a:p>
            <a:pPr eaLnBrk="1" hangingPunct="1">
              <a:spcBef>
                <a:spcPct val="0"/>
              </a:spcBef>
            </a:pPr>
            <a:r>
              <a:rPr lang="en-US" altLang="en-US"/>
              <a:t>• Have a defined </a:t>
            </a:r>
            <a:r>
              <a:rPr lang="en-US" altLang="en-US" i="1"/>
              <a:t>timescale. </a:t>
            </a:r>
            <a:r>
              <a:rPr lang="en-US" altLang="en-US"/>
              <a:t>Projects have a clearly specified start and end date within which the deliverables must be produced to meet a specified customer requirement.</a:t>
            </a:r>
          </a:p>
          <a:p>
            <a:pPr eaLnBrk="1" hangingPunct="1">
              <a:spcBef>
                <a:spcPct val="0"/>
              </a:spcBef>
            </a:pPr>
            <a:r>
              <a:rPr lang="en-US" altLang="en-US"/>
              <a:t>• Have an approved </a:t>
            </a:r>
            <a:r>
              <a:rPr lang="en-US" altLang="en-US" i="1"/>
              <a:t>budget. </a:t>
            </a:r>
            <a:r>
              <a:rPr lang="en-US" altLang="en-US"/>
              <a:t>Projects are allocated a level of financial expenditure within which the deliverables are produced, to meet a specified customer requirement.</a:t>
            </a:r>
          </a:p>
          <a:p>
            <a:pPr eaLnBrk="1" hangingPunct="1">
              <a:spcBef>
                <a:spcPct val="0"/>
              </a:spcBef>
            </a:pPr>
            <a:r>
              <a:rPr lang="en-US" altLang="en-US"/>
              <a:t>• Have limited </a:t>
            </a:r>
            <a:r>
              <a:rPr lang="en-US" altLang="en-US" i="1"/>
              <a:t>resources</a:t>
            </a:r>
            <a:r>
              <a:rPr lang="en-US" altLang="en-US"/>
              <a:t>. At the start of a project an agreed amount of labor, equipment and materials is allocated to the project.</a:t>
            </a:r>
          </a:p>
          <a:p>
            <a:pPr eaLnBrk="1" hangingPunct="1">
              <a:spcBef>
                <a:spcPct val="0"/>
              </a:spcBef>
            </a:pPr>
            <a:r>
              <a:rPr lang="en-US" altLang="en-US"/>
              <a:t>• Involve an element of </a:t>
            </a:r>
            <a:r>
              <a:rPr lang="en-US" altLang="en-US" i="1"/>
              <a:t>risk</a:t>
            </a:r>
            <a:r>
              <a:rPr lang="en-US" altLang="en-US"/>
              <a:t>. Projects entail a level of uncertainty and therefore carry business risk.</a:t>
            </a:r>
          </a:p>
          <a:p>
            <a:pPr eaLnBrk="1" hangingPunct="1">
              <a:spcBef>
                <a:spcPct val="0"/>
              </a:spcBef>
            </a:pPr>
            <a:r>
              <a:rPr lang="en-US" altLang="en-US"/>
              <a:t>• Achieve beneficial </a:t>
            </a:r>
            <a:r>
              <a:rPr lang="en-US" altLang="en-US" i="1"/>
              <a:t>change. </a:t>
            </a:r>
            <a:r>
              <a:rPr lang="en-US" altLang="en-US"/>
              <a:t>The purpose of a project is typically to improve an organization through the implementation of business change.</a:t>
            </a:r>
          </a:p>
          <a:p>
            <a:pPr eaLnBrk="1" hangingPunct="1">
              <a:spcBef>
                <a:spcPct val="0"/>
              </a:spcBef>
            </a:pPr>
            <a:endParaRPr lang="en-US" altLang="en-US"/>
          </a:p>
        </p:txBody>
      </p:sp>
      <p:sp>
        <p:nvSpPr>
          <p:cNvPr id="75780" name="Slide Number Placeholder 3"/>
          <p:cNvSpPr>
            <a:spLocks noGrp="1" noChangeArrowheads="1"/>
          </p:cNvSpPr>
          <p:nvPr>
            <p:ph type="sldNum" sz="quarter" idx="5"/>
          </p:nvPr>
        </p:nvSpPr>
        <p:spPr bwMode="auto">
          <a:noFill/>
          <a:ln>
            <a:miter lim="800000"/>
            <a:headEnd/>
            <a:tailEnd/>
          </a:ln>
        </p:spPr>
        <p:txBody>
          <a:bodyPr/>
          <a:lstStyle/>
          <a:p>
            <a:fld id="{77C67094-587D-40BE-B98A-644140E3E02B}" type="slidenum">
              <a:rPr lang="en-US" altLang="en-US"/>
              <a:pPr/>
              <a:t>48</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a:t>A project is a unique endeavor to produce a set of deliverables within clearly specified time, cost and quality constraints. Projects are different from standard business operational activities as they:</a:t>
            </a:r>
          </a:p>
          <a:p>
            <a:pPr eaLnBrk="1" hangingPunct="1">
              <a:spcBef>
                <a:spcPct val="0"/>
              </a:spcBef>
            </a:pPr>
            <a:r>
              <a:rPr lang="en-US" altLang="en-US"/>
              <a:t>• Are </a:t>
            </a:r>
            <a:r>
              <a:rPr lang="en-US" altLang="en-US" i="1"/>
              <a:t>unique </a:t>
            </a:r>
            <a:r>
              <a:rPr lang="en-US" altLang="en-US"/>
              <a:t>in nature. They do not involve repetitive processes. Every project undertaken is different from the last, whereas operational activities often involve undertaking repetitive (identical) processes.</a:t>
            </a:r>
          </a:p>
          <a:p>
            <a:pPr eaLnBrk="1" hangingPunct="1">
              <a:spcBef>
                <a:spcPct val="0"/>
              </a:spcBef>
            </a:pPr>
            <a:r>
              <a:rPr lang="en-US" altLang="en-US"/>
              <a:t>• Have a defined </a:t>
            </a:r>
            <a:r>
              <a:rPr lang="en-US" altLang="en-US" i="1"/>
              <a:t>timescale. </a:t>
            </a:r>
            <a:r>
              <a:rPr lang="en-US" altLang="en-US"/>
              <a:t>Projects have a clearly specified start and end date within which the deliverables must be produced to meet a specified customer requirement.</a:t>
            </a:r>
          </a:p>
          <a:p>
            <a:pPr eaLnBrk="1" hangingPunct="1">
              <a:spcBef>
                <a:spcPct val="0"/>
              </a:spcBef>
            </a:pPr>
            <a:r>
              <a:rPr lang="en-US" altLang="en-US"/>
              <a:t>• Have an approved </a:t>
            </a:r>
            <a:r>
              <a:rPr lang="en-US" altLang="en-US" i="1"/>
              <a:t>budget. </a:t>
            </a:r>
            <a:r>
              <a:rPr lang="en-US" altLang="en-US"/>
              <a:t>Projects are allocated a level of financial expenditure within which the deliverables are produced, to meet a specified customer requirement.</a:t>
            </a:r>
          </a:p>
          <a:p>
            <a:pPr eaLnBrk="1" hangingPunct="1">
              <a:spcBef>
                <a:spcPct val="0"/>
              </a:spcBef>
            </a:pPr>
            <a:r>
              <a:rPr lang="en-US" altLang="en-US"/>
              <a:t>• Have limited </a:t>
            </a:r>
            <a:r>
              <a:rPr lang="en-US" altLang="en-US" i="1"/>
              <a:t>resources</a:t>
            </a:r>
            <a:r>
              <a:rPr lang="en-US" altLang="en-US"/>
              <a:t>. At the start of a project an agreed amount of labor, equipment and materials is allocated to the project.</a:t>
            </a:r>
          </a:p>
          <a:p>
            <a:pPr eaLnBrk="1" hangingPunct="1">
              <a:spcBef>
                <a:spcPct val="0"/>
              </a:spcBef>
            </a:pPr>
            <a:r>
              <a:rPr lang="en-US" altLang="en-US"/>
              <a:t>• Involve an element of </a:t>
            </a:r>
            <a:r>
              <a:rPr lang="en-US" altLang="en-US" i="1"/>
              <a:t>risk</a:t>
            </a:r>
            <a:r>
              <a:rPr lang="en-US" altLang="en-US"/>
              <a:t>. Projects entail a level of uncertainty and therefore carry business risk.</a:t>
            </a:r>
          </a:p>
          <a:p>
            <a:pPr eaLnBrk="1" hangingPunct="1">
              <a:spcBef>
                <a:spcPct val="0"/>
              </a:spcBef>
            </a:pPr>
            <a:r>
              <a:rPr lang="en-US" altLang="en-US"/>
              <a:t>• Achieve beneficial </a:t>
            </a:r>
            <a:r>
              <a:rPr lang="en-US" altLang="en-US" i="1"/>
              <a:t>change. </a:t>
            </a:r>
            <a:r>
              <a:rPr lang="en-US" altLang="en-US"/>
              <a:t>The purpose of a project is typically to improve an organization through the implementation of business change.</a:t>
            </a:r>
          </a:p>
          <a:p>
            <a:pPr eaLnBrk="1" hangingPunct="1">
              <a:spcBef>
                <a:spcPct val="0"/>
              </a:spcBef>
            </a:pPr>
            <a:endParaRPr lang="en-US" altLang="en-US"/>
          </a:p>
        </p:txBody>
      </p:sp>
      <p:sp>
        <p:nvSpPr>
          <p:cNvPr id="76804" name="Slide Number Placeholder 3"/>
          <p:cNvSpPr>
            <a:spLocks noGrp="1" noChangeArrowheads="1"/>
          </p:cNvSpPr>
          <p:nvPr>
            <p:ph type="sldNum" sz="quarter" idx="5"/>
          </p:nvPr>
        </p:nvSpPr>
        <p:spPr bwMode="auto">
          <a:noFill/>
          <a:ln>
            <a:miter lim="800000"/>
            <a:headEnd/>
            <a:tailEnd/>
          </a:ln>
        </p:spPr>
        <p:txBody>
          <a:bodyPr/>
          <a:lstStyle/>
          <a:p>
            <a:fld id="{6E5CCF6F-D7B9-4297-9F04-229D5DC9CAB5}" type="slidenum">
              <a:rPr lang="en-US" altLang="en-US"/>
              <a:pPr/>
              <a:t>49</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a:t>A project is a unique endeavor to produce a set of deliverables within clearly specified time, cost and quality constraints. Projects are different from standard business operational activities as they:</a:t>
            </a:r>
          </a:p>
          <a:p>
            <a:pPr eaLnBrk="1" hangingPunct="1">
              <a:spcBef>
                <a:spcPct val="0"/>
              </a:spcBef>
            </a:pPr>
            <a:r>
              <a:rPr lang="en-US" altLang="en-US"/>
              <a:t>• Are </a:t>
            </a:r>
            <a:r>
              <a:rPr lang="en-US" altLang="en-US" i="1"/>
              <a:t>unique </a:t>
            </a:r>
            <a:r>
              <a:rPr lang="en-US" altLang="en-US"/>
              <a:t>in nature. They do not involve repetitive processes. Every project undertaken is different from the last, whereas operational activities often involve undertaking repetitive (identical) processes.</a:t>
            </a:r>
          </a:p>
          <a:p>
            <a:pPr eaLnBrk="1" hangingPunct="1">
              <a:spcBef>
                <a:spcPct val="0"/>
              </a:spcBef>
            </a:pPr>
            <a:r>
              <a:rPr lang="en-US" altLang="en-US"/>
              <a:t>• Have a defined </a:t>
            </a:r>
            <a:r>
              <a:rPr lang="en-US" altLang="en-US" i="1"/>
              <a:t>timescale. </a:t>
            </a:r>
            <a:r>
              <a:rPr lang="en-US" altLang="en-US"/>
              <a:t>Projects have a clearly specified start and end date within which the deliverables must be produced to meet a specified customer requirement.</a:t>
            </a:r>
          </a:p>
          <a:p>
            <a:pPr eaLnBrk="1" hangingPunct="1">
              <a:spcBef>
                <a:spcPct val="0"/>
              </a:spcBef>
            </a:pPr>
            <a:r>
              <a:rPr lang="en-US" altLang="en-US"/>
              <a:t>• Have an approved </a:t>
            </a:r>
            <a:r>
              <a:rPr lang="en-US" altLang="en-US" i="1"/>
              <a:t>budget. </a:t>
            </a:r>
            <a:r>
              <a:rPr lang="en-US" altLang="en-US"/>
              <a:t>Projects are allocated a level of financial expenditure within which the deliverables are produced, to meet a specified customer requirement.</a:t>
            </a:r>
          </a:p>
          <a:p>
            <a:pPr eaLnBrk="1" hangingPunct="1">
              <a:spcBef>
                <a:spcPct val="0"/>
              </a:spcBef>
            </a:pPr>
            <a:r>
              <a:rPr lang="en-US" altLang="en-US"/>
              <a:t>• Have limited </a:t>
            </a:r>
            <a:r>
              <a:rPr lang="en-US" altLang="en-US" i="1"/>
              <a:t>resources</a:t>
            </a:r>
            <a:r>
              <a:rPr lang="en-US" altLang="en-US"/>
              <a:t>. At the start of a project an agreed amount of labor, equipment and materials is allocated to the project.</a:t>
            </a:r>
          </a:p>
          <a:p>
            <a:pPr eaLnBrk="1" hangingPunct="1">
              <a:spcBef>
                <a:spcPct val="0"/>
              </a:spcBef>
            </a:pPr>
            <a:r>
              <a:rPr lang="en-US" altLang="en-US"/>
              <a:t>• Involve an element of </a:t>
            </a:r>
            <a:r>
              <a:rPr lang="en-US" altLang="en-US" i="1"/>
              <a:t>risk</a:t>
            </a:r>
            <a:r>
              <a:rPr lang="en-US" altLang="en-US"/>
              <a:t>. Projects entail a level of uncertainty and therefore carry business risk.</a:t>
            </a:r>
          </a:p>
          <a:p>
            <a:pPr eaLnBrk="1" hangingPunct="1">
              <a:spcBef>
                <a:spcPct val="0"/>
              </a:spcBef>
            </a:pPr>
            <a:r>
              <a:rPr lang="en-US" altLang="en-US"/>
              <a:t>• Achieve beneficial </a:t>
            </a:r>
            <a:r>
              <a:rPr lang="en-US" altLang="en-US" i="1"/>
              <a:t>change. </a:t>
            </a:r>
            <a:r>
              <a:rPr lang="en-US" altLang="en-US"/>
              <a:t>The purpose of a project is typically to improve an organization through the implementation of business change.</a:t>
            </a:r>
          </a:p>
          <a:p>
            <a:pPr eaLnBrk="1" hangingPunct="1">
              <a:spcBef>
                <a:spcPct val="0"/>
              </a:spcBef>
            </a:pPr>
            <a:endParaRPr lang="en-US" altLang="en-US"/>
          </a:p>
        </p:txBody>
      </p:sp>
      <p:sp>
        <p:nvSpPr>
          <p:cNvPr id="77828" name="Slide Number Placeholder 3"/>
          <p:cNvSpPr>
            <a:spLocks noGrp="1" noChangeArrowheads="1"/>
          </p:cNvSpPr>
          <p:nvPr>
            <p:ph type="sldNum" sz="quarter" idx="5"/>
          </p:nvPr>
        </p:nvSpPr>
        <p:spPr bwMode="auto">
          <a:noFill/>
          <a:ln>
            <a:miter lim="800000"/>
            <a:headEnd/>
            <a:tailEnd/>
          </a:ln>
        </p:spPr>
        <p:txBody>
          <a:bodyPr/>
          <a:lstStyle/>
          <a:p>
            <a:fld id="{5FC00354-B13C-4D7E-BCE9-21819F394CE2}" type="slidenum">
              <a:rPr lang="en-US" altLang="en-US"/>
              <a:pPr/>
              <a:t>50</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a:t>A project is a unique endeavor to produce a set of deliverables within clearly specified time, cost and quality constraints. Projects are different from standard business operational activities as they:</a:t>
            </a:r>
          </a:p>
          <a:p>
            <a:pPr eaLnBrk="1" hangingPunct="1">
              <a:spcBef>
                <a:spcPct val="0"/>
              </a:spcBef>
            </a:pPr>
            <a:r>
              <a:rPr lang="en-US" altLang="en-US"/>
              <a:t>• Are </a:t>
            </a:r>
            <a:r>
              <a:rPr lang="en-US" altLang="en-US" i="1"/>
              <a:t>unique </a:t>
            </a:r>
            <a:r>
              <a:rPr lang="en-US" altLang="en-US"/>
              <a:t>in nature. They do not involve repetitive processes. Every project undertaken is different from the last, whereas operational activities often involve undertaking repetitive (identical) processes.</a:t>
            </a:r>
          </a:p>
          <a:p>
            <a:pPr eaLnBrk="1" hangingPunct="1">
              <a:spcBef>
                <a:spcPct val="0"/>
              </a:spcBef>
            </a:pPr>
            <a:r>
              <a:rPr lang="en-US" altLang="en-US"/>
              <a:t>• Have a defined </a:t>
            </a:r>
            <a:r>
              <a:rPr lang="en-US" altLang="en-US" i="1"/>
              <a:t>timescale. </a:t>
            </a:r>
            <a:r>
              <a:rPr lang="en-US" altLang="en-US"/>
              <a:t>Projects have a clearly specified start and end date within which the deliverables must be produced to meet a specified customer requirement.</a:t>
            </a:r>
          </a:p>
          <a:p>
            <a:pPr eaLnBrk="1" hangingPunct="1">
              <a:spcBef>
                <a:spcPct val="0"/>
              </a:spcBef>
            </a:pPr>
            <a:r>
              <a:rPr lang="en-US" altLang="en-US"/>
              <a:t>• Have an approved </a:t>
            </a:r>
            <a:r>
              <a:rPr lang="en-US" altLang="en-US" i="1"/>
              <a:t>budget. </a:t>
            </a:r>
            <a:r>
              <a:rPr lang="en-US" altLang="en-US"/>
              <a:t>Projects are allocated a level of financial expenditure within which the deliverables are produced, to meet a specified customer requirement.</a:t>
            </a:r>
          </a:p>
          <a:p>
            <a:pPr eaLnBrk="1" hangingPunct="1">
              <a:spcBef>
                <a:spcPct val="0"/>
              </a:spcBef>
            </a:pPr>
            <a:r>
              <a:rPr lang="en-US" altLang="en-US"/>
              <a:t>• Have limited </a:t>
            </a:r>
            <a:r>
              <a:rPr lang="en-US" altLang="en-US" i="1"/>
              <a:t>resources</a:t>
            </a:r>
            <a:r>
              <a:rPr lang="en-US" altLang="en-US"/>
              <a:t>. At the start of a project an agreed amount of labor, equipment and materials is allocated to the project.</a:t>
            </a:r>
          </a:p>
          <a:p>
            <a:pPr eaLnBrk="1" hangingPunct="1">
              <a:spcBef>
                <a:spcPct val="0"/>
              </a:spcBef>
            </a:pPr>
            <a:r>
              <a:rPr lang="en-US" altLang="en-US"/>
              <a:t>• Involve an element of </a:t>
            </a:r>
            <a:r>
              <a:rPr lang="en-US" altLang="en-US" i="1"/>
              <a:t>risk</a:t>
            </a:r>
            <a:r>
              <a:rPr lang="en-US" altLang="en-US"/>
              <a:t>. Projects entail a level of uncertainty and therefore carry business risk.</a:t>
            </a:r>
          </a:p>
          <a:p>
            <a:pPr eaLnBrk="1" hangingPunct="1">
              <a:spcBef>
                <a:spcPct val="0"/>
              </a:spcBef>
            </a:pPr>
            <a:r>
              <a:rPr lang="en-US" altLang="en-US"/>
              <a:t>• Achieve beneficial </a:t>
            </a:r>
            <a:r>
              <a:rPr lang="en-US" altLang="en-US" i="1"/>
              <a:t>change. </a:t>
            </a:r>
            <a:r>
              <a:rPr lang="en-US" altLang="en-US"/>
              <a:t>The purpose of a project is typically to improve an organization through the implementation of business change.</a:t>
            </a:r>
          </a:p>
          <a:p>
            <a:pPr eaLnBrk="1" hangingPunct="1">
              <a:spcBef>
                <a:spcPct val="0"/>
              </a:spcBef>
            </a:pPr>
            <a:endParaRPr lang="en-US" altLang="en-US"/>
          </a:p>
        </p:txBody>
      </p:sp>
      <p:sp>
        <p:nvSpPr>
          <p:cNvPr id="78852" name="Slide Number Placeholder 3"/>
          <p:cNvSpPr>
            <a:spLocks noGrp="1" noChangeArrowheads="1"/>
          </p:cNvSpPr>
          <p:nvPr>
            <p:ph type="sldNum" sz="quarter" idx="5"/>
          </p:nvPr>
        </p:nvSpPr>
        <p:spPr bwMode="auto">
          <a:noFill/>
          <a:ln>
            <a:miter lim="800000"/>
            <a:headEnd/>
            <a:tailEnd/>
          </a:ln>
        </p:spPr>
        <p:txBody>
          <a:bodyPr/>
          <a:lstStyle/>
          <a:p>
            <a:fld id="{AE688343-5DCC-4F46-8D22-1318CD2E7C94}" type="slidenum">
              <a:rPr lang="en-US" altLang="en-US"/>
              <a:pPr/>
              <a:t>51</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a:t>A project is a unique endeavor to produce a set of deliverables within clearly specified time, cost and quality constraints. Projects are different from standard business operational activities as they:</a:t>
            </a:r>
          </a:p>
          <a:p>
            <a:pPr eaLnBrk="1" hangingPunct="1">
              <a:spcBef>
                <a:spcPct val="0"/>
              </a:spcBef>
            </a:pPr>
            <a:r>
              <a:rPr lang="en-US" altLang="en-US"/>
              <a:t>• Are </a:t>
            </a:r>
            <a:r>
              <a:rPr lang="en-US" altLang="en-US" i="1"/>
              <a:t>unique </a:t>
            </a:r>
            <a:r>
              <a:rPr lang="en-US" altLang="en-US"/>
              <a:t>in nature. They do not involve repetitive processes. Every project undertaken is different from the last, whereas operational activities often involve undertaking repetitive (identical) processes.</a:t>
            </a:r>
          </a:p>
          <a:p>
            <a:pPr eaLnBrk="1" hangingPunct="1">
              <a:spcBef>
                <a:spcPct val="0"/>
              </a:spcBef>
            </a:pPr>
            <a:r>
              <a:rPr lang="en-US" altLang="en-US"/>
              <a:t>• Have a defined </a:t>
            </a:r>
            <a:r>
              <a:rPr lang="en-US" altLang="en-US" i="1"/>
              <a:t>timescale. </a:t>
            </a:r>
            <a:r>
              <a:rPr lang="en-US" altLang="en-US"/>
              <a:t>Projects have a clearly specified start and end date within which the deliverables must be produced to meet a specified customer requirement.</a:t>
            </a:r>
          </a:p>
          <a:p>
            <a:pPr eaLnBrk="1" hangingPunct="1">
              <a:spcBef>
                <a:spcPct val="0"/>
              </a:spcBef>
            </a:pPr>
            <a:r>
              <a:rPr lang="en-US" altLang="en-US"/>
              <a:t>• Have an approved </a:t>
            </a:r>
            <a:r>
              <a:rPr lang="en-US" altLang="en-US" i="1"/>
              <a:t>budget. </a:t>
            </a:r>
            <a:r>
              <a:rPr lang="en-US" altLang="en-US"/>
              <a:t>Projects are allocated a level of financial expenditure within which the deliverables are produced, to meet a specified customer requirement.</a:t>
            </a:r>
          </a:p>
          <a:p>
            <a:pPr eaLnBrk="1" hangingPunct="1">
              <a:spcBef>
                <a:spcPct val="0"/>
              </a:spcBef>
            </a:pPr>
            <a:r>
              <a:rPr lang="en-US" altLang="en-US"/>
              <a:t>• Have limited </a:t>
            </a:r>
            <a:r>
              <a:rPr lang="en-US" altLang="en-US" i="1"/>
              <a:t>resources</a:t>
            </a:r>
            <a:r>
              <a:rPr lang="en-US" altLang="en-US"/>
              <a:t>. At the start of a project an agreed amount of labor, equipment and materials is allocated to the project.</a:t>
            </a:r>
          </a:p>
          <a:p>
            <a:pPr eaLnBrk="1" hangingPunct="1">
              <a:spcBef>
                <a:spcPct val="0"/>
              </a:spcBef>
            </a:pPr>
            <a:r>
              <a:rPr lang="en-US" altLang="en-US"/>
              <a:t>• Involve an element of </a:t>
            </a:r>
            <a:r>
              <a:rPr lang="en-US" altLang="en-US" i="1"/>
              <a:t>risk</a:t>
            </a:r>
            <a:r>
              <a:rPr lang="en-US" altLang="en-US"/>
              <a:t>. Projects entail a level of uncertainty and therefore carry business risk.</a:t>
            </a:r>
          </a:p>
          <a:p>
            <a:pPr eaLnBrk="1" hangingPunct="1">
              <a:spcBef>
                <a:spcPct val="0"/>
              </a:spcBef>
            </a:pPr>
            <a:r>
              <a:rPr lang="en-US" altLang="en-US"/>
              <a:t>• Achieve beneficial </a:t>
            </a:r>
            <a:r>
              <a:rPr lang="en-US" altLang="en-US" i="1"/>
              <a:t>change. </a:t>
            </a:r>
            <a:r>
              <a:rPr lang="en-US" altLang="en-US"/>
              <a:t>The purpose of a project is typically to improve an organization through the implementation of business change.</a:t>
            </a:r>
          </a:p>
          <a:p>
            <a:pPr eaLnBrk="1" hangingPunct="1">
              <a:spcBef>
                <a:spcPct val="0"/>
              </a:spcBef>
            </a:pPr>
            <a:endParaRPr lang="en-US" altLang="en-US"/>
          </a:p>
        </p:txBody>
      </p:sp>
      <p:sp>
        <p:nvSpPr>
          <p:cNvPr id="79876" name="Slide Number Placeholder 3"/>
          <p:cNvSpPr>
            <a:spLocks noGrp="1" noChangeArrowheads="1"/>
          </p:cNvSpPr>
          <p:nvPr>
            <p:ph type="sldNum" sz="quarter" idx="5"/>
          </p:nvPr>
        </p:nvSpPr>
        <p:spPr bwMode="auto">
          <a:noFill/>
          <a:ln>
            <a:miter lim="800000"/>
            <a:headEnd/>
            <a:tailEnd/>
          </a:ln>
        </p:spPr>
        <p:txBody>
          <a:bodyPr/>
          <a:lstStyle/>
          <a:p>
            <a:fld id="{7F59B2AD-562A-4094-BC6C-BD67626D2DAE}" type="slidenum">
              <a:rPr lang="en-US" altLang="en-US"/>
              <a:pPr/>
              <a:t>52</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a:t>A project is a unique endeavor to produce a set of deliverables within clearly specified time, cost and quality constraints. Projects are different from standard business operational activities as they:</a:t>
            </a:r>
          </a:p>
          <a:p>
            <a:pPr eaLnBrk="1" hangingPunct="1">
              <a:spcBef>
                <a:spcPct val="0"/>
              </a:spcBef>
            </a:pPr>
            <a:r>
              <a:rPr lang="en-US" altLang="en-US"/>
              <a:t>• Are </a:t>
            </a:r>
            <a:r>
              <a:rPr lang="en-US" altLang="en-US" i="1"/>
              <a:t>unique </a:t>
            </a:r>
            <a:r>
              <a:rPr lang="en-US" altLang="en-US"/>
              <a:t>in nature. They do not involve repetitive processes. Every project undertaken is different from the last, whereas operational activities often involve undertaking repetitive (identical) processes.</a:t>
            </a:r>
          </a:p>
          <a:p>
            <a:pPr eaLnBrk="1" hangingPunct="1">
              <a:spcBef>
                <a:spcPct val="0"/>
              </a:spcBef>
            </a:pPr>
            <a:r>
              <a:rPr lang="en-US" altLang="en-US"/>
              <a:t>• Have a defined </a:t>
            </a:r>
            <a:r>
              <a:rPr lang="en-US" altLang="en-US" i="1"/>
              <a:t>timescale. </a:t>
            </a:r>
            <a:r>
              <a:rPr lang="en-US" altLang="en-US"/>
              <a:t>Projects have a clearly specified start and end date within which the deliverables must be produced to meet a specified customer requirement.</a:t>
            </a:r>
          </a:p>
          <a:p>
            <a:pPr eaLnBrk="1" hangingPunct="1">
              <a:spcBef>
                <a:spcPct val="0"/>
              </a:spcBef>
            </a:pPr>
            <a:r>
              <a:rPr lang="en-US" altLang="en-US"/>
              <a:t>• Have an approved </a:t>
            </a:r>
            <a:r>
              <a:rPr lang="en-US" altLang="en-US" i="1"/>
              <a:t>budget. </a:t>
            </a:r>
            <a:r>
              <a:rPr lang="en-US" altLang="en-US"/>
              <a:t>Projects are allocated a level of financial expenditure within which the deliverables are produced, to meet a specified customer requirement.</a:t>
            </a:r>
          </a:p>
          <a:p>
            <a:pPr eaLnBrk="1" hangingPunct="1">
              <a:spcBef>
                <a:spcPct val="0"/>
              </a:spcBef>
            </a:pPr>
            <a:r>
              <a:rPr lang="en-US" altLang="en-US"/>
              <a:t>• Have limited </a:t>
            </a:r>
            <a:r>
              <a:rPr lang="en-US" altLang="en-US" i="1"/>
              <a:t>resources</a:t>
            </a:r>
            <a:r>
              <a:rPr lang="en-US" altLang="en-US"/>
              <a:t>. At the start of a project an agreed amount of labor, equipment and materials is allocated to the project.</a:t>
            </a:r>
          </a:p>
          <a:p>
            <a:pPr eaLnBrk="1" hangingPunct="1">
              <a:spcBef>
                <a:spcPct val="0"/>
              </a:spcBef>
            </a:pPr>
            <a:r>
              <a:rPr lang="en-US" altLang="en-US"/>
              <a:t>• Involve an element of </a:t>
            </a:r>
            <a:r>
              <a:rPr lang="en-US" altLang="en-US" i="1"/>
              <a:t>risk</a:t>
            </a:r>
            <a:r>
              <a:rPr lang="en-US" altLang="en-US"/>
              <a:t>. Projects entail a level of uncertainty and therefore carry business risk.</a:t>
            </a:r>
          </a:p>
          <a:p>
            <a:pPr eaLnBrk="1" hangingPunct="1">
              <a:spcBef>
                <a:spcPct val="0"/>
              </a:spcBef>
            </a:pPr>
            <a:r>
              <a:rPr lang="en-US" altLang="en-US"/>
              <a:t>• Achieve beneficial </a:t>
            </a:r>
            <a:r>
              <a:rPr lang="en-US" altLang="en-US" i="1"/>
              <a:t>change. </a:t>
            </a:r>
            <a:r>
              <a:rPr lang="en-US" altLang="en-US"/>
              <a:t>The purpose of a project is typically to improve an organization through the implementation of business change.</a:t>
            </a:r>
          </a:p>
          <a:p>
            <a:pPr eaLnBrk="1" hangingPunct="1">
              <a:spcBef>
                <a:spcPct val="0"/>
              </a:spcBef>
            </a:pPr>
            <a:endParaRPr lang="en-US" altLang="en-US"/>
          </a:p>
        </p:txBody>
      </p:sp>
      <p:sp>
        <p:nvSpPr>
          <p:cNvPr id="80900" name="Slide Number Placeholder 3"/>
          <p:cNvSpPr>
            <a:spLocks noGrp="1" noChangeArrowheads="1"/>
          </p:cNvSpPr>
          <p:nvPr>
            <p:ph type="sldNum" sz="quarter" idx="5"/>
          </p:nvPr>
        </p:nvSpPr>
        <p:spPr bwMode="auto">
          <a:noFill/>
          <a:ln>
            <a:miter lim="800000"/>
            <a:headEnd/>
            <a:tailEnd/>
          </a:ln>
        </p:spPr>
        <p:txBody>
          <a:bodyPr/>
          <a:lstStyle/>
          <a:p>
            <a:fld id="{6A078778-04E1-41D8-B668-4E426F11D3BC}" type="slidenum">
              <a:rPr lang="en-US" altLang="en-US"/>
              <a:pPr/>
              <a:t>53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a:t>A project is a unique endeavor to produce a set of deliverables within clearly specified time, cost and quality constraints. Projects are different from standard business operational activities as they:</a:t>
            </a:r>
          </a:p>
          <a:p>
            <a:pPr eaLnBrk="1" hangingPunct="1">
              <a:spcBef>
                <a:spcPct val="0"/>
              </a:spcBef>
            </a:pPr>
            <a:r>
              <a:rPr lang="en-US" altLang="en-US"/>
              <a:t>• Are </a:t>
            </a:r>
            <a:r>
              <a:rPr lang="en-US" altLang="en-US" i="1"/>
              <a:t>unique </a:t>
            </a:r>
            <a:r>
              <a:rPr lang="en-US" altLang="en-US"/>
              <a:t>in nature. They do not involve repetitive processes. Every project undertaken is different from the last, whereas operational activities often involve undertaking repetitive (identical) processes.</a:t>
            </a:r>
          </a:p>
          <a:p>
            <a:pPr eaLnBrk="1" hangingPunct="1">
              <a:spcBef>
                <a:spcPct val="0"/>
              </a:spcBef>
            </a:pPr>
            <a:r>
              <a:rPr lang="en-US" altLang="en-US"/>
              <a:t>• Have a defined </a:t>
            </a:r>
            <a:r>
              <a:rPr lang="en-US" altLang="en-US" i="1"/>
              <a:t>timescale. </a:t>
            </a:r>
            <a:r>
              <a:rPr lang="en-US" altLang="en-US"/>
              <a:t>Projects have a clearly specified start and end date within which the deliverables must be produced to meet a specified customer requirement.</a:t>
            </a:r>
          </a:p>
          <a:p>
            <a:pPr eaLnBrk="1" hangingPunct="1">
              <a:spcBef>
                <a:spcPct val="0"/>
              </a:spcBef>
            </a:pPr>
            <a:r>
              <a:rPr lang="en-US" altLang="en-US"/>
              <a:t>• Have an approved </a:t>
            </a:r>
            <a:r>
              <a:rPr lang="en-US" altLang="en-US" i="1"/>
              <a:t>budget. </a:t>
            </a:r>
            <a:r>
              <a:rPr lang="en-US" altLang="en-US"/>
              <a:t>Projects are allocated a level of financial expenditure within which the deliverables are produced, to meet a specified customer requirement.</a:t>
            </a:r>
          </a:p>
          <a:p>
            <a:pPr eaLnBrk="1" hangingPunct="1">
              <a:spcBef>
                <a:spcPct val="0"/>
              </a:spcBef>
            </a:pPr>
            <a:r>
              <a:rPr lang="en-US" altLang="en-US"/>
              <a:t>• Have limited </a:t>
            </a:r>
            <a:r>
              <a:rPr lang="en-US" altLang="en-US" i="1"/>
              <a:t>resources</a:t>
            </a:r>
            <a:r>
              <a:rPr lang="en-US" altLang="en-US"/>
              <a:t>. At the start of a project an agreed amount of labor, equipment and materials is allocated to the project.</a:t>
            </a:r>
          </a:p>
          <a:p>
            <a:pPr eaLnBrk="1" hangingPunct="1">
              <a:spcBef>
                <a:spcPct val="0"/>
              </a:spcBef>
            </a:pPr>
            <a:r>
              <a:rPr lang="en-US" altLang="en-US"/>
              <a:t>• Involve an element of </a:t>
            </a:r>
            <a:r>
              <a:rPr lang="en-US" altLang="en-US" i="1"/>
              <a:t>risk</a:t>
            </a:r>
            <a:r>
              <a:rPr lang="en-US" altLang="en-US"/>
              <a:t>. Projects entail a level of uncertainty and therefore carry business risk.</a:t>
            </a:r>
          </a:p>
          <a:p>
            <a:pPr eaLnBrk="1" hangingPunct="1">
              <a:spcBef>
                <a:spcPct val="0"/>
              </a:spcBef>
            </a:pPr>
            <a:r>
              <a:rPr lang="en-US" altLang="en-US"/>
              <a:t>• Achieve beneficial </a:t>
            </a:r>
            <a:r>
              <a:rPr lang="en-US" altLang="en-US" i="1"/>
              <a:t>change. </a:t>
            </a:r>
            <a:r>
              <a:rPr lang="en-US" altLang="en-US"/>
              <a:t>The purpose of a project is typically to improve an organization through the implementation of business change.</a:t>
            </a:r>
          </a:p>
          <a:p>
            <a:pPr eaLnBrk="1" hangingPunct="1">
              <a:spcBef>
                <a:spcPct val="0"/>
              </a:spcBef>
            </a:pPr>
            <a:endParaRPr lang="en-US" altLang="en-US"/>
          </a:p>
        </p:txBody>
      </p:sp>
      <p:sp>
        <p:nvSpPr>
          <p:cNvPr id="54276" name="Slide Number Placeholder 3"/>
          <p:cNvSpPr>
            <a:spLocks noGrp="1" noChangeArrowheads="1"/>
          </p:cNvSpPr>
          <p:nvPr>
            <p:ph type="sldNum" sz="quarter" idx="5"/>
          </p:nvPr>
        </p:nvSpPr>
        <p:spPr bwMode="auto">
          <a:noFill/>
          <a:ln>
            <a:miter lim="800000"/>
            <a:headEnd/>
            <a:tailEnd/>
          </a:ln>
        </p:spPr>
        <p:txBody>
          <a:bodyPr/>
          <a:lstStyle/>
          <a:p>
            <a:fld id="{E39A5939-E580-48F9-8BA8-61D986C1C051}" type="slidenum">
              <a:rPr lang="en-US" altLang="en-US"/>
              <a:pPr/>
              <a:t>25</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a:t>A project is a unique endeavor to produce a set of deliverables within clearly specified time, cost and quality constraints. Projects are different from standard business operational activities as they:</a:t>
            </a:r>
          </a:p>
          <a:p>
            <a:pPr eaLnBrk="1" hangingPunct="1">
              <a:spcBef>
                <a:spcPct val="0"/>
              </a:spcBef>
            </a:pPr>
            <a:r>
              <a:rPr lang="en-US" altLang="en-US"/>
              <a:t>• Are </a:t>
            </a:r>
            <a:r>
              <a:rPr lang="en-US" altLang="en-US" i="1"/>
              <a:t>unique </a:t>
            </a:r>
            <a:r>
              <a:rPr lang="en-US" altLang="en-US"/>
              <a:t>in nature. They do not involve repetitive processes. Every project undertaken is different from the last, whereas operational activities often involve undertaking repetitive (identical) processes.</a:t>
            </a:r>
          </a:p>
          <a:p>
            <a:pPr eaLnBrk="1" hangingPunct="1">
              <a:spcBef>
                <a:spcPct val="0"/>
              </a:spcBef>
            </a:pPr>
            <a:r>
              <a:rPr lang="en-US" altLang="en-US"/>
              <a:t>• Have a defined </a:t>
            </a:r>
            <a:r>
              <a:rPr lang="en-US" altLang="en-US" i="1"/>
              <a:t>timescale. </a:t>
            </a:r>
            <a:r>
              <a:rPr lang="en-US" altLang="en-US"/>
              <a:t>Projects have a clearly specified start and end date within which the deliverables must be produced to meet a specified customer requirement.</a:t>
            </a:r>
          </a:p>
          <a:p>
            <a:pPr eaLnBrk="1" hangingPunct="1">
              <a:spcBef>
                <a:spcPct val="0"/>
              </a:spcBef>
            </a:pPr>
            <a:r>
              <a:rPr lang="en-US" altLang="en-US"/>
              <a:t>• Have an approved </a:t>
            </a:r>
            <a:r>
              <a:rPr lang="en-US" altLang="en-US" i="1"/>
              <a:t>budget. </a:t>
            </a:r>
            <a:r>
              <a:rPr lang="en-US" altLang="en-US"/>
              <a:t>Projects are allocated a level of financial expenditure within which the deliverables are produced, to meet a specified customer requirement.</a:t>
            </a:r>
          </a:p>
          <a:p>
            <a:pPr eaLnBrk="1" hangingPunct="1">
              <a:spcBef>
                <a:spcPct val="0"/>
              </a:spcBef>
            </a:pPr>
            <a:r>
              <a:rPr lang="en-US" altLang="en-US"/>
              <a:t>• Have limited </a:t>
            </a:r>
            <a:r>
              <a:rPr lang="en-US" altLang="en-US" i="1"/>
              <a:t>resources</a:t>
            </a:r>
            <a:r>
              <a:rPr lang="en-US" altLang="en-US"/>
              <a:t>. At the start of a project an agreed amount of labor, equipment and materials is allocated to the project.</a:t>
            </a:r>
          </a:p>
          <a:p>
            <a:pPr eaLnBrk="1" hangingPunct="1">
              <a:spcBef>
                <a:spcPct val="0"/>
              </a:spcBef>
            </a:pPr>
            <a:r>
              <a:rPr lang="en-US" altLang="en-US"/>
              <a:t>• Involve an element of </a:t>
            </a:r>
            <a:r>
              <a:rPr lang="en-US" altLang="en-US" i="1"/>
              <a:t>risk</a:t>
            </a:r>
            <a:r>
              <a:rPr lang="en-US" altLang="en-US"/>
              <a:t>. Projects entail a level of uncertainty and therefore carry business risk.</a:t>
            </a:r>
          </a:p>
          <a:p>
            <a:pPr eaLnBrk="1" hangingPunct="1">
              <a:spcBef>
                <a:spcPct val="0"/>
              </a:spcBef>
            </a:pPr>
            <a:r>
              <a:rPr lang="en-US" altLang="en-US"/>
              <a:t>• Achieve beneficial </a:t>
            </a:r>
            <a:r>
              <a:rPr lang="en-US" altLang="en-US" i="1"/>
              <a:t>change. </a:t>
            </a:r>
            <a:r>
              <a:rPr lang="en-US" altLang="en-US"/>
              <a:t>The purpose of a project is typically to improve an organization through the implementation of business change.</a:t>
            </a:r>
          </a:p>
          <a:p>
            <a:pPr eaLnBrk="1" hangingPunct="1">
              <a:spcBef>
                <a:spcPct val="0"/>
              </a:spcBef>
            </a:pPr>
            <a:endParaRPr lang="en-US" altLang="en-US"/>
          </a:p>
        </p:txBody>
      </p:sp>
      <p:sp>
        <p:nvSpPr>
          <p:cNvPr id="81924" name="Slide Number Placeholder 3"/>
          <p:cNvSpPr>
            <a:spLocks noGrp="1" noChangeArrowheads="1"/>
          </p:cNvSpPr>
          <p:nvPr>
            <p:ph type="sldNum" sz="quarter" idx="5"/>
          </p:nvPr>
        </p:nvSpPr>
        <p:spPr bwMode="auto">
          <a:noFill/>
          <a:ln>
            <a:miter lim="800000"/>
            <a:headEnd/>
            <a:tailEnd/>
          </a:ln>
        </p:spPr>
        <p:txBody>
          <a:bodyPr/>
          <a:lstStyle/>
          <a:p>
            <a:fld id="{B019970D-4E55-497F-8810-62FCC587FDBC}" type="slidenum">
              <a:rPr lang="en-US" altLang="en-US"/>
              <a:pPr/>
              <a:t>54</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a:t>A project is a unique endeavor to produce a set of deliverables within clearly specified time, cost and quality constraints. Projects are different from standard business operational activities as they:</a:t>
            </a:r>
          </a:p>
          <a:p>
            <a:pPr eaLnBrk="1" hangingPunct="1">
              <a:spcBef>
                <a:spcPct val="0"/>
              </a:spcBef>
            </a:pPr>
            <a:r>
              <a:rPr lang="en-US" altLang="en-US"/>
              <a:t>• Are </a:t>
            </a:r>
            <a:r>
              <a:rPr lang="en-US" altLang="en-US" i="1"/>
              <a:t>unique </a:t>
            </a:r>
            <a:r>
              <a:rPr lang="en-US" altLang="en-US"/>
              <a:t>in nature. They do not involve repetitive processes. Every project undertaken is different from the last, whereas operational activities often involve undertaking repetitive (identical) processes.</a:t>
            </a:r>
          </a:p>
          <a:p>
            <a:pPr eaLnBrk="1" hangingPunct="1">
              <a:spcBef>
                <a:spcPct val="0"/>
              </a:spcBef>
            </a:pPr>
            <a:r>
              <a:rPr lang="en-US" altLang="en-US"/>
              <a:t>• Have a defined </a:t>
            </a:r>
            <a:r>
              <a:rPr lang="en-US" altLang="en-US" i="1"/>
              <a:t>timescale. </a:t>
            </a:r>
            <a:r>
              <a:rPr lang="en-US" altLang="en-US"/>
              <a:t>Projects have a clearly specified start and end date within which the deliverables must be produced to meet a specified customer requirement.</a:t>
            </a:r>
          </a:p>
          <a:p>
            <a:pPr eaLnBrk="1" hangingPunct="1">
              <a:spcBef>
                <a:spcPct val="0"/>
              </a:spcBef>
            </a:pPr>
            <a:r>
              <a:rPr lang="en-US" altLang="en-US"/>
              <a:t>• Have an approved </a:t>
            </a:r>
            <a:r>
              <a:rPr lang="en-US" altLang="en-US" i="1"/>
              <a:t>budget. </a:t>
            </a:r>
            <a:r>
              <a:rPr lang="en-US" altLang="en-US"/>
              <a:t>Projects are allocated a level of financial expenditure within which the deliverables are produced, to meet a specified customer requirement.</a:t>
            </a:r>
          </a:p>
          <a:p>
            <a:pPr eaLnBrk="1" hangingPunct="1">
              <a:spcBef>
                <a:spcPct val="0"/>
              </a:spcBef>
            </a:pPr>
            <a:r>
              <a:rPr lang="en-US" altLang="en-US"/>
              <a:t>• Have limited </a:t>
            </a:r>
            <a:r>
              <a:rPr lang="en-US" altLang="en-US" i="1"/>
              <a:t>resources</a:t>
            </a:r>
            <a:r>
              <a:rPr lang="en-US" altLang="en-US"/>
              <a:t>. At the start of a project an agreed amount of labor, equipment and materials is allocated to the project.</a:t>
            </a:r>
          </a:p>
          <a:p>
            <a:pPr eaLnBrk="1" hangingPunct="1">
              <a:spcBef>
                <a:spcPct val="0"/>
              </a:spcBef>
            </a:pPr>
            <a:r>
              <a:rPr lang="en-US" altLang="en-US"/>
              <a:t>• Involve an element of </a:t>
            </a:r>
            <a:r>
              <a:rPr lang="en-US" altLang="en-US" i="1"/>
              <a:t>risk</a:t>
            </a:r>
            <a:r>
              <a:rPr lang="en-US" altLang="en-US"/>
              <a:t>. Projects entail a level of uncertainty and therefore carry business risk.</a:t>
            </a:r>
          </a:p>
          <a:p>
            <a:pPr eaLnBrk="1" hangingPunct="1">
              <a:spcBef>
                <a:spcPct val="0"/>
              </a:spcBef>
            </a:pPr>
            <a:r>
              <a:rPr lang="en-US" altLang="en-US"/>
              <a:t>• Achieve beneficial </a:t>
            </a:r>
            <a:r>
              <a:rPr lang="en-US" altLang="en-US" i="1"/>
              <a:t>change. </a:t>
            </a:r>
            <a:r>
              <a:rPr lang="en-US" altLang="en-US"/>
              <a:t>The purpose of a project is typically to improve an organization through the implementation of business change.</a:t>
            </a:r>
          </a:p>
          <a:p>
            <a:pPr eaLnBrk="1" hangingPunct="1">
              <a:spcBef>
                <a:spcPct val="0"/>
              </a:spcBef>
            </a:pPr>
            <a:endParaRPr lang="en-US" altLang="en-US"/>
          </a:p>
        </p:txBody>
      </p:sp>
      <p:sp>
        <p:nvSpPr>
          <p:cNvPr id="82948" name="Slide Number Placeholder 3"/>
          <p:cNvSpPr>
            <a:spLocks noGrp="1" noChangeArrowheads="1"/>
          </p:cNvSpPr>
          <p:nvPr>
            <p:ph type="sldNum" sz="quarter" idx="5"/>
          </p:nvPr>
        </p:nvSpPr>
        <p:spPr bwMode="auto">
          <a:noFill/>
          <a:ln>
            <a:miter lim="800000"/>
            <a:headEnd/>
            <a:tailEnd/>
          </a:ln>
        </p:spPr>
        <p:txBody>
          <a:bodyPr/>
          <a:lstStyle/>
          <a:p>
            <a:fld id="{59F84A44-0B01-4B95-806E-C27C1F389448}" type="slidenum">
              <a:rPr lang="en-US" altLang="en-US"/>
              <a:pPr/>
              <a:t>55</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a:t>A project is a unique endeavor to produce a set of deliverables within clearly specified time, cost and quality constraints. Projects are different from standard business operational activities as they:</a:t>
            </a:r>
          </a:p>
          <a:p>
            <a:pPr eaLnBrk="1" hangingPunct="1">
              <a:spcBef>
                <a:spcPct val="0"/>
              </a:spcBef>
            </a:pPr>
            <a:r>
              <a:rPr lang="en-US" altLang="en-US"/>
              <a:t>• Are </a:t>
            </a:r>
            <a:r>
              <a:rPr lang="en-US" altLang="en-US" i="1"/>
              <a:t>unique </a:t>
            </a:r>
            <a:r>
              <a:rPr lang="en-US" altLang="en-US"/>
              <a:t>in nature. They do not involve repetitive processes. Every project undertaken is different from the last, whereas operational activities often involve undertaking repetitive (identical) processes.</a:t>
            </a:r>
          </a:p>
          <a:p>
            <a:pPr eaLnBrk="1" hangingPunct="1">
              <a:spcBef>
                <a:spcPct val="0"/>
              </a:spcBef>
            </a:pPr>
            <a:r>
              <a:rPr lang="en-US" altLang="en-US"/>
              <a:t>• Have a defined </a:t>
            </a:r>
            <a:r>
              <a:rPr lang="en-US" altLang="en-US" i="1"/>
              <a:t>timescale. </a:t>
            </a:r>
            <a:r>
              <a:rPr lang="en-US" altLang="en-US"/>
              <a:t>Projects have a clearly specified start and end date within which the deliverables must be produced to meet a specified customer requirement.</a:t>
            </a:r>
          </a:p>
          <a:p>
            <a:pPr eaLnBrk="1" hangingPunct="1">
              <a:spcBef>
                <a:spcPct val="0"/>
              </a:spcBef>
            </a:pPr>
            <a:r>
              <a:rPr lang="en-US" altLang="en-US"/>
              <a:t>• Have an approved </a:t>
            </a:r>
            <a:r>
              <a:rPr lang="en-US" altLang="en-US" i="1"/>
              <a:t>budget. </a:t>
            </a:r>
            <a:r>
              <a:rPr lang="en-US" altLang="en-US"/>
              <a:t>Projects are allocated a level of financial expenditure within which the deliverables are produced, to meet a specified customer requirement.</a:t>
            </a:r>
          </a:p>
          <a:p>
            <a:pPr eaLnBrk="1" hangingPunct="1">
              <a:spcBef>
                <a:spcPct val="0"/>
              </a:spcBef>
            </a:pPr>
            <a:r>
              <a:rPr lang="en-US" altLang="en-US"/>
              <a:t>• Have limited </a:t>
            </a:r>
            <a:r>
              <a:rPr lang="en-US" altLang="en-US" i="1"/>
              <a:t>resources</a:t>
            </a:r>
            <a:r>
              <a:rPr lang="en-US" altLang="en-US"/>
              <a:t>. At the start of a project an agreed amount of labor, equipment and materials is allocated to the project.</a:t>
            </a:r>
          </a:p>
          <a:p>
            <a:pPr eaLnBrk="1" hangingPunct="1">
              <a:spcBef>
                <a:spcPct val="0"/>
              </a:spcBef>
            </a:pPr>
            <a:r>
              <a:rPr lang="en-US" altLang="en-US"/>
              <a:t>• Involve an element of </a:t>
            </a:r>
            <a:r>
              <a:rPr lang="en-US" altLang="en-US" i="1"/>
              <a:t>risk</a:t>
            </a:r>
            <a:r>
              <a:rPr lang="en-US" altLang="en-US"/>
              <a:t>. Projects entail a level of uncertainty and therefore carry business risk.</a:t>
            </a:r>
          </a:p>
          <a:p>
            <a:pPr eaLnBrk="1" hangingPunct="1">
              <a:spcBef>
                <a:spcPct val="0"/>
              </a:spcBef>
            </a:pPr>
            <a:r>
              <a:rPr lang="en-US" altLang="en-US"/>
              <a:t>• Achieve beneficial </a:t>
            </a:r>
            <a:r>
              <a:rPr lang="en-US" altLang="en-US" i="1"/>
              <a:t>change. </a:t>
            </a:r>
            <a:r>
              <a:rPr lang="en-US" altLang="en-US"/>
              <a:t>The purpose of a project is typically to improve an organization through the implementation of business change.</a:t>
            </a:r>
          </a:p>
          <a:p>
            <a:pPr eaLnBrk="1" hangingPunct="1">
              <a:spcBef>
                <a:spcPct val="0"/>
              </a:spcBef>
            </a:pPr>
            <a:endParaRPr lang="en-US" altLang="en-US"/>
          </a:p>
        </p:txBody>
      </p:sp>
      <p:sp>
        <p:nvSpPr>
          <p:cNvPr id="83972" name="Slide Number Placeholder 3"/>
          <p:cNvSpPr>
            <a:spLocks noGrp="1" noChangeArrowheads="1"/>
          </p:cNvSpPr>
          <p:nvPr>
            <p:ph type="sldNum" sz="quarter" idx="5"/>
          </p:nvPr>
        </p:nvSpPr>
        <p:spPr bwMode="auto">
          <a:noFill/>
          <a:ln>
            <a:miter lim="800000"/>
            <a:headEnd/>
            <a:tailEnd/>
          </a:ln>
        </p:spPr>
        <p:txBody>
          <a:bodyPr/>
          <a:lstStyle/>
          <a:p>
            <a:fld id="{996A5250-A5DE-4A51-906C-D14BEBAF2FDC}" type="slidenum">
              <a:rPr lang="en-US" altLang="en-US"/>
              <a:pPr/>
              <a:t>58</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a:t>A project is a unique endeavor to produce a set of deliverables within clearly specified time, cost and quality constraints. Projects are different from standard business operational activities as they:</a:t>
            </a:r>
          </a:p>
          <a:p>
            <a:pPr eaLnBrk="1" hangingPunct="1">
              <a:spcBef>
                <a:spcPct val="0"/>
              </a:spcBef>
            </a:pPr>
            <a:r>
              <a:rPr lang="en-US" altLang="en-US"/>
              <a:t>• Are </a:t>
            </a:r>
            <a:r>
              <a:rPr lang="en-US" altLang="en-US" i="1"/>
              <a:t>unique </a:t>
            </a:r>
            <a:r>
              <a:rPr lang="en-US" altLang="en-US"/>
              <a:t>in nature. They do not involve repetitive processes. Every project undertaken is different from the last, whereas operational activities often involve undertaking repetitive (identical) processes.</a:t>
            </a:r>
          </a:p>
          <a:p>
            <a:pPr eaLnBrk="1" hangingPunct="1">
              <a:spcBef>
                <a:spcPct val="0"/>
              </a:spcBef>
            </a:pPr>
            <a:r>
              <a:rPr lang="en-US" altLang="en-US"/>
              <a:t>• Have a defined </a:t>
            </a:r>
            <a:r>
              <a:rPr lang="en-US" altLang="en-US" i="1"/>
              <a:t>timescale. </a:t>
            </a:r>
            <a:r>
              <a:rPr lang="en-US" altLang="en-US"/>
              <a:t>Projects have a clearly specified start and end date within which the deliverables must be produced to meet a specified customer requirement.</a:t>
            </a:r>
          </a:p>
          <a:p>
            <a:pPr eaLnBrk="1" hangingPunct="1">
              <a:spcBef>
                <a:spcPct val="0"/>
              </a:spcBef>
            </a:pPr>
            <a:r>
              <a:rPr lang="en-US" altLang="en-US"/>
              <a:t>• Have an approved </a:t>
            </a:r>
            <a:r>
              <a:rPr lang="en-US" altLang="en-US" i="1"/>
              <a:t>budget. </a:t>
            </a:r>
            <a:r>
              <a:rPr lang="en-US" altLang="en-US"/>
              <a:t>Projects are allocated a level of financial expenditure within which the deliverables are produced, to meet a specified customer requirement.</a:t>
            </a:r>
          </a:p>
          <a:p>
            <a:pPr eaLnBrk="1" hangingPunct="1">
              <a:spcBef>
                <a:spcPct val="0"/>
              </a:spcBef>
            </a:pPr>
            <a:r>
              <a:rPr lang="en-US" altLang="en-US"/>
              <a:t>• Have limited </a:t>
            </a:r>
            <a:r>
              <a:rPr lang="en-US" altLang="en-US" i="1"/>
              <a:t>resources</a:t>
            </a:r>
            <a:r>
              <a:rPr lang="en-US" altLang="en-US"/>
              <a:t>. At the start of a project an agreed amount of labor, equipment and materials is allocated to the project.</a:t>
            </a:r>
          </a:p>
          <a:p>
            <a:pPr eaLnBrk="1" hangingPunct="1">
              <a:spcBef>
                <a:spcPct val="0"/>
              </a:spcBef>
            </a:pPr>
            <a:r>
              <a:rPr lang="en-US" altLang="en-US"/>
              <a:t>• Involve an element of </a:t>
            </a:r>
            <a:r>
              <a:rPr lang="en-US" altLang="en-US" i="1"/>
              <a:t>risk</a:t>
            </a:r>
            <a:r>
              <a:rPr lang="en-US" altLang="en-US"/>
              <a:t>. Projects entail a level of uncertainty and therefore carry business risk.</a:t>
            </a:r>
          </a:p>
          <a:p>
            <a:pPr eaLnBrk="1" hangingPunct="1">
              <a:spcBef>
                <a:spcPct val="0"/>
              </a:spcBef>
            </a:pPr>
            <a:r>
              <a:rPr lang="en-US" altLang="en-US"/>
              <a:t>• Achieve beneficial </a:t>
            </a:r>
            <a:r>
              <a:rPr lang="en-US" altLang="en-US" i="1"/>
              <a:t>change. </a:t>
            </a:r>
            <a:r>
              <a:rPr lang="en-US" altLang="en-US"/>
              <a:t>The purpose of a project is typically to improve an organization through the implementation of business change.</a:t>
            </a:r>
          </a:p>
          <a:p>
            <a:pPr eaLnBrk="1" hangingPunct="1">
              <a:spcBef>
                <a:spcPct val="0"/>
              </a:spcBef>
            </a:pPr>
            <a:endParaRPr lang="en-US" altLang="en-US"/>
          </a:p>
        </p:txBody>
      </p:sp>
      <p:sp>
        <p:nvSpPr>
          <p:cNvPr id="55300" name="Slide Number Placeholder 3"/>
          <p:cNvSpPr>
            <a:spLocks noGrp="1" noChangeArrowheads="1"/>
          </p:cNvSpPr>
          <p:nvPr>
            <p:ph type="sldNum" sz="quarter" idx="5"/>
          </p:nvPr>
        </p:nvSpPr>
        <p:spPr bwMode="auto">
          <a:noFill/>
          <a:ln>
            <a:miter lim="800000"/>
            <a:headEnd/>
            <a:tailEnd/>
          </a:ln>
        </p:spPr>
        <p:txBody>
          <a:bodyPr/>
          <a:lstStyle/>
          <a:p>
            <a:fld id="{40D664BA-FD18-4BAB-AE4A-6CFD61B4728F}" type="slidenum">
              <a:rPr lang="en-US" altLang="en-US"/>
              <a:pPr/>
              <a:t>26</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a:t>A project is a unique endeavor to produce a set of deliverables within clearly specified time, cost and quality constraints. Projects are different from standard business operational activities as they:</a:t>
            </a:r>
          </a:p>
          <a:p>
            <a:pPr eaLnBrk="1" hangingPunct="1">
              <a:spcBef>
                <a:spcPct val="0"/>
              </a:spcBef>
            </a:pPr>
            <a:r>
              <a:rPr lang="en-US" altLang="en-US"/>
              <a:t>• Are </a:t>
            </a:r>
            <a:r>
              <a:rPr lang="en-US" altLang="en-US" i="1"/>
              <a:t>unique </a:t>
            </a:r>
            <a:r>
              <a:rPr lang="en-US" altLang="en-US"/>
              <a:t>in nature. They do not involve repetitive processes. Every project undertaken is different from the last, whereas operational activities often involve undertaking repetitive (identical) processes.</a:t>
            </a:r>
          </a:p>
          <a:p>
            <a:pPr eaLnBrk="1" hangingPunct="1">
              <a:spcBef>
                <a:spcPct val="0"/>
              </a:spcBef>
            </a:pPr>
            <a:r>
              <a:rPr lang="en-US" altLang="en-US"/>
              <a:t>• Have a defined </a:t>
            </a:r>
            <a:r>
              <a:rPr lang="en-US" altLang="en-US" i="1"/>
              <a:t>timescale. </a:t>
            </a:r>
            <a:r>
              <a:rPr lang="en-US" altLang="en-US"/>
              <a:t>Projects have a clearly specified start and end date within which the deliverables must be produced to meet a specified customer requirement.</a:t>
            </a:r>
          </a:p>
          <a:p>
            <a:pPr eaLnBrk="1" hangingPunct="1">
              <a:spcBef>
                <a:spcPct val="0"/>
              </a:spcBef>
            </a:pPr>
            <a:r>
              <a:rPr lang="en-US" altLang="en-US"/>
              <a:t>• Have an approved </a:t>
            </a:r>
            <a:r>
              <a:rPr lang="en-US" altLang="en-US" i="1"/>
              <a:t>budget. </a:t>
            </a:r>
            <a:r>
              <a:rPr lang="en-US" altLang="en-US"/>
              <a:t>Projects are allocated a level of financial expenditure within which the deliverables are produced, to meet a specified customer requirement.</a:t>
            </a:r>
          </a:p>
          <a:p>
            <a:pPr eaLnBrk="1" hangingPunct="1">
              <a:spcBef>
                <a:spcPct val="0"/>
              </a:spcBef>
            </a:pPr>
            <a:r>
              <a:rPr lang="en-US" altLang="en-US"/>
              <a:t>• Have limited </a:t>
            </a:r>
            <a:r>
              <a:rPr lang="en-US" altLang="en-US" i="1"/>
              <a:t>resources</a:t>
            </a:r>
            <a:r>
              <a:rPr lang="en-US" altLang="en-US"/>
              <a:t>. At the start of a project an agreed amount of labor, equipment and materials is allocated to the project.</a:t>
            </a:r>
          </a:p>
          <a:p>
            <a:pPr eaLnBrk="1" hangingPunct="1">
              <a:spcBef>
                <a:spcPct val="0"/>
              </a:spcBef>
            </a:pPr>
            <a:r>
              <a:rPr lang="en-US" altLang="en-US"/>
              <a:t>• Involve an element of </a:t>
            </a:r>
            <a:r>
              <a:rPr lang="en-US" altLang="en-US" i="1"/>
              <a:t>risk</a:t>
            </a:r>
            <a:r>
              <a:rPr lang="en-US" altLang="en-US"/>
              <a:t>. Projects entail a level of uncertainty and therefore carry business risk.</a:t>
            </a:r>
          </a:p>
          <a:p>
            <a:pPr eaLnBrk="1" hangingPunct="1">
              <a:spcBef>
                <a:spcPct val="0"/>
              </a:spcBef>
            </a:pPr>
            <a:r>
              <a:rPr lang="en-US" altLang="en-US"/>
              <a:t>• Achieve beneficial </a:t>
            </a:r>
            <a:r>
              <a:rPr lang="en-US" altLang="en-US" i="1"/>
              <a:t>change. </a:t>
            </a:r>
            <a:r>
              <a:rPr lang="en-US" altLang="en-US"/>
              <a:t>The purpose of a project is typically to improve an organization through the implementation of business change.</a:t>
            </a:r>
          </a:p>
          <a:p>
            <a:pPr eaLnBrk="1" hangingPunct="1">
              <a:spcBef>
                <a:spcPct val="0"/>
              </a:spcBef>
            </a:pPr>
            <a:endParaRPr lang="en-US" altLang="en-US"/>
          </a:p>
        </p:txBody>
      </p:sp>
      <p:sp>
        <p:nvSpPr>
          <p:cNvPr id="56324" name="Slide Number Placeholder 3"/>
          <p:cNvSpPr>
            <a:spLocks noGrp="1" noChangeArrowheads="1"/>
          </p:cNvSpPr>
          <p:nvPr>
            <p:ph type="sldNum" sz="quarter" idx="5"/>
          </p:nvPr>
        </p:nvSpPr>
        <p:spPr bwMode="auto">
          <a:noFill/>
          <a:ln>
            <a:miter lim="800000"/>
            <a:headEnd/>
            <a:tailEnd/>
          </a:ln>
        </p:spPr>
        <p:txBody>
          <a:bodyPr/>
          <a:lstStyle/>
          <a:p>
            <a:fld id="{5A06DA0F-D492-4306-9FFF-A4B38C199AEE}" type="slidenum">
              <a:rPr lang="en-US" altLang="en-US"/>
              <a:pPr/>
              <a:t>27</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a:t>A project is a unique endeavor to produce a set of deliverables within clearly specified time, cost and quality constraints. Projects are different from standard business operational activities as they:</a:t>
            </a:r>
          </a:p>
          <a:p>
            <a:pPr eaLnBrk="1" hangingPunct="1">
              <a:spcBef>
                <a:spcPct val="0"/>
              </a:spcBef>
            </a:pPr>
            <a:r>
              <a:rPr lang="en-US" altLang="en-US"/>
              <a:t>• Are </a:t>
            </a:r>
            <a:r>
              <a:rPr lang="en-US" altLang="en-US" i="1"/>
              <a:t>unique </a:t>
            </a:r>
            <a:r>
              <a:rPr lang="en-US" altLang="en-US"/>
              <a:t>in nature. They do not involve repetitive processes. Every project undertaken is different from the last, whereas operational activities often involve undertaking repetitive (identical) processes.</a:t>
            </a:r>
          </a:p>
          <a:p>
            <a:pPr eaLnBrk="1" hangingPunct="1">
              <a:spcBef>
                <a:spcPct val="0"/>
              </a:spcBef>
            </a:pPr>
            <a:r>
              <a:rPr lang="en-US" altLang="en-US"/>
              <a:t>• Have a defined </a:t>
            </a:r>
            <a:r>
              <a:rPr lang="en-US" altLang="en-US" i="1"/>
              <a:t>timescale. </a:t>
            </a:r>
            <a:r>
              <a:rPr lang="en-US" altLang="en-US"/>
              <a:t>Projects have a clearly specified start and end date within which the deliverables must be produced to meet a specified customer requirement.</a:t>
            </a:r>
          </a:p>
          <a:p>
            <a:pPr eaLnBrk="1" hangingPunct="1">
              <a:spcBef>
                <a:spcPct val="0"/>
              </a:spcBef>
            </a:pPr>
            <a:r>
              <a:rPr lang="en-US" altLang="en-US"/>
              <a:t>• Have an approved </a:t>
            </a:r>
            <a:r>
              <a:rPr lang="en-US" altLang="en-US" i="1"/>
              <a:t>budget. </a:t>
            </a:r>
            <a:r>
              <a:rPr lang="en-US" altLang="en-US"/>
              <a:t>Projects are allocated a level of financial expenditure within which the deliverables are produced, to meet a specified customer requirement.</a:t>
            </a:r>
          </a:p>
          <a:p>
            <a:pPr eaLnBrk="1" hangingPunct="1">
              <a:spcBef>
                <a:spcPct val="0"/>
              </a:spcBef>
            </a:pPr>
            <a:r>
              <a:rPr lang="en-US" altLang="en-US"/>
              <a:t>• Have limited </a:t>
            </a:r>
            <a:r>
              <a:rPr lang="en-US" altLang="en-US" i="1"/>
              <a:t>resources</a:t>
            </a:r>
            <a:r>
              <a:rPr lang="en-US" altLang="en-US"/>
              <a:t>. At the start of a project an agreed amount of labor, equipment and materials is allocated to the project.</a:t>
            </a:r>
          </a:p>
          <a:p>
            <a:pPr eaLnBrk="1" hangingPunct="1">
              <a:spcBef>
                <a:spcPct val="0"/>
              </a:spcBef>
            </a:pPr>
            <a:r>
              <a:rPr lang="en-US" altLang="en-US"/>
              <a:t>• Involve an element of </a:t>
            </a:r>
            <a:r>
              <a:rPr lang="en-US" altLang="en-US" i="1"/>
              <a:t>risk</a:t>
            </a:r>
            <a:r>
              <a:rPr lang="en-US" altLang="en-US"/>
              <a:t>. Projects entail a level of uncertainty and therefore carry business risk.</a:t>
            </a:r>
          </a:p>
          <a:p>
            <a:pPr eaLnBrk="1" hangingPunct="1">
              <a:spcBef>
                <a:spcPct val="0"/>
              </a:spcBef>
            </a:pPr>
            <a:r>
              <a:rPr lang="en-US" altLang="en-US"/>
              <a:t>• Achieve beneficial </a:t>
            </a:r>
            <a:r>
              <a:rPr lang="en-US" altLang="en-US" i="1"/>
              <a:t>change. </a:t>
            </a:r>
            <a:r>
              <a:rPr lang="en-US" altLang="en-US"/>
              <a:t>The purpose of a project is typically to improve an organization through the implementation of business change.</a:t>
            </a:r>
          </a:p>
          <a:p>
            <a:pPr eaLnBrk="1" hangingPunct="1">
              <a:spcBef>
                <a:spcPct val="0"/>
              </a:spcBef>
            </a:pPr>
            <a:endParaRPr lang="en-US" altLang="en-US"/>
          </a:p>
        </p:txBody>
      </p:sp>
      <p:sp>
        <p:nvSpPr>
          <p:cNvPr id="57348" name="Slide Number Placeholder 3"/>
          <p:cNvSpPr>
            <a:spLocks noGrp="1" noChangeArrowheads="1"/>
          </p:cNvSpPr>
          <p:nvPr>
            <p:ph type="sldNum" sz="quarter" idx="5"/>
          </p:nvPr>
        </p:nvSpPr>
        <p:spPr bwMode="auto">
          <a:noFill/>
          <a:ln>
            <a:miter lim="800000"/>
            <a:headEnd/>
            <a:tailEnd/>
          </a:ln>
        </p:spPr>
        <p:txBody>
          <a:bodyPr/>
          <a:lstStyle/>
          <a:p>
            <a:fld id="{262C8669-6D71-446C-9900-2C0ECB2DCC3B}" type="slidenum">
              <a:rPr lang="en-US" altLang="en-US"/>
              <a:pPr/>
              <a:t>28</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a:t>A project is a unique endeavor to produce a set of deliverables within clearly specified time, cost and quality constraints. Projects are different from standard business operational activities as they:</a:t>
            </a:r>
          </a:p>
          <a:p>
            <a:pPr eaLnBrk="1" hangingPunct="1">
              <a:spcBef>
                <a:spcPct val="0"/>
              </a:spcBef>
            </a:pPr>
            <a:r>
              <a:rPr lang="en-US" altLang="en-US"/>
              <a:t>• Are </a:t>
            </a:r>
            <a:r>
              <a:rPr lang="en-US" altLang="en-US" i="1"/>
              <a:t>unique </a:t>
            </a:r>
            <a:r>
              <a:rPr lang="en-US" altLang="en-US"/>
              <a:t>in nature. They do not involve repetitive processes. Every project undertaken is different from the last, whereas operational activities often involve undertaking repetitive (identical) processes.</a:t>
            </a:r>
          </a:p>
          <a:p>
            <a:pPr eaLnBrk="1" hangingPunct="1">
              <a:spcBef>
                <a:spcPct val="0"/>
              </a:spcBef>
            </a:pPr>
            <a:r>
              <a:rPr lang="en-US" altLang="en-US"/>
              <a:t>• Have a defined </a:t>
            </a:r>
            <a:r>
              <a:rPr lang="en-US" altLang="en-US" i="1"/>
              <a:t>timescale. </a:t>
            </a:r>
            <a:r>
              <a:rPr lang="en-US" altLang="en-US"/>
              <a:t>Projects have a clearly specified start and end date within which the deliverables must be produced to meet a specified customer requirement.</a:t>
            </a:r>
          </a:p>
          <a:p>
            <a:pPr eaLnBrk="1" hangingPunct="1">
              <a:spcBef>
                <a:spcPct val="0"/>
              </a:spcBef>
            </a:pPr>
            <a:r>
              <a:rPr lang="en-US" altLang="en-US"/>
              <a:t>• Have an approved </a:t>
            </a:r>
            <a:r>
              <a:rPr lang="en-US" altLang="en-US" i="1"/>
              <a:t>budget. </a:t>
            </a:r>
            <a:r>
              <a:rPr lang="en-US" altLang="en-US"/>
              <a:t>Projects are allocated a level of financial expenditure within which the deliverables are produced, to meet a specified customer requirement.</a:t>
            </a:r>
          </a:p>
          <a:p>
            <a:pPr eaLnBrk="1" hangingPunct="1">
              <a:spcBef>
                <a:spcPct val="0"/>
              </a:spcBef>
            </a:pPr>
            <a:r>
              <a:rPr lang="en-US" altLang="en-US"/>
              <a:t>• Have limited </a:t>
            </a:r>
            <a:r>
              <a:rPr lang="en-US" altLang="en-US" i="1"/>
              <a:t>resources</a:t>
            </a:r>
            <a:r>
              <a:rPr lang="en-US" altLang="en-US"/>
              <a:t>. At the start of a project an agreed amount of labor, equipment and materials is allocated to the project.</a:t>
            </a:r>
          </a:p>
          <a:p>
            <a:pPr eaLnBrk="1" hangingPunct="1">
              <a:spcBef>
                <a:spcPct val="0"/>
              </a:spcBef>
            </a:pPr>
            <a:r>
              <a:rPr lang="en-US" altLang="en-US"/>
              <a:t>• Involve an element of </a:t>
            </a:r>
            <a:r>
              <a:rPr lang="en-US" altLang="en-US" i="1"/>
              <a:t>risk</a:t>
            </a:r>
            <a:r>
              <a:rPr lang="en-US" altLang="en-US"/>
              <a:t>. Projects entail a level of uncertainty and therefore carry business risk.</a:t>
            </a:r>
          </a:p>
          <a:p>
            <a:pPr eaLnBrk="1" hangingPunct="1">
              <a:spcBef>
                <a:spcPct val="0"/>
              </a:spcBef>
            </a:pPr>
            <a:r>
              <a:rPr lang="en-US" altLang="en-US"/>
              <a:t>• Achieve beneficial </a:t>
            </a:r>
            <a:r>
              <a:rPr lang="en-US" altLang="en-US" i="1"/>
              <a:t>change. </a:t>
            </a:r>
            <a:r>
              <a:rPr lang="en-US" altLang="en-US"/>
              <a:t>The purpose of a project is typically to improve an organization through the implementation of business change.</a:t>
            </a:r>
          </a:p>
          <a:p>
            <a:pPr eaLnBrk="1" hangingPunct="1">
              <a:spcBef>
                <a:spcPct val="0"/>
              </a:spcBef>
            </a:pPr>
            <a:endParaRPr lang="en-US" altLang="en-US"/>
          </a:p>
        </p:txBody>
      </p:sp>
      <p:sp>
        <p:nvSpPr>
          <p:cNvPr id="58372" name="Slide Number Placeholder 3"/>
          <p:cNvSpPr>
            <a:spLocks noGrp="1" noChangeArrowheads="1"/>
          </p:cNvSpPr>
          <p:nvPr>
            <p:ph type="sldNum" sz="quarter" idx="5"/>
          </p:nvPr>
        </p:nvSpPr>
        <p:spPr bwMode="auto">
          <a:noFill/>
          <a:ln>
            <a:miter lim="800000"/>
            <a:headEnd/>
            <a:tailEnd/>
          </a:ln>
        </p:spPr>
        <p:txBody>
          <a:bodyPr/>
          <a:lstStyle/>
          <a:p>
            <a:fld id="{B33F53AE-2918-4E1D-A3DC-6B7D8D99CC73}" type="slidenum">
              <a:rPr lang="en-US" altLang="en-US"/>
              <a:pPr/>
              <a:t>29</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a:t>A project is a unique endeavor to produce a set of deliverables within clearly specified time, cost and quality constraints. Projects are different from standard business operational activities as they:</a:t>
            </a:r>
          </a:p>
          <a:p>
            <a:pPr eaLnBrk="1" hangingPunct="1">
              <a:spcBef>
                <a:spcPct val="0"/>
              </a:spcBef>
            </a:pPr>
            <a:r>
              <a:rPr lang="en-US" altLang="en-US"/>
              <a:t>• Are </a:t>
            </a:r>
            <a:r>
              <a:rPr lang="en-US" altLang="en-US" i="1"/>
              <a:t>unique </a:t>
            </a:r>
            <a:r>
              <a:rPr lang="en-US" altLang="en-US"/>
              <a:t>in nature. They do not involve repetitive processes. Every project undertaken is different from the last, whereas operational activities often involve undertaking repetitive (identical) processes.</a:t>
            </a:r>
          </a:p>
          <a:p>
            <a:pPr eaLnBrk="1" hangingPunct="1">
              <a:spcBef>
                <a:spcPct val="0"/>
              </a:spcBef>
            </a:pPr>
            <a:r>
              <a:rPr lang="en-US" altLang="en-US"/>
              <a:t>• Have a defined </a:t>
            </a:r>
            <a:r>
              <a:rPr lang="en-US" altLang="en-US" i="1"/>
              <a:t>timescale. </a:t>
            </a:r>
            <a:r>
              <a:rPr lang="en-US" altLang="en-US"/>
              <a:t>Projects have a clearly specified start and end date within which the deliverables must be produced to meet a specified customer requirement.</a:t>
            </a:r>
          </a:p>
          <a:p>
            <a:pPr eaLnBrk="1" hangingPunct="1">
              <a:spcBef>
                <a:spcPct val="0"/>
              </a:spcBef>
            </a:pPr>
            <a:r>
              <a:rPr lang="en-US" altLang="en-US"/>
              <a:t>• Have an approved </a:t>
            </a:r>
            <a:r>
              <a:rPr lang="en-US" altLang="en-US" i="1"/>
              <a:t>budget. </a:t>
            </a:r>
            <a:r>
              <a:rPr lang="en-US" altLang="en-US"/>
              <a:t>Projects are allocated a level of financial expenditure within which the deliverables are produced, to meet a specified customer requirement.</a:t>
            </a:r>
          </a:p>
          <a:p>
            <a:pPr eaLnBrk="1" hangingPunct="1">
              <a:spcBef>
                <a:spcPct val="0"/>
              </a:spcBef>
            </a:pPr>
            <a:r>
              <a:rPr lang="en-US" altLang="en-US"/>
              <a:t>• Have limited </a:t>
            </a:r>
            <a:r>
              <a:rPr lang="en-US" altLang="en-US" i="1"/>
              <a:t>resources</a:t>
            </a:r>
            <a:r>
              <a:rPr lang="en-US" altLang="en-US"/>
              <a:t>. At the start of a project an agreed amount of labor, equipment and materials is allocated to the project.</a:t>
            </a:r>
          </a:p>
          <a:p>
            <a:pPr eaLnBrk="1" hangingPunct="1">
              <a:spcBef>
                <a:spcPct val="0"/>
              </a:spcBef>
            </a:pPr>
            <a:r>
              <a:rPr lang="en-US" altLang="en-US"/>
              <a:t>• Involve an element of </a:t>
            </a:r>
            <a:r>
              <a:rPr lang="en-US" altLang="en-US" i="1"/>
              <a:t>risk</a:t>
            </a:r>
            <a:r>
              <a:rPr lang="en-US" altLang="en-US"/>
              <a:t>. Projects entail a level of uncertainty and therefore carry business risk.</a:t>
            </a:r>
          </a:p>
          <a:p>
            <a:pPr eaLnBrk="1" hangingPunct="1">
              <a:spcBef>
                <a:spcPct val="0"/>
              </a:spcBef>
            </a:pPr>
            <a:r>
              <a:rPr lang="en-US" altLang="en-US"/>
              <a:t>• Achieve beneficial </a:t>
            </a:r>
            <a:r>
              <a:rPr lang="en-US" altLang="en-US" i="1"/>
              <a:t>change. </a:t>
            </a:r>
            <a:r>
              <a:rPr lang="en-US" altLang="en-US"/>
              <a:t>The purpose of a project is typically to improve an organization through the implementation of business change.</a:t>
            </a:r>
          </a:p>
          <a:p>
            <a:pPr eaLnBrk="1" hangingPunct="1">
              <a:spcBef>
                <a:spcPct val="0"/>
              </a:spcBef>
            </a:pPr>
            <a:endParaRPr lang="en-US" altLang="en-US"/>
          </a:p>
        </p:txBody>
      </p:sp>
      <p:sp>
        <p:nvSpPr>
          <p:cNvPr id="59396" name="Slide Number Placeholder 3"/>
          <p:cNvSpPr>
            <a:spLocks noGrp="1" noChangeArrowheads="1"/>
          </p:cNvSpPr>
          <p:nvPr>
            <p:ph type="sldNum" sz="quarter" idx="5"/>
          </p:nvPr>
        </p:nvSpPr>
        <p:spPr bwMode="auto">
          <a:noFill/>
          <a:ln>
            <a:miter lim="800000"/>
            <a:headEnd/>
            <a:tailEnd/>
          </a:ln>
        </p:spPr>
        <p:txBody>
          <a:bodyPr/>
          <a:lstStyle/>
          <a:p>
            <a:fld id="{AD8AD643-4B98-4BDC-A010-BD156031597B}" type="slidenum">
              <a:rPr lang="en-US" altLang="en-US"/>
              <a:pPr/>
              <a:t>30</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en-US"/>
              <a:t>A project is a unique endeavor to produce a set of deliverables within clearly specified time, cost and quality constraints. Projects are different from standard business operational activities as they:</a:t>
            </a:r>
          </a:p>
          <a:p>
            <a:pPr eaLnBrk="1" hangingPunct="1">
              <a:spcBef>
                <a:spcPct val="0"/>
              </a:spcBef>
            </a:pPr>
            <a:r>
              <a:rPr lang="en-US" altLang="en-US"/>
              <a:t>• Are </a:t>
            </a:r>
            <a:r>
              <a:rPr lang="en-US" altLang="en-US" i="1"/>
              <a:t>unique </a:t>
            </a:r>
            <a:r>
              <a:rPr lang="en-US" altLang="en-US"/>
              <a:t>in nature. They do not involve repetitive processes. Every project undertaken is different from the last, whereas operational activities often involve undertaking repetitive (identical) processes.</a:t>
            </a:r>
          </a:p>
          <a:p>
            <a:pPr eaLnBrk="1" hangingPunct="1">
              <a:spcBef>
                <a:spcPct val="0"/>
              </a:spcBef>
            </a:pPr>
            <a:r>
              <a:rPr lang="en-US" altLang="en-US"/>
              <a:t>• Have a defined </a:t>
            </a:r>
            <a:r>
              <a:rPr lang="en-US" altLang="en-US" i="1"/>
              <a:t>timescale. </a:t>
            </a:r>
            <a:r>
              <a:rPr lang="en-US" altLang="en-US"/>
              <a:t>Projects have a clearly specified start and end date within which the deliverables must be produced to meet a specified customer requirement.</a:t>
            </a:r>
          </a:p>
          <a:p>
            <a:pPr eaLnBrk="1" hangingPunct="1">
              <a:spcBef>
                <a:spcPct val="0"/>
              </a:spcBef>
            </a:pPr>
            <a:r>
              <a:rPr lang="en-US" altLang="en-US"/>
              <a:t>• Have an approved </a:t>
            </a:r>
            <a:r>
              <a:rPr lang="en-US" altLang="en-US" i="1"/>
              <a:t>budget. </a:t>
            </a:r>
            <a:r>
              <a:rPr lang="en-US" altLang="en-US"/>
              <a:t>Projects are allocated a level of financial expenditure within which the deliverables are produced, to meet a specified customer requirement.</a:t>
            </a:r>
          </a:p>
          <a:p>
            <a:pPr eaLnBrk="1" hangingPunct="1">
              <a:spcBef>
                <a:spcPct val="0"/>
              </a:spcBef>
            </a:pPr>
            <a:r>
              <a:rPr lang="en-US" altLang="en-US"/>
              <a:t>• Have limited </a:t>
            </a:r>
            <a:r>
              <a:rPr lang="en-US" altLang="en-US" i="1"/>
              <a:t>resources</a:t>
            </a:r>
            <a:r>
              <a:rPr lang="en-US" altLang="en-US"/>
              <a:t>. At the start of a project an agreed amount of labor, equipment and materials is allocated to the project.</a:t>
            </a:r>
          </a:p>
          <a:p>
            <a:pPr eaLnBrk="1" hangingPunct="1">
              <a:spcBef>
                <a:spcPct val="0"/>
              </a:spcBef>
            </a:pPr>
            <a:r>
              <a:rPr lang="en-US" altLang="en-US"/>
              <a:t>• Involve an element of </a:t>
            </a:r>
            <a:r>
              <a:rPr lang="en-US" altLang="en-US" i="1"/>
              <a:t>risk</a:t>
            </a:r>
            <a:r>
              <a:rPr lang="en-US" altLang="en-US"/>
              <a:t>. Projects entail a level of uncertainty and therefore carry business risk.</a:t>
            </a:r>
          </a:p>
          <a:p>
            <a:pPr eaLnBrk="1" hangingPunct="1">
              <a:spcBef>
                <a:spcPct val="0"/>
              </a:spcBef>
            </a:pPr>
            <a:r>
              <a:rPr lang="en-US" altLang="en-US"/>
              <a:t>• Achieve beneficial </a:t>
            </a:r>
            <a:r>
              <a:rPr lang="en-US" altLang="en-US" i="1"/>
              <a:t>change. </a:t>
            </a:r>
            <a:r>
              <a:rPr lang="en-US" altLang="en-US"/>
              <a:t>The purpose of a project is typically to improve an organization through the implementation of business change.</a:t>
            </a:r>
          </a:p>
          <a:p>
            <a:pPr eaLnBrk="1" hangingPunct="1">
              <a:spcBef>
                <a:spcPct val="0"/>
              </a:spcBef>
            </a:pPr>
            <a:endParaRPr lang="en-US" altLang="en-US"/>
          </a:p>
        </p:txBody>
      </p:sp>
      <p:sp>
        <p:nvSpPr>
          <p:cNvPr id="60420" name="Slide Number Placeholder 3"/>
          <p:cNvSpPr>
            <a:spLocks noGrp="1" noChangeArrowheads="1"/>
          </p:cNvSpPr>
          <p:nvPr>
            <p:ph type="sldNum" sz="quarter" idx="5"/>
          </p:nvPr>
        </p:nvSpPr>
        <p:spPr bwMode="auto">
          <a:noFill/>
          <a:ln>
            <a:miter lim="800000"/>
            <a:headEnd/>
            <a:tailEnd/>
          </a:ln>
        </p:spPr>
        <p:txBody>
          <a:bodyPr/>
          <a:lstStyle/>
          <a:p>
            <a:fld id="{B42D6E69-7C6F-4DD3-BA48-DFCB820E2167}" type="slidenum">
              <a:rPr lang="en-US" altLang="en-US"/>
              <a:pPr/>
              <a:t>31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476E626-6622-41FF-8BA3-2870DAC1D3F7}" type="datetimeFigureOut">
              <a:rPr lang="en-IN" smtClean="0"/>
              <a:pPr/>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B75A47-D1E0-4939-AD31-9CFA769F601E}" type="slidenum">
              <a:rPr lang="en-IN" smtClean="0"/>
              <a:pPr/>
              <a:t>‹#›</a:t>
            </a:fld>
            <a:endParaRPr lang="en-IN"/>
          </a:p>
        </p:txBody>
      </p:sp>
    </p:spTree>
    <p:extLst>
      <p:ext uri="{BB962C8B-B14F-4D97-AF65-F5344CB8AC3E}">
        <p14:creationId xmlns:p14="http://schemas.microsoft.com/office/powerpoint/2010/main" val="1172669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76E626-6622-41FF-8BA3-2870DAC1D3F7}" type="datetimeFigureOut">
              <a:rPr lang="en-IN" smtClean="0"/>
              <a:pPr/>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B75A47-D1E0-4939-AD31-9CFA769F601E}" type="slidenum">
              <a:rPr lang="en-IN" smtClean="0"/>
              <a:pPr/>
              <a:t>‹#›</a:t>
            </a:fld>
            <a:endParaRPr lang="en-IN"/>
          </a:p>
        </p:txBody>
      </p:sp>
    </p:spTree>
    <p:extLst>
      <p:ext uri="{BB962C8B-B14F-4D97-AF65-F5344CB8AC3E}">
        <p14:creationId xmlns:p14="http://schemas.microsoft.com/office/powerpoint/2010/main" val="30195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76E626-6622-41FF-8BA3-2870DAC1D3F7}" type="datetimeFigureOut">
              <a:rPr lang="en-IN" smtClean="0"/>
              <a:pPr/>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B75A47-D1E0-4939-AD31-9CFA769F601E}" type="slidenum">
              <a:rPr lang="en-IN" smtClean="0"/>
              <a:pPr/>
              <a:t>‹#›</a:t>
            </a:fld>
            <a:endParaRPr lang="en-IN"/>
          </a:p>
        </p:txBody>
      </p:sp>
    </p:spTree>
    <p:extLst>
      <p:ext uri="{BB962C8B-B14F-4D97-AF65-F5344CB8AC3E}">
        <p14:creationId xmlns:p14="http://schemas.microsoft.com/office/powerpoint/2010/main" val="378250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76E626-6622-41FF-8BA3-2870DAC1D3F7}" type="datetimeFigureOut">
              <a:rPr lang="en-IN" smtClean="0"/>
              <a:pPr/>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B75A47-D1E0-4939-AD31-9CFA769F601E}" type="slidenum">
              <a:rPr lang="en-IN" smtClean="0"/>
              <a:pPr/>
              <a:t>‹#›</a:t>
            </a:fld>
            <a:endParaRPr lang="en-IN"/>
          </a:p>
        </p:txBody>
      </p:sp>
    </p:spTree>
    <p:extLst>
      <p:ext uri="{BB962C8B-B14F-4D97-AF65-F5344CB8AC3E}">
        <p14:creationId xmlns:p14="http://schemas.microsoft.com/office/powerpoint/2010/main" val="540638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6E626-6622-41FF-8BA3-2870DAC1D3F7}" type="datetimeFigureOut">
              <a:rPr lang="en-IN" smtClean="0"/>
              <a:pPr/>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B75A47-D1E0-4939-AD31-9CFA769F601E}" type="slidenum">
              <a:rPr lang="en-IN" smtClean="0"/>
              <a:pPr/>
              <a:t>‹#›</a:t>
            </a:fld>
            <a:endParaRPr lang="en-IN"/>
          </a:p>
        </p:txBody>
      </p:sp>
    </p:spTree>
    <p:extLst>
      <p:ext uri="{BB962C8B-B14F-4D97-AF65-F5344CB8AC3E}">
        <p14:creationId xmlns:p14="http://schemas.microsoft.com/office/powerpoint/2010/main" val="4106318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476E626-6622-41FF-8BA3-2870DAC1D3F7}" type="datetimeFigureOut">
              <a:rPr lang="en-IN" smtClean="0"/>
              <a:pPr/>
              <a:t>15-05-2024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B75A47-D1E0-4939-AD31-9CFA769F601E}" type="slidenum">
              <a:rPr lang="en-IN" smtClean="0"/>
              <a:pPr/>
              <a:t>‹#›</a:t>
            </a:fld>
            <a:endParaRPr lang="en-IN"/>
          </a:p>
        </p:txBody>
      </p:sp>
    </p:spTree>
    <p:extLst>
      <p:ext uri="{BB962C8B-B14F-4D97-AF65-F5344CB8AC3E}">
        <p14:creationId xmlns:p14="http://schemas.microsoft.com/office/powerpoint/2010/main" val="1749266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476E626-6622-41FF-8BA3-2870DAC1D3F7}" type="datetimeFigureOut">
              <a:rPr lang="en-IN" smtClean="0"/>
              <a:pPr/>
              <a:t>15-05-2024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B75A47-D1E0-4939-AD31-9CFA769F601E}" type="slidenum">
              <a:rPr lang="en-IN" smtClean="0"/>
              <a:pPr/>
              <a:t>‹#›</a:t>
            </a:fld>
            <a:endParaRPr lang="en-IN"/>
          </a:p>
        </p:txBody>
      </p:sp>
    </p:spTree>
    <p:extLst>
      <p:ext uri="{BB962C8B-B14F-4D97-AF65-F5344CB8AC3E}">
        <p14:creationId xmlns:p14="http://schemas.microsoft.com/office/powerpoint/2010/main" val="456506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476E626-6622-41FF-8BA3-2870DAC1D3F7}" type="datetimeFigureOut">
              <a:rPr lang="en-IN" smtClean="0"/>
              <a:pPr/>
              <a:t>15-05-2024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B75A47-D1E0-4939-AD31-9CFA769F601E}" type="slidenum">
              <a:rPr lang="en-IN" smtClean="0"/>
              <a:pPr/>
              <a:t>‹#›</a:t>
            </a:fld>
            <a:endParaRPr lang="en-IN"/>
          </a:p>
        </p:txBody>
      </p:sp>
    </p:spTree>
    <p:extLst>
      <p:ext uri="{BB962C8B-B14F-4D97-AF65-F5344CB8AC3E}">
        <p14:creationId xmlns:p14="http://schemas.microsoft.com/office/powerpoint/2010/main" val="2735450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76E626-6622-41FF-8BA3-2870DAC1D3F7}" type="datetimeFigureOut">
              <a:rPr lang="en-IN" smtClean="0"/>
              <a:pPr/>
              <a:t>15-05-2024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B75A47-D1E0-4939-AD31-9CFA769F601E}" type="slidenum">
              <a:rPr lang="en-IN" smtClean="0"/>
              <a:pPr/>
              <a:t>‹#›</a:t>
            </a:fld>
            <a:endParaRPr lang="en-IN"/>
          </a:p>
        </p:txBody>
      </p:sp>
    </p:spTree>
    <p:extLst>
      <p:ext uri="{BB962C8B-B14F-4D97-AF65-F5344CB8AC3E}">
        <p14:creationId xmlns:p14="http://schemas.microsoft.com/office/powerpoint/2010/main" val="2952171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76E626-6622-41FF-8BA3-2870DAC1D3F7}" type="datetimeFigureOut">
              <a:rPr lang="en-IN" smtClean="0"/>
              <a:pPr/>
              <a:t>15-05-2024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B75A47-D1E0-4939-AD31-9CFA769F601E}" type="slidenum">
              <a:rPr lang="en-IN" smtClean="0"/>
              <a:pPr/>
              <a:t>‹#›</a:t>
            </a:fld>
            <a:endParaRPr lang="en-IN"/>
          </a:p>
        </p:txBody>
      </p:sp>
    </p:spTree>
    <p:extLst>
      <p:ext uri="{BB962C8B-B14F-4D97-AF65-F5344CB8AC3E}">
        <p14:creationId xmlns:p14="http://schemas.microsoft.com/office/powerpoint/2010/main" val="3952271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76E626-6622-41FF-8BA3-2870DAC1D3F7}" type="datetimeFigureOut">
              <a:rPr lang="en-IN" smtClean="0"/>
              <a:pPr/>
              <a:t>15-05-2024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B75A47-D1E0-4939-AD31-9CFA769F601E}" type="slidenum">
              <a:rPr lang="en-IN" smtClean="0"/>
              <a:pPr/>
              <a:t>‹#›</a:t>
            </a:fld>
            <a:endParaRPr lang="en-IN"/>
          </a:p>
        </p:txBody>
      </p:sp>
    </p:spTree>
    <p:extLst>
      <p:ext uri="{BB962C8B-B14F-4D97-AF65-F5344CB8AC3E}">
        <p14:creationId xmlns:p14="http://schemas.microsoft.com/office/powerpoint/2010/main" val="431188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76E626-6622-41FF-8BA3-2870DAC1D3F7}" type="datetimeFigureOut">
              <a:rPr lang="en-IN" smtClean="0"/>
              <a:pPr/>
              <a:t>15-05-2024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B75A47-D1E0-4939-AD31-9CFA769F601E}" type="slidenum">
              <a:rPr lang="en-IN" smtClean="0"/>
              <a:pPr/>
              <a:t>‹#›</a:t>
            </a:fld>
            <a:endParaRPr lang="en-IN"/>
          </a:p>
        </p:txBody>
      </p:sp>
    </p:spTree>
    <p:extLst>
      <p:ext uri="{BB962C8B-B14F-4D97-AF65-F5344CB8AC3E}">
        <p14:creationId xmlns:p14="http://schemas.microsoft.com/office/powerpoint/2010/main" val="4107935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orporatefinanceinstitute.com/resources/knowledge/finance/dividen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kickstarter.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www.projectmanager.com/guides/project-planning" TargetMode="External"/><Relationship Id="rId2" Type="http://schemas.openxmlformats.org/officeDocument/2006/relationships/hyperlink" Target="https://www.projectmanager.com/blog/construction-budget-quick-guid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projectmanager.com/task-management"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6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1524" y="923454"/>
            <a:ext cx="10809837" cy="2888054"/>
          </a:xfrm>
        </p:spPr>
        <p:txBody>
          <a:bodyPr>
            <a:normAutofit fontScale="90000"/>
          </a:bodyPr>
          <a:lstStyle/>
          <a:p>
            <a:br>
              <a:rPr lang="en-US" sz="4400" dirty="0"/>
            </a:br>
            <a:br>
              <a:rPr lang="en-US" sz="4400" dirty="0"/>
            </a:br>
            <a:br>
              <a:rPr lang="en-US" sz="4400" dirty="0"/>
            </a:br>
            <a:br>
              <a:rPr lang="en-US" sz="4400" b="1" dirty="0"/>
            </a:br>
            <a:r>
              <a:rPr lang="en-US" sz="4400" b="1" dirty="0"/>
              <a:t>Project Management and Entrepreneurship</a:t>
            </a:r>
            <a:br>
              <a:rPr lang="en-US" sz="4400" b="1" dirty="0"/>
            </a:br>
            <a:r>
              <a:rPr lang="en-US" sz="4400" b="1" dirty="0"/>
              <a:t>KHU-802</a:t>
            </a:r>
            <a:endParaRPr lang="en-IN" sz="4400" b="1" dirty="0"/>
          </a:p>
        </p:txBody>
      </p:sp>
      <p:sp>
        <p:nvSpPr>
          <p:cNvPr id="3" name="Subtitle 2"/>
          <p:cNvSpPr>
            <a:spLocks noGrp="1"/>
          </p:cNvSpPr>
          <p:nvPr>
            <p:ph type="subTitle" idx="1"/>
          </p:nvPr>
        </p:nvSpPr>
        <p:spPr/>
        <p:txBody>
          <a:bodyPr>
            <a:normAutofit lnSpcReduction="10000"/>
          </a:bodyPr>
          <a:lstStyle/>
          <a:p>
            <a:endParaRPr lang="en-US" sz="3200" b="1" dirty="0"/>
          </a:p>
          <a:p>
            <a:endParaRPr lang="en-US" sz="3200" b="1" dirty="0"/>
          </a:p>
          <a:p>
            <a:r>
              <a:rPr lang="en-US" sz="3200" b="1" dirty="0"/>
              <a:t>DEPARTMENT OF IT</a:t>
            </a:r>
            <a:endParaRPr lang="en-IN" sz="3200" b="1" dirty="0"/>
          </a:p>
        </p:txBody>
      </p:sp>
      <p:pic>
        <p:nvPicPr>
          <p:cNvPr id="1026" name="Picture 2" descr="https://ci4.googleusercontent.com/proxy/CE4yPnypTMnCJq9G-oE0myUuDr1geHvUMMSj9PrnK9O0mlre61dSnyqdwOlsb2--5116QYzvlqScUW7X-Qay1lESyxmiwYvQruuO1SvS2Bbbh_hb79qm1ZCd6J2Vb7Ah8pLg-0BQX3ukPNcwNdGunEBev4e1ILMtXZHlScRsgtPUF5ibayIaQmDzAouFxa3XS0ZEGeHeeFp5RJFcIw=s0-d-e1-ft#https://docs.google.com/uc?export=download&amp;id=13StsWAvId2mEHz8Hsp7VeSRHbgSY-Iis&amp;revid=0B5tjV59tmKB9eFhDM0N0MnFLTEhqeERaQVU2anp0RmMzYUlZP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2228" y="957820"/>
            <a:ext cx="1428750" cy="130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685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br>
              <a:rPr lang="en-IN" b="1" dirty="0"/>
            </a:br>
            <a:br>
              <a:rPr lang="en-IN" b="1" dirty="0"/>
            </a:br>
            <a:br>
              <a:rPr lang="en-IN" b="1" dirty="0"/>
            </a:br>
            <a:br>
              <a:rPr lang="en-IN" b="1" dirty="0"/>
            </a:br>
            <a:r>
              <a:rPr lang="en-US" b="1" dirty="0"/>
              <a:t>The cons of using a spreadsheet for cost estimation</a:t>
            </a:r>
            <a:br>
              <a:rPr lang="en-US" b="1" dirty="0"/>
            </a:br>
            <a:r>
              <a:rPr lang="en-US" b="1" dirty="0"/>
              <a:t> </a:t>
            </a:r>
            <a:br>
              <a:rPr lang="en-US" b="1" dirty="0"/>
            </a:br>
            <a:br>
              <a:rPr lang="en-IN" b="1" dirty="0"/>
            </a:br>
            <a:br>
              <a:rPr lang="en-IN" b="1" dirty="0"/>
            </a:br>
            <a:br>
              <a:rPr lang="en-US" b="1" dirty="0"/>
            </a:br>
            <a:br>
              <a:rPr lang="en-US" dirty="0"/>
            </a:br>
            <a:br>
              <a:rPr lang="en-US" b="1" dirty="0"/>
            </a:br>
            <a:br>
              <a:rPr lang="en-IN" b="1" dirty="0"/>
            </a:br>
            <a:endParaRPr lang="en-IN" b="1" dirty="0"/>
          </a:p>
        </p:txBody>
      </p:sp>
      <p:sp>
        <p:nvSpPr>
          <p:cNvPr id="3" name="Content Placeholder 2"/>
          <p:cNvSpPr>
            <a:spLocks noGrp="1"/>
          </p:cNvSpPr>
          <p:nvPr>
            <p:ph idx="1"/>
          </p:nvPr>
        </p:nvSpPr>
        <p:spPr>
          <a:xfrm>
            <a:off x="838200" y="1633415"/>
            <a:ext cx="10515600" cy="4543548"/>
          </a:xfrm>
        </p:spPr>
        <p:txBody>
          <a:bodyPr>
            <a:normAutofit/>
          </a:bodyPr>
          <a:lstStyle/>
          <a:p>
            <a:r>
              <a:rPr lang="en-US" sz="2000" dirty="0">
                <a:solidFill>
                  <a:srgbClr val="FF0000"/>
                </a:solidFill>
              </a:rPr>
              <a:t>Very adaptable </a:t>
            </a:r>
            <a:r>
              <a:rPr lang="en-US" sz="2000" dirty="0"/>
              <a:t>and customizable</a:t>
            </a:r>
          </a:p>
          <a:p>
            <a:r>
              <a:rPr lang="en-US" sz="2000" dirty="0">
                <a:solidFill>
                  <a:srgbClr val="FF0000"/>
                </a:solidFill>
              </a:rPr>
              <a:t>Error-prone</a:t>
            </a:r>
            <a:r>
              <a:rPr lang="en-US" sz="2000" dirty="0"/>
              <a:t> due to its manual nature</a:t>
            </a:r>
          </a:p>
          <a:p>
            <a:r>
              <a:rPr lang="en-US" sz="2000" dirty="0"/>
              <a:t>Only accessible locally and not by multiple people at the same time</a:t>
            </a:r>
          </a:p>
          <a:p>
            <a:r>
              <a:rPr lang="en-US" sz="2000" dirty="0">
                <a:solidFill>
                  <a:srgbClr val="FF0000"/>
                </a:solidFill>
              </a:rPr>
              <a:t>Easy to copy and distribute </a:t>
            </a:r>
            <a:r>
              <a:rPr lang="en-US" sz="2000" dirty="0"/>
              <a:t>(How do you easily merge input from 10 people?)</a:t>
            </a:r>
          </a:p>
          <a:p>
            <a:r>
              <a:rPr lang="en-US" sz="2000" dirty="0"/>
              <a:t>Almost impossible to consolidate input of data due to its delicate nature</a:t>
            </a:r>
          </a:p>
          <a:p>
            <a:r>
              <a:rPr lang="en-US" sz="2000" dirty="0"/>
              <a:t>No easy way to learn from previous projects and take advantage of historic data</a:t>
            </a:r>
          </a:p>
          <a:p>
            <a:r>
              <a:rPr lang="en-US" sz="2000" dirty="0"/>
              <a:t>Rubbish at comparing projects and their data without substantial manual effort</a:t>
            </a:r>
          </a:p>
          <a:p>
            <a:r>
              <a:rPr lang="en-US" sz="2000" dirty="0"/>
              <a:t>No version control (Which always results in substantial rework)</a:t>
            </a:r>
          </a:p>
          <a:p>
            <a:r>
              <a:rPr lang="en-US" sz="2000" dirty="0"/>
              <a:t>Very hard to track Key Performance Indicators (KPIs) in a timely manner to react to them</a:t>
            </a:r>
          </a:p>
        </p:txBody>
      </p:sp>
    </p:spTree>
    <p:extLst>
      <p:ext uri="{BB962C8B-B14F-4D97-AF65-F5344CB8AC3E}">
        <p14:creationId xmlns:p14="http://schemas.microsoft.com/office/powerpoint/2010/main" val="3848277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br>
              <a:rPr lang="en-IN" b="1" dirty="0"/>
            </a:br>
            <a:br>
              <a:rPr lang="en-IN" b="1" dirty="0"/>
            </a:br>
            <a:br>
              <a:rPr lang="en-IN" b="1" dirty="0"/>
            </a:br>
            <a:br>
              <a:rPr lang="en-IN" b="1" dirty="0"/>
            </a:br>
            <a:r>
              <a:rPr lang="en-US" b="1" dirty="0"/>
              <a:t>Working Capital Requirements of a Project</a:t>
            </a:r>
            <a:br>
              <a:rPr lang="en-US" b="1" dirty="0"/>
            </a:br>
            <a:r>
              <a:rPr lang="en-US" b="1" dirty="0"/>
              <a:t> </a:t>
            </a:r>
            <a:br>
              <a:rPr lang="en-US" b="1" dirty="0"/>
            </a:br>
            <a:br>
              <a:rPr lang="en-IN" b="1" dirty="0"/>
            </a:br>
            <a:br>
              <a:rPr lang="en-IN" b="1" dirty="0"/>
            </a:br>
            <a:br>
              <a:rPr lang="en-US" b="1" dirty="0"/>
            </a:br>
            <a:br>
              <a:rPr lang="en-US" dirty="0"/>
            </a:br>
            <a:br>
              <a:rPr lang="en-US" b="1" dirty="0"/>
            </a:br>
            <a:br>
              <a:rPr lang="en-IN" b="1" dirty="0"/>
            </a:b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633538"/>
            <a:ext cx="10638182" cy="4543425"/>
          </a:xfrm>
        </p:spPr>
      </p:pic>
    </p:spTree>
    <p:extLst>
      <p:ext uri="{BB962C8B-B14F-4D97-AF65-F5344CB8AC3E}">
        <p14:creationId xmlns:p14="http://schemas.microsoft.com/office/powerpoint/2010/main" val="1360101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br>
              <a:rPr lang="en-IN" b="1" dirty="0"/>
            </a:br>
            <a:br>
              <a:rPr lang="en-IN" b="1" dirty="0"/>
            </a:br>
            <a:br>
              <a:rPr lang="en-IN" b="1" dirty="0"/>
            </a:br>
            <a:br>
              <a:rPr lang="en-IN" b="1" dirty="0"/>
            </a:br>
            <a:br>
              <a:rPr lang="en-US" b="1" dirty="0"/>
            </a:br>
            <a:r>
              <a:rPr lang="en-US" b="1" dirty="0"/>
              <a:t> </a:t>
            </a:r>
            <a:br>
              <a:rPr lang="en-US" b="1" dirty="0"/>
            </a:br>
            <a:br>
              <a:rPr lang="en-IN" b="1" dirty="0"/>
            </a:br>
            <a:br>
              <a:rPr lang="en-IN" b="1" dirty="0"/>
            </a:br>
            <a:br>
              <a:rPr lang="en-US" b="1" dirty="0"/>
            </a:br>
            <a:br>
              <a:rPr lang="en-US" dirty="0"/>
            </a:br>
            <a:br>
              <a:rPr lang="en-US" b="1" dirty="0"/>
            </a:br>
            <a:br>
              <a:rPr lang="en-IN" b="1" dirty="0"/>
            </a:br>
            <a:endParaRPr lang="en-IN" b="1" dirty="0"/>
          </a:p>
        </p:txBody>
      </p:sp>
      <p:sp>
        <p:nvSpPr>
          <p:cNvPr id="3" name="Rectangle 1"/>
          <p:cNvSpPr>
            <a:spLocks noChangeArrowheads="1"/>
          </p:cNvSpPr>
          <p:nvPr/>
        </p:nvSpPr>
        <p:spPr bwMode="auto">
          <a:xfrm>
            <a:off x="1380318" y="-1143549"/>
            <a:ext cx="9431364" cy="2744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3000" b="1" i="0" u="none" strike="noStrike" cap="none" normalizeH="0" baseline="0" dirty="0">
              <a:ln>
                <a:noFill/>
              </a:ln>
              <a:solidFill>
                <a:srgbClr val="1D1D1F"/>
              </a:solidFill>
              <a:effectLst/>
              <a:latin typeface="-apple-system"/>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sz="3000" b="1" dirty="0">
              <a:solidFill>
                <a:srgbClr val="1D1D1F"/>
              </a:solidFill>
              <a:latin typeface="-apple-system"/>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dirty="0">
              <a:ln>
                <a:noFill/>
              </a:ln>
              <a:solidFill>
                <a:srgbClr val="1D1D1F"/>
              </a:solidFill>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rgbClr val="1D1D1F"/>
                </a:solidFill>
                <a:effectLst/>
                <a:latin typeface="+mn-lt"/>
              </a:rPr>
              <a:t>Estimation of Working Capital Requirements</a:t>
            </a: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sz="1200" b="0" i="0" u="none" strike="noStrike" cap="none" normalizeH="0" baseline="0" dirty="0">
                <a:ln>
                  <a:noFill/>
                </a:ln>
                <a:solidFill>
                  <a:srgbClr val="1D1D1F"/>
                </a:solidFill>
                <a:effectLst/>
                <a:latin typeface="-apple-system"/>
              </a:rPr>
            </a:b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Content Placeholder 4"/>
          <p:cNvSpPr>
            <a:spLocks noGrp="1"/>
          </p:cNvSpPr>
          <p:nvPr>
            <p:ph idx="1"/>
          </p:nvPr>
        </p:nvSpPr>
        <p:spPr>
          <a:xfrm>
            <a:off x="838200" y="1371599"/>
            <a:ext cx="10515600" cy="4805363"/>
          </a:xfrm>
        </p:spPr>
        <p:txBody>
          <a:bodyPr>
            <a:normAutofit lnSpcReduction="10000"/>
          </a:bodyPr>
          <a:lstStyle/>
          <a:p>
            <a:pPr marL="0" indent="0">
              <a:buNone/>
            </a:pPr>
            <a:r>
              <a:rPr lang="en-US" sz="2000" dirty="0"/>
              <a:t>In </a:t>
            </a:r>
            <a:r>
              <a:rPr lang="en-US" sz="2000" b="1" dirty="0"/>
              <a:t>estimating working capital needs</a:t>
            </a:r>
            <a:r>
              <a:rPr lang="en-US" sz="2000" dirty="0"/>
              <a:t>, different people adopt different approaches. Some experts suggest that </a:t>
            </a:r>
            <a:r>
              <a:rPr lang="en-US" sz="2000" u="sng" dirty="0"/>
              <a:t>the working capital </a:t>
            </a:r>
            <a:r>
              <a:rPr lang="en-US" sz="2000" dirty="0"/>
              <a:t>should be greater than the minimum requirements of the firm. The management should feel safety. It would be able to meet its obligations even in adverse circumstances. However, the excessive capital may lead to waste and inefficiency. On the other hand, some experts suggest that the working capital should be lower than the requirement so that no idle funds shall be invested in the current assets and it ultimately leads to increase in profitability of the company.</a:t>
            </a:r>
          </a:p>
          <a:p>
            <a:pPr marL="0" indent="0">
              <a:buNone/>
            </a:pPr>
            <a:r>
              <a:rPr lang="en-US" sz="2000" dirty="0"/>
              <a:t>There are various approaches which have been applied in practice for the  </a:t>
            </a:r>
            <a:r>
              <a:rPr lang="en-US" sz="2000" b="1" dirty="0"/>
              <a:t>estimation of working capital requirements.</a:t>
            </a:r>
          </a:p>
          <a:p>
            <a:pPr marL="0" indent="0">
              <a:buNone/>
            </a:pPr>
            <a:r>
              <a:rPr lang="en-US" sz="2000" b="1" dirty="0"/>
              <a:t>1. Conservative Approach</a:t>
            </a:r>
          </a:p>
          <a:p>
            <a:r>
              <a:rPr lang="en-US" sz="2000" dirty="0"/>
              <a:t>The conservative approach states that the </a:t>
            </a:r>
            <a:r>
              <a:rPr lang="en-US" sz="2000" dirty="0">
                <a:solidFill>
                  <a:srgbClr val="FF0000"/>
                </a:solidFill>
              </a:rPr>
              <a:t>proportion of current assets to current liabilities should be kept at 2:1</a:t>
            </a:r>
            <a:r>
              <a:rPr lang="en-US" sz="2000" dirty="0"/>
              <a:t>. Is this proportion is to be kept the firm would be able to meet its obligations on time and hence its financial solvency would not be in trouble.  </a:t>
            </a:r>
          </a:p>
          <a:p>
            <a:r>
              <a:rPr lang="en-US" sz="2000" dirty="0"/>
              <a:t> However, the limitation of this approach is that it suggests only </a:t>
            </a:r>
            <a:r>
              <a:rPr lang="en-US" sz="2000" dirty="0">
                <a:solidFill>
                  <a:srgbClr val="FF0000"/>
                </a:solidFill>
              </a:rPr>
              <a:t>quantitative measure</a:t>
            </a:r>
            <a:r>
              <a:rPr lang="en-US" sz="2000" dirty="0"/>
              <a:t>. It does not suggest as </a:t>
            </a:r>
            <a:r>
              <a:rPr lang="en-US" sz="2000" dirty="0">
                <a:solidFill>
                  <a:srgbClr val="FF0000"/>
                </a:solidFill>
              </a:rPr>
              <a:t>to what type of assets are to be included in current assets</a:t>
            </a:r>
            <a:r>
              <a:rPr lang="en-US" sz="2000" dirty="0"/>
              <a:t>. If the current assets contain stock, which is outdated or receivable which are not collectable, than the amount of current assets has no meaning. </a:t>
            </a:r>
            <a:endParaRPr lang="en-IN" sz="2000" dirty="0"/>
          </a:p>
        </p:txBody>
      </p:sp>
    </p:spTree>
    <p:extLst>
      <p:ext uri="{BB962C8B-B14F-4D97-AF65-F5344CB8AC3E}">
        <p14:creationId xmlns:p14="http://schemas.microsoft.com/office/powerpoint/2010/main" val="2547394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3" y="390525"/>
            <a:ext cx="10515600" cy="1325563"/>
          </a:xfrm>
        </p:spPr>
        <p:txBody>
          <a:bodyPr>
            <a:normAutofit fontScale="90000"/>
          </a:bodyPr>
          <a:lstStyle/>
          <a:p>
            <a:br>
              <a:rPr lang="en-IN" sz="3600" b="1" dirty="0"/>
            </a:br>
            <a:br>
              <a:rPr lang="en-IN" sz="3600" b="1" dirty="0"/>
            </a:br>
            <a:br>
              <a:rPr lang="en-IN" sz="3600" b="1" dirty="0"/>
            </a:br>
            <a:br>
              <a:rPr lang="en-IN" sz="3600" b="1" dirty="0"/>
            </a:br>
            <a:br>
              <a:rPr lang="en-IN" sz="3600" b="1" dirty="0"/>
            </a:br>
            <a:br>
              <a:rPr lang="en-IN" b="1" dirty="0"/>
            </a:br>
            <a:br>
              <a:rPr lang="en-IN" b="1" dirty="0"/>
            </a:br>
            <a:br>
              <a:rPr lang="en-IN" b="1" dirty="0"/>
            </a:br>
            <a:br>
              <a:rPr lang="en-IN" b="1" dirty="0"/>
            </a:br>
            <a:br>
              <a:rPr lang="en-US" b="1" dirty="0"/>
            </a:br>
            <a:r>
              <a:rPr lang="en-US" b="1" dirty="0"/>
              <a:t> </a:t>
            </a:r>
            <a:br>
              <a:rPr lang="en-US" b="1" dirty="0"/>
            </a:br>
            <a:br>
              <a:rPr lang="en-IN" b="1" dirty="0"/>
            </a:br>
            <a:br>
              <a:rPr lang="en-IN" b="1" dirty="0"/>
            </a:br>
            <a:br>
              <a:rPr lang="en-US" b="1" dirty="0"/>
            </a:br>
            <a:br>
              <a:rPr lang="en-US" dirty="0"/>
            </a:br>
            <a:br>
              <a:rPr lang="en-US" b="1" dirty="0"/>
            </a:br>
            <a:br>
              <a:rPr lang="en-IN" b="1" dirty="0"/>
            </a:br>
            <a:endParaRPr lang="en-IN" b="1" dirty="0"/>
          </a:p>
        </p:txBody>
      </p:sp>
      <p:sp>
        <p:nvSpPr>
          <p:cNvPr id="3" name="Rectangle 1"/>
          <p:cNvSpPr>
            <a:spLocks noChangeArrowheads="1"/>
          </p:cNvSpPr>
          <p:nvPr/>
        </p:nvSpPr>
        <p:spPr bwMode="auto">
          <a:xfrm>
            <a:off x="1380318" y="-1143549"/>
            <a:ext cx="9431364" cy="2744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3000" b="1" i="0" u="none" strike="noStrike" cap="none" normalizeH="0" baseline="0" dirty="0">
              <a:ln>
                <a:noFill/>
              </a:ln>
              <a:solidFill>
                <a:srgbClr val="1D1D1F"/>
              </a:solidFill>
              <a:effectLst/>
              <a:latin typeface="-apple-system"/>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sz="3000" b="1" dirty="0">
              <a:solidFill>
                <a:srgbClr val="1D1D1F"/>
              </a:solidFill>
              <a:latin typeface="-apple-system"/>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dirty="0">
              <a:ln>
                <a:noFill/>
              </a:ln>
              <a:solidFill>
                <a:srgbClr val="1D1D1F"/>
              </a:solidFill>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rgbClr val="1D1D1F"/>
                </a:solidFill>
                <a:effectLst/>
                <a:latin typeface="+mn-lt"/>
              </a:rPr>
              <a:t>Estimation of Working Capital Requirements</a:t>
            </a: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sz="1200" b="0" i="0" u="none" strike="noStrike" cap="none" normalizeH="0" baseline="0" dirty="0">
                <a:ln>
                  <a:noFill/>
                </a:ln>
                <a:solidFill>
                  <a:srgbClr val="1D1D1F"/>
                </a:solidFill>
                <a:effectLst/>
                <a:latin typeface="-apple-system"/>
              </a:rPr>
            </a:b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Content Placeholder 4"/>
          <p:cNvSpPr>
            <a:spLocks noGrp="1"/>
          </p:cNvSpPr>
          <p:nvPr>
            <p:ph idx="1"/>
          </p:nvPr>
        </p:nvSpPr>
        <p:spPr>
          <a:xfrm>
            <a:off x="838200" y="1371599"/>
            <a:ext cx="10515600" cy="4805363"/>
          </a:xfrm>
        </p:spPr>
        <p:txBody>
          <a:bodyPr>
            <a:normAutofit/>
          </a:bodyPr>
          <a:lstStyle/>
          <a:p>
            <a:pPr marL="0" indent="0">
              <a:buNone/>
            </a:pPr>
            <a:endParaRPr lang="en-US" sz="2000" b="1" dirty="0"/>
          </a:p>
          <a:p>
            <a:pPr marL="0" indent="0">
              <a:buNone/>
            </a:pPr>
            <a:r>
              <a:rPr lang="en-US" sz="2400" b="1" dirty="0"/>
              <a:t>2. Components Approach</a:t>
            </a:r>
          </a:p>
          <a:p>
            <a:pPr marL="0" indent="0">
              <a:buNone/>
            </a:pPr>
            <a:r>
              <a:rPr lang="en-US" sz="2400" dirty="0"/>
              <a:t>Here we take up one of the planning models of working capital to estimate working capital. The method adopted here attempts at estimation of </a:t>
            </a:r>
            <a:r>
              <a:rPr lang="en-US" sz="2400" u="sng" dirty="0">
                <a:solidFill>
                  <a:srgbClr val="FF0000"/>
                </a:solidFill>
              </a:rPr>
              <a:t>working capital and its components</a:t>
            </a:r>
            <a:r>
              <a:rPr lang="en-US" sz="2400" dirty="0"/>
              <a:t> by taking into account, the period for which the various items remain as stock or as outstanding, the cost structure of production and annual production. </a:t>
            </a:r>
          </a:p>
          <a:p>
            <a:pPr marL="0" indent="0">
              <a:buNone/>
            </a:pPr>
            <a:endParaRPr lang="en-US" sz="2400" dirty="0"/>
          </a:p>
          <a:p>
            <a:pPr marL="0" indent="0">
              <a:buNone/>
            </a:pPr>
            <a:endParaRPr lang="en-US" sz="2400" dirty="0"/>
          </a:p>
          <a:p>
            <a:pPr marL="0" indent="0">
              <a:buNone/>
            </a:pPr>
            <a:r>
              <a:rPr lang="en-IN" sz="2400" b="1" dirty="0"/>
              <a:t>3. Operating Cycle Approach</a:t>
            </a:r>
          </a:p>
          <a:p>
            <a:pPr marL="0" indent="0">
              <a:buNone/>
            </a:pPr>
            <a:r>
              <a:rPr lang="en-US" sz="2400" dirty="0"/>
              <a:t>It was earlier referred to that working capital is also known as </a:t>
            </a:r>
            <a:r>
              <a:rPr lang="en-US" sz="2400" u="sng" dirty="0"/>
              <a:t>revolving capital</a:t>
            </a:r>
            <a:r>
              <a:rPr lang="en-US" sz="2400" dirty="0"/>
              <a:t>. That is, a </a:t>
            </a:r>
            <a:r>
              <a:rPr lang="en-US" sz="2400" dirty="0">
                <a:solidFill>
                  <a:srgbClr val="FF0000"/>
                </a:solidFill>
              </a:rPr>
              <a:t>circular path of conversion/re-conversion takes place.</a:t>
            </a:r>
            <a:endParaRPr lang="en-IN" sz="2400" b="1" dirty="0">
              <a:solidFill>
                <a:srgbClr val="FF0000"/>
              </a:solidFill>
            </a:endParaRPr>
          </a:p>
          <a:p>
            <a:pPr marL="0" indent="0">
              <a:buNone/>
            </a:pPr>
            <a:endParaRPr lang="en-IN" sz="2000" dirty="0"/>
          </a:p>
        </p:txBody>
      </p:sp>
    </p:spTree>
    <p:extLst>
      <p:ext uri="{BB962C8B-B14F-4D97-AF65-F5344CB8AC3E}">
        <p14:creationId xmlns:p14="http://schemas.microsoft.com/office/powerpoint/2010/main" val="3089594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br>
              <a:rPr lang="en-IN" b="1" dirty="0"/>
            </a:br>
            <a:br>
              <a:rPr lang="en-IN" b="1" dirty="0"/>
            </a:br>
            <a:br>
              <a:rPr lang="en-IN" b="1" dirty="0"/>
            </a:br>
            <a:br>
              <a:rPr lang="en-IN" b="1" dirty="0"/>
            </a:br>
            <a:br>
              <a:rPr lang="en-IN" b="1" dirty="0"/>
            </a:br>
            <a:r>
              <a:rPr lang="en-US" b="1" dirty="0"/>
              <a:t>What are Sources of Funding?</a:t>
            </a:r>
            <a:br>
              <a:rPr lang="en-US" b="1" dirty="0"/>
            </a:br>
            <a:br>
              <a:rPr lang="en-US" b="1" dirty="0"/>
            </a:br>
            <a:r>
              <a:rPr lang="en-US" b="1" dirty="0"/>
              <a:t> </a:t>
            </a:r>
            <a:br>
              <a:rPr lang="en-US" b="1" dirty="0"/>
            </a:br>
            <a:br>
              <a:rPr lang="en-IN" b="1" dirty="0"/>
            </a:br>
            <a:br>
              <a:rPr lang="en-IN" b="1" dirty="0"/>
            </a:br>
            <a:br>
              <a:rPr lang="en-US" b="1" dirty="0"/>
            </a:br>
            <a:br>
              <a:rPr lang="en-US" dirty="0"/>
            </a:br>
            <a:br>
              <a:rPr lang="en-US" b="1" dirty="0"/>
            </a:br>
            <a:br>
              <a:rPr lang="en-IN" b="1" dirty="0"/>
            </a:br>
            <a:endParaRPr lang="en-IN" b="1" dirty="0"/>
          </a:p>
        </p:txBody>
      </p:sp>
      <p:sp>
        <p:nvSpPr>
          <p:cNvPr id="3" name="Content Placeholder 2"/>
          <p:cNvSpPr>
            <a:spLocks noGrp="1"/>
          </p:cNvSpPr>
          <p:nvPr>
            <p:ph idx="1"/>
          </p:nvPr>
        </p:nvSpPr>
        <p:spPr>
          <a:xfrm>
            <a:off x="838200" y="1633415"/>
            <a:ext cx="10515600" cy="4877452"/>
          </a:xfrm>
        </p:spPr>
        <p:txBody>
          <a:bodyPr>
            <a:normAutofit/>
          </a:bodyPr>
          <a:lstStyle/>
          <a:p>
            <a:pPr marL="0" indent="0">
              <a:buNone/>
            </a:pPr>
            <a:r>
              <a:rPr lang="en-US" sz="2000" dirty="0"/>
              <a:t>Companies always seek sources of funding to grow the business. Funding, also called financing, represents an act of contributing resources to finance a program, project, or a need. Funding can be initiated for either short-term or long-term purposes. The different sources of funding include:</a:t>
            </a:r>
          </a:p>
          <a:p>
            <a:r>
              <a:rPr lang="en-US" sz="2000" dirty="0"/>
              <a:t>Retained earnings</a:t>
            </a:r>
          </a:p>
          <a:p>
            <a:r>
              <a:rPr lang="en-US" sz="2000" dirty="0"/>
              <a:t>Debt capital</a:t>
            </a:r>
          </a:p>
          <a:p>
            <a:r>
              <a:rPr lang="en-US" sz="2000" dirty="0"/>
              <a:t>Equity capital</a:t>
            </a:r>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18" y="3666067"/>
            <a:ext cx="11564964" cy="2548466"/>
          </a:xfrm>
          <a:prstGeom prst="rect">
            <a:avLst/>
          </a:prstGeom>
        </p:spPr>
      </p:pic>
    </p:spTree>
    <p:extLst>
      <p:ext uri="{BB962C8B-B14F-4D97-AF65-F5344CB8AC3E}">
        <p14:creationId xmlns:p14="http://schemas.microsoft.com/office/powerpoint/2010/main" val="2940637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br>
              <a:rPr lang="en-IN" b="1" dirty="0"/>
            </a:br>
            <a:br>
              <a:rPr lang="en-IN" b="1" dirty="0"/>
            </a:br>
            <a:br>
              <a:rPr lang="en-IN" b="1" dirty="0"/>
            </a:br>
            <a:br>
              <a:rPr lang="en-IN" b="1" dirty="0"/>
            </a:br>
            <a:br>
              <a:rPr lang="en-IN" b="1" dirty="0"/>
            </a:br>
            <a:r>
              <a:rPr lang="en-US" b="1" dirty="0"/>
              <a:t>What are Sources of Funding?</a:t>
            </a:r>
            <a:br>
              <a:rPr lang="en-US" b="1" dirty="0"/>
            </a:br>
            <a:br>
              <a:rPr lang="en-US" b="1" dirty="0"/>
            </a:br>
            <a:r>
              <a:rPr lang="en-US" b="1" dirty="0"/>
              <a:t> </a:t>
            </a:r>
            <a:br>
              <a:rPr lang="en-US" b="1" dirty="0"/>
            </a:br>
            <a:br>
              <a:rPr lang="en-IN" b="1" dirty="0"/>
            </a:br>
            <a:br>
              <a:rPr lang="en-IN" b="1" dirty="0"/>
            </a:br>
            <a:br>
              <a:rPr lang="en-US" b="1" dirty="0"/>
            </a:br>
            <a:br>
              <a:rPr lang="en-US" dirty="0"/>
            </a:br>
            <a:br>
              <a:rPr lang="en-US" b="1" dirty="0"/>
            </a:br>
            <a:br>
              <a:rPr lang="en-IN" b="1" dirty="0"/>
            </a:br>
            <a:endParaRPr lang="en-IN" b="1" dirty="0"/>
          </a:p>
        </p:txBody>
      </p:sp>
      <p:sp>
        <p:nvSpPr>
          <p:cNvPr id="3" name="Content Placeholder 2"/>
          <p:cNvSpPr>
            <a:spLocks noGrp="1"/>
          </p:cNvSpPr>
          <p:nvPr>
            <p:ph idx="1"/>
          </p:nvPr>
        </p:nvSpPr>
        <p:spPr>
          <a:xfrm>
            <a:off x="838200" y="1633415"/>
            <a:ext cx="10515600" cy="4877452"/>
          </a:xfrm>
        </p:spPr>
        <p:txBody>
          <a:bodyPr>
            <a:normAutofit lnSpcReduction="10000"/>
          </a:bodyPr>
          <a:lstStyle/>
          <a:p>
            <a:pPr marL="0" indent="0" algn="just">
              <a:buNone/>
            </a:pPr>
            <a:r>
              <a:rPr lang="en-US" sz="2000" b="1" dirty="0"/>
              <a:t>Retained Earnings</a:t>
            </a:r>
          </a:p>
          <a:p>
            <a:pPr algn="just"/>
            <a:r>
              <a:rPr lang="en-US" dirty="0"/>
              <a:t>Businesses aim to maximize profits by selling a product or rendering service for a price higher than what it costs them to produce the goods. It is the most primitive source of funding for any company.</a:t>
            </a:r>
          </a:p>
          <a:p>
            <a:pPr algn="just"/>
            <a:r>
              <a:rPr lang="en-US" dirty="0">
                <a:solidFill>
                  <a:srgbClr val="FF0000"/>
                </a:solidFill>
              </a:rPr>
              <a:t>After generating profits, a company decides what to do with the earned capital and how to allocate it efficiently</a:t>
            </a:r>
            <a:r>
              <a:rPr lang="en-US" dirty="0"/>
              <a:t>. The retained earnings can be distributed to shareholders as </a:t>
            </a:r>
            <a:r>
              <a:rPr lang="en-US" dirty="0">
                <a:hlinkClick r:id="rId2"/>
              </a:rPr>
              <a:t>dividends</a:t>
            </a:r>
            <a:r>
              <a:rPr lang="en-US" dirty="0"/>
              <a:t>, or the company can reduce the number of shares outstanding by initiating a stock repurchase campaign.</a:t>
            </a:r>
          </a:p>
          <a:p>
            <a:pPr algn="just"/>
            <a:r>
              <a:rPr lang="en-US" dirty="0"/>
              <a:t>Alternatively, the company can invest the money into a </a:t>
            </a:r>
            <a:r>
              <a:rPr lang="en-US" dirty="0">
                <a:solidFill>
                  <a:srgbClr val="FF0000"/>
                </a:solidFill>
              </a:rPr>
              <a:t>new project, say, building a new factory, or partnering with other companies</a:t>
            </a:r>
            <a:r>
              <a:rPr lang="en-US" dirty="0"/>
              <a:t> to create a joint venture</a:t>
            </a:r>
          </a:p>
          <a:p>
            <a:pPr marL="0" indent="0" algn="just">
              <a:buNone/>
            </a:pPr>
            <a:endParaRPr lang="en-US" sz="2000" dirty="0"/>
          </a:p>
        </p:txBody>
      </p:sp>
    </p:spTree>
    <p:extLst>
      <p:ext uri="{BB962C8B-B14F-4D97-AF65-F5344CB8AC3E}">
        <p14:creationId xmlns:p14="http://schemas.microsoft.com/office/powerpoint/2010/main" val="1121612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br>
              <a:rPr lang="en-IN" b="1" dirty="0"/>
            </a:br>
            <a:br>
              <a:rPr lang="en-IN" b="1" dirty="0"/>
            </a:br>
            <a:br>
              <a:rPr lang="en-IN" b="1" dirty="0"/>
            </a:br>
            <a:br>
              <a:rPr lang="en-IN" b="1" dirty="0"/>
            </a:br>
            <a:br>
              <a:rPr lang="en-IN" b="1" dirty="0"/>
            </a:br>
            <a:r>
              <a:rPr lang="en-US" b="1" dirty="0"/>
              <a:t>What are Sources of Funding?</a:t>
            </a:r>
            <a:br>
              <a:rPr lang="en-US" b="1" dirty="0"/>
            </a:br>
            <a:br>
              <a:rPr lang="en-US" b="1" dirty="0"/>
            </a:br>
            <a:r>
              <a:rPr lang="en-US" b="1" dirty="0"/>
              <a:t> </a:t>
            </a:r>
            <a:br>
              <a:rPr lang="en-US" b="1" dirty="0"/>
            </a:br>
            <a:br>
              <a:rPr lang="en-IN" b="1" dirty="0"/>
            </a:br>
            <a:br>
              <a:rPr lang="en-IN" b="1" dirty="0"/>
            </a:br>
            <a:br>
              <a:rPr lang="en-US" b="1" dirty="0"/>
            </a:br>
            <a:br>
              <a:rPr lang="en-US" dirty="0"/>
            </a:br>
            <a:br>
              <a:rPr lang="en-US" b="1" dirty="0"/>
            </a:br>
            <a:br>
              <a:rPr lang="en-IN" b="1" dirty="0"/>
            </a:br>
            <a:endParaRPr lang="en-IN" b="1" dirty="0"/>
          </a:p>
        </p:txBody>
      </p:sp>
      <p:sp>
        <p:nvSpPr>
          <p:cNvPr id="3" name="Content Placeholder 2"/>
          <p:cNvSpPr>
            <a:spLocks noGrp="1"/>
          </p:cNvSpPr>
          <p:nvPr>
            <p:ph idx="1"/>
          </p:nvPr>
        </p:nvSpPr>
        <p:spPr>
          <a:xfrm>
            <a:off x="838200" y="1633415"/>
            <a:ext cx="10515600" cy="4877452"/>
          </a:xfrm>
        </p:spPr>
        <p:txBody>
          <a:bodyPr>
            <a:normAutofit/>
          </a:bodyPr>
          <a:lstStyle/>
          <a:p>
            <a:pPr marL="0" indent="0" algn="just">
              <a:buNone/>
            </a:pPr>
            <a:r>
              <a:rPr lang="en-US" sz="2200" b="1" dirty="0"/>
              <a:t>Debt Capital</a:t>
            </a:r>
          </a:p>
          <a:p>
            <a:pPr algn="just"/>
            <a:r>
              <a:rPr lang="en-US" sz="2200" dirty="0"/>
              <a:t>Companies obtain </a:t>
            </a:r>
            <a:r>
              <a:rPr lang="en-US" sz="2200" dirty="0">
                <a:solidFill>
                  <a:srgbClr val="FF0000"/>
                </a:solidFill>
              </a:rPr>
              <a:t>debt financing privately through bank loans</a:t>
            </a:r>
            <a:r>
              <a:rPr lang="en-US" sz="2200" dirty="0"/>
              <a:t>. They can also source new funds by issuing debt to the public.</a:t>
            </a:r>
          </a:p>
          <a:p>
            <a:pPr algn="just"/>
            <a:r>
              <a:rPr lang="en-US" sz="2200" dirty="0"/>
              <a:t>In debt financing, the issuer (borrower) issues debt securities, such as corporate bonds or promissory notes. Debt issues also include debentures, leases.</a:t>
            </a:r>
          </a:p>
          <a:p>
            <a:pPr algn="just"/>
            <a:r>
              <a:rPr lang="en-US" sz="2200" dirty="0"/>
              <a:t>Companies that initiate debt issues are borrowers because they exchange securities for cash needed to perform certain activities. The companies will be then repaying the debt (principal and interest) according to the specified debt repayment schedule and contracts underlying the issued debt securities.</a:t>
            </a:r>
          </a:p>
          <a:p>
            <a:pPr algn="just"/>
            <a:r>
              <a:rPr lang="en-US" sz="2200" dirty="0"/>
              <a:t>The drawback of borrowing money through debt is that </a:t>
            </a:r>
            <a:r>
              <a:rPr lang="en-US" sz="2200" dirty="0">
                <a:solidFill>
                  <a:srgbClr val="FF0000"/>
                </a:solidFill>
              </a:rPr>
              <a:t>borrowers need to make interest payments, as well as principal repayments, on time. Failure to do so may lead the borrower to default or bankruptcy.</a:t>
            </a:r>
          </a:p>
          <a:p>
            <a:pPr marL="0" indent="0" algn="just">
              <a:buNone/>
            </a:pPr>
            <a:endParaRPr lang="en-US" sz="2200" dirty="0"/>
          </a:p>
          <a:p>
            <a:pPr marL="0" indent="0" algn="just">
              <a:buNone/>
            </a:pPr>
            <a:endParaRPr lang="en-US" sz="2200" dirty="0"/>
          </a:p>
        </p:txBody>
      </p:sp>
    </p:spTree>
    <p:extLst>
      <p:ext uri="{BB962C8B-B14F-4D97-AF65-F5344CB8AC3E}">
        <p14:creationId xmlns:p14="http://schemas.microsoft.com/office/powerpoint/2010/main" val="546021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br>
              <a:rPr lang="en-IN" b="1" dirty="0"/>
            </a:br>
            <a:br>
              <a:rPr lang="en-IN" b="1" dirty="0"/>
            </a:br>
            <a:br>
              <a:rPr lang="en-IN" b="1" dirty="0"/>
            </a:br>
            <a:br>
              <a:rPr lang="en-IN" b="1" dirty="0"/>
            </a:br>
            <a:br>
              <a:rPr lang="en-IN" b="1" dirty="0"/>
            </a:br>
            <a:r>
              <a:rPr lang="en-US" b="1" dirty="0"/>
              <a:t>What are Sources of Funding?</a:t>
            </a:r>
            <a:br>
              <a:rPr lang="en-US" b="1" dirty="0"/>
            </a:br>
            <a:br>
              <a:rPr lang="en-US" b="1" dirty="0"/>
            </a:br>
            <a:r>
              <a:rPr lang="en-US" b="1" dirty="0"/>
              <a:t> </a:t>
            </a:r>
            <a:br>
              <a:rPr lang="en-US" b="1" dirty="0"/>
            </a:br>
            <a:br>
              <a:rPr lang="en-IN" b="1" dirty="0"/>
            </a:br>
            <a:br>
              <a:rPr lang="en-IN" b="1" dirty="0"/>
            </a:br>
            <a:br>
              <a:rPr lang="en-US" b="1" dirty="0"/>
            </a:br>
            <a:br>
              <a:rPr lang="en-US" dirty="0"/>
            </a:br>
            <a:br>
              <a:rPr lang="en-US" b="1" dirty="0"/>
            </a:br>
            <a:br>
              <a:rPr lang="en-IN" b="1" dirty="0"/>
            </a:br>
            <a:endParaRPr lang="en-IN" b="1" dirty="0"/>
          </a:p>
        </p:txBody>
      </p:sp>
      <p:sp>
        <p:nvSpPr>
          <p:cNvPr id="3" name="Content Placeholder 2"/>
          <p:cNvSpPr>
            <a:spLocks noGrp="1"/>
          </p:cNvSpPr>
          <p:nvPr>
            <p:ph idx="1"/>
          </p:nvPr>
        </p:nvSpPr>
        <p:spPr>
          <a:xfrm>
            <a:off x="838200" y="1633415"/>
            <a:ext cx="10515600" cy="4877452"/>
          </a:xfrm>
        </p:spPr>
        <p:txBody>
          <a:bodyPr>
            <a:normAutofit/>
          </a:bodyPr>
          <a:lstStyle/>
          <a:p>
            <a:pPr marL="0" indent="0" algn="just">
              <a:buNone/>
            </a:pPr>
            <a:r>
              <a:rPr lang="en-US" sz="2400" b="1" dirty="0"/>
              <a:t>Equity Capital</a:t>
            </a:r>
          </a:p>
          <a:p>
            <a:pPr algn="just"/>
            <a:r>
              <a:rPr lang="en-US" sz="2400" dirty="0"/>
              <a:t>Companies can </a:t>
            </a:r>
            <a:r>
              <a:rPr lang="en-US" sz="2400" dirty="0">
                <a:solidFill>
                  <a:srgbClr val="FF0000"/>
                </a:solidFill>
              </a:rPr>
              <a:t>raise funds from the public in exchange for a proportionate ownership stake in the company in the form of shares </a:t>
            </a:r>
            <a:r>
              <a:rPr lang="en-US" sz="2400" dirty="0"/>
              <a:t>issued to investors who become shareholders after purchasing the shares.</a:t>
            </a:r>
          </a:p>
          <a:p>
            <a:pPr algn="just"/>
            <a:r>
              <a:rPr lang="en-US" sz="2400" dirty="0"/>
              <a:t>Alternatively, private equity financing can be an option, provided there are entities or individuals in the company’s or directors’ network ready to invest in a project or wherever the money is needed for.</a:t>
            </a:r>
          </a:p>
          <a:p>
            <a:pPr algn="just"/>
            <a:r>
              <a:rPr lang="en-US" sz="2400" dirty="0"/>
              <a:t>Compared to debt capital funding, equity funding does not require making interest payments to a borrower.</a:t>
            </a:r>
          </a:p>
          <a:p>
            <a:pPr algn="just"/>
            <a:r>
              <a:rPr lang="en-US" sz="2400" dirty="0"/>
              <a:t>However, one disadvantage of equity capital funding is sharing profits among all shareholders in the long term. More importantly, shareholders dilute a company’s ownership control as long as it sells more shares.</a:t>
            </a:r>
          </a:p>
          <a:p>
            <a:pPr marL="0" indent="0" algn="just">
              <a:buNone/>
            </a:pPr>
            <a:endParaRPr lang="en-US" sz="2400" dirty="0"/>
          </a:p>
        </p:txBody>
      </p:sp>
    </p:spTree>
    <p:extLst>
      <p:ext uri="{BB962C8B-B14F-4D97-AF65-F5344CB8AC3E}">
        <p14:creationId xmlns:p14="http://schemas.microsoft.com/office/powerpoint/2010/main" val="3442290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br>
              <a:rPr lang="en-IN" b="1" dirty="0"/>
            </a:br>
            <a:br>
              <a:rPr lang="en-IN" b="1" dirty="0"/>
            </a:br>
            <a:br>
              <a:rPr lang="en-IN" b="1" dirty="0"/>
            </a:br>
            <a:br>
              <a:rPr lang="en-IN" b="1" dirty="0"/>
            </a:br>
            <a:br>
              <a:rPr lang="en-IN" b="1" dirty="0"/>
            </a:br>
            <a:r>
              <a:rPr lang="en-US" b="1" dirty="0"/>
              <a:t>What are Sources of Funding?</a:t>
            </a:r>
            <a:br>
              <a:rPr lang="en-US" b="1" dirty="0"/>
            </a:br>
            <a:br>
              <a:rPr lang="en-US" b="1" dirty="0"/>
            </a:br>
            <a:r>
              <a:rPr lang="en-US" b="1" dirty="0"/>
              <a:t> </a:t>
            </a:r>
            <a:br>
              <a:rPr lang="en-US" b="1" dirty="0"/>
            </a:br>
            <a:br>
              <a:rPr lang="en-IN" b="1" dirty="0"/>
            </a:br>
            <a:br>
              <a:rPr lang="en-IN" b="1" dirty="0"/>
            </a:br>
            <a:br>
              <a:rPr lang="en-US" b="1" dirty="0"/>
            </a:br>
            <a:br>
              <a:rPr lang="en-US" dirty="0"/>
            </a:br>
            <a:br>
              <a:rPr lang="en-US" b="1" dirty="0"/>
            </a:br>
            <a:br>
              <a:rPr lang="en-IN" b="1" dirty="0"/>
            </a:br>
            <a:endParaRPr lang="en-IN" b="1" dirty="0"/>
          </a:p>
        </p:txBody>
      </p:sp>
      <p:sp>
        <p:nvSpPr>
          <p:cNvPr id="3" name="Content Placeholder 2"/>
          <p:cNvSpPr>
            <a:spLocks noGrp="1"/>
          </p:cNvSpPr>
          <p:nvPr>
            <p:ph idx="1"/>
          </p:nvPr>
        </p:nvSpPr>
        <p:spPr>
          <a:xfrm>
            <a:off x="838200" y="1633415"/>
            <a:ext cx="10515600" cy="4877452"/>
          </a:xfrm>
        </p:spPr>
        <p:txBody>
          <a:bodyPr>
            <a:normAutofit/>
          </a:bodyPr>
          <a:lstStyle/>
          <a:p>
            <a:pPr marL="0" indent="0" algn="just">
              <a:buNone/>
            </a:pPr>
            <a:r>
              <a:rPr lang="en-US" b="1" dirty="0"/>
              <a:t>Other Funding Sources</a:t>
            </a:r>
          </a:p>
          <a:p>
            <a:pPr algn="just"/>
            <a:r>
              <a:rPr lang="en-US" dirty="0"/>
              <a:t>Funding sources also include </a:t>
            </a:r>
            <a:r>
              <a:rPr lang="en-US" dirty="0">
                <a:solidFill>
                  <a:srgbClr val="FF0000"/>
                </a:solidFill>
              </a:rPr>
              <a:t>private equity, venture capital, donations, grants, and subsidies </a:t>
            </a:r>
            <a:r>
              <a:rPr lang="en-US" dirty="0"/>
              <a:t>that do not have a direct requirement for return on investment (ROI), except for private equity and venture capital. They are also called “crowd funding” or “soft funding.”</a:t>
            </a:r>
          </a:p>
          <a:p>
            <a:pPr algn="just"/>
            <a:r>
              <a:rPr lang="en-US" dirty="0"/>
              <a:t>Crowd funding represents a process of raising funds to fulfill a certain project or undertake a venture by obtaining small amounts of money from a large number of individuals. The crowd funding process usually takes place </a:t>
            </a:r>
            <a:r>
              <a:rPr lang="en-US" dirty="0">
                <a:hlinkClick r:id="rId2"/>
              </a:rPr>
              <a:t>online</a:t>
            </a:r>
            <a:r>
              <a:rPr lang="en-US" dirty="0"/>
              <a:t>.</a:t>
            </a:r>
          </a:p>
          <a:p>
            <a:pPr marL="0" indent="0" algn="just">
              <a:buNone/>
            </a:pPr>
            <a:endParaRPr lang="en-US" dirty="0"/>
          </a:p>
        </p:txBody>
      </p:sp>
    </p:spTree>
    <p:extLst>
      <p:ext uri="{BB962C8B-B14F-4D97-AF65-F5344CB8AC3E}">
        <p14:creationId xmlns:p14="http://schemas.microsoft.com/office/powerpoint/2010/main" val="2065222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br>
              <a:rPr lang="en-IN" b="1" dirty="0"/>
            </a:br>
            <a:br>
              <a:rPr lang="en-US" b="1" dirty="0"/>
            </a:br>
            <a:br>
              <a:rPr lang="en-US" b="1" dirty="0"/>
            </a:br>
            <a:br>
              <a:rPr lang="en-US" b="1" dirty="0"/>
            </a:br>
            <a:br>
              <a:rPr lang="en-US" b="1" dirty="0"/>
            </a:br>
            <a:br>
              <a:rPr lang="en-US" b="1" dirty="0"/>
            </a:br>
            <a:r>
              <a:rPr lang="en-IN" dirty="0"/>
              <a:t>What Is Capital Budgeting?</a:t>
            </a:r>
            <a:br>
              <a:rPr lang="en-IN" dirty="0"/>
            </a:br>
            <a:br>
              <a:rPr lang="en-IN" dirty="0"/>
            </a:br>
            <a:br>
              <a:rPr lang="en-IN" dirty="0"/>
            </a:br>
            <a:r>
              <a:rPr lang="en-US" b="1" dirty="0"/>
              <a:t> </a:t>
            </a:r>
            <a:br>
              <a:rPr lang="en-US" b="1" dirty="0"/>
            </a:br>
            <a:br>
              <a:rPr lang="en-IN" b="1" dirty="0"/>
            </a:br>
            <a:br>
              <a:rPr lang="en-IN" b="1" dirty="0"/>
            </a:br>
            <a:br>
              <a:rPr lang="en-US" b="1" dirty="0"/>
            </a:br>
            <a:br>
              <a:rPr lang="en-US" dirty="0"/>
            </a:br>
            <a:br>
              <a:rPr lang="en-US" b="1" dirty="0"/>
            </a:br>
            <a:br>
              <a:rPr lang="en-IN" b="1" dirty="0"/>
            </a:br>
            <a:endParaRPr lang="en-IN" b="1" dirty="0"/>
          </a:p>
        </p:txBody>
      </p:sp>
      <p:sp>
        <p:nvSpPr>
          <p:cNvPr id="3" name="Content Placeholder 2"/>
          <p:cNvSpPr>
            <a:spLocks noGrp="1"/>
          </p:cNvSpPr>
          <p:nvPr>
            <p:ph idx="1"/>
          </p:nvPr>
        </p:nvSpPr>
        <p:spPr>
          <a:xfrm>
            <a:off x="838200" y="1633415"/>
            <a:ext cx="10515600" cy="4543548"/>
          </a:xfrm>
        </p:spPr>
        <p:txBody>
          <a:bodyPr>
            <a:normAutofit/>
          </a:bodyPr>
          <a:lstStyle/>
          <a:p>
            <a:pPr algn="just"/>
            <a:r>
              <a:rPr lang="en-US" sz="2600" u="sng" dirty="0"/>
              <a:t>Capital budgeting</a:t>
            </a:r>
            <a:r>
              <a:rPr lang="en-US" sz="2600" dirty="0"/>
              <a:t> involves </a:t>
            </a:r>
            <a:r>
              <a:rPr lang="en-US" sz="2600" dirty="0">
                <a:solidFill>
                  <a:srgbClr val="FF0000"/>
                </a:solidFill>
              </a:rPr>
              <a:t>choosing projects that add value to a company</a:t>
            </a:r>
            <a:r>
              <a:rPr lang="en-US" sz="2600" dirty="0"/>
              <a:t>. The capital budgeting process can involve almost anything including </a:t>
            </a:r>
            <a:r>
              <a:rPr lang="en-US" sz="2600" dirty="0">
                <a:solidFill>
                  <a:srgbClr val="FF0000"/>
                </a:solidFill>
              </a:rPr>
              <a:t>acquiring land or purchasing fixed assets like a new truck or machinery</a:t>
            </a:r>
            <a:r>
              <a:rPr lang="en-US" sz="2600" dirty="0"/>
              <a:t>.</a:t>
            </a:r>
          </a:p>
          <a:p>
            <a:pPr algn="just"/>
            <a:r>
              <a:rPr lang="en-US" sz="2600" dirty="0"/>
              <a:t>Corporations are typically required, or at least recommended, to undertake those projects that will increase profitability and thus enhance shareholders' wealth.</a:t>
            </a:r>
          </a:p>
          <a:p>
            <a:pPr algn="just"/>
            <a:r>
              <a:rPr lang="en-US" sz="2600" dirty="0"/>
              <a:t>However, the rate of return deemed acceptable or unacceptable is influenced by other factors specific to the company as well as the project.</a:t>
            </a:r>
          </a:p>
          <a:p>
            <a:pPr algn="just"/>
            <a:r>
              <a:rPr lang="en-US" sz="2600" dirty="0"/>
              <a:t>For example, a </a:t>
            </a:r>
            <a:r>
              <a:rPr lang="en-US" sz="2600" dirty="0">
                <a:solidFill>
                  <a:srgbClr val="FF0000"/>
                </a:solidFill>
              </a:rPr>
              <a:t>social or charitable project </a:t>
            </a:r>
            <a:r>
              <a:rPr lang="en-US" sz="2600" dirty="0"/>
              <a:t>is often not approved based on the rate of return, but more on the desire of a business to foster goodwill and </a:t>
            </a:r>
            <a:r>
              <a:rPr lang="en-US" sz="2600" dirty="0">
                <a:solidFill>
                  <a:srgbClr val="FF0000"/>
                </a:solidFill>
              </a:rPr>
              <a:t>contribute back to its community</a:t>
            </a:r>
            <a:r>
              <a:rPr lang="en-US" sz="2600" dirty="0"/>
              <a:t>.</a:t>
            </a:r>
          </a:p>
        </p:txBody>
      </p:sp>
    </p:spTree>
    <p:extLst>
      <p:ext uri="{BB962C8B-B14F-4D97-AF65-F5344CB8AC3E}">
        <p14:creationId xmlns:p14="http://schemas.microsoft.com/office/powerpoint/2010/main" val="33948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431" y="458910"/>
            <a:ext cx="10515600" cy="1101536"/>
          </a:xfrm>
        </p:spPr>
        <p:txBody>
          <a:bodyPr/>
          <a:lstStyle/>
          <a:p>
            <a:r>
              <a:rPr lang="en-US" b="1" dirty="0"/>
              <a:t>Project Cost Estimation</a:t>
            </a:r>
            <a:endParaRPr lang="en-IN" b="1" dirty="0"/>
          </a:p>
        </p:txBody>
      </p:sp>
      <p:sp>
        <p:nvSpPr>
          <p:cNvPr id="3" name="Content Placeholder 2"/>
          <p:cNvSpPr>
            <a:spLocks noGrp="1"/>
          </p:cNvSpPr>
          <p:nvPr>
            <p:ph idx="1"/>
          </p:nvPr>
        </p:nvSpPr>
        <p:spPr>
          <a:xfrm>
            <a:off x="838200" y="1444487"/>
            <a:ext cx="10515600" cy="4732476"/>
          </a:xfrm>
        </p:spPr>
        <p:txBody>
          <a:bodyPr>
            <a:normAutofit fontScale="25000" lnSpcReduction="20000"/>
          </a:bodyPr>
          <a:lstStyle/>
          <a:p>
            <a:pPr marL="0" indent="0">
              <a:buNone/>
            </a:pPr>
            <a:r>
              <a:rPr lang="en-US" sz="7000" b="1" dirty="0"/>
              <a:t>What is a cost estimate?</a:t>
            </a:r>
          </a:p>
          <a:p>
            <a:pPr marL="0" indent="0">
              <a:buNone/>
            </a:pPr>
            <a:endParaRPr lang="en-US" sz="7000" b="1" dirty="0"/>
          </a:p>
          <a:p>
            <a:pPr algn="just"/>
            <a:r>
              <a:rPr lang="en-US" sz="11200" dirty="0"/>
              <a:t>Project cost estimation is the </a:t>
            </a:r>
            <a:r>
              <a:rPr lang="en-US" sz="11200" dirty="0">
                <a:solidFill>
                  <a:srgbClr val="FF0000"/>
                </a:solidFill>
              </a:rPr>
              <a:t>process of predicting the quantity, cost, and price of the resources required by the scope of a project</a:t>
            </a:r>
            <a:r>
              <a:rPr lang="en-US" sz="11200" dirty="0"/>
              <a:t>. </a:t>
            </a:r>
          </a:p>
          <a:p>
            <a:pPr algn="just"/>
            <a:endParaRPr lang="en-US" sz="11200" dirty="0"/>
          </a:p>
          <a:p>
            <a:pPr algn="just"/>
            <a:r>
              <a:rPr lang="en-US" sz="11200" dirty="0"/>
              <a:t>Since cost estimation is about the prediction of costs rather than counting the actual cost, a </a:t>
            </a:r>
            <a:r>
              <a:rPr lang="en-US" sz="11200" dirty="0">
                <a:solidFill>
                  <a:srgbClr val="FF0000"/>
                </a:solidFill>
              </a:rPr>
              <a:t>certain degree of uncertainty is involved</a:t>
            </a:r>
            <a:r>
              <a:rPr lang="en-US" sz="11200" dirty="0"/>
              <a:t>. This uncertainty arises from the fact that the project scope definition is never entirely complete until the project has been finished, at which point all expenses have been made and an accountant can determine the exact amount of money spent on resources.</a:t>
            </a:r>
          </a:p>
          <a:p>
            <a:pPr algn="just"/>
            <a:endParaRPr lang="en-US" sz="11200" dirty="0"/>
          </a:p>
          <a:p>
            <a:pPr algn="just"/>
            <a:r>
              <a:rPr lang="en-US" sz="11200" dirty="0"/>
              <a:t>Cost estimation, therefore, is like ‘looking into a crystal ball’.</a:t>
            </a:r>
          </a:p>
          <a:p>
            <a:endParaRPr lang="en-US" sz="4500" dirty="0"/>
          </a:p>
          <a:p>
            <a:pPr marL="0" indent="0">
              <a:buNone/>
            </a:pPr>
            <a:r>
              <a:rPr lang="en-US" sz="4500" dirty="0"/>
              <a:t> </a:t>
            </a:r>
            <a:endParaRPr lang="en-IN" dirty="0"/>
          </a:p>
        </p:txBody>
      </p:sp>
    </p:spTree>
    <p:extLst>
      <p:ext uri="{BB962C8B-B14F-4D97-AF65-F5344CB8AC3E}">
        <p14:creationId xmlns:p14="http://schemas.microsoft.com/office/powerpoint/2010/main" val="32313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br>
              <a:rPr lang="en-IN" b="1" dirty="0"/>
            </a:br>
            <a:br>
              <a:rPr lang="en-US" b="1" dirty="0"/>
            </a:br>
            <a:br>
              <a:rPr lang="en-US" b="1" dirty="0"/>
            </a:br>
            <a:br>
              <a:rPr lang="en-US" b="1" dirty="0"/>
            </a:br>
            <a:br>
              <a:rPr lang="en-US" b="1" dirty="0"/>
            </a:br>
            <a:br>
              <a:rPr lang="en-US" b="1" dirty="0"/>
            </a:br>
            <a:r>
              <a:rPr lang="en-IN" dirty="0"/>
              <a:t>What Is Capital Budgeting?</a:t>
            </a:r>
            <a:br>
              <a:rPr lang="en-IN" dirty="0"/>
            </a:br>
            <a:br>
              <a:rPr lang="en-IN" dirty="0"/>
            </a:br>
            <a:br>
              <a:rPr lang="en-IN" dirty="0"/>
            </a:br>
            <a:r>
              <a:rPr lang="en-US" b="1" dirty="0"/>
              <a:t> </a:t>
            </a:r>
            <a:br>
              <a:rPr lang="en-US" b="1" dirty="0"/>
            </a:br>
            <a:br>
              <a:rPr lang="en-IN" b="1" dirty="0"/>
            </a:br>
            <a:br>
              <a:rPr lang="en-IN" b="1" dirty="0"/>
            </a:br>
            <a:br>
              <a:rPr lang="en-US" b="1" dirty="0"/>
            </a:br>
            <a:br>
              <a:rPr lang="en-US" dirty="0"/>
            </a:br>
            <a:br>
              <a:rPr lang="en-US" b="1" dirty="0"/>
            </a:br>
            <a:br>
              <a:rPr lang="en-IN" b="1" dirty="0"/>
            </a:br>
            <a:endParaRPr lang="en-IN" b="1" dirty="0"/>
          </a:p>
        </p:txBody>
      </p:sp>
      <p:sp>
        <p:nvSpPr>
          <p:cNvPr id="3" name="Content Placeholder 2"/>
          <p:cNvSpPr>
            <a:spLocks noGrp="1"/>
          </p:cNvSpPr>
          <p:nvPr>
            <p:ph idx="1"/>
          </p:nvPr>
        </p:nvSpPr>
        <p:spPr>
          <a:xfrm>
            <a:off x="838200" y="1633415"/>
            <a:ext cx="10515600" cy="4543548"/>
          </a:xfrm>
        </p:spPr>
        <p:txBody>
          <a:bodyPr>
            <a:normAutofit fontScale="92500" lnSpcReduction="20000"/>
          </a:bodyPr>
          <a:lstStyle/>
          <a:p>
            <a:pPr marL="0" indent="0" algn="just">
              <a:buNone/>
            </a:pPr>
            <a:r>
              <a:rPr lang="en-US" b="1" cap="all" dirty="0"/>
              <a:t>KEY TAKEAWAYS</a:t>
            </a:r>
          </a:p>
          <a:p>
            <a:pPr marL="0" indent="0" algn="just">
              <a:buNone/>
            </a:pPr>
            <a:endParaRPr lang="en-US" b="1" cap="all" dirty="0"/>
          </a:p>
          <a:p>
            <a:pPr algn="just"/>
            <a:r>
              <a:rPr lang="en-US" sz="2600" dirty="0"/>
              <a:t>Capital budgeting is the process by which investors determine the value of a potential investment project.</a:t>
            </a:r>
          </a:p>
          <a:p>
            <a:pPr algn="just"/>
            <a:r>
              <a:rPr lang="en-US" sz="2600" dirty="0"/>
              <a:t>The three most common approaches to project selection are </a:t>
            </a:r>
            <a:r>
              <a:rPr lang="en-US" sz="2600" dirty="0">
                <a:solidFill>
                  <a:srgbClr val="FF0000"/>
                </a:solidFill>
              </a:rPr>
              <a:t>payback period (PB), internal rate of return (IRR), and net present value (NPV).</a:t>
            </a:r>
          </a:p>
          <a:p>
            <a:pPr algn="just"/>
            <a:r>
              <a:rPr lang="en-US" sz="2600" dirty="0"/>
              <a:t>The payback period determines </a:t>
            </a:r>
            <a:r>
              <a:rPr lang="en-US" sz="2600" dirty="0">
                <a:solidFill>
                  <a:srgbClr val="FF0000"/>
                </a:solidFill>
              </a:rPr>
              <a:t>how long it would take a company to see enough in cash flows </a:t>
            </a:r>
            <a:r>
              <a:rPr lang="en-US" sz="2600" dirty="0"/>
              <a:t>to recover the original investment.</a:t>
            </a:r>
          </a:p>
          <a:p>
            <a:pPr algn="just"/>
            <a:r>
              <a:rPr lang="en-US" sz="2600" dirty="0"/>
              <a:t>The internal rate of return is the </a:t>
            </a:r>
            <a:r>
              <a:rPr lang="en-US" sz="2600" dirty="0">
                <a:solidFill>
                  <a:srgbClr val="FF0000"/>
                </a:solidFill>
              </a:rPr>
              <a:t>expected return on a project</a:t>
            </a:r>
            <a:r>
              <a:rPr lang="en-US" sz="2600" dirty="0"/>
              <a:t>—if the rate is higher than the cost of capital, it's a good project.</a:t>
            </a:r>
          </a:p>
          <a:p>
            <a:pPr algn="just"/>
            <a:r>
              <a:rPr lang="en-US" sz="2600" dirty="0"/>
              <a:t>The net present value shows </a:t>
            </a:r>
            <a:r>
              <a:rPr lang="en-US" sz="2600" dirty="0">
                <a:solidFill>
                  <a:srgbClr val="FF0000"/>
                </a:solidFill>
              </a:rPr>
              <a:t>how profitable a project will be versus alternatives </a:t>
            </a:r>
            <a:r>
              <a:rPr lang="en-US" sz="2600" dirty="0"/>
              <a:t>and is perhaps the most effective of the three methods.</a:t>
            </a:r>
          </a:p>
          <a:p>
            <a:pPr marL="0" indent="0" algn="just">
              <a:buNone/>
            </a:pPr>
            <a:br>
              <a:rPr lang="en-US" sz="2000" dirty="0"/>
            </a:br>
            <a:r>
              <a:rPr lang="en-US" sz="2000" dirty="0"/>
              <a:t>.</a:t>
            </a:r>
          </a:p>
        </p:txBody>
      </p:sp>
    </p:spTree>
    <p:extLst>
      <p:ext uri="{BB962C8B-B14F-4D97-AF65-F5344CB8AC3E}">
        <p14:creationId xmlns:p14="http://schemas.microsoft.com/office/powerpoint/2010/main" val="3710932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br>
              <a:rPr lang="en-IN" b="1" dirty="0"/>
            </a:br>
            <a:br>
              <a:rPr lang="en-US" b="1" dirty="0"/>
            </a:br>
            <a:br>
              <a:rPr lang="en-IN" dirty="0"/>
            </a:br>
            <a:br>
              <a:rPr lang="en-IN" dirty="0"/>
            </a:br>
            <a:br>
              <a:rPr lang="en-IN" dirty="0"/>
            </a:br>
            <a:r>
              <a:rPr lang="en-IN" dirty="0"/>
              <a:t>Major Methods</a:t>
            </a:r>
            <a:br>
              <a:rPr lang="en-IN" dirty="0"/>
            </a:br>
            <a:r>
              <a:rPr lang="en-US" b="1" dirty="0"/>
              <a:t> </a:t>
            </a:r>
            <a:br>
              <a:rPr lang="en-US" b="1" dirty="0"/>
            </a:br>
            <a:br>
              <a:rPr lang="en-IN" b="1" dirty="0"/>
            </a:br>
            <a:br>
              <a:rPr lang="en-IN" b="1" dirty="0"/>
            </a:br>
            <a:br>
              <a:rPr lang="en-US" b="1" dirty="0"/>
            </a:br>
            <a:br>
              <a:rPr lang="en-US" dirty="0"/>
            </a:br>
            <a:br>
              <a:rPr lang="en-US" b="1" dirty="0"/>
            </a:br>
            <a:br>
              <a:rPr lang="en-IN" b="1" dirty="0"/>
            </a:br>
            <a:endParaRPr lang="en-IN" b="1" dirty="0"/>
          </a:p>
        </p:txBody>
      </p:sp>
      <p:sp>
        <p:nvSpPr>
          <p:cNvPr id="3" name="Content Placeholder 2"/>
          <p:cNvSpPr>
            <a:spLocks noGrp="1"/>
          </p:cNvSpPr>
          <p:nvPr>
            <p:ph idx="1"/>
          </p:nvPr>
        </p:nvSpPr>
        <p:spPr>
          <a:xfrm>
            <a:off x="838200" y="1633415"/>
            <a:ext cx="10515600" cy="4543548"/>
          </a:xfrm>
        </p:spPr>
        <p:txBody>
          <a:bodyPr>
            <a:normAutofit/>
          </a:bodyPr>
          <a:lstStyle/>
          <a:p>
            <a:pPr marL="0" indent="0" fontAlgn="base">
              <a:buNone/>
            </a:pPr>
            <a:endParaRPr lang="en-IN" sz="2000" dirty="0"/>
          </a:p>
          <a:p>
            <a:pPr marL="0" indent="0" fontAlgn="base">
              <a:buNone/>
            </a:pPr>
            <a:r>
              <a:rPr lang="en-US" sz="2000" dirty="0"/>
              <a:t>Many formal methods are used in capital budgeting, including the techniques as followed:</a:t>
            </a:r>
          </a:p>
          <a:p>
            <a:pPr fontAlgn="base"/>
            <a:r>
              <a:rPr lang="en-US" sz="2000" dirty="0"/>
              <a:t>Net present value</a:t>
            </a:r>
          </a:p>
          <a:p>
            <a:pPr fontAlgn="base"/>
            <a:r>
              <a:rPr lang="en-US" sz="2000" dirty="0"/>
              <a:t>Internal rate of return</a:t>
            </a:r>
          </a:p>
          <a:p>
            <a:pPr fontAlgn="base"/>
            <a:r>
              <a:rPr lang="en-US" sz="2000" dirty="0"/>
              <a:t>Payback period</a:t>
            </a:r>
          </a:p>
          <a:p>
            <a:pPr fontAlgn="base"/>
            <a:r>
              <a:rPr lang="en-US" sz="2000" dirty="0"/>
              <a:t>Profitability index</a:t>
            </a:r>
          </a:p>
          <a:p>
            <a:pPr fontAlgn="base"/>
            <a:r>
              <a:rPr lang="en-US" sz="2000" dirty="0"/>
              <a:t>Equivalent annuity</a:t>
            </a:r>
          </a:p>
          <a:p>
            <a:pPr fontAlgn="base"/>
            <a:r>
              <a:rPr lang="en-US" sz="2000" dirty="0"/>
              <a:t>Real options analysis</a:t>
            </a:r>
          </a:p>
          <a:p>
            <a:pPr marL="0" indent="0">
              <a:buNone/>
            </a:pPr>
            <a:endParaRPr lang="en-US" sz="2000" dirty="0"/>
          </a:p>
        </p:txBody>
      </p:sp>
    </p:spTree>
    <p:extLst>
      <p:ext uri="{BB962C8B-B14F-4D97-AF65-F5344CB8AC3E}">
        <p14:creationId xmlns:p14="http://schemas.microsoft.com/office/powerpoint/2010/main" val="449536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br>
              <a:rPr lang="en-IN" b="1" dirty="0"/>
            </a:br>
            <a:br>
              <a:rPr lang="en-US" b="1" dirty="0"/>
            </a:br>
            <a:br>
              <a:rPr lang="en-IN" dirty="0"/>
            </a:br>
            <a:br>
              <a:rPr lang="en-IN" dirty="0"/>
            </a:br>
            <a:br>
              <a:rPr lang="en-IN" dirty="0"/>
            </a:br>
            <a:r>
              <a:rPr lang="en-IN" dirty="0"/>
              <a:t>Major Methods</a:t>
            </a:r>
            <a:br>
              <a:rPr lang="en-IN" dirty="0"/>
            </a:br>
            <a:r>
              <a:rPr lang="en-US" b="1" dirty="0"/>
              <a:t> </a:t>
            </a:r>
            <a:br>
              <a:rPr lang="en-US" b="1" dirty="0"/>
            </a:br>
            <a:br>
              <a:rPr lang="en-IN" b="1" dirty="0"/>
            </a:br>
            <a:br>
              <a:rPr lang="en-IN" b="1" dirty="0"/>
            </a:br>
            <a:br>
              <a:rPr lang="en-US" b="1" dirty="0"/>
            </a:br>
            <a:br>
              <a:rPr lang="en-US" dirty="0"/>
            </a:br>
            <a:br>
              <a:rPr lang="en-US" b="1" dirty="0"/>
            </a:br>
            <a:br>
              <a:rPr lang="en-IN" b="1" dirty="0"/>
            </a:br>
            <a:endParaRPr lang="en-IN" b="1" dirty="0"/>
          </a:p>
        </p:txBody>
      </p:sp>
      <p:sp>
        <p:nvSpPr>
          <p:cNvPr id="3" name="Content Placeholder 2"/>
          <p:cNvSpPr>
            <a:spLocks noGrp="1"/>
          </p:cNvSpPr>
          <p:nvPr>
            <p:ph idx="1"/>
          </p:nvPr>
        </p:nvSpPr>
        <p:spPr>
          <a:xfrm>
            <a:off x="838200" y="1633415"/>
            <a:ext cx="10515600" cy="4543548"/>
          </a:xfrm>
        </p:spPr>
        <p:txBody>
          <a:bodyPr>
            <a:normAutofit/>
          </a:bodyPr>
          <a:lstStyle/>
          <a:p>
            <a:pPr marL="0" indent="0" algn="just" fontAlgn="base">
              <a:buNone/>
            </a:pPr>
            <a:endParaRPr lang="en-IN" sz="2400" dirty="0"/>
          </a:p>
          <a:p>
            <a:pPr marL="0" indent="0" algn="just" fontAlgn="base">
              <a:buNone/>
            </a:pPr>
            <a:r>
              <a:rPr lang="en-US" sz="2400" i="1" dirty="0"/>
              <a:t>Net Present Value</a:t>
            </a:r>
            <a:endParaRPr lang="en-US" sz="2400" dirty="0"/>
          </a:p>
          <a:p>
            <a:pPr algn="just" fontAlgn="base"/>
            <a:r>
              <a:rPr lang="en-US" sz="2400" dirty="0"/>
              <a:t>Net present value (NPV) is used to estimate each potential </a:t>
            </a:r>
            <a:r>
              <a:rPr lang="en-US" sz="2400" dirty="0">
                <a:solidFill>
                  <a:srgbClr val="FF0000"/>
                </a:solidFill>
              </a:rPr>
              <a:t>project’s value by using a discounted cash flow (DCF) valuation.</a:t>
            </a:r>
            <a:r>
              <a:rPr lang="en-US" sz="2400" dirty="0"/>
              <a:t> This valuation requires estimating the size and timing of all the incremental cash flows from the project. The NPV is greatly affected by the discount rate, so selecting the proper rate sometimes called the hurdle rate–is critical to making the right decision.</a:t>
            </a:r>
          </a:p>
          <a:p>
            <a:pPr marL="0" indent="0" algn="just">
              <a:buNone/>
            </a:pPr>
            <a:endParaRPr lang="en-US" sz="2400" dirty="0"/>
          </a:p>
        </p:txBody>
      </p:sp>
    </p:spTree>
    <p:extLst>
      <p:ext uri="{BB962C8B-B14F-4D97-AF65-F5344CB8AC3E}">
        <p14:creationId xmlns:p14="http://schemas.microsoft.com/office/powerpoint/2010/main" val="1935684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dirty="0">
                <a:solidFill>
                  <a:schemeClr val="bg1"/>
                </a:solidFill>
                <a:latin typeface="Calibri" pitchFamily="34" charset="0"/>
              </a:rPr>
              <a:t>UNIT- IV– Risk Analysis</a:t>
            </a:r>
          </a:p>
        </p:txBody>
      </p:sp>
      <p:sp>
        <p:nvSpPr>
          <p:cNvPr id="3075"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6" name="Title 1"/>
          <p:cNvSpPr txBox="1">
            <a:spLocks/>
          </p:cNvSpPr>
          <p:nvPr/>
        </p:nvSpPr>
        <p:spPr bwMode="auto">
          <a:xfrm>
            <a:off x="0" y="2667000"/>
            <a:ext cx="12192000" cy="1143000"/>
          </a:xfrm>
          <a:prstGeom prst="rect">
            <a:avLst/>
          </a:prstGeom>
          <a:solidFill>
            <a:schemeClr val="accent4">
              <a:lumMod val="20000"/>
              <a:lumOff val="80000"/>
            </a:schemeClr>
          </a:solidFill>
          <a:ln w="9525">
            <a:noFill/>
            <a:miter lim="800000"/>
            <a:headEnd/>
            <a:tailEnd/>
          </a:ln>
        </p:spPr>
        <p:txBody>
          <a:bodyPr anchor="ctr">
            <a:normAutofit fontScale="97500"/>
          </a:bodyPr>
          <a:lstStyle/>
          <a:p>
            <a:pPr algn="ctr" eaLnBrk="1" fontAlgn="auto" hangingPunct="1">
              <a:spcAft>
                <a:spcPts val="0"/>
              </a:spcAft>
              <a:defRPr/>
            </a:pPr>
            <a:r>
              <a:rPr lang="en-US" sz="3600" b="1" dirty="0">
                <a:latin typeface="Arial" charset="0"/>
              </a:rPr>
              <a:t>Risk &amp; Uncertainty</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dirty="0">
                <a:solidFill>
                  <a:schemeClr val="bg1"/>
                </a:solidFill>
                <a:latin typeface="Calibri" pitchFamily="34" charset="0"/>
              </a:rPr>
              <a:t>UNIT- IV– Risk Analysis</a:t>
            </a:r>
          </a:p>
        </p:txBody>
      </p:sp>
      <p:sp>
        <p:nvSpPr>
          <p:cNvPr id="4099"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5" name="Title 1"/>
          <p:cNvSpPr txBox="1">
            <a:spLocks/>
          </p:cNvSpPr>
          <p:nvPr/>
        </p:nvSpPr>
        <p:spPr bwMode="auto">
          <a:xfrm>
            <a:off x="0" y="457200"/>
            <a:ext cx="12192000" cy="457200"/>
          </a:xfrm>
          <a:prstGeom prst="rect">
            <a:avLst/>
          </a:prstGeom>
          <a:solidFill>
            <a:schemeClr val="accent4">
              <a:lumMod val="20000"/>
              <a:lumOff val="80000"/>
            </a:schemeClr>
          </a:solidFill>
          <a:ln w="9525">
            <a:noFill/>
            <a:miter lim="800000"/>
            <a:headEnd/>
            <a:tailEnd/>
          </a:ln>
        </p:spPr>
        <p:txBody>
          <a:bodyPr anchor="ctr"/>
          <a:lstStyle/>
          <a:p>
            <a:pPr algn="ctr" eaLnBrk="1" fontAlgn="auto" hangingPunct="1">
              <a:spcAft>
                <a:spcPts val="0"/>
              </a:spcAft>
              <a:defRPr/>
            </a:pPr>
            <a:r>
              <a:rPr lang="en-US" sz="2700" b="1" i="1" dirty="0">
                <a:latin typeface="Arial" charset="0"/>
              </a:rPr>
              <a:t>Risk</a:t>
            </a:r>
            <a:endParaRPr lang="en-US" sz="2700" b="1" i="1" dirty="0">
              <a:latin typeface="+mj-lt"/>
              <a:ea typeface="+mj-ea"/>
              <a:cs typeface="+mj-cs"/>
            </a:endParaRPr>
          </a:p>
        </p:txBody>
      </p:sp>
      <p:pic>
        <p:nvPicPr>
          <p:cNvPr id="4101" name="Picture 8" descr="http://www.cartoonstock.com/newscartoons/cartoonists/mfl/lowres/mfln200l.jpg"/>
          <p:cNvPicPr>
            <a:picLocks noChangeAspect="1" noChangeArrowheads="1"/>
          </p:cNvPicPr>
          <p:nvPr/>
        </p:nvPicPr>
        <p:blipFill>
          <a:blip r:embed="rId3"/>
          <a:srcRect r="3999" b="16147"/>
          <a:stretch>
            <a:fillRect/>
          </a:stretch>
        </p:blipFill>
        <p:spPr bwMode="auto">
          <a:xfrm>
            <a:off x="5689600" y="2286000"/>
            <a:ext cx="5293784" cy="3060700"/>
          </a:xfrm>
          <a:prstGeom prst="rect">
            <a:avLst/>
          </a:prstGeom>
          <a:noFill/>
          <a:ln w="9525">
            <a:noFill/>
            <a:miter lim="800000"/>
            <a:headEnd/>
            <a:tailEnd/>
          </a:ln>
        </p:spPr>
      </p:pic>
      <p:sp>
        <p:nvSpPr>
          <p:cNvPr id="4102" name="Rectangle 4"/>
          <p:cNvSpPr>
            <a:spLocks noChangeArrowheads="1"/>
          </p:cNvSpPr>
          <p:nvPr/>
        </p:nvSpPr>
        <p:spPr bwMode="auto">
          <a:xfrm>
            <a:off x="609600" y="5486401"/>
            <a:ext cx="10769600" cy="830263"/>
          </a:xfrm>
          <a:prstGeom prst="rect">
            <a:avLst/>
          </a:prstGeom>
          <a:noFill/>
          <a:ln w="9525">
            <a:noFill/>
            <a:miter lim="800000"/>
            <a:headEnd/>
            <a:tailEnd/>
          </a:ln>
        </p:spPr>
        <p:txBody>
          <a:bodyPr>
            <a:spAutoFit/>
          </a:bodyPr>
          <a:lstStyle/>
          <a:p>
            <a:pPr algn="ctr" eaLnBrk="1" hangingPunct="1">
              <a:lnSpc>
                <a:spcPct val="150000"/>
              </a:lnSpc>
            </a:pPr>
            <a:r>
              <a:rPr lang="en-US" altLang="en-US" sz="1600" b="1" i="1">
                <a:solidFill>
                  <a:srgbClr val="0000CC"/>
                </a:solidFill>
              </a:rPr>
              <a:t>If the probabilities of possible outcome of a given problem are known, we can conclude that the problem contains Risk, i.e. the problem is risky.</a:t>
            </a:r>
          </a:p>
        </p:txBody>
      </p:sp>
      <p:pic>
        <p:nvPicPr>
          <p:cNvPr id="4103" name="Picture 10" descr="http://static.howstuffworks.com/gif/heart-risk-cards.jpg"/>
          <p:cNvPicPr>
            <a:picLocks noChangeAspect="1" noChangeArrowheads="1"/>
          </p:cNvPicPr>
          <p:nvPr/>
        </p:nvPicPr>
        <p:blipFill>
          <a:blip r:embed="rId4"/>
          <a:srcRect/>
          <a:stretch>
            <a:fillRect/>
          </a:stretch>
        </p:blipFill>
        <p:spPr bwMode="auto">
          <a:xfrm>
            <a:off x="508000" y="2362200"/>
            <a:ext cx="4064000" cy="3105150"/>
          </a:xfrm>
          <a:prstGeom prst="rect">
            <a:avLst/>
          </a:prstGeom>
          <a:noFill/>
          <a:ln w="9525">
            <a:noFill/>
            <a:miter lim="800000"/>
            <a:headEnd/>
            <a:tailEnd/>
          </a:ln>
        </p:spPr>
      </p:pic>
      <p:sp>
        <p:nvSpPr>
          <p:cNvPr id="4104" name="Rectangle 4"/>
          <p:cNvSpPr>
            <a:spLocks noChangeArrowheads="1"/>
          </p:cNvSpPr>
          <p:nvPr/>
        </p:nvSpPr>
        <p:spPr bwMode="auto">
          <a:xfrm>
            <a:off x="508000" y="1143001"/>
            <a:ext cx="10769600" cy="461665"/>
          </a:xfrm>
          <a:prstGeom prst="rect">
            <a:avLst/>
          </a:prstGeom>
          <a:noFill/>
          <a:ln w="9525">
            <a:noFill/>
            <a:miter lim="800000"/>
            <a:headEnd/>
            <a:tailEnd/>
          </a:ln>
        </p:spPr>
        <p:txBody>
          <a:bodyPr>
            <a:spAutoFit/>
          </a:bodyPr>
          <a:lstStyle/>
          <a:p>
            <a:pPr algn="ctr" eaLnBrk="1" hangingPunct="1">
              <a:lnSpc>
                <a:spcPct val="150000"/>
              </a:lnSpc>
            </a:pPr>
            <a:r>
              <a:rPr lang="en-US" altLang="en-US" sz="1600" b="1" i="1">
                <a:solidFill>
                  <a:srgbClr val="0000CC"/>
                </a:solidFill>
              </a:rPr>
              <a:t>Risk is the possibility of outcome being different form the expected outcome.</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dirty="0">
                <a:solidFill>
                  <a:schemeClr val="bg1"/>
                </a:solidFill>
                <a:latin typeface="Calibri" pitchFamily="34" charset="0"/>
              </a:rPr>
              <a:t>UNIT- IV– Risk Analysis</a:t>
            </a:r>
          </a:p>
        </p:txBody>
      </p:sp>
      <p:sp>
        <p:nvSpPr>
          <p:cNvPr id="5123"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5" name="Title 1"/>
          <p:cNvSpPr txBox="1">
            <a:spLocks/>
          </p:cNvSpPr>
          <p:nvPr/>
        </p:nvSpPr>
        <p:spPr bwMode="auto">
          <a:xfrm>
            <a:off x="0" y="457200"/>
            <a:ext cx="12192000" cy="457200"/>
          </a:xfrm>
          <a:prstGeom prst="rect">
            <a:avLst/>
          </a:prstGeom>
          <a:solidFill>
            <a:schemeClr val="accent4">
              <a:lumMod val="20000"/>
              <a:lumOff val="80000"/>
            </a:schemeClr>
          </a:solidFill>
          <a:ln w="9525">
            <a:noFill/>
            <a:miter lim="800000"/>
            <a:headEnd/>
            <a:tailEnd/>
          </a:ln>
        </p:spPr>
        <p:txBody>
          <a:bodyPr anchor="ctr"/>
          <a:lstStyle/>
          <a:p>
            <a:pPr algn="ctr" eaLnBrk="1" fontAlgn="auto" hangingPunct="1">
              <a:spcAft>
                <a:spcPts val="0"/>
              </a:spcAft>
              <a:defRPr/>
            </a:pPr>
            <a:r>
              <a:rPr lang="en-US" sz="2700" b="1" i="1" dirty="0">
                <a:latin typeface="Arial" charset="0"/>
              </a:rPr>
              <a:t>Uncertainty</a:t>
            </a:r>
            <a:endParaRPr lang="en-US" sz="2700" b="1" i="1" dirty="0">
              <a:latin typeface="+mj-lt"/>
              <a:ea typeface="+mj-ea"/>
              <a:cs typeface="+mj-cs"/>
            </a:endParaRPr>
          </a:p>
        </p:txBody>
      </p:sp>
      <p:pic>
        <p:nvPicPr>
          <p:cNvPr id="5125" name="Picture 2" descr="http://carpefactum.typepad.com/photos/uncategorized/2008/10/14/cartoon_sm.jpg"/>
          <p:cNvPicPr>
            <a:picLocks noChangeAspect="1" noChangeArrowheads="1"/>
          </p:cNvPicPr>
          <p:nvPr/>
        </p:nvPicPr>
        <p:blipFill>
          <a:blip r:embed="rId3"/>
          <a:srcRect l="1660" t="2110" r="15353" b="2902"/>
          <a:stretch>
            <a:fillRect/>
          </a:stretch>
        </p:blipFill>
        <p:spPr bwMode="auto">
          <a:xfrm>
            <a:off x="3454400" y="2514600"/>
            <a:ext cx="5080000" cy="3429000"/>
          </a:xfrm>
          <a:prstGeom prst="rect">
            <a:avLst/>
          </a:prstGeom>
          <a:noFill/>
          <a:ln w="9525">
            <a:noFill/>
            <a:miter lim="800000"/>
            <a:headEnd/>
            <a:tailEnd/>
          </a:ln>
        </p:spPr>
      </p:pic>
      <p:sp>
        <p:nvSpPr>
          <p:cNvPr id="5126" name="Rectangle 4"/>
          <p:cNvSpPr>
            <a:spLocks noChangeArrowheads="1"/>
          </p:cNvSpPr>
          <p:nvPr/>
        </p:nvSpPr>
        <p:spPr bwMode="auto">
          <a:xfrm>
            <a:off x="711200" y="1143000"/>
            <a:ext cx="10871200" cy="830997"/>
          </a:xfrm>
          <a:prstGeom prst="rect">
            <a:avLst/>
          </a:prstGeom>
          <a:noFill/>
          <a:ln w="9525">
            <a:noFill/>
            <a:miter lim="800000"/>
            <a:headEnd/>
            <a:tailEnd/>
          </a:ln>
        </p:spPr>
        <p:txBody>
          <a:bodyPr>
            <a:spAutoFit/>
          </a:bodyPr>
          <a:lstStyle/>
          <a:p>
            <a:pPr algn="ctr" eaLnBrk="1" hangingPunct="1">
              <a:lnSpc>
                <a:spcPct val="150000"/>
              </a:lnSpc>
            </a:pPr>
            <a:r>
              <a:rPr lang="en-US" altLang="en-US" sz="1600" b="1" i="1">
                <a:solidFill>
                  <a:srgbClr val="0000CC"/>
                </a:solidFill>
              </a:rPr>
              <a:t>If the probabilities of possible outcome of a given problem are not known, we can conclude that the problem has an element of uncertainty, i.e. the outcome can not be predicted.</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dirty="0">
                <a:solidFill>
                  <a:schemeClr val="bg1"/>
                </a:solidFill>
                <a:latin typeface="Calibri" pitchFamily="34" charset="0"/>
              </a:rPr>
              <a:t>UNIT- IV– Risk Analysis</a:t>
            </a:r>
          </a:p>
        </p:txBody>
      </p:sp>
      <p:sp>
        <p:nvSpPr>
          <p:cNvPr id="6147"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5" name="Title 1"/>
          <p:cNvSpPr txBox="1">
            <a:spLocks/>
          </p:cNvSpPr>
          <p:nvPr/>
        </p:nvSpPr>
        <p:spPr bwMode="auto">
          <a:xfrm>
            <a:off x="0" y="457200"/>
            <a:ext cx="12192000" cy="457200"/>
          </a:xfrm>
          <a:prstGeom prst="rect">
            <a:avLst/>
          </a:prstGeom>
          <a:solidFill>
            <a:schemeClr val="accent4">
              <a:lumMod val="20000"/>
              <a:lumOff val="80000"/>
            </a:schemeClr>
          </a:solidFill>
          <a:ln w="9525">
            <a:noFill/>
            <a:miter lim="800000"/>
            <a:headEnd/>
            <a:tailEnd/>
          </a:ln>
        </p:spPr>
        <p:txBody>
          <a:bodyPr anchor="ctr"/>
          <a:lstStyle/>
          <a:p>
            <a:pPr algn="ctr" eaLnBrk="1" fontAlgn="auto" hangingPunct="1">
              <a:spcAft>
                <a:spcPts val="0"/>
              </a:spcAft>
              <a:defRPr/>
            </a:pPr>
            <a:r>
              <a:rPr lang="en-US" sz="2700" b="1" i="1" dirty="0">
                <a:latin typeface="Arial" charset="0"/>
              </a:rPr>
              <a:t>Types of Risk</a:t>
            </a:r>
            <a:endParaRPr lang="en-US" sz="2700" b="1" i="1" dirty="0">
              <a:latin typeface="+mj-lt"/>
              <a:ea typeface="+mj-ea"/>
              <a:cs typeface="+mj-cs"/>
            </a:endParaRPr>
          </a:p>
        </p:txBody>
      </p:sp>
      <p:sp>
        <p:nvSpPr>
          <p:cNvPr id="6149" name="Rectangle 4"/>
          <p:cNvSpPr>
            <a:spLocks noChangeArrowheads="1"/>
          </p:cNvSpPr>
          <p:nvPr/>
        </p:nvSpPr>
        <p:spPr bwMode="auto">
          <a:xfrm>
            <a:off x="914400" y="1066800"/>
            <a:ext cx="10363200" cy="4524315"/>
          </a:xfrm>
          <a:prstGeom prst="rect">
            <a:avLst/>
          </a:prstGeom>
          <a:noFill/>
          <a:ln w="9525">
            <a:noFill/>
            <a:miter lim="800000"/>
            <a:headEnd/>
            <a:tailEnd/>
          </a:ln>
        </p:spPr>
        <p:txBody>
          <a:bodyPr>
            <a:spAutoFit/>
          </a:bodyPr>
          <a:lstStyle/>
          <a:p>
            <a:pPr algn="just" eaLnBrk="1" hangingPunct="1">
              <a:lnSpc>
                <a:spcPct val="200000"/>
              </a:lnSpc>
              <a:buFont typeface="Arial" pitchFamily="34" charset="0"/>
              <a:buChar char="•"/>
            </a:pPr>
            <a:r>
              <a:rPr lang="en-US" altLang="en-US" b="1" i="1">
                <a:solidFill>
                  <a:srgbClr val="0000CC"/>
                </a:solidFill>
              </a:rPr>
              <a:t> Completion Risk </a:t>
            </a:r>
            <a:r>
              <a:rPr lang="en-US" altLang="en-US" sz="1400" b="1" i="1">
                <a:solidFill>
                  <a:srgbClr val="FF0000"/>
                </a:solidFill>
              </a:rPr>
              <a:t>(if the project seems not to be completed in time)</a:t>
            </a:r>
          </a:p>
          <a:p>
            <a:pPr algn="just" eaLnBrk="1" hangingPunct="1">
              <a:lnSpc>
                <a:spcPct val="200000"/>
              </a:lnSpc>
              <a:buFont typeface="Arial" pitchFamily="34" charset="0"/>
              <a:buChar char="•"/>
            </a:pPr>
            <a:r>
              <a:rPr lang="en-US" altLang="en-US" b="1" i="1">
                <a:solidFill>
                  <a:srgbClr val="0000CC"/>
                </a:solidFill>
              </a:rPr>
              <a:t> Technical Risk </a:t>
            </a:r>
            <a:r>
              <a:rPr lang="en-US" altLang="en-US" sz="1400" b="1" i="1">
                <a:solidFill>
                  <a:srgbClr val="FF0000"/>
                </a:solidFill>
              </a:rPr>
              <a:t>(if it seems failure  to meet a particular performance)</a:t>
            </a:r>
          </a:p>
          <a:p>
            <a:pPr algn="just" eaLnBrk="1" hangingPunct="1">
              <a:lnSpc>
                <a:spcPct val="200000"/>
              </a:lnSpc>
              <a:buFont typeface="Arial" pitchFamily="34" charset="0"/>
              <a:buChar char="•"/>
            </a:pPr>
            <a:r>
              <a:rPr lang="en-US" altLang="en-US" b="1" i="1">
                <a:solidFill>
                  <a:srgbClr val="0000CC"/>
                </a:solidFill>
              </a:rPr>
              <a:t> Social Risk </a:t>
            </a:r>
            <a:r>
              <a:rPr lang="en-US" altLang="en-US" sz="1400" b="1" i="1">
                <a:solidFill>
                  <a:srgbClr val="FF0000"/>
                </a:solidFill>
              </a:rPr>
              <a:t>(seems to have social cost / against customers or society)</a:t>
            </a:r>
          </a:p>
          <a:p>
            <a:pPr algn="just" eaLnBrk="1" hangingPunct="1">
              <a:lnSpc>
                <a:spcPct val="200000"/>
              </a:lnSpc>
              <a:buFont typeface="Arial" pitchFamily="34" charset="0"/>
              <a:buChar char="•"/>
            </a:pPr>
            <a:r>
              <a:rPr lang="en-US" altLang="en-US" b="1" i="1">
                <a:solidFill>
                  <a:srgbClr val="0000CC"/>
                </a:solidFill>
              </a:rPr>
              <a:t> Economic Risk </a:t>
            </a:r>
            <a:r>
              <a:rPr lang="en-US" altLang="en-US" sz="1400" b="1" i="1">
                <a:solidFill>
                  <a:srgbClr val="FF0000"/>
                </a:solidFill>
              </a:rPr>
              <a:t>(increase in inflation, policies, income level etc.)</a:t>
            </a:r>
          </a:p>
          <a:p>
            <a:pPr algn="just" eaLnBrk="1" hangingPunct="1">
              <a:lnSpc>
                <a:spcPct val="200000"/>
              </a:lnSpc>
              <a:buFont typeface="Arial" pitchFamily="34" charset="0"/>
              <a:buChar char="•"/>
            </a:pPr>
            <a:r>
              <a:rPr lang="en-US" altLang="en-US" b="1" i="1">
                <a:solidFill>
                  <a:srgbClr val="0000CC"/>
                </a:solidFill>
              </a:rPr>
              <a:t> Political Risk </a:t>
            </a:r>
            <a:r>
              <a:rPr lang="en-US" altLang="en-US" sz="1400" b="1" i="1">
                <a:solidFill>
                  <a:srgbClr val="FF0000"/>
                </a:solidFill>
              </a:rPr>
              <a:t>(political instability, change in policy, trade restriction) </a:t>
            </a:r>
          </a:p>
          <a:p>
            <a:pPr algn="just" eaLnBrk="1" hangingPunct="1">
              <a:lnSpc>
                <a:spcPct val="200000"/>
              </a:lnSpc>
              <a:buFont typeface="Arial" pitchFamily="34" charset="0"/>
              <a:buChar char="•"/>
            </a:pPr>
            <a:r>
              <a:rPr lang="en-US" altLang="en-US" b="1" i="1">
                <a:solidFill>
                  <a:srgbClr val="0000CC"/>
                </a:solidFill>
              </a:rPr>
              <a:t> Production Risk </a:t>
            </a:r>
            <a:r>
              <a:rPr lang="en-US" altLang="en-US" sz="1400" b="1" i="1">
                <a:solidFill>
                  <a:srgbClr val="FF0000"/>
                </a:solidFill>
              </a:rPr>
              <a:t>(shortage in inputs, increase in costs)</a:t>
            </a:r>
          </a:p>
          <a:p>
            <a:pPr algn="just" eaLnBrk="1" hangingPunct="1">
              <a:lnSpc>
                <a:spcPct val="200000"/>
              </a:lnSpc>
              <a:buFont typeface="Arial" pitchFamily="34" charset="0"/>
              <a:buChar char="•"/>
            </a:pPr>
            <a:r>
              <a:rPr lang="en-US" altLang="en-US" b="1" i="1">
                <a:solidFill>
                  <a:srgbClr val="0000CC"/>
                </a:solidFill>
              </a:rPr>
              <a:t> Marketing Risk </a:t>
            </a:r>
            <a:r>
              <a:rPr lang="en-US" altLang="en-US" sz="1400" b="1" i="1">
                <a:solidFill>
                  <a:srgbClr val="FF0000"/>
                </a:solidFill>
              </a:rPr>
              <a:t>(failure of product in satisfying the demand)</a:t>
            </a:r>
          </a:p>
          <a:p>
            <a:pPr algn="just" eaLnBrk="1" hangingPunct="1">
              <a:lnSpc>
                <a:spcPct val="200000"/>
              </a:lnSpc>
              <a:buFont typeface="Arial" pitchFamily="34" charset="0"/>
              <a:buChar char="•"/>
            </a:pPr>
            <a:r>
              <a:rPr lang="en-US" altLang="en-US" b="1" i="1">
                <a:solidFill>
                  <a:srgbClr val="0000CC"/>
                </a:solidFill>
              </a:rPr>
              <a:t> Financial Risk </a:t>
            </a:r>
            <a:r>
              <a:rPr lang="en-US" altLang="en-US" sz="1400" b="1" i="1">
                <a:solidFill>
                  <a:srgbClr val="FF0000"/>
                </a:solidFill>
              </a:rPr>
              <a:t>(bad debts, change in interest rate, wrong investment)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dirty="0">
                <a:solidFill>
                  <a:schemeClr val="bg1"/>
                </a:solidFill>
                <a:latin typeface="Calibri" pitchFamily="34" charset="0"/>
              </a:rPr>
              <a:t>UNIT- IV– Risk Analysis</a:t>
            </a:r>
          </a:p>
        </p:txBody>
      </p:sp>
      <p:sp>
        <p:nvSpPr>
          <p:cNvPr id="7171"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5" name="Title 1"/>
          <p:cNvSpPr txBox="1">
            <a:spLocks/>
          </p:cNvSpPr>
          <p:nvPr/>
        </p:nvSpPr>
        <p:spPr bwMode="auto">
          <a:xfrm>
            <a:off x="0" y="457200"/>
            <a:ext cx="12192000" cy="457200"/>
          </a:xfrm>
          <a:prstGeom prst="rect">
            <a:avLst/>
          </a:prstGeom>
          <a:solidFill>
            <a:schemeClr val="accent4">
              <a:lumMod val="20000"/>
              <a:lumOff val="80000"/>
            </a:schemeClr>
          </a:solidFill>
          <a:ln w="9525">
            <a:noFill/>
            <a:miter lim="800000"/>
            <a:headEnd/>
            <a:tailEnd/>
          </a:ln>
        </p:spPr>
        <p:txBody>
          <a:bodyPr anchor="ctr"/>
          <a:lstStyle/>
          <a:p>
            <a:pPr algn="ctr" eaLnBrk="1" fontAlgn="auto" hangingPunct="1">
              <a:spcAft>
                <a:spcPts val="0"/>
              </a:spcAft>
              <a:defRPr/>
            </a:pPr>
            <a:r>
              <a:rPr lang="en-US" sz="2700" b="1" i="1" dirty="0">
                <a:latin typeface="Arial" charset="0"/>
              </a:rPr>
              <a:t>Risk Analysis</a:t>
            </a:r>
            <a:endParaRPr lang="en-US" sz="2700" b="1" i="1" dirty="0">
              <a:latin typeface="+mj-lt"/>
              <a:ea typeface="+mj-ea"/>
              <a:cs typeface="+mj-cs"/>
            </a:endParaRPr>
          </a:p>
        </p:txBody>
      </p:sp>
      <p:sp>
        <p:nvSpPr>
          <p:cNvPr id="7173" name="Rectangle 4"/>
          <p:cNvSpPr>
            <a:spLocks noChangeArrowheads="1"/>
          </p:cNvSpPr>
          <p:nvPr/>
        </p:nvSpPr>
        <p:spPr bwMode="auto">
          <a:xfrm>
            <a:off x="914400" y="1066801"/>
            <a:ext cx="10363200" cy="923925"/>
          </a:xfrm>
          <a:prstGeom prst="rect">
            <a:avLst/>
          </a:prstGeom>
          <a:noFill/>
          <a:ln w="9525">
            <a:noFill/>
            <a:miter lim="800000"/>
            <a:headEnd/>
            <a:tailEnd/>
          </a:ln>
        </p:spPr>
        <p:txBody>
          <a:bodyPr>
            <a:spAutoFit/>
          </a:bodyPr>
          <a:lstStyle/>
          <a:p>
            <a:pPr algn="ctr" eaLnBrk="1" hangingPunct="1">
              <a:lnSpc>
                <a:spcPct val="150000"/>
              </a:lnSpc>
            </a:pPr>
            <a:r>
              <a:rPr lang="en-US" altLang="en-US" b="1" i="1">
                <a:solidFill>
                  <a:srgbClr val="0000CC"/>
                </a:solidFill>
              </a:rPr>
              <a:t>A process of identifying and quantifying the risk involved in a project and developing measures to avoid and manage such risk.</a:t>
            </a:r>
          </a:p>
        </p:txBody>
      </p:sp>
      <p:pic>
        <p:nvPicPr>
          <p:cNvPr id="7174" name="Picture 2" descr="http://www.hbsconsult.com/images/risk.jpg"/>
          <p:cNvPicPr>
            <a:picLocks noChangeAspect="1" noChangeArrowheads="1"/>
          </p:cNvPicPr>
          <p:nvPr/>
        </p:nvPicPr>
        <p:blipFill>
          <a:blip r:embed="rId3"/>
          <a:srcRect/>
          <a:stretch>
            <a:fillRect/>
          </a:stretch>
        </p:blipFill>
        <p:spPr bwMode="auto">
          <a:xfrm>
            <a:off x="7721600" y="2819401"/>
            <a:ext cx="3937000" cy="2905125"/>
          </a:xfrm>
          <a:prstGeom prst="rect">
            <a:avLst/>
          </a:prstGeom>
          <a:noFill/>
          <a:ln w="9525">
            <a:noFill/>
            <a:miter lim="800000"/>
            <a:headEnd/>
            <a:tailEnd/>
          </a:ln>
        </p:spPr>
      </p:pic>
      <p:graphicFrame>
        <p:nvGraphicFramePr>
          <p:cNvPr id="8" name="Table 7"/>
          <p:cNvGraphicFramePr>
            <a:graphicFrameLocks noGrp="1"/>
          </p:cNvGraphicFramePr>
          <p:nvPr/>
        </p:nvGraphicFramePr>
        <p:xfrm>
          <a:off x="1016000" y="3200400"/>
          <a:ext cx="5080000" cy="1981200"/>
        </p:xfrm>
        <a:graphic>
          <a:graphicData uri="http://schemas.openxmlformats.org/drawingml/2006/table">
            <a:tbl>
              <a:tblPr firstRow="1" bandRow="1">
                <a:tableStyleId>{5940675A-B579-460E-94D1-54222C63F5DA}</a:tableStyleId>
              </a:tblPr>
              <a:tblGrid>
                <a:gridCol w="1302564">
                  <a:extLst>
                    <a:ext uri="{9D8B030D-6E8A-4147-A177-3AD203B41FA5}">
                      <a16:colId xmlns:a16="http://schemas.microsoft.com/office/drawing/2014/main" val="20000"/>
                    </a:ext>
                  </a:extLst>
                </a:gridCol>
                <a:gridCol w="3777436">
                  <a:extLst>
                    <a:ext uri="{9D8B030D-6E8A-4147-A177-3AD203B41FA5}">
                      <a16:colId xmlns:a16="http://schemas.microsoft.com/office/drawing/2014/main" val="20001"/>
                    </a:ext>
                  </a:extLst>
                </a:gridCol>
              </a:tblGrid>
              <a:tr h="990600">
                <a:tc rowSpan="2">
                  <a:txBody>
                    <a:bodyPr/>
                    <a:lstStyle/>
                    <a:p>
                      <a:pPr algn="ctr"/>
                      <a:r>
                        <a:rPr lang="en-US" sz="2400" b="1" dirty="0"/>
                        <a:t>Risk Analysis</a:t>
                      </a:r>
                    </a:p>
                  </a:txBody>
                  <a:tcPr marL="121920" marR="121920" vert="vert" anchor="ctr">
                    <a:solidFill>
                      <a:schemeClr val="accent2"/>
                    </a:solidFill>
                  </a:tcPr>
                </a:tc>
                <a:tc>
                  <a:txBody>
                    <a:bodyPr/>
                    <a:lstStyle/>
                    <a:p>
                      <a:pPr algn="ctr"/>
                      <a:r>
                        <a:rPr lang="en-US" b="1" dirty="0"/>
                        <a:t>Risk</a:t>
                      </a:r>
                      <a:r>
                        <a:rPr lang="en-US" b="1" baseline="0" dirty="0"/>
                        <a:t> Assessment</a:t>
                      </a:r>
                      <a:endParaRPr lang="en-US" b="1" dirty="0"/>
                    </a:p>
                  </a:txBody>
                  <a:tcPr marL="121920" marR="121920" anchor="ctr">
                    <a:solidFill>
                      <a:srgbClr val="00B0F0"/>
                    </a:solidFill>
                  </a:tcPr>
                </a:tc>
                <a:extLst>
                  <a:ext uri="{0D108BD9-81ED-4DB2-BD59-A6C34878D82A}">
                    <a16:rowId xmlns:a16="http://schemas.microsoft.com/office/drawing/2014/main" val="10000"/>
                  </a:ext>
                </a:extLst>
              </a:tr>
              <a:tr h="990600">
                <a:tc vMerge="1">
                  <a:txBody>
                    <a:bodyPr/>
                    <a:lstStyle/>
                    <a:p>
                      <a:endParaRPr lang="en-US" dirty="0"/>
                    </a:p>
                  </a:txBody>
                  <a:tcPr/>
                </a:tc>
                <a:tc>
                  <a:txBody>
                    <a:bodyPr/>
                    <a:lstStyle/>
                    <a:p>
                      <a:pPr algn="ctr"/>
                      <a:r>
                        <a:rPr lang="en-US" b="1" dirty="0"/>
                        <a:t>Risk Management</a:t>
                      </a:r>
                    </a:p>
                  </a:txBody>
                  <a:tcPr marL="121920" marR="121920" anchor="ctr">
                    <a:solidFill>
                      <a:schemeClr val="accent4">
                        <a:lumMod val="40000"/>
                        <a:lumOff val="60000"/>
                      </a:schemeClr>
                    </a:solidFill>
                  </a:tcPr>
                </a:tc>
                <a:extLst>
                  <a:ext uri="{0D108BD9-81ED-4DB2-BD59-A6C34878D82A}">
                    <a16:rowId xmlns:a16="http://schemas.microsoft.com/office/drawing/2014/main" val="10001"/>
                  </a:ext>
                </a:extLst>
              </a:tr>
            </a:tbl>
          </a:graphicData>
        </a:graphic>
      </p:graphicFrame>
      <p:sp>
        <p:nvSpPr>
          <p:cNvPr id="7176" name="Rectangle 4"/>
          <p:cNvSpPr>
            <a:spLocks noChangeArrowheads="1"/>
          </p:cNvSpPr>
          <p:nvPr/>
        </p:nvSpPr>
        <p:spPr bwMode="auto">
          <a:xfrm>
            <a:off x="609600" y="2286001"/>
            <a:ext cx="5892800" cy="507831"/>
          </a:xfrm>
          <a:prstGeom prst="rect">
            <a:avLst/>
          </a:prstGeom>
          <a:noFill/>
          <a:ln w="9525">
            <a:noFill/>
            <a:miter lim="800000"/>
            <a:headEnd/>
            <a:tailEnd/>
          </a:ln>
        </p:spPr>
        <p:txBody>
          <a:bodyPr>
            <a:spAutoFit/>
          </a:bodyPr>
          <a:lstStyle/>
          <a:p>
            <a:pPr algn="ctr" eaLnBrk="1" hangingPunct="1">
              <a:lnSpc>
                <a:spcPct val="150000"/>
              </a:lnSpc>
            </a:pPr>
            <a:r>
              <a:rPr lang="en-US" altLang="en-US" i="1">
                <a:solidFill>
                  <a:srgbClr val="FF0000"/>
                </a:solidFill>
              </a:rPr>
              <a:t>Risk analysis can be classified in two heads: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dirty="0">
                <a:solidFill>
                  <a:schemeClr val="bg1"/>
                </a:solidFill>
                <a:latin typeface="Calibri" pitchFamily="34" charset="0"/>
              </a:rPr>
              <a:t>UNIT- IV– Risk Analysis</a:t>
            </a:r>
          </a:p>
        </p:txBody>
      </p:sp>
      <p:sp>
        <p:nvSpPr>
          <p:cNvPr id="8195"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5" name="Title 1"/>
          <p:cNvSpPr txBox="1">
            <a:spLocks/>
          </p:cNvSpPr>
          <p:nvPr/>
        </p:nvSpPr>
        <p:spPr bwMode="auto">
          <a:xfrm>
            <a:off x="0" y="457200"/>
            <a:ext cx="12192000" cy="457200"/>
          </a:xfrm>
          <a:prstGeom prst="rect">
            <a:avLst/>
          </a:prstGeom>
          <a:solidFill>
            <a:schemeClr val="accent4">
              <a:lumMod val="20000"/>
              <a:lumOff val="80000"/>
            </a:schemeClr>
          </a:solidFill>
          <a:ln w="9525">
            <a:noFill/>
            <a:miter lim="800000"/>
            <a:headEnd/>
            <a:tailEnd/>
          </a:ln>
        </p:spPr>
        <p:txBody>
          <a:bodyPr anchor="ctr"/>
          <a:lstStyle/>
          <a:p>
            <a:pPr algn="ctr" eaLnBrk="1" fontAlgn="auto" hangingPunct="1">
              <a:spcAft>
                <a:spcPts val="0"/>
              </a:spcAft>
              <a:defRPr/>
            </a:pPr>
            <a:r>
              <a:rPr lang="en-US" sz="2700" b="1" i="1" dirty="0">
                <a:latin typeface="Arial" charset="0"/>
              </a:rPr>
              <a:t>Risk Assessment</a:t>
            </a:r>
            <a:endParaRPr lang="en-US" sz="2700" b="1" i="1" dirty="0">
              <a:latin typeface="+mj-lt"/>
              <a:ea typeface="+mj-ea"/>
              <a:cs typeface="+mj-cs"/>
            </a:endParaRPr>
          </a:p>
        </p:txBody>
      </p:sp>
      <p:sp>
        <p:nvSpPr>
          <p:cNvPr id="8197" name="Rectangle 4"/>
          <p:cNvSpPr>
            <a:spLocks noChangeArrowheads="1"/>
          </p:cNvSpPr>
          <p:nvPr/>
        </p:nvSpPr>
        <p:spPr bwMode="auto">
          <a:xfrm>
            <a:off x="914400" y="2297113"/>
            <a:ext cx="10363200" cy="508000"/>
          </a:xfrm>
          <a:prstGeom prst="rect">
            <a:avLst/>
          </a:prstGeom>
          <a:noFill/>
          <a:ln w="9525">
            <a:noFill/>
            <a:miter lim="800000"/>
            <a:headEnd/>
            <a:tailEnd/>
          </a:ln>
        </p:spPr>
        <p:txBody>
          <a:bodyPr>
            <a:spAutoFit/>
          </a:bodyPr>
          <a:lstStyle/>
          <a:p>
            <a:pPr algn="ctr" eaLnBrk="1" hangingPunct="1">
              <a:lnSpc>
                <a:spcPct val="150000"/>
              </a:lnSpc>
            </a:pPr>
            <a:r>
              <a:rPr lang="en-US" altLang="en-US" b="1" i="1">
                <a:solidFill>
                  <a:srgbClr val="0000CC"/>
                </a:solidFill>
              </a:rPr>
              <a:t>A process of identifying and quantifying the risk.</a:t>
            </a:r>
          </a:p>
        </p:txBody>
      </p:sp>
      <p:sp>
        <p:nvSpPr>
          <p:cNvPr id="10" name="Rectangle 4"/>
          <p:cNvSpPr>
            <a:spLocks noChangeArrowheads="1"/>
          </p:cNvSpPr>
          <p:nvPr/>
        </p:nvSpPr>
        <p:spPr bwMode="auto">
          <a:xfrm>
            <a:off x="711200" y="3287714"/>
            <a:ext cx="4605867" cy="1200329"/>
          </a:xfrm>
          <a:prstGeom prst="rect">
            <a:avLst/>
          </a:prstGeom>
          <a:solidFill>
            <a:schemeClr val="bg2">
              <a:lumMod val="90000"/>
            </a:schemeClr>
          </a:solidFill>
          <a:ln w="9525">
            <a:noFill/>
            <a:miter lim="800000"/>
            <a:headEnd/>
            <a:tailEnd/>
          </a:ln>
        </p:spPr>
        <p:txBody>
          <a:bodyPr>
            <a:spAutoFit/>
          </a:bodyPr>
          <a:lstStyle/>
          <a:p>
            <a:pPr algn="ctr" eaLnBrk="1" hangingPunct="1">
              <a:lnSpc>
                <a:spcPct val="150000"/>
              </a:lnSpc>
              <a:defRPr/>
            </a:pPr>
            <a:r>
              <a:rPr lang="en-US" sz="2400" b="1" i="1" dirty="0">
                <a:solidFill>
                  <a:srgbClr val="FF0000"/>
                </a:solidFill>
                <a:latin typeface="Arial" charset="0"/>
              </a:rPr>
              <a:t>To find out the reasons / sources of risk</a:t>
            </a:r>
          </a:p>
        </p:txBody>
      </p:sp>
      <p:sp>
        <p:nvSpPr>
          <p:cNvPr id="11" name="Rectangle 4"/>
          <p:cNvSpPr>
            <a:spLocks noChangeArrowheads="1"/>
          </p:cNvSpPr>
          <p:nvPr/>
        </p:nvSpPr>
        <p:spPr bwMode="auto">
          <a:xfrm>
            <a:off x="7315200" y="3287714"/>
            <a:ext cx="4470400" cy="1200329"/>
          </a:xfrm>
          <a:prstGeom prst="rect">
            <a:avLst/>
          </a:prstGeom>
          <a:solidFill>
            <a:schemeClr val="bg2">
              <a:lumMod val="90000"/>
            </a:schemeClr>
          </a:solidFill>
          <a:ln w="9525">
            <a:noFill/>
            <a:miter lim="800000"/>
            <a:headEnd/>
            <a:tailEnd/>
          </a:ln>
        </p:spPr>
        <p:txBody>
          <a:bodyPr>
            <a:spAutoFit/>
          </a:bodyPr>
          <a:lstStyle/>
          <a:p>
            <a:pPr algn="ctr" eaLnBrk="1" hangingPunct="1">
              <a:lnSpc>
                <a:spcPct val="150000"/>
              </a:lnSpc>
              <a:defRPr/>
            </a:pPr>
            <a:r>
              <a:rPr lang="en-US" sz="2400" b="1" i="1" dirty="0">
                <a:solidFill>
                  <a:srgbClr val="FF0000"/>
                </a:solidFill>
                <a:latin typeface="Arial" charset="0"/>
              </a:rPr>
              <a:t>To know the probability of occurring of risk. </a:t>
            </a:r>
          </a:p>
        </p:txBody>
      </p:sp>
      <p:cxnSp>
        <p:nvCxnSpPr>
          <p:cNvPr id="13" name="Straight Arrow Connector 12"/>
          <p:cNvCxnSpPr>
            <a:stCxn id="10" idx="0"/>
            <a:endCxn id="8197" idx="2"/>
          </p:cNvCxnSpPr>
          <p:nvPr/>
        </p:nvCxnSpPr>
        <p:spPr>
          <a:xfrm rot="5400000" flipH="1" flipV="1">
            <a:off x="4313767" y="1505481"/>
            <a:ext cx="482601" cy="308186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1" idx="0"/>
            <a:endCxn id="8197" idx="2"/>
          </p:cNvCxnSpPr>
          <p:nvPr/>
        </p:nvCxnSpPr>
        <p:spPr>
          <a:xfrm rot="16200000" flipV="1">
            <a:off x="7581900" y="1319214"/>
            <a:ext cx="482601" cy="3454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dirty="0">
                <a:solidFill>
                  <a:schemeClr val="bg1"/>
                </a:solidFill>
                <a:latin typeface="Calibri" pitchFamily="34" charset="0"/>
              </a:rPr>
              <a:t>UNIT- IV– Risk Analysis</a:t>
            </a:r>
          </a:p>
        </p:txBody>
      </p:sp>
      <p:sp>
        <p:nvSpPr>
          <p:cNvPr id="9219"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5" name="Title 1"/>
          <p:cNvSpPr txBox="1">
            <a:spLocks/>
          </p:cNvSpPr>
          <p:nvPr/>
        </p:nvSpPr>
        <p:spPr bwMode="auto">
          <a:xfrm>
            <a:off x="0" y="457200"/>
            <a:ext cx="12192000" cy="457200"/>
          </a:xfrm>
          <a:prstGeom prst="rect">
            <a:avLst/>
          </a:prstGeom>
          <a:solidFill>
            <a:schemeClr val="accent4">
              <a:lumMod val="20000"/>
              <a:lumOff val="80000"/>
            </a:schemeClr>
          </a:solidFill>
          <a:ln w="9525">
            <a:noFill/>
            <a:miter lim="800000"/>
            <a:headEnd/>
            <a:tailEnd/>
          </a:ln>
        </p:spPr>
        <p:txBody>
          <a:bodyPr anchor="ctr"/>
          <a:lstStyle/>
          <a:p>
            <a:pPr algn="ctr" eaLnBrk="1" fontAlgn="auto" hangingPunct="1">
              <a:spcAft>
                <a:spcPts val="0"/>
              </a:spcAft>
              <a:defRPr/>
            </a:pPr>
            <a:r>
              <a:rPr lang="en-US" sz="2700" b="1" i="1" dirty="0">
                <a:latin typeface="Arial" charset="0"/>
              </a:rPr>
              <a:t>Risk Management</a:t>
            </a:r>
            <a:endParaRPr lang="en-US" sz="2700" b="1" i="1" dirty="0">
              <a:latin typeface="+mj-lt"/>
              <a:ea typeface="+mj-ea"/>
              <a:cs typeface="+mj-cs"/>
            </a:endParaRPr>
          </a:p>
        </p:txBody>
      </p:sp>
      <p:sp>
        <p:nvSpPr>
          <p:cNvPr id="9221" name="Rectangle 4"/>
          <p:cNvSpPr>
            <a:spLocks noChangeArrowheads="1"/>
          </p:cNvSpPr>
          <p:nvPr/>
        </p:nvSpPr>
        <p:spPr bwMode="auto">
          <a:xfrm>
            <a:off x="508000" y="1066800"/>
            <a:ext cx="11379200" cy="923330"/>
          </a:xfrm>
          <a:prstGeom prst="rect">
            <a:avLst/>
          </a:prstGeom>
          <a:noFill/>
          <a:ln w="9525">
            <a:noFill/>
            <a:miter lim="800000"/>
            <a:headEnd/>
            <a:tailEnd/>
          </a:ln>
        </p:spPr>
        <p:txBody>
          <a:bodyPr>
            <a:spAutoFit/>
          </a:bodyPr>
          <a:lstStyle/>
          <a:p>
            <a:pPr algn="ctr" eaLnBrk="1" hangingPunct="1">
              <a:lnSpc>
                <a:spcPct val="150000"/>
              </a:lnSpc>
            </a:pPr>
            <a:r>
              <a:rPr lang="en-US" altLang="en-US">
                <a:solidFill>
                  <a:srgbClr val="0000CC"/>
                </a:solidFill>
              </a:rPr>
              <a:t>The process of avoiding or minimizing the impact of assessed risk. Risk management at the time of project evaluation may be done as:</a:t>
            </a:r>
          </a:p>
        </p:txBody>
      </p:sp>
      <p:sp>
        <p:nvSpPr>
          <p:cNvPr id="8" name="Rectangle 4"/>
          <p:cNvSpPr>
            <a:spLocks noChangeArrowheads="1"/>
          </p:cNvSpPr>
          <p:nvPr/>
        </p:nvSpPr>
        <p:spPr bwMode="auto">
          <a:xfrm>
            <a:off x="711200" y="2768600"/>
            <a:ext cx="4605867" cy="1200150"/>
          </a:xfrm>
          <a:prstGeom prst="rect">
            <a:avLst/>
          </a:prstGeom>
          <a:solidFill>
            <a:schemeClr val="bg2">
              <a:lumMod val="90000"/>
            </a:schemeClr>
          </a:solidFill>
          <a:ln w="9525">
            <a:noFill/>
            <a:miter lim="800000"/>
            <a:headEnd/>
            <a:tailEnd/>
          </a:ln>
        </p:spPr>
        <p:txBody>
          <a:bodyPr>
            <a:spAutoFit/>
          </a:bodyPr>
          <a:lstStyle/>
          <a:p>
            <a:pPr algn="ctr" eaLnBrk="1" hangingPunct="1">
              <a:lnSpc>
                <a:spcPct val="150000"/>
              </a:lnSpc>
              <a:defRPr/>
            </a:pPr>
            <a:r>
              <a:rPr lang="en-US" sz="2400" b="1" i="1" dirty="0">
                <a:solidFill>
                  <a:srgbClr val="FF0000"/>
                </a:solidFill>
                <a:latin typeface="Arial" charset="0"/>
              </a:rPr>
              <a:t>At the time of Project Evaluation</a:t>
            </a:r>
          </a:p>
        </p:txBody>
      </p:sp>
      <p:sp>
        <p:nvSpPr>
          <p:cNvPr id="9" name="Rectangle 4"/>
          <p:cNvSpPr>
            <a:spLocks noChangeArrowheads="1"/>
          </p:cNvSpPr>
          <p:nvPr/>
        </p:nvSpPr>
        <p:spPr bwMode="auto">
          <a:xfrm>
            <a:off x="7315200" y="2768600"/>
            <a:ext cx="4470400" cy="1200150"/>
          </a:xfrm>
          <a:prstGeom prst="rect">
            <a:avLst/>
          </a:prstGeom>
          <a:solidFill>
            <a:schemeClr val="bg2">
              <a:lumMod val="90000"/>
            </a:schemeClr>
          </a:solidFill>
          <a:ln w="9525">
            <a:noFill/>
            <a:miter lim="800000"/>
            <a:headEnd/>
            <a:tailEnd/>
          </a:ln>
        </p:spPr>
        <p:txBody>
          <a:bodyPr>
            <a:spAutoFit/>
          </a:bodyPr>
          <a:lstStyle/>
          <a:p>
            <a:pPr algn="ctr" eaLnBrk="1" hangingPunct="1">
              <a:lnSpc>
                <a:spcPct val="150000"/>
              </a:lnSpc>
              <a:defRPr/>
            </a:pPr>
            <a:r>
              <a:rPr lang="en-US" sz="2400" b="1" i="1" dirty="0">
                <a:solidFill>
                  <a:srgbClr val="FF0000"/>
                </a:solidFill>
                <a:latin typeface="Arial" charset="0"/>
              </a:rPr>
              <a:t>At the time of Project Implementation</a:t>
            </a:r>
          </a:p>
        </p:txBody>
      </p:sp>
      <p:cxnSp>
        <p:nvCxnSpPr>
          <p:cNvPr id="10" name="Straight Arrow Connector 9"/>
          <p:cNvCxnSpPr>
            <a:stCxn id="8" idx="0"/>
          </p:cNvCxnSpPr>
          <p:nvPr/>
        </p:nvCxnSpPr>
        <p:spPr>
          <a:xfrm rot="5400000" flipH="1" flipV="1">
            <a:off x="4313767" y="986367"/>
            <a:ext cx="482600" cy="30818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0"/>
          </p:cNvCxnSpPr>
          <p:nvPr/>
        </p:nvCxnSpPr>
        <p:spPr>
          <a:xfrm rot="16200000" flipV="1">
            <a:off x="7581900" y="800100"/>
            <a:ext cx="482600" cy="3454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3583"/>
            <a:ext cx="10515600" cy="5673380"/>
          </a:xfrm>
        </p:spPr>
        <p:txBody>
          <a:bodyPr>
            <a:normAutofit fontScale="32500" lnSpcReduction="20000"/>
          </a:bodyPr>
          <a:lstStyle/>
          <a:p>
            <a:pPr marL="0" indent="0">
              <a:buNone/>
            </a:pPr>
            <a:r>
              <a:rPr lang="en-US" sz="9600" dirty="0"/>
              <a:t>Why project cost estimation?</a:t>
            </a:r>
          </a:p>
          <a:p>
            <a:pPr marL="0" indent="0">
              <a:buNone/>
            </a:pPr>
            <a:endParaRPr lang="en-US" sz="9600" dirty="0"/>
          </a:p>
          <a:p>
            <a:pPr algn="just"/>
            <a:r>
              <a:rPr lang="en-US" sz="7200" dirty="0"/>
              <a:t>Different reasons: </a:t>
            </a:r>
          </a:p>
          <a:p>
            <a:pPr marL="0" indent="0" algn="just">
              <a:buNone/>
            </a:pPr>
            <a:r>
              <a:rPr lang="en-US" sz="7200" dirty="0"/>
              <a:t>	- </a:t>
            </a:r>
            <a:r>
              <a:rPr lang="en-US" sz="7200" dirty="0">
                <a:solidFill>
                  <a:srgbClr val="FF0000"/>
                </a:solidFill>
              </a:rPr>
              <a:t>Investment decisions, </a:t>
            </a:r>
          </a:p>
          <a:p>
            <a:pPr marL="0" indent="0" algn="just">
              <a:buNone/>
            </a:pPr>
            <a:r>
              <a:rPr lang="en-US" sz="7200" dirty="0">
                <a:solidFill>
                  <a:srgbClr val="FF0000"/>
                </a:solidFill>
              </a:rPr>
              <a:t>	- Comparing alternative plans, </a:t>
            </a:r>
          </a:p>
          <a:p>
            <a:pPr marL="0" indent="0" algn="just">
              <a:buNone/>
            </a:pPr>
            <a:r>
              <a:rPr lang="en-US" sz="7200" dirty="0">
                <a:solidFill>
                  <a:srgbClr val="FF0000"/>
                </a:solidFill>
              </a:rPr>
              <a:t>	- Budgeting, </a:t>
            </a:r>
          </a:p>
          <a:p>
            <a:pPr marL="0" indent="0" algn="just">
              <a:buNone/>
            </a:pPr>
            <a:r>
              <a:rPr lang="en-US" sz="7200" dirty="0">
                <a:solidFill>
                  <a:srgbClr val="FF0000"/>
                </a:solidFill>
              </a:rPr>
              <a:t>	- Cost control, and validation.</a:t>
            </a:r>
          </a:p>
          <a:p>
            <a:pPr algn="just"/>
            <a:endParaRPr lang="en-US" sz="7200" dirty="0"/>
          </a:p>
          <a:p>
            <a:pPr algn="just"/>
            <a:r>
              <a:rPr lang="en-US" sz="7200" dirty="0"/>
              <a:t>Cost estimates are prepared to different ends throughout the project lifecycle. Upfront, the goal is to provide input for investment decisions. The cost estimate is used to determine the size of the required investment to create or modify assets. It is also during the early phases that alternative plans are considered that need to be priced. The cost estimate is a deliverable that serves the decision-making process at each gate of the project lifecycle</a:t>
            </a:r>
          </a:p>
          <a:p>
            <a:endParaRPr lang="en-US" sz="4500" dirty="0"/>
          </a:p>
          <a:p>
            <a:pPr marL="0" indent="0">
              <a:buNone/>
            </a:pPr>
            <a:r>
              <a:rPr lang="en-US" sz="4500" dirty="0"/>
              <a:t> </a:t>
            </a:r>
            <a:endParaRPr lang="en-IN" dirty="0"/>
          </a:p>
        </p:txBody>
      </p:sp>
    </p:spTree>
    <p:extLst>
      <p:ext uri="{BB962C8B-B14F-4D97-AF65-F5344CB8AC3E}">
        <p14:creationId xmlns:p14="http://schemas.microsoft.com/office/powerpoint/2010/main" val="2272520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dirty="0">
                <a:solidFill>
                  <a:schemeClr val="bg1"/>
                </a:solidFill>
                <a:latin typeface="Calibri" pitchFamily="34" charset="0"/>
              </a:rPr>
              <a:t>UNIT- IV– Risk Analysis</a:t>
            </a:r>
          </a:p>
        </p:txBody>
      </p:sp>
      <p:sp>
        <p:nvSpPr>
          <p:cNvPr id="10243"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5" name="Title 1"/>
          <p:cNvSpPr txBox="1">
            <a:spLocks/>
          </p:cNvSpPr>
          <p:nvPr/>
        </p:nvSpPr>
        <p:spPr bwMode="auto">
          <a:xfrm>
            <a:off x="0" y="457200"/>
            <a:ext cx="12192000" cy="457200"/>
          </a:xfrm>
          <a:prstGeom prst="rect">
            <a:avLst/>
          </a:prstGeom>
          <a:solidFill>
            <a:schemeClr val="accent4">
              <a:lumMod val="20000"/>
              <a:lumOff val="80000"/>
            </a:schemeClr>
          </a:solidFill>
          <a:ln w="9525">
            <a:noFill/>
            <a:miter lim="800000"/>
            <a:headEnd/>
            <a:tailEnd/>
          </a:ln>
        </p:spPr>
        <p:txBody>
          <a:bodyPr anchor="ctr"/>
          <a:lstStyle/>
          <a:p>
            <a:pPr algn="ctr" eaLnBrk="1" fontAlgn="auto" hangingPunct="1">
              <a:spcAft>
                <a:spcPts val="0"/>
              </a:spcAft>
              <a:defRPr/>
            </a:pPr>
            <a:r>
              <a:rPr lang="en-US" sz="2700" b="1" i="1" dirty="0">
                <a:latin typeface="Arial" charset="0"/>
              </a:rPr>
              <a:t>Risk Management</a:t>
            </a:r>
            <a:endParaRPr lang="en-US" sz="2700" b="1" i="1" dirty="0">
              <a:latin typeface="+mj-lt"/>
              <a:ea typeface="+mj-ea"/>
              <a:cs typeface="+mj-cs"/>
            </a:endParaRPr>
          </a:p>
        </p:txBody>
      </p:sp>
      <p:sp>
        <p:nvSpPr>
          <p:cNvPr id="10245" name="Rectangle 4"/>
          <p:cNvSpPr>
            <a:spLocks noChangeArrowheads="1"/>
          </p:cNvSpPr>
          <p:nvPr/>
        </p:nvSpPr>
        <p:spPr bwMode="auto">
          <a:xfrm>
            <a:off x="812800" y="2209801"/>
            <a:ext cx="10363200" cy="3324225"/>
          </a:xfrm>
          <a:prstGeom prst="rect">
            <a:avLst/>
          </a:prstGeom>
          <a:noFill/>
          <a:ln w="9525">
            <a:noFill/>
            <a:miter lim="800000"/>
            <a:headEnd/>
            <a:tailEnd/>
          </a:ln>
        </p:spPr>
        <p:txBody>
          <a:bodyPr>
            <a:spAutoFit/>
          </a:bodyPr>
          <a:lstStyle/>
          <a:p>
            <a:pPr algn="just" eaLnBrk="1" hangingPunct="1">
              <a:lnSpc>
                <a:spcPct val="150000"/>
              </a:lnSpc>
              <a:buFont typeface="Arial" pitchFamily="34" charset="0"/>
              <a:buChar char="•"/>
            </a:pPr>
            <a:r>
              <a:rPr lang="en-US" altLang="en-US" i="1">
                <a:solidFill>
                  <a:srgbClr val="0000CC"/>
                </a:solidFill>
              </a:rPr>
              <a:t> Judgmental Evaluation </a:t>
            </a:r>
          </a:p>
          <a:p>
            <a:pPr algn="just" eaLnBrk="1" hangingPunct="1">
              <a:lnSpc>
                <a:spcPct val="150000"/>
              </a:lnSpc>
            </a:pPr>
            <a:r>
              <a:rPr lang="en-US" altLang="en-US" sz="1600" i="1">
                <a:solidFill>
                  <a:srgbClr val="C00000"/>
                </a:solidFill>
              </a:rPr>
              <a:t>(without using any formal method, accepting/rejecting project)</a:t>
            </a:r>
          </a:p>
          <a:p>
            <a:pPr algn="just" eaLnBrk="1" hangingPunct="1">
              <a:lnSpc>
                <a:spcPct val="150000"/>
              </a:lnSpc>
              <a:buFont typeface="Arial" pitchFamily="34" charset="0"/>
              <a:buChar char="•"/>
            </a:pPr>
            <a:r>
              <a:rPr lang="en-US" altLang="en-US" i="1">
                <a:solidFill>
                  <a:srgbClr val="0000CC"/>
                </a:solidFill>
              </a:rPr>
              <a:t> Pay Back Period Requirement</a:t>
            </a:r>
          </a:p>
          <a:p>
            <a:pPr algn="just" eaLnBrk="1" hangingPunct="1">
              <a:lnSpc>
                <a:spcPct val="150000"/>
              </a:lnSpc>
            </a:pPr>
            <a:r>
              <a:rPr lang="en-US" altLang="en-US" sz="1600" i="1">
                <a:solidFill>
                  <a:srgbClr val="C00000"/>
                </a:solidFill>
              </a:rPr>
              <a:t>(Risk is a function of time, use of PBP along with NPV or IRR risk)</a:t>
            </a:r>
          </a:p>
          <a:p>
            <a:pPr algn="just" eaLnBrk="1" hangingPunct="1">
              <a:lnSpc>
                <a:spcPct val="150000"/>
              </a:lnSpc>
              <a:buFont typeface="Arial" pitchFamily="34" charset="0"/>
              <a:buChar char="•"/>
            </a:pPr>
            <a:r>
              <a:rPr lang="en-US" altLang="en-US" i="1">
                <a:solidFill>
                  <a:srgbClr val="0000CC"/>
                </a:solidFill>
              </a:rPr>
              <a:t> Risk Adjusted Discount Rate</a:t>
            </a:r>
          </a:p>
          <a:p>
            <a:pPr algn="just" eaLnBrk="1" hangingPunct="1">
              <a:lnSpc>
                <a:spcPct val="150000"/>
              </a:lnSpc>
            </a:pPr>
            <a:r>
              <a:rPr lang="en-US" altLang="en-US" sz="1600" i="1">
                <a:solidFill>
                  <a:srgbClr val="C00000"/>
                </a:solidFill>
              </a:rPr>
              <a:t>(r = i + d; r = risk adjusted discount rate, I = normal discount rate, d = risk factor )</a:t>
            </a:r>
          </a:p>
          <a:p>
            <a:pPr algn="just" eaLnBrk="1" hangingPunct="1">
              <a:lnSpc>
                <a:spcPct val="150000"/>
              </a:lnSpc>
              <a:buFont typeface="Arial" pitchFamily="34" charset="0"/>
              <a:buChar char="•"/>
            </a:pPr>
            <a:r>
              <a:rPr lang="en-US" altLang="en-US" i="1">
                <a:solidFill>
                  <a:srgbClr val="0000CC"/>
                </a:solidFill>
              </a:rPr>
              <a:t> Collecting more and more information</a:t>
            </a:r>
          </a:p>
          <a:p>
            <a:pPr algn="just" eaLnBrk="1" hangingPunct="1">
              <a:lnSpc>
                <a:spcPct val="150000"/>
              </a:lnSpc>
            </a:pPr>
            <a:r>
              <a:rPr lang="en-US" altLang="en-US" i="1">
                <a:solidFill>
                  <a:srgbClr val="0000CC"/>
                </a:solidFill>
              </a:rPr>
              <a:t> </a:t>
            </a:r>
            <a:r>
              <a:rPr lang="en-US" altLang="en-US" sz="1600" i="1">
                <a:solidFill>
                  <a:srgbClr val="C00000"/>
                </a:solidFill>
              </a:rPr>
              <a:t>(by updating self)</a:t>
            </a:r>
          </a:p>
        </p:txBody>
      </p:sp>
      <p:sp>
        <p:nvSpPr>
          <p:cNvPr id="8" name="Rectangle 4"/>
          <p:cNvSpPr>
            <a:spLocks noChangeArrowheads="1"/>
          </p:cNvSpPr>
          <p:nvPr/>
        </p:nvSpPr>
        <p:spPr bwMode="auto">
          <a:xfrm>
            <a:off x="1930400" y="1295401"/>
            <a:ext cx="7620000" cy="646113"/>
          </a:xfrm>
          <a:prstGeom prst="rect">
            <a:avLst/>
          </a:prstGeom>
          <a:solidFill>
            <a:schemeClr val="bg2">
              <a:lumMod val="90000"/>
            </a:schemeClr>
          </a:solidFill>
          <a:ln w="9525">
            <a:noFill/>
            <a:miter lim="800000"/>
            <a:headEnd/>
            <a:tailEnd/>
          </a:ln>
        </p:spPr>
        <p:txBody>
          <a:bodyPr>
            <a:spAutoFit/>
          </a:bodyPr>
          <a:lstStyle/>
          <a:p>
            <a:pPr algn="ctr" eaLnBrk="1" hangingPunct="1">
              <a:lnSpc>
                <a:spcPct val="150000"/>
              </a:lnSpc>
              <a:defRPr/>
            </a:pPr>
            <a:r>
              <a:rPr lang="en-US" sz="2400" b="1" i="1" dirty="0">
                <a:solidFill>
                  <a:srgbClr val="FF0000"/>
                </a:solidFill>
                <a:latin typeface="Arial" charset="0"/>
              </a:rPr>
              <a:t>At the time of Project Evaluation</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dirty="0">
                <a:solidFill>
                  <a:schemeClr val="bg1"/>
                </a:solidFill>
                <a:latin typeface="Calibri" pitchFamily="34" charset="0"/>
              </a:rPr>
              <a:t>UNIT- IV– Risk Analysis</a:t>
            </a:r>
          </a:p>
        </p:txBody>
      </p:sp>
      <p:sp>
        <p:nvSpPr>
          <p:cNvPr id="11267"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5" name="Title 1"/>
          <p:cNvSpPr txBox="1">
            <a:spLocks/>
          </p:cNvSpPr>
          <p:nvPr/>
        </p:nvSpPr>
        <p:spPr bwMode="auto">
          <a:xfrm>
            <a:off x="0" y="457200"/>
            <a:ext cx="12192000" cy="457200"/>
          </a:xfrm>
          <a:prstGeom prst="rect">
            <a:avLst/>
          </a:prstGeom>
          <a:solidFill>
            <a:schemeClr val="accent4">
              <a:lumMod val="20000"/>
              <a:lumOff val="80000"/>
            </a:schemeClr>
          </a:solidFill>
          <a:ln w="9525">
            <a:noFill/>
            <a:miter lim="800000"/>
            <a:headEnd/>
            <a:tailEnd/>
          </a:ln>
        </p:spPr>
        <p:txBody>
          <a:bodyPr anchor="ctr"/>
          <a:lstStyle/>
          <a:p>
            <a:pPr algn="ctr" eaLnBrk="1" fontAlgn="auto" hangingPunct="1">
              <a:spcAft>
                <a:spcPts val="0"/>
              </a:spcAft>
              <a:defRPr/>
            </a:pPr>
            <a:r>
              <a:rPr lang="en-US" sz="2700" b="1" i="1" dirty="0">
                <a:latin typeface="Arial" charset="0"/>
              </a:rPr>
              <a:t>Risk Management</a:t>
            </a:r>
            <a:endParaRPr lang="en-US" sz="2700" b="1" i="1" dirty="0">
              <a:latin typeface="+mj-lt"/>
              <a:ea typeface="+mj-ea"/>
              <a:cs typeface="+mj-cs"/>
            </a:endParaRPr>
          </a:p>
        </p:txBody>
      </p:sp>
      <p:sp>
        <p:nvSpPr>
          <p:cNvPr id="11269" name="Rectangle 4"/>
          <p:cNvSpPr>
            <a:spLocks noChangeArrowheads="1"/>
          </p:cNvSpPr>
          <p:nvPr/>
        </p:nvSpPr>
        <p:spPr bwMode="auto">
          <a:xfrm>
            <a:off x="812800" y="2209801"/>
            <a:ext cx="10363200" cy="3324225"/>
          </a:xfrm>
          <a:prstGeom prst="rect">
            <a:avLst/>
          </a:prstGeom>
          <a:noFill/>
          <a:ln w="9525">
            <a:noFill/>
            <a:miter lim="800000"/>
            <a:headEnd/>
            <a:tailEnd/>
          </a:ln>
        </p:spPr>
        <p:txBody>
          <a:bodyPr>
            <a:spAutoFit/>
          </a:bodyPr>
          <a:lstStyle/>
          <a:p>
            <a:pPr algn="just" eaLnBrk="1" hangingPunct="1">
              <a:lnSpc>
                <a:spcPct val="150000"/>
              </a:lnSpc>
              <a:buFont typeface="Arial" pitchFamily="34" charset="0"/>
              <a:buChar char="•"/>
            </a:pPr>
            <a:r>
              <a:rPr lang="en-US" altLang="en-US" i="1">
                <a:solidFill>
                  <a:srgbClr val="0000CC"/>
                </a:solidFill>
              </a:rPr>
              <a:t> Converting Fixed cost to Variable Cost</a:t>
            </a:r>
          </a:p>
          <a:p>
            <a:pPr algn="just" eaLnBrk="1" hangingPunct="1">
              <a:lnSpc>
                <a:spcPct val="150000"/>
              </a:lnSpc>
              <a:buFont typeface="Arial" pitchFamily="34" charset="0"/>
              <a:buChar char="•"/>
            </a:pPr>
            <a:r>
              <a:rPr lang="en-US" altLang="en-US" i="1">
                <a:solidFill>
                  <a:srgbClr val="0000CC"/>
                </a:solidFill>
              </a:rPr>
              <a:t> Sequential Investment</a:t>
            </a:r>
          </a:p>
          <a:p>
            <a:pPr algn="just" eaLnBrk="1" hangingPunct="1">
              <a:lnSpc>
                <a:spcPct val="150000"/>
              </a:lnSpc>
            </a:pPr>
            <a:r>
              <a:rPr lang="en-US" altLang="en-US" sz="1600" i="1">
                <a:solidFill>
                  <a:srgbClr val="C00000"/>
                </a:solidFill>
              </a:rPr>
              <a:t>(start with small and later expand)</a:t>
            </a:r>
          </a:p>
          <a:p>
            <a:pPr algn="just" eaLnBrk="1" hangingPunct="1">
              <a:lnSpc>
                <a:spcPct val="150000"/>
              </a:lnSpc>
              <a:buFont typeface="Arial" pitchFamily="34" charset="0"/>
              <a:buChar char="•"/>
            </a:pPr>
            <a:r>
              <a:rPr lang="en-US" altLang="en-US" i="1">
                <a:solidFill>
                  <a:srgbClr val="0000CC"/>
                </a:solidFill>
              </a:rPr>
              <a:t> Reduced Financial Leverage (Using less debt capital)</a:t>
            </a:r>
          </a:p>
          <a:p>
            <a:pPr algn="just" eaLnBrk="1" hangingPunct="1">
              <a:lnSpc>
                <a:spcPct val="150000"/>
              </a:lnSpc>
            </a:pPr>
            <a:r>
              <a:rPr lang="en-US" altLang="en-US" sz="1600" i="1">
                <a:solidFill>
                  <a:srgbClr val="C00000"/>
                </a:solidFill>
              </a:rPr>
              <a:t>(r = i + d; r = risk adjusted discount rate, I = normal discount rate, d = risk factor )</a:t>
            </a:r>
          </a:p>
          <a:p>
            <a:pPr algn="just" eaLnBrk="1" hangingPunct="1">
              <a:lnSpc>
                <a:spcPct val="150000"/>
              </a:lnSpc>
              <a:buFont typeface="Arial" pitchFamily="34" charset="0"/>
              <a:buChar char="•"/>
            </a:pPr>
            <a:r>
              <a:rPr lang="en-US" altLang="en-US" i="1">
                <a:solidFill>
                  <a:srgbClr val="0000CC"/>
                </a:solidFill>
              </a:rPr>
              <a:t> Insurance</a:t>
            </a:r>
          </a:p>
          <a:p>
            <a:pPr algn="just" eaLnBrk="1" hangingPunct="1">
              <a:lnSpc>
                <a:spcPct val="150000"/>
              </a:lnSpc>
              <a:buFont typeface="Arial" pitchFamily="34" charset="0"/>
              <a:buChar char="•"/>
            </a:pPr>
            <a:r>
              <a:rPr lang="en-US" altLang="en-US" i="1">
                <a:solidFill>
                  <a:srgbClr val="0000CC"/>
                </a:solidFill>
              </a:rPr>
              <a:t> Long Term Arrangements</a:t>
            </a:r>
          </a:p>
          <a:p>
            <a:pPr algn="just" eaLnBrk="1" hangingPunct="1">
              <a:lnSpc>
                <a:spcPct val="150000"/>
              </a:lnSpc>
              <a:buFont typeface="Arial" pitchFamily="34" charset="0"/>
              <a:buChar char="•"/>
            </a:pPr>
            <a:r>
              <a:rPr lang="en-US" altLang="en-US" i="1">
                <a:solidFill>
                  <a:srgbClr val="0000CC"/>
                </a:solidFill>
              </a:rPr>
              <a:t> Strategic Alliance</a:t>
            </a:r>
          </a:p>
        </p:txBody>
      </p:sp>
      <p:sp>
        <p:nvSpPr>
          <p:cNvPr id="8" name="Rectangle 4"/>
          <p:cNvSpPr>
            <a:spLocks noChangeArrowheads="1"/>
          </p:cNvSpPr>
          <p:nvPr/>
        </p:nvSpPr>
        <p:spPr bwMode="auto">
          <a:xfrm>
            <a:off x="1930400" y="1295401"/>
            <a:ext cx="7620000" cy="646113"/>
          </a:xfrm>
          <a:prstGeom prst="rect">
            <a:avLst/>
          </a:prstGeom>
          <a:solidFill>
            <a:schemeClr val="bg2">
              <a:lumMod val="90000"/>
            </a:schemeClr>
          </a:solidFill>
          <a:ln w="9525">
            <a:noFill/>
            <a:miter lim="800000"/>
            <a:headEnd/>
            <a:tailEnd/>
          </a:ln>
        </p:spPr>
        <p:txBody>
          <a:bodyPr>
            <a:spAutoFit/>
          </a:bodyPr>
          <a:lstStyle/>
          <a:p>
            <a:pPr algn="ctr" eaLnBrk="1" hangingPunct="1">
              <a:lnSpc>
                <a:spcPct val="150000"/>
              </a:lnSpc>
              <a:defRPr/>
            </a:pPr>
            <a:r>
              <a:rPr lang="en-US" sz="2400" b="1" i="1" dirty="0">
                <a:solidFill>
                  <a:srgbClr val="FF0000"/>
                </a:solidFill>
                <a:latin typeface="Arial" charset="0"/>
              </a:rPr>
              <a:t>At the time of Project Implementation</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a:solidFill>
                  <a:schemeClr val="bg1"/>
                </a:solidFill>
                <a:latin typeface="Calibri" pitchFamily="34" charset="0"/>
              </a:rPr>
              <a:t>Unit III – Project Appraisal</a:t>
            </a:r>
          </a:p>
        </p:txBody>
      </p:sp>
      <p:sp>
        <p:nvSpPr>
          <p:cNvPr id="12291"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6" name="Title 1"/>
          <p:cNvSpPr txBox="1">
            <a:spLocks/>
          </p:cNvSpPr>
          <p:nvPr/>
        </p:nvSpPr>
        <p:spPr bwMode="auto">
          <a:xfrm>
            <a:off x="0" y="2667000"/>
            <a:ext cx="12192000" cy="1143000"/>
          </a:xfrm>
          <a:prstGeom prst="rect">
            <a:avLst/>
          </a:prstGeom>
          <a:solidFill>
            <a:schemeClr val="accent4">
              <a:lumMod val="20000"/>
              <a:lumOff val="80000"/>
            </a:schemeClr>
          </a:solidFill>
          <a:ln w="9525">
            <a:noFill/>
            <a:miter lim="800000"/>
            <a:headEnd/>
            <a:tailEnd/>
          </a:ln>
        </p:spPr>
        <p:txBody>
          <a:bodyPr anchor="ctr">
            <a:normAutofit fontScale="97500"/>
          </a:bodyPr>
          <a:lstStyle/>
          <a:p>
            <a:pPr algn="ctr" eaLnBrk="1" fontAlgn="auto" hangingPunct="1">
              <a:spcAft>
                <a:spcPts val="0"/>
              </a:spcAft>
              <a:defRPr/>
            </a:pPr>
            <a:r>
              <a:rPr lang="en-US" sz="3600" b="1" dirty="0">
                <a:latin typeface="Arial" charset="0"/>
              </a:rPr>
              <a:t>COST of Projects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a:solidFill>
                  <a:schemeClr val="bg1"/>
                </a:solidFill>
                <a:latin typeface="Calibri" pitchFamily="34" charset="0"/>
              </a:rPr>
              <a:t>Unit III – Project Appraisal</a:t>
            </a:r>
          </a:p>
        </p:txBody>
      </p:sp>
      <p:sp>
        <p:nvSpPr>
          <p:cNvPr id="13315"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6" name="Title 1"/>
          <p:cNvSpPr txBox="1">
            <a:spLocks/>
          </p:cNvSpPr>
          <p:nvPr/>
        </p:nvSpPr>
        <p:spPr bwMode="auto">
          <a:xfrm>
            <a:off x="0" y="457200"/>
            <a:ext cx="12192000" cy="457200"/>
          </a:xfrm>
          <a:prstGeom prst="rect">
            <a:avLst/>
          </a:prstGeom>
          <a:solidFill>
            <a:schemeClr val="accent4">
              <a:lumMod val="20000"/>
              <a:lumOff val="80000"/>
            </a:schemeClr>
          </a:solidFill>
          <a:ln w="9525">
            <a:noFill/>
            <a:miter lim="800000"/>
            <a:headEnd/>
            <a:tailEnd/>
          </a:ln>
        </p:spPr>
        <p:txBody>
          <a:bodyPr anchor="ctr">
            <a:normAutofit fontScale="75000" lnSpcReduction="20000"/>
          </a:bodyPr>
          <a:lstStyle/>
          <a:p>
            <a:pPr algn="ctr" eaLnBrk="1" fontAlgn="auto" hangingPunct="1">
              <a:spcAft>
                <a:spcPts val="0"/>
              </a:spcAft>
              <a:defRPr/>
            </a:pPr>
            <a:r>
              <a:rPr lang="en-US" sz="3600" b="1" dirty="0">
                <a:latin typeface="+mj-lt"/>
                <a:ea typeface="+mj-ea"/>
                <a:cs typeface="+mj-cs"/>
              </a:rPr>
              <a:t>Cost of Project</a:t>
            </a:r>
          </a:p>
        </p:txBody>
      </p:sp>
      <p:sp>
        <p:nvSpPr>
          <p:cNvPr id="13317" name="Rectangle 3"/>
          <p:cNvSpPr txBox="1">
            <a:spLocks noChangeArrowheads="1"/>
          </p:cNvSpPr>
          <p:nvPr/>
        </p:nvSpPr>
        <p:spPr bwMode="auto">
          <a:xfrm>
            <a:off x="1117600" y="1371600"/>
            <a:ext cx="10363200" cy="4114800"/>
          </a:xfrm>
          <a:prstGeom prst="rect">
            <a:avLst/>
          </a:prstGeom>
          <a:noFill/>
          <a:ln w="9525">
            <a:noFill/>
            <a:miter lim="800000"/>
            <a:headEnd/>
            <a:tailEnd/>
          </a:ln>
        </p:spPr>
        <p:txBody>
          <a:bodyPr/>
          <a:lstStyle/>
          <a:p>
            <a:pPr algn="just" eaLnBrk="1" hangingPunct="1"/>
            <a:r>
              <a:rPr lang="en-US" altLang="en-US" sz="2000" b="1"/>
              <a:t>Direct: </a:t>
            </a:r>
            <a:r>
              <a:rPr lang="en-US" altLang="en-US" sz="2000"/>
              <a:t>Direct costs are expenses that </a:t>
            </a:r>
            <a:r>
              <a:rPr lang="en-US" altLang="en-US" sz="2000">
                <a:solidFill>
                  <a:srgbClr val="FF0000"/>
                </a:solidFill>
              </a:rPr>
              <a:t>come out of the project budget directly</a:t>
            </a:r>
            <a:r>
              <a:rPr lang="en-US" altLang="en-US" sz="2000"/>
              <a:t>. For example, if you have </a:t>
            </a:r>
            <a:r>
              <a:rPr lang="en-US" altLang="en-US" sz="2000">
                <a:solidFill>
                  <a:srgbClr val="FF0000"/>
                </a:solidFill>
              </a:rPr>
              <a:t>outsourced some of your development work, the developers are expected to put in a specific amount of time, which is then billed for. The developer salaries are direct costs.</a:t>
            </a:r>
          </a:p>
          <a:p>
            <a:pPr algn="just" eaLnBrk="1" hangingPunct="1"/>
            <a:endParaRPr lang="en-US" altLang="en-US" sz="2000" b="1"/>
          </a:p>
          <a:p>
            <a:pPr algn="just" eaLnBrk="1" hangingPunct="1"/>
            <a:r>
              <a:rPr lang="en-US" altLang="en-US" sz="2000" b="1"/>
              <a:t>Indirect: </a:t>
            </a:r>
            <a:r>
              <a:rPr lang="en-US" altLang="en-US" sz="2000"/>
              <a:t>Indirect costs are those </a:t>
            </a:r>
            <a:r>
              <a:rPr lang="en-US" altLang="en-US" sz="2000">
                <a:solidFill>
                  <a:srgbClr val="FF0000"/>
                </a:solidFill>
              </a:rPr>
              <a:t>that are shared across multiple projects.</a:t>
            </a:r>
            <a:r>
              <a:rPr lang="en-US" altLang="en-US" sz="2000"/>
              <a:t> Indirect costs are sometimes also referred to as Oversight costs. For example, in software development projects, it is common for a project manager or an architect to be partially allocated across several projects. Hence, the cost of the project manager or architect will be shared among the projects they are allocated to.</a:t>
            </a:r>
          </a:p>
          <a:p>
            <a:pPr algn="just" eaLnBrk="1" hangingPunct="1"/>
            <a:r>
              <a:rPr lang="en-US" altLang="en-US" sz="2000"/>
              <a:t>Project managers are usually an indirect cost to the project. This is because their work is to supervise. </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a:solidFill>
                  <a:schemeClr val="bg1"/>
                </a:solidFill>
                <a:latin typeface="Calibri" pitchFamily="34" charset="0"/>
              </a:rPr>
              <a:t>Unit III – Project Appraisal</a:t>
            </a:r>
          </a:p>
        </p:txBody>
      </p:sp>
      <p:sp>
        <p:nvSpPr>
          <p:cNvPr id="14339"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6" name="Title 1"/>
          <p:cNvSpPr txBox="1">
            <a:spLocks/>
          </p:cNvSpPr>
          <p:nvPr/>
        </p:nvSpPr>
        <p:spPr bwMode="auto">
          <a:xfrm>
            <a:off x="0" y="457200"/>
            <a:ext cx="12192000" cy="457200"/>
          </a:xfrm>
          <a:prstGeom prst="rect">
            <a:avLst/>
          </a:prstGeom>
          <a:solidFill>
            <a:schemeClr val="accent4">
              <a:lumMod val="20000"/>
              <a:lumOff val="80000"/>
            </a:schemeClr>
          </a:solidFill>
          <a:ln w="9525">
            <a:noFill/>
            <a:miter lim="800000"/>
            <a:headEnd/>
            <a:tailEnd/>
          </a:ln>
        </p:spPr>
        <p:txBody>
          <a:bodyPr anchor="ctr">
            <a:normAutofit fontScale="75000" lnSpcReduction="20000"/>
          </a:bodyPr>
          <a:lstStyle/>
          <a:p>
            <a:pPr algn="ctr" eaLnBrk="1" fontAlgn="auto" hangingPunct="1">
              <a:spcAft>
                <a:spcPts val="0"/>
              </a:spcAft>
              <a:defRPr/>
            </a:pPr>
            <a:r>
              <a:rPr lang="en-US" sz="3600" b="1" dirty="0">
                <a:latin typeface="+mj-lt"/>
                <a:ea typeface="+mj-ea"/>
                <a:cs typeface="+mj-cs"/>
              </a:rPr>
              <a:t>Cost of Project</a:t>
            </a:r>
          </a:p>
        </p:txBody>
      </p:sp>
      <p:sp>
        <p:nvSpPr>
          <p:cNvPr id="14341" name="Rectangle 3"/>
          <p:cNvSpPr txBox="1">
            <a:spLocks noChangeArrowheads="1"/>
          </p:cNvSpPr>
          <p:nvPr/>
        </p:nvSpPr>
        <p:spPr bwMode="auto">
          <a:xfrm>
            <a:off x="914400" y="1524000"/>
            <a:ext cx="10363200" cy="4114800"/>
          </a:xfrm>
          <a:prstGeom prst="rect">
            <a:avLst/>
          </a:prstGeom>
          <a:noFill/>
          <a:ln w="9525">
            <a:noFill/>
            <a:miter lim="800000"/>
            <a:headEnd/>
            <a:tailEnd/>
          </a:ln>
        </p:spPr>
        <p:txBody>
          <a:bodyPr/>
          <a:lstStyle/>
          <a:p>
            <a:pPr algn="just" eaLnBrk="1" hangingPunct="1"/>
            <a:r>
              <a:rPr lang="en-US" altLang="en-US" sz="2000" b="1"/>
              <a:t>Non-Recurring: </a:t>
            </a:r>
            <a:r>
              <a:rPr lang="en-US" altLang="en-US" sz="2000"/>
              <a:t>non-recurring cost. </a:t>
            </a:r>
            <a:r>
              <a:rPr lang="en-US" altLang="en-US" sz="2000">
                <a:solidFill>
                  <a:srgbClr val="FF0000"/>
                </a:solidFill>
              </a:rPr>
              <a:t>Unusual charge, expense, or loss that is unlikely to occur again in the normal course </a:t>
            </a:r>
            <a:r>
              <a:rPr lang="en-US" altLang="en-US" sz="2000"/>
              <a:t>of a business. Non recurring costs include write offs such as design, development, and investment costs, and fire or theft losses, lawsuit payments, losses on sale of assets, and moving expenses.</a:t>
            </a:r>
          </a:p>
          <a:p>
            <a:pPr algn="just" eaLnBrk="1" hangingPunct="1"/>
            <a:endParaRPr lang="en-US" altLang="en-US" sz="2000"/>
          </a:p>
          <a:p>
            <a:pPr eaLnBrk="1" hangingPunct="1"/>
            <a:r>
              <a:rPr lang="en-US" altLang="en-US" sz="2000" b="1"/>
              <a:t>Fixed: </a:t>
            </a:r>
            <a:r>
              <a:rPr lang="en-US" altLang="en-US" sz="2000"/>
              <a:t>Fixed costs are those </a:t>
            </a:r>
            <a:r>
              <a:rPr lang="en-US" altLang="en-US" sz="2000">
                <a:solidFill>
                  <a:srgbClr val="FF0000"/>
                </a:solidFill>
              </a:rPr>
              <a:t>that do not change throughout the life-cycle of a project.</a:t>
            </a:r>
          </a:p>
          <a:p>
            <a:pPr eaLnBrk="1" hangingPunct="1"/>
            <a:endParaRPr lang="en-US" altLang="en-US" sz="2000" b="1"/>
          </a:p>
          <a:p>
            <a:pPr eaLnBrk="1" hangingPunct="1"/>
            <a:r>
              <a:rPr lang="en-US" altLang="en-US" sz="2000" b="1"/>
              <a:t>Variable: </a:t>
            </a:r>
            <a:r>
              <a:rPr lang="en-US" altLang="en-US" sz="2000"/>
              <a:t>as the name suggests, </a:t>
            </a:r>
            <a:r>
              <a:rPr lang="en-US" altLang="en-US" sz="2000">
                <a:solidFill>
                  <a:srgbClr val="FF0000"/>
                </a:solidFill>
              </a:rPr>
              <a:t>are costs that change during the project life-cycle. </a:t>
            </a:r>
            <a:r>
              <a:rPr lang="en-US" altLang="en-US" sz="2000"/>
              <a:t>Construction projects usually have a long duration and can easily span several years.</a:t>
            </a:r>
            <a:endParaRPr lang="en-US" altLang="en-US" sz="2000" b="1"/>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a:solidFill>
                  <a:schemeClr val="bg1"/>
                </a:solidFill>
                <a:latin typeface="Calibri" pitchFamily="34" charset="0"/>
              </a:rPr>
              <a:t>Unit III – Project Appraisal</a:t>
            </a:r>
          </a:p>
        </p:txBody>
      </p:sp>
      <p:sp>
        <p:nvSpPr>
          <p:cNvPr id="15363"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6" name="Title 1"/>
          <p:cNvSpPr txBox="1">
            <a:spLocks/>
          </p:cNvSpPr>
          <p:nvPr/>
        </p:nvSpPr>
        <p:spPr bwMode="auto">
          <a:xfrm>
            <a:off x="0" y="457200"/>
            <a:ext cx="12192000" cy="457200"/>
          </a:xfrm>
          <a:prstGeom prst="rect">
            <a:avLst/>
          </a:prstGeom>
          <a:solidFill>
            <a:schemeClr val="accent4">
              <a:lumMod val="20000"/>
              <a:lumOff val="80000"/>
            </a:schemeClr>
          </a:solidFill>
          <a:ln w="9525">
            <a:noFill/>
            <a:miter lim="800000"/>
            <a:headEnd/>
            <a:tailEnd/>
          </a:ln>
        </p:spPr>
        <p:txBody>
          <a:bodyPr anchor="ctr">
            <a:normAutofit fontScale="75000" lnSpcReduction="20000"/>
          </a:bodyPr>
          <a:lstStyle/>
          <a:p>
            <a:pPr algn="ctr" eaLnBrk="1" fontAlgn="auto" hangingPunct="1">
              <a:spcAft>
                <a:spcPts val="0"/>
              </a:spcAft>
              <a:defRPr/>
            </a:pPr>
            <a:r>
              <a:rPr lang="en-US" sz="3600" b="1" dirty="0">
                <a:latin typeface="+mj-lt"/>
                <a:ea typeface="+mj-ea"/>
                <a:cs typeface="+mj-cs"/>
              </a:rPr>
              <a:t>Cost of Project</a:t>
            </a:r>
          </a:p>
        </p:txBody>
      </p:sp>
      <p:sp>
        <p:nvSpPr>
          <p:cNvPr id="5" name="Rectangle 3"/>
          <p:cNvSpPr txBox="1">
            <a:spLocks noChangeArrowheads="1"/>
          </p:cNvSpPr>
          <p:nvPr/>
        </p:nvSpPr>
        <p:spPr>
          <a:xfrm>
            <a:off x="914400" y="1600200"/>
            <a:ext cx="10363200" cy="4114800"/>
          </a:xfrm>
          <a:prstGeom prst="rect">
            <a:avLst/>
          </a:prstGeom>
        </p:spPr>
        <p:txBody>
          <a:bodyPr/>
          <a:lstStyle/>
          <a:p>
            <a:pPr algn="just" eaLnBrk="1" hangingPunct="1">
              <a:defRPr/>
            </a:pPr>
            <a:r>
              <a:rPr lang="en-US" sz="2000" b="1" dirty="0">
                <a:latin typeface="Arial" charset="0"/>
              </a:rPr>
              <a:t>Normal: Normal cost</a:t>
            </a:r>
            <a:r>
              <a:rPr lang="en-US" sz="2000" dirty="0">
                <a:latin typeface="Arial" charset="0"/>
              </a:rPr>
              <a:t> is the </a:t>
            </a:r>
            <a:r>
              <a:rPr lang="en-US" sz="2000" dirty="0">
                <a:solidFill>
                  <a:srgbClr val="FF0000"/>
                </a:solidFill>
                <a:latin typeface="Arial" charset="0"/>
              </a:rPr>
              <a:t>lowest possible direct cost required to complete an activity.</a:t>
            </a:r>
          </a:p>
          <a:p>
            <a:pPr algn="just" eaLnBrk="1" hangingPunct="1">
              <a:defRPr/>
            </a:pPr>
            <a:endParaRPr lang="en-US" sz="2000" b="1" dirty="0">
              <a:latin typeface="Arial" charset="0"/>
            </a:endParaRPr>
          </a:p>
          <a:p>
            <a:pPr algn="just" eaLnBrk="1" hangingPunct="1">
              <a:defRPr/>
            </a:pPr>
            <a:r>
              <a:rPr lang="en-US" sz="2000" b="1" dirty="0">
                <a:latin typeface="Arial" charset="0"/>
              </a:rPr>
              <a:t>Expedite costs: </a:t>
            </a:r>
            <a:r>
              <a:rPr lang="en-US" sz="2000" dirty="0">
                <a:latin typeface="Arial" charset="0"/>
              </a:rPr>
              <a:t>These are costs </a:t>
            </a:r>
            <a:r>
              <a:rPr lang="en-US" sz="2000" dirty="0">
                <a:solidFill>
                  <a:srgbClr val="FF0000"/>
                </a:solidFill>
                <a:latin typeface="Arial" charset="0"/>
              </a:rPr>
              <a:t>are routine costs associated with completing the scheduled work</a:t>
            </a:r>
            <a:r>
              <a:rPr lang="en-US" sz="2000" dirty="0">
                <a:latin typeface="Arial" charset="0"/>
              </a:rPr>
              <a:t> agreed upon by the stakeholders at the start of the project.</a:t>
            </a:r>
          </a:p>
          <a:p>
            <a:pPr algn="just" eaLnBrk="1" hangingPunct="1">
              <a:defRPr/>
            </a:pPr>
            <a:endParaRPr lang="en-US" sz="2000" b="1" dirty="0">
              <a:latin typeface="Arial" charset="0"/>
            </a:endParaRPr>
          </a:p>
          <a:p>
            <a:pPr algn="just" eaLnBrk="1" hangingPunct="1">
              <a:defRPr/>
            </a:pPr>
            <a:r>
              <a:rPr lang="en-US" sz="2000" b="1" dirty="0">
                <a:latin typeface="+mn-lt"/>
              </a:rPr>
              <a:t>Sunk Costs: </a:t>
            </a:r>
            <a:r>
              <a:rPr lang="en-US" sz="2000" dirty="0">
                <a:latin typeface="Arial" charset="0"/>
              </a:rPr>
              <a:t>Sunk costs are those that have been incurred in a project, but have not produced value towards the project’s objectives. For example, </a:t>
            </a:r>
            <a:r>
              <a:rPr lang="en-US" sz="2000" dirty="0">
                <a:solidFill>
                  <a:srgbClr val="FF0000"/>
                </a:solidFill>
                <a:latin typeface="Arial" charset="0"/>
              </a:rPr>
              <a:t>if you are making a cup of tea and spill the milk that was to be used in the tea, then the value of the milk is your sunk costs.</a:t>
            </a:r>
            <a:endParaRPr lang="en-US" sz="2000" b="1" dirty="0">
              <a:solidFill>
                <a:srgbClr val="FF0000"/>
              </a:solidFill>
              <a:latin typeface="+mn-lt"/>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a:solidFill>
                  <a:schemeClr val="bg1"/>
                </a:solidFill>
                <a:latin typeface="Calibri" pitchFamily="34" charset="0"/>
              </a:rPr>
              <a:t>Unit III – Project Appraisal</a:t>
            </a:r>
          </a:p>
        </p:txBody>
      </p:sp>
      <p:sp>
        <p:nvSpPr>
          <p:cNvPr id="16387"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6" name="Title 1"/>
          <p:cNvSpPr txBox="1">
            <a:spLocks/>
          </p:cNvSpPr>
          <p:nvPr/>
        </p:nvSpPr>
        <p:spPr bwMode="auto">
          <a:xfrm>
            <a:off x="0" y="2667000"/>
            <a:ext cx="12192000" cy="1143000"/>
          </a:xfrm>
          <a:prstGeom prst="rect">
            <a:avLst/>
          </a:prstGeom>
          <a:solidFill>
            <a:schemeClr val="accent4">
              <a:lumMod val="20000"/>
              <a:lumOff val="80000"/>
            </a:schemeClr>
          </a:solidFill>
          <a:ln w="9525">
            <a:noFill/>
            <a:miter lim="800000"/>
            <a:headEnd/>
            <a:tailEnd/>
          </a:ln>
        </p:spPr>
        <p:txBody>
          <a:bodyPr anchor="ctr">
            <a:normAutofit fontScale="97500"/>
          </a:bodyPr>
          <a:lstStyle/>
          <a:p>
            <a:pPr algn="ctr" eaLnBrk="1" fontAlgn="auto" hangingPunct="1">
              <a:spcAft>
                <a:spcPts val="0"/>
              </a:spcAft>
              <a:defRPr/>
            </a:pPr>
            <a:r>
              <a:rPr lang="en-US" sz="3600" b="1" dirty="0">
                <a:latin typeface="Arial" charset="0"/>
              </a:rPr>
              <a:t>Project Budgeting</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9"/>
          <p:cNvSpPr>
            <a:spLocks noChangeArrowheads="1"/>
          </p:cNvSpPr>
          <p:nvPr/>
        </p:nvSpPr>
        <p:spPr bwMode="auto">
          <a:xfrm flipV="1">
            <a:off x="50800" y="39469"/>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dirty="0">
                <a:solidFill>
                  <a:schemeClr val="bg1"/>
                </a:solidFill>
                <a:latin typeface="Calibri" pitchFamily="34" charset="0"/>
              </a:rPr>
              <a:t>Unit III – Project Appraisal</a:t>
            </a:r>
          </a:p>
        </p:txBody>
      </p:sp>
      <p:sp>
        <p:nvSpPr>
          <p:cNvPr id="17411"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6" name="Title 1"/>
          <p:cNvSpPr txBox="1">
            <a:spLocks/>
          </p:cNvSpPr>
          <p:nvPr/>
        </p:nvSpPr>
        <p:spPr bwMode="auto">
          <a:xfrm>
            <a:off x="0" y="457200"/>
            <a:ext cx="12192000" cy="457200"/>
          </a:xfrm>
          <a:prstGeom prst="rect">
            <a:avLst/>
          </a:prstGeom>
          <a:solidFill>
            <a:schemeClr val="accent4">
              <a:lumMod val="20000"/>
              <a:lumOff val="80000"/>
            </a:schemeClr>
          </a:solidFill>
          <a:ln w="9525">
            <a:noFill/>
            <a:miter lim="800000"/>
            <a:headEnd/>
            <a:tailEnd/>
          </a:ln>
        </p:spPr>
        <p:txBody>
          <a:bodyPr anchor="ctr">
            <a:normAutofit fontScale="75000" lnSpcReduction="20000"/>
          </a:bodyPr>
          <a:lstStyle/>
          <a:p>
            <a:pPr algn="ctr" eaLnBrk="1" fontAlgn="auto" hangingPunct="1">
              <a:spcAft>
                <a:spcPts val="0"/>
              </a:spcAft>
              <a:defRPr/>
            </a:pPr>
            <a:r>
              <a:rPr lang="en-US" sz="3600" b="1" dirty="0">
                <a:latin typeface="+mj-lt"/>
                <a:ea typeface="+mj-ea"/>
                <a:cs typeface="+mj-cs"/>
              </a:rPr>
              <a:t>Budgeting of Project</a:t>
            </a:r>
          </a:p>
        </p:txBody>
      </p:sp>
      <p:sp>
        <p:nvSpPr>
          <p:cNvPr id="17413" name="Rectangle 7"/>
          <p:cNvSpPr>
            <a:spLocks noChangeArrowheads="1"/>
          </p:cNvSpPr>
          <p:nvPr/>
        </p:nvSpPr>
        <p:spPr bwMode="auto">
          <a:xfrm>
            <a:off x="406400" y="904876"/>
            <a:ext cx="11480800" cy="646331"/>
          </a:xfrm>
          <a:prstGeom prst="rect">
            <a:avLst/>
          </a:prstGeom>
          <a:noFill/>
          <a:ln w="9525">
            <a:noFill/>
            <a:miter lim="800000"/>
            <a:headEnd/>
            <a:tailEnd/>
          </a:ln>
        </p:spPr>
        <p:txBody>
          <a:bodyPr>
            <a:spAutoFit/>
          </a:bodyPr>
          <a:lstStyle/>
          <a:p>
            <a:pPr algn="just" eaLnBrk="1" hangingPunct="1"/>
            <a:r>
              <a:rPr lang="en-US" altLang="en-US" b="1"/>
              <a:t>A project budget is the total projected costs needed to complete a project over a defined period of time. It’s used to estimate what the costs of the project will be for every phase of the project.</a:t>
            </a:r>
          </a:p>
        </p:txBody>
      </p:sp>
      <p:pic>
        <p:nvPicPr>
          <p:cNvPr id="17414" name="Picture 4" descr="this is how you build a project budget"/>
          <p:cNvPicPr>
            <a:picLocks noChangeAspect="1" noChangeArrowheads="1"/>
          </p:cNvPicPr>
          <p:nvPr/>
        </p:nvPicPr>
        <p:blipFill>
          <a:blip r:embed="rId3"/>
          <a:srcRect/>
          <a:stretch>
            <a:fillRect/>
          </a:stretch>
        </p:blipFill>
        <p:spPr bwMode="auto">
          <a:xfrm>
            <a:off x="609600" y="1828801"/>
            <a:ext cx="10668000" cy="4506913"/>
          </a:xfrm>
          <a:prstGeom prst="rect">
            <a:avLst/>
          </a:prstGeom>
          <a:noFill/>
          <a:ln w="9525">
            <a:noFill/>
            <a:miter lim="800000"/>
            <a:headEnd/>
            <a:tailEnd/>
          </a:ln>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a:solidFill>
                  <a:schemeClr val="bg1"/>
                </a:solidFill>
                <a:latin typeface="Calibri" pitchFamily="34" charset="0"/>
              </a:rPr>
              <a:t>Unit III – Project Appraisal</a:t>
            </a:r>
          </a:p>
        </p:txBody>
      </p:sp>
      <p:sp>
        <p:nvSpPr>
          <p:cNvPr id="18435"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6" name="Title 1"/>
          <p:cNvSpPr txBox="1">
            <a:spLocks/>
          </p:cNvSpPr>
          <p:nvPr/>
        </p:nvSpPr>
        <p:spPr bwMode="auto">
          <a:xfrm>
            <a:off x="0" y="457200"/>
            <a:ext cx="12192000" cy="457200"/>
          </a:xfrm>
          <a:prstGeom prst="rect">
            <a:avLst/>
          </a:prstGeom>
          <a:solidFill>
            <a:schemeClr val="accent4">
              <a:lumMod val="20000"/>
              <a:lumOff val="80000"/>
            </a:schemeClr>
          </a:solidFill>
          <a:ln w="9525">
            <a:noFill/>
            <a:miter lim="800000"/>
            <a:headEnd/>
            <a:tailEnd/>
          </a:ln>
        </p:spPr>
        <p:txBody>
          <a:bodyPr anchor="ctr">
            <a:normAutofit fontScale="75000" lnSpcReduction="20000"/>
          </a:bodyPr>
          <a:lstStyle/>
          <a:p>
            <a:pPr algn="ctr" eaLnBrk="1" fontAlgn="auto" hangingPunct="1">
              <a:spcAft>
                <a:spcPts val="0"/>
              </a:spcAft>
              <a:defRPr/>
            </a:pPr>
            <a:r>
              <a:rPr lang="en-US" sz="3600" b="1" dirty="0">
                <a:latin typeface="+mj-lt"/>
                <a:ea typeface="+mj-ea"/>
                <a:cs typeface="+mj-cs"/>
              </a:rPr>
              <a:t>Budgeting of Project</a:t>
            </a:r>
          </a:p>
        </p:txBody>
      </p:sp>
      <p:sp>
        <p:nvSpPr>
          <p:cNvPr id="18437" name="Rectangle 7"/>
          <p:cNvSpPr>
            <a:spLocks noChangeArrowheads="1"/>
          </p:cNvSpPr>
          <p:nvPr/>
        </p:nvSpPr>
        <p:spPr bwMode="auto">
          <a:xfrm>
            <a:off x="406400" y="1219200"/>
            <a:ext cx="11480800" cy="3046988"/>
          </a:xfrm>
          <a:prstGeom prst="rect">
            <a:avLst/>
          </a:prstGeom>
          <a:noFill/>
          <a:ln w="9525">
            <a:noFill/>
            <a:miter lim="800000"/>
            <a:headEnd/>
            <a:tailEnd/>
          </a:ln>
        </p:spPr>
        <p:txBody>
          <a:bodyPr>
            <a:spAutoFit/>
          </a:bodyPr>
          <a:lstStyle/>
          <a:p>
            <a:pPr algn="just" eaLnBrk="1" hangingPunct="1"/>
            <a:r>
              <a:rPr lang="en-US" altLang="en-US" sz="2400" b="1" dirty="0"/>
              <a:t>Top-down budgeting</a:t>
            </a:r>
            <a:r>
              <a:rPr lang="en-US" altLang="en-US" sz="2400" dirty="0"/>
              <a:t> is a budgeting method in which </a:t>
            </a:r>
            <a:r>
              <a:rPr lang="en-US" altLang="en-US" sz="2400" dirty="0">
                <a:solidFill>
                  <a:srgbClr val="FF0000"/>
                </a:solidFill>
              </a:rPr>
              <a:t>senior management develops a high-level budget for the company</a:t>
            </a:r>
            <a:r>
              <a:rPr lang="en-US" altLang="en-US" sz="2400" dirty="0"/>
              <a:t>. Once the top-level numbers are created, amounts are </a:t>
            </a:r>
            <a:r>
              <a:rPr lang="en-US" altLang="en-US" sz="2400" dirty="0">
                <a:solidFill>
                  <a:srgbClr val="FF0000"/>
                </a:solidFill>
              </a:rPr>
              <a:t>allocated to individual functions or departments </a:t>
            </a:r>
            <a:r>
              <a:rPr lang="en-US" altLang="en-US" sz="2400" dirty="0"/>
              <a:t>that must create a detailed budget with their allocation.</a:t>
            </a:r>
          </a:p>
          <a:p>
            <a:pPr algn="just" eaLnBrk="1" hangingPunct="1"/>
            <a:endParaRPr lang="en-US" altLang="en-US" sz="2400" dirty="0"/>
          </a:p>
          <a:p>
            <a:pPr algn="just" eaLnBrk="1" hangingPunct="1"/>
            <a:r>
              <a:rPr lang="en-US" altLang="en-US" sz="2400" b="1" dirty="0"/>
              <a:t>Bottom up budgeting</a:t>
            </a:r>
            <a:r>
              <a:rPr lang="en-US" altLang="en-US" sz="2400" dirty="0"/>
              <a:t> is a type of budgeting that attempts to determine the </a:t>
            </a:r>
            <a:r>
              <a:rPr lang="en-US" altLang="en-US" sz="2400" dirty="0">
                <a:solidFill>
                  <a:srgbClr val="FF0000"/>
                </a:solidFill>
              </a:rPr>
              <a:t>underlying costs for each individual department or segment of an organization </a:t>
            </a:r>
            <a:r>
              <a:rPr lang="en-US" altLang="en-US" sz="2400" dirty="0"/>
              <a:t>and then total up each department. </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45DE9F-4790-0BAD-C814-761AF4B4E306}"/>
              </a:ext>
            </a:extLst>
          </p:cNvPr>
          <p:cNvSpPr txBox="1"/>
          <p:nvPr/>
        </p:nvSpPr>
        <p:spPr>
          <a:xfrm>
            <a:off x="1250732" y="672661"/>
            <a:ext cx="9270123" cy="4939814"/>
          </a:xfrm>
          <a:prstGeom prst="rect">
            <a:avLst/>
          </a:prstGeom>
          <a:noFill/>
        </p:spPr>
        <p:txBody>
          <a:bodyPr wrap="square" rtlCol="0">
            <a:spAutoFit/>
          </a:bodyPr>
          <a:lstStyle/>
          <a:p>
            <a:pPr algn="l"/>
            <a:r>
              <a:rPr lang="en-IN" sz="2700" b="1" dirty="0">
                <a:latin typeface="+mj-lt"/>
                <a:ea typeface="+mj-ea"/>
                <a:cs typeface="+mj-cs"/>
              </a:rPr>
              <a:t>Why You Need a Project Budget</a:t>
            </a:r>
          </a:p>
          <a:p>
            <a:pPr algn="just"/>
            <a:r>
              <a:rPr lang="en-IN" sz="2400" dirty="0"/>
              <a:t>The obvious answer is that projects cost money, but it’s more nuanced than that. The project budget is the engine that drives your project’s funding. It communicates to stakeholders how much money is needed and when it’s needed. Project budgets are important for any industry such as </a:t>
            </a:r>
            <a:r>
              <a:rPr lang="en-IN" sz="2400" dirty="0">
                <a:hlinkClick r:id="rId2">
                  <a:extLst>
                    <a:ext uri="{A12FA001-AC4F-418D-AE19-62706E023703}">
                      <ahyp:hlinkClr xmlns:ahyp="http://schemas.microsoft.com/office/drawing/2018/hyperlinkcolor" val="tx"/>
                    </a:ext>
                  </a:extLst>
                </a:hlinkClick>
              </a:rPr>
              <a:t>construction</a:t>
            </a:r>
            <a:r>
              <a:rPr lang="en-IN" sz="2400" dirty="0"/>
              <a:t>, marketing or manufacturing, for example.</a:t>
            </a:r>
          </a:p>
          <a:p>
            <a:pPr algn="just"/>
            <a:r>
              <a:rPr lang="en-IN" sz="2400" dirty="0"/>
              <a:t>But a project budget is not only a means to get things that your project requires. Yes, you need to pay teams, buy or rent equipment and materials, but that’s only half the story.</a:t>
            </a:r>
          </a:p>
          <a:p>
            <a:pPr algn="just"/>
            <a:r>
              <a:rPr lang="en-IN" sz="2400" dirty="0"/>
              <a:t>The other part of the importance of a project budget is that it’s an instrument to control project costs. The budget, which is part of your </a:t>
            </a:r>
            <a:r>
              <a:rPr lang="en-IN" sz="2400" dirty="0">
                <a:hlinkClick r:id="rId3">
                  <a:extLst>
                    <a:ext uri="{A12FA001-AC4F-418D-AE19-62706E023703}">
                      <ahyp:hlinkClr xmlns:ahyp="http://schemas.microsoft.com/office/drawing/2018/hyperlinkcolor" val="tx"/>
                    </a:ext>
                  </a:extLst>
                </a:hlinkClick>
              </a:rPr>
              <a:t>project plan</a:t>
            </a:r>
            <a:r>
              <a:rPr lang="en-IN" sz="2400" dirty="0"/>
              <a:t>, acts as a baseline to measure your performance as you collect the actual costs once the project has been started.</a:t>
            </a:r>
          </a:p>
        </p:txBody>
      </p:sp>
    </p:spTree>
    <p:extLst>
      <p:ext uri="{BB962C8B-B14F-4D97-AF65-F5344CB8AC3E}">
        <p14:creationId xmlns:p14="http://schemas.microsoft.com/office/powerpoint/2010/main" val="208839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r>
              <a:rPr lang="en-US" b="1" dirty="0"/>
              <a:t>Why project cost estimation is important??</a:t>
            </a:r>
            <a:br>
              <a:rPr lang="en-US" b="1" dirty="0"/>
            </a:br>
            <a:br>
              <a:rPr lang="en-IN" b="1" dirty="0"/>
            </a:br>
            <a:endParaRPr lang="en-IN" b="1" dirty="0"/>
          </a:p>
        </p:txBody>
      </p:sp>
      <p:sp>
        <p:nvSpPr>
          <p:cNvPr id="3" name="Content Placeholder 2"/>
          <p:cNvSpPr>
            <a:spLocks noGrp="1"/>
          </p:cNvSpPr>
          <p:nvPr>
            <p:ph idx="1"/>
          </p:nvPr>
        </p:nvSpPr>
        <p:spPr>
          <a:xfrm>
            <a:off x="838200" y="1508369"/>
            <a:ext cx="10515600" cy="4668594"/>
          </a:xfrm>
        </p:spPr>
        <p:txBody>
          <a:bodyPr>
            <a:normAutofit lnSpcReduction="10000"/>
          </a:bodyPr>
          <a:lstStyle/>
          <a:p>
            <a:pPr marL="0" indent="0" algn="just">
              <a:buNone/>
            </a:pPr>
            <a:r>
              <a:rPr lang="en-US" sz="2600" dirty="0"/>
              <a:t>There are many reasons why cost estimation is an indispensable part of project management.</a:t>
            </a:r>
          </a:p>
          <a:p>
            <a:pPr algn="just"/>
            <a:r>
              <a:rPr lang="en-US" sz="2600" b="1" dirty="0">
                <a:solidFill>
                  <a:srgbClr val="FF0000"/>
                </a:solidFill>
              </a:rPr>
              <a:t>A cost estimate reflects if the project is financially viable</a:t>
            </a:r>
            <a:r>
              <a:rPr lang="en-US" sz="2600" b="1" dirty="0"/>
              <a:t>.</a:t>
            </a:r>
            <a:r>
              <a:rPr lang="en-US" sz="2600" dirty="0"/>
              <a:t> First things first, an accurate cost estimate is essential for deciding if the project is feasible or not for the company at the moment. In this light, a cost estimate answers if the project can be completed with available resources in the given time period and still bring value to the organization.</a:t>
            </a:r>
          </a:p>
          <a:p>
            <a:pPr algn="just"/>
            <a:r>
              <a:rPr lang="en-US" sz="2600" b="1" dirty="0">
                <a:solidFill>
                  <a:srgbClr val="FF0000"/>
                </a:solidFill>
              </a:rPr>
              <a:t>Cost estimation helps to stay on schedule and on track</a:t>
            </a:r>
            <a:r>
              <a:rPr lang="en-US" sz="2600" b="1" dirty="0"/>
              <a:t>.</a:t>
            </a:r>
            <a:r>
              <a:rPr lang="en-US" sz="2600" dirty="0"/>
              <a:t> At the end of the day, sound project estimates are important to ensure that actual effort, once the project is in progress, matches the estimated targets that were set at the beginning of the project to the greatest possible extent. Thus estimates are one of the foundational pillars for safeguarding client expectations and your company’s bottom line.</a:t>
            </a:r>
          </a:p>
          <a:p>
            <a:pPr marL="0" indent="0">
              <a:buNone/>
            </a:pPr>
            <a:endParaRPr lang="en-IN" dirty="0"/>
          </a:p>
        </p:txBody>
      </p:sp>
    </p:spTree>
    <p:extLst>
      <p:ext uri="{BB962C8B-B14F-4D97-AF65-F5344CB8AC3E}">
        <p14:creationId xmlns:p14="http://schemas.microsoft.com/office/powerpoint/2010/main" val="40109682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616086-FAA1-ECD7-7C66-DB0FBE5068E9}"/>
              </a:ext>
            </a:extLst>
          </p:cNvPr>
          <p:cNvSpPr txBox="1"/>
          <p:nvPr/>
        </p:nvSpPr>
        <p:spPr>
          <a:xfrm>
            <a:off x="1040524" y="1376855"/>
            <a:ext cx="9301655" cy="5401479"/>
          </a:xfrm>
          <a:prstGeom prst="rect">
            <a:avLst/>
          </a:prstGeom>
          <a:noFill/>
        </p:spPr>
        <p:txBody>
          <a:bodyPr wrap="square" rtlCol="0">
            <a:spAutoFit/>
          </a:bodyPr>
          <a:lstStyle/>
          <a:p>
            <a:r>
              <a:rPr lang="en-IN" sz="2700" b="1" dirty="0">
                <a:latin typeface="+mj-lt"/>
                <a:ea typeface="+mj-ea"/>
                <a:cs typeface="+mj-cs"/>
              </a:rPr>
              <a:t>Project Budget Example</a:t>
            </a:r>
          </a:p>
          <a:p>
            <a:pPr algn="just"/>
            <a:r>
              <a:rPr lang="en-IN" sz="2000" dirty="0"/>
              <a:t>To further illustrate how a project budget is created, let’s pretend we’re making an app. The first thing you’ll need to figure out is the costs of </a:t>
            </a:r>
            <a:r>
              <a:rPr lang="en-IN" sz="2000" dirty="0" err="1"/>
              <a:t>labor</a:t>
            </a:r>
            <a:r>
              <a:rPr lang="en-IN" sz="2000" dirty="0"/>
              <a:t> and materials. You’ll need programmers, designers, content developers, a dev team, etc. It helps list all the tasks and assign the team to them—a hallmark of good </a:t>
            </a:r>
            <a:r>
              <a:rPr lang="en-IN" sz="2000" dirty="0">
                <a:hlinkClick r:id="rId2">
                  <a:extLst>
                    <a:ext uri="{A12FA001-AC4F-418D-AE19-62706E023703}">
                      <ahyp:hlinkClr xmlns:ahyp="http://schemas.microsoft.com/office/drawing/2018/hyperlinkcolor" val="tx"/>
                    </a:ext>
                  </a:extLst>
                </a:hlinkClick>
              </a:rPr>
              <a:t>task management</a:t>
            </a:r>
            <a:r>
              <a:rPr lang="en-IN" sz="2000" dirty="0"/>
              <a:t>. This way every penny is accounted for.</a:t>
            </a:r>
          </a:p>
          <a:p>
            <a:pPr algn="just"/>
            <a:r>
              <a:rPr lang="en-IN" sz="2000" dirty="0"/>
              <a:t>With the tasks broken down for the project and your team in place, you’ll next need to look into whatever materials will be needed. Will they need laptops, other devices and equipment? This must be accounted for.</a:t>
            </a:r>
          </a:p>
          <a:p>
            <a:pPr algn="just"/>
            <a:r>
              <a:rPr lang="en-IN" sz="2000" dirty="0"/>
              <a:t>Now note other line items. There might be travel expenses and renting space to house the team. Then there are fixed items that are true for any project. These are things where the cost is set and won’t change over the course of the project. You’ll also want a column for any miscellaneous costs that don’t fit elsewhere in the budget.</a:t>
            </a:r>
          </a:p>
          <a:p>
            <a:pPr algn="just"/>
            <a:r>
              <a:rPr lang="en-IN" sz="2000" dirty="0"/>
              <a:t>Your budget must have a planned versus actual column. When you’re making that app you’ve likely to pivot and that is going to impact the budget. These columns are a way to track the expenditure to ensure you’re staying on budget.</a:t>
            </a:r>
          </a:p>
          <a:p>
            <a:endParaRPr lang="en-US" dirty="0"/>
          </a:p>
        </p:txBody>
      </p:sp>
    </p:spTree>
    <p:extLst>
      <p:ext uri="{BB962C8B-B14F-4D97-AF65-F5344CB8AC3E}">
        <p14:creationId xmlns:p14="http://schemas.microsoft.com/office/powerpoint/2010/main" val="36497208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dirty="0">
                <a:solidFill>
                  <a:schemeClr val="bg1"/>
                </a:solidFill>
                <a:latin typeface="Calibri" pitchFamily="34" charset="0"/>
              </a:rPr>
              <a:t>Unit III – Project Appraisal</a:t>
            </a:r>
          </a:p>
        </p:txBody>
      </p:sp>
      <p:sp>
        <p:nvSpPr>
          <p:cNvPr id="19459"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6" name="Title 1"/>
          <p:cNvSpPr txBox="1">
            <a:spLocks/>
          </p:cNvSpPr>
          <p:nvPr/>
        </p:nvSpPr>
        <p:spPr bwMode="auto">
          <a:xfrm>
            <a:off x="0" y="2667000"/>
            <a:ext cx="12192000" cy="1143000"/>
          </a:xfrm>
          <a:prstGeom prst="rect">
            <a:avLst/>
          </a:prstGeom>
          <a:solidFill>
            <a:schemeClr val="accent4">
              <a:lumMod val="20000"/>
              <a:lumOff val="80000"/>
            </a:schemeClr>
          </a:solidFill>
          <a:ln w="9525">
            <a:noFill/>
            <a:miter lim="800000"/>
            <a:headEnd/>
            <a:tailEnd/>
          </a:ln>
        </p:spPr>
        <p:txBody>
          <a:bodyPr anchor="ctr">
            <a:normAutofit fontScale="97500"/>
          </a:bodyPr>
          <a:lstStyle/>
          <a:p>
            <a:pPr algn="ctr" eaLnBrk="1" fontAlgn="auto" hangingPunct="1">
              <a:spcAft>
                <a:spcPts val="0"/>
              </a:spcAft>
              <a:defRPr/>
            </a:pPr>
            <a:r>
              <a:rPr lang="en-US" sz="3600" b="1" dirty="0">
                <a:latin typeface="Arial" charset="0"/>
              </a:rPr>
              <a:t>Project Financing</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a:solidFill>
                  <a:schemeClr val="bg1"/>
                </a:solidFill>
                <a:latin typeface="Calibri" pitchFamily="34" charset="0"/>
              </a:rPr>
              <a:t>Unit III – Project Appraisal</a:t>
            </a:r>
          </a:p>
        </p:txBody>
      </p:sp>
      <p:sp>
        <p:nvSpPr>
          <p:cNvPr id="20483"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6" name="Title 1"/>
          <p:cNvSpPr txBox="1">
            <a:spLocks/>
          </p:cNvSpPr>
          <p:nvPr/>
        </p:nvSpPr>
        <p:spPr bwMode="auto">
          <a:xfrm>
            <a:off x="0" y="457200"/>
            <a:ext cx="12192000" cy="457200"/>
          </a:xfrm>
          <a:prstGeom prst="rect">
            <a:avLst/>
          </a:prstGeom>
          <a:solidFill>
            <a:schemeClr val="accent4">
              <a:lumMod val="20000"/>
              <a:lumOff val="80000"/>
            </a:schemeClr>
          </a:solidFill>
          <a:ln w="9525">
            <a:noFill/>
            <a:miter lim="800000"/>
            <a:headEnd/>
            <a:tailEnd/>
          </a:ln>
        </p:spPr>
        <p:txBody>
          <a:bodyPr anchor="ctr">
            <a:normAutofit fontScale="75000" lnSpcReduction="20000"/>
          </a:bodyPr>
          <a:lstStyle/>
          <a:p>
            <a:pPr algn="ctr" eaLnBrk="1" fontAlgn="auto" hangingPunct="1">
              <a:spcAft>
                <a:spcPts val="0"/>
              </a:spcAft>
              <a:defRPr/>
            </a:pPr>
            <a:r>
              <a:rPr lang="en-US" sz="3600" b="1" dirty="0">
                <a:latin typeface="+mj-lt"/>
                <a:ea typeface="+mj-ea"/>
                <a:cs typeface="+mj-cs"/>
              </a:rPr>
              <a:t>Project Financing</a:t>
            </a:r>
          </a:p>
        </p:txBody>
      </p:sp>
      <p:sp>
        <p:nvSpPr>
          <p:cNvPr id="5" name="Rectangle 3"/>
          <p:cNvSpPr txBox="1">
            <a:spLocks noChangeArrowheads="1"/>
          </p:cNvSpPr>
          <p:nvPr/>
        </p:nvSpPr>
        <p:spPr>
          <a:xfrm>
            <a:off x="812800" y="1295400"/>
            <a:ext cx="10363200" cy="4114800"/>
          </a:xfrm>
          <a:prstGeom prst="rect">
            <a:avLst/>
          </a:prstGeom>
        </p:spPr>
        <p:txBody>
          <a:bodyPr/>
          <a:lstStyle/>
          <a:p>
            <a:pPr algn="just" eaLnBrk="1" hangingPunct="1">
              <a:defRPr/>
            </a:pPr>
            <a:r>
              <a:rPr lang="en-US" sz="2000" b="1" dirty="0">
                <a:latin typeface="Arial" charset="0"/>
              </a:rPr>
              <a:t>Project financing</a:t>
            </a:r>
            <a:r>
              <a:rPr lang="en-US" sz="2000" dirty="0">
                <a:latin typeface="Arial" charset="0"/>
              </a:rPr>
              <a:t> is a </a:t>
            </a:r>
            <a:r>
              <a:rPr lang="en-US" sz="2000" dirty="0">
                <a:solidFill>
                  <a:srgbClr val="FF0000"/>
                </a:solidFill>
                <a:latin typeface="Arial" charset="0"/>
              </a:rPr>
              <a:t>loan structure that relies primarily on the project's cash flow for repayment</a:t>
            </a:r>
            <a:r>
              <a:rPr lang="en-US" sz="2000" dirty="0">
                <a:latin typeface="Arial" charset="0"/>
              </a:rPr>
              <a:t>, with the project's assets, rights, and interests held as secondary collateral. Project finance is especially attractive to the private sector because companies can fund major projects off-balance sheet.</a:t>
            </a:r>
          </a:p>
          <a:p>
            <a:pPr algn="just" eaLnBrk="1" hangingPunct="1">
              <a:defRPr/>
            </a:pPr>
            <a:endParaRPr lang="en-US" sz="2000" dirty="0">
              <a:latin typeface="+mn-lt"/>
            </a:endParaRPr>
          </a:p>
          <a:p>
            <a:pPr eaLnBrk="1" hangingPunct="1">
              <a:defRPr/>
            </a:pPr>
            <a:r>
              <a:rPr lang="en-US" sz="2000" b="1" dirty="0">
                <a:latin typeface="Arial" charset="0"/>
              </a:rPr>
              <a:t>Sources of finance:</a:t>
            </a:r>
          </a:p>
          <a:p>
            <a:pPr algn="just" eaLnBrk="1" hangingPunct="1">
              <a:defRPr/>
            </a:pPr>
            <a:r>
              <a:rPr lang="en-US" sz="2000" dirty="0">
                <a:latin typeface="Arial" charset="0"/>
              </a:rPr>
              <a:t>Project finance may come from a variety of sources. </a:t>
            </a:r>
            <a:r>
              <a:rPr lang="en-US" sz="2000" dirty="0">
                <a:solidFill>
                  <a:srgbClr val="FF0000"/>
                </a:solidFill>
                <a:latin typeface="Arial" charset="0"/>
              </a:rPr>
              <a:t>The main sources include equity, debt and government grants</a:t>
            </a:r>
            <a:r>
              <a:rPr lang="en-US" sz="2000" dirty="0">
                <a:latin typeface="Arial" charset="0"/>
              </a:rPr>
              <a:t>. Financing from these alternative sources have </a:t>
            </a:r>
            <a:r>
              <a:rPr lang="en-US" sz="2000" dirty="0">
                <a:solidFill>
                  <a:srgbClr val="FF0000"/>
                </a:solidFill>
                <a:latin typeface="Arial" charset="0"/>
              </a:rPr>
              <a:t>important implications on project's overall cost, cash flow, ultimate liability and claims to project incomes and assets.</a:t>
            </a:r>
            <a:endParaRPr lang="en-US" sz="2000" dirty="0">
              <a:solidFill>
                <a:srgbClr val="FF0000"/>
              </a:solidFill>
              <a:latin typeface="+mn-lt"/>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dirty="0">
                <a:solidFill>
                  <a:schemeClr val="bg1"/>
                </a:solidFill>
                <a:latin typeface="Calibri" pitchFamily="34" charset="0"/>
              </a:rPr>
              <a:t>UNIT- IV– Risk Analysis</a:t>
            </a:r>
          </a:p>
        </p:txBody>
      </p:sp>
      <p:sp>
        <p:nvSpPr>
          <p:cNvPr id="21507"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5" name="Title 1"/>
          <p:cNvSpPr txBox="1">
            <a:spLocks/>
          </p:cNvSpPr>
          <p:nvPr/>
        </p:nvSpPr>
        <p:spPr bwMode="auto">
          <a:xfrm>
            <a:off x="0" y="457200"/>
            <a:ext cx="12192000" cy="457200"/>
          </a:xfrm>
          <a:prstGeom prst="rect">
            <a:avLst/>
          </a:prstGeom>
          <a:solidFill>
            <a:schemeClr val="accent4">
              <a:lumMod val="20000"/>
              <a:lumOff val="80000"/>
            </a:schemeClr>
          </a:solidFill>
          <a:ln w="9525">
            <a:noFill/>
            <a:miter lim="800000"/>
            <a:headEnd/>
            <a:tailEnd/>
          </a:ln>
        </p:spPr>
        <p:txBody>
          <a:bodyPr anchor="ctr"/>
          <a:lstStyle/>
          <a:p>
            <a:pPr algn="ctr" eaLnBrk="1" fontAlgn="auto" hangingPunct="1">
              <a:spcAft>
                <a:spcPts val="0"/>
              </a:spcAft>
              <a:defRPr/>
            </a:pPr>
            <a:r>
              <a:rPr lang="en-US" sz="2700" b="1" i="1" dirty="0">
                <a:latin typeface="Arial" charset="0"/>
                <a:ea typeface="+mj-ea"/>
                <a:cs typeface="+mj-cs"/>
              </a:rPr>
              <a:t>Project Cost Estimation</a:t>
            </a:r>
            <a:endParaRPr lang="en-US" sz="2700" b="1" i="1" dirty="0">
              <a:latin typeface="+mj-lt"/>
              <a:ea typeface="+mj-ea"/>
              <a:cs typeface="+mj-cs"/>
            </a:endParaRPr>
          </a:p>
        </p:txBody>
      </p:sp>
      <p:sp>
        <p:nvSpPr>
          <p:cNvPr id="21509" name="Rectangle 4"/>
          <p:cNvSpPr>
            <a:spLocks noChangeArrowheads="1"/>
          </p:cNvSpPr>
          <p:nvPr/>
        </p:nvSpPr>
        <p:spPr bwMode="auto">
          <a:xfrm>
            <a:off x="812800" y="2209800"/>
            <a:ext cx="10363200" cy="3093154"/>
          </a:xfrm>
          <a:prstGeom prst="rect">
            <a:avLst/>
          </a:prstGeom>
          <a:noFill/>
          <a:ln w="9525">
            <a:noFill/>
            <a:miter lim="800000"/>
            <a:headEnd/>
            <a:tailEnd/>
          </a:ln>
        </p:spPr>
        <p:txBody>
          <a:bodyPr>
            <a:spAutoFit/>
          </a:bodyPr>
          <a:lstStyle/>
          <a:p>
            <a:pPr algn="just"/>
            <a:r>
              <a:rPr lang="en-US" altLang="en-US" sz="2400">
                <a:solidFill>
                  <a:srgbClr val="222222"/>
                </a:solidFill>
                <a:latin typeface="Source Sans Pro" pitchFamily="34" charset="0"/>
              </a:rPr>
              <a:t>Project Cost Estimation is defined as the </a:t>
            </a:r>
            <a:r>
              <a:rPr lang="en-US" altLang="en-US" sz="2400">
                <a:solidFill>
                  <a:srgbClr val="FF0000"/>
                </a:solidFill>
                <a:latin typeface="Source Sans Pro" pitchFamily="34" charset="0"/>
              </a:rPr>
              <a:t>process of approximating the total expenditure of the project</a:t>
            </a:r>
            <a:r>
              <a:rPr lang="en-US" altLang="en-US" sz="2400">
                <a:solidFill>
                  <a:srgbClr val="222222"/>
                </a:solidFill>
                <a:latin typeface="Source Sans Pro" pitchFamily="34" charset="0"/>
              </a:rPr>
              <a:t>. The accuracy of the cost estimation and budgeting in project management </a:t>
            </a:r>
            <a:r>
              <a:rPr lang="en-US" altLang="en-US" sz="2400">
                <a:solidFill>
                  <a:srgbClr val="FF0000"/>
                </a:solidFill>
                <a:latin typeface="Source Sans Pro" pitchFamily="34" charset="0"/>
              </a:rPr>
              <a:t>depends on the accuracy and details of the project scope,</a:t>
            </a:r>
            <a:r>
              <a:rPr lang="en-US" altLang="en-US" sz="2400">
                <a:solidFill>
                  <a:srgbClr val="222222"/>
                </a:solidFill>
                <a:latin typeface="Source Sans Pro" pitchFamily="34" charset="0"/>
              </a:rPr>
              <a:t> which is the scope baseline. The scope will also define any constraints like date, resources or budget. The risk register will help to calculate estimate types of costs, the expenses made behind the contingent action and the expenses made to cope with risks.</a:t>
            </a:r>
          </a:p>
          <a:p>
            <a:pPr algn="just" eaLnBrk="1" hangingPunct="1">
              <a:lnSpc>
                <a:spcPct val="150000"/>
              </a:lnSpc>
            </a:pPr>
            <a:endParaRPr lang="en-US" altLang="en-US" i="1">
              <a:solidFill>
                <a:srgbClr val="0000CC"/>
              </a:solidFill>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dirty="0">
                <a:solidFill>
                  <a:schemeClr val="bg1"/>
                </a:solidFill>
                <a:latin typeface="Calibri" pitchFamily="34" charset="0"/>
              </a:rPr>
              <a:t>UNIT- IV– Risk Analysis</a:t>
            </a:r>
          </a:p>
        </p:txBody>
      </p:sp>
      <p:sp>
        <p:nvSpPr>
          <p:cNvPr id="22531"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5" name="Title 1"/>
          <p:cNvSpPr txBox="1">
            <a:spLocks/>
          </p:cNvSpPr>
          <p:nvPr/>
        </p:nvSpPr>
        <p:spPr bwMode="auto">
          <a:xfrm>
            <a:off x="0" y="457200"/>
            <a:ext cx="12192000" cy="457200"/>
          </a:xfrm>
          <a:prstGeom prst="rect">
            <a:avLst/>
          </a:prstGeom>
          <a:solidFill>
            <a:schemeClr val="accent4">
              <a:lumMod val="20000"/>
              <a:lumOff val="80000"/>
            </a:schemeClr>
          </a:solidFill>
          <a:ln w="9525">
            <a:noFill/>
            <a:miter lim="800000"/>
            <a:headEnd/>
            <a:tailEnd/>
          </a:ln>
        </p:spPr>
        <p:txBody>
          <a:bodyPr anchor="ctr"/>
          <a:lstStyle/>
          <a:p>
            <a:pPr algn="ctr" eaLnBrk="1" fontAlgn="auto" hangingPunct="1">
              <a:spcAft>
                <a:spcPts val="0"/>
              </a:spcAft>
              <a:defRPr/>
            </a:pPr>
            <a:r>
              <a:rPr lang="en-US" sz="2700" b="1" i="1" dirty="0">
                <a:latin typeface="Arial" charset="0"/>
                <a:ea typeface="+mj-ea"/>
                <a:cs typeface="+mj-cs"/>
              </a:rPr>
              <a:t>Project Cost Estimation</a:t>
            </a:r>
            <a:endParaRPr lang="en-US" sz="2700" b="1" i="1" dirty="0">
              <a:latin typeface="+mj-lt"/>
              <a:ea typeface="+mj-ea"/>
              <a:cs typeface="+mj-cs"/>
            </a:endParaRPr>
          </a:p>
        </p:txBody>
      </p:sp>
      <p:sp>
        <p:nvSpPr>
          <p:cNvPr id="22533" name="Rectangle 4"/>
          <p:cNvSpPr>
            <a:spLocks noChangeArrowheads="1"/>
          </p:cNvSpPr>
          <p:nvPr/>
        </p:nvSpPr>
        <p:spPr bwMode="auto">
          <a:xfrm>
            <a:off x="812800" y="2209801"/>
            <a:ext cx="10363200" cy="3554819"/>
          </a:xfrm>
          <a:prstGeom prst="rect">
            <a:avLst/>
          </a:prstGeom>
          <a:noFill/>
          <a:ln w="9525">
            <a:noFill/>
            <a:miter lim="800000"/>
            <a:headEnd/>
            <a:tailEnd/>
          </a:ln>
        </p:spPr>
        <p:txBody>
          <a:bodyPr>
            <a:spAutoFit/>
          </a:bodyPr>
          <a:lstStyle/>
          <a:p>
            <a:r>
              <a:rPr lang="en-US" altLang="en-US" sz="2200">
                <a:solidFill>
                  <a:srgbClr val="222222"/>
                </a:solidFill>
                <a:latin typeface="Source Sans Pro" pitchFamily="34" charset="0"/>
              </a:rPr>
              <a:t>To estimate the cost of project you have to categorize various cost types into categories like</a:t>
            </a:r>
          </a:p>
          <a:p>
            <a:endParaRPr lang="en-US" altLang="en-US" sz="2200">
              <a:solidFill>
                <a:srgbClr val="222222"/>
              </a:solidFill>
              <a:latin typeface="Source Sans Pro" pitchFamily="34" charset="0"/>
            </a:endParaRPr>
          </a:p>
          <a:p>
            <a:pPr>
              <a:buFont typeface="Arial" pitchFamily="34" charset="0"/>
              <a:buChar char="•"/>
            </a:pPr>
            <a:r>
              <a:rPr lang="en-US" altLang="en-US" sz="2200">
                <a:solidFill>
                  <a:srgbClr val="222222"/>
                </a:solidFill>
                <a:latin typeface="Source Sans Pro" pitchFamily="34" charset="0"/>
              </a:rPr>
              <a:t>Labor cost</a:t>
            </a:r>
          </a:p>
          <a:p>
            <a:pPr>
              <a:buFont typeface="Arial" pitchFamily="34" charset="0"/>
              <a:buChar char="•"/>
            </a:pPr>
            <a:r>
              <a:rPr lang="en-US" altLang="en-US" sz="2200">
                <a:solidFill>
                  <a:srgbClr val="222222"/>
                </a:solidFill>
                <a:latin typeface="Source Sans Pro" pitchFamily="34" charset="0"/>
              </a:rPr>
              <a:t>Equipment cost</a:t>
            </a:r>
          </a:p>
          <a:p>
            <a:pPr>
              <a:buFont typeface="Arial" pitchFamily="34" charset="0"/>
              <a:buChar char="•"/>
            </a:pPr>
            <a:r>
              <a:rPr lang="en-US" altLang="en-US" sz="2200">
                <a:solidFill>
                  <a:srgbClr val="222222"/>
                </a:solidFill>
                <a:latin typeface="Source Sans Pro" pitchFamily="34" charset="0"/>
              </a:rPr>
              <a:t>Cost of supplies</a:t>
            </a:r>
          </a:p>
          <a:p>
            <a:pPr>
              <a:buFont typeface="Arial" pitchFamily="34" charset="0"/>
              <a:buChar char="•"/>
            </a:pPr>
            <a:r>
              <a:rPr lang="en-US" altLang="en-US" sz="2200">
                <a:solidFill>
                  <a:srgbClr val="222222"/>
                </a:solidFill>
                <a:latin typeface="Source Sans Pro" pitchFamily="34" charset="0"/>
              </a:rPr>
              <a:t>Travel cost</a:t>
            </a:r>
          </a:p>
          <a:p>
            <a:pPr>
              <a:buFont typeface="Arial" pitchFamily="34" charset="0"/>
              <a:buChar char="•"/>
            </a:pPr>
            <a:r>
              <a:rPr lang="en-US" altLang="en-US" sz="2200">
                <a:solidFill>
                  <a:srgbClr val="222222"/>
                </a:solidFill>
                <a:latin typeface="Source Sans Pro" pitchFamily="34" charset="0"/>
              </a:rPr>
              <a:t>Training cost</a:t>
            </a:r>
          </a:p>
          <a:p>
            <a:pPr>
              <a:buFont typeface="Arial" pitchFamily="34" charset="0"/>
              <a:buChar char="•"/>
            </a:pPr>
            <a:r>
              <a:rPr lang="en-US" altLang="en-US" sz="2200">
                <a:solidFill>
                  <a:srgbClr val="222222"/>
                </a:solidFill>
                <a:latin typeface="Source Sans Pro" pitchFamily="34" charset="0"/>
              </a:rPr>
              <a:t>Overhead cost, etc.</a:t>
            </a:r>
          </a:p>
          <a:p>
            <a:pPr algn="just" eaLnBrk="1" hangingPunct="1">
              <a:lnSpc>
                <a:spcPct val="150000"/>
              </a:lnSpc>
            </a:pPr>
            <a:endParaRPr lang="en-US" altLang="en-US" i="1">
              <a:solidFill>
                <a:srgbClr val="0000CC"/>
              </a:solidFill>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dirty="0">
                <a:solidFill>
                  <a:schemeClr val="bg1"/>
                </a:solidFill>
                <a:latin typeface="Calibri" pitchFamily="34" charset="0"/>
              </a:rPr>
              <a:t>UNIT- IV– Risk Analysis</a:t>
            </a:r>
          </a:p>
        </p:txBody>
      </p:sp>
      <p:sp>
        <p:nvSpPr>
          <p:cNvPr id="23555"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5" name="Title 1"/>
          <p:cNvSpPr txBox="1">
            <a:spLocks/>
          </p:cNvSpPr>
          <p:nvPr/>
        </p:nvSpPr>
        <p:spPr bwMode="auto">
          <a:xfrm>
            <a:off x="0" y="457200"/>
            <a:ext cx="12192000" cy="457200"/>
          </a:xfrm>
          <a:prstGeom prst="rect">
            <a:avLst/>
          </a:prstGeom>
          <a:solidFill>
            <a:schemeClr val="accent4">
              <a:lumMod val="20000"/>
              <a:lumOff val="80000"/>
            </a:schemeClr>
          </a:solidFill>
          <a:ln w="9525">
            <a:noFill/>
            <a:miter lim="800000"/>
            <a:headEnd/>
            <a:tailEnd/>
          </a:ln>
        </p:spPr>
        <p:txBody>
          <a:bodyPr anchor="ctr"/>
          <a:lstStyle/>
          <a:p>
            <a:pPr algn="ctr" eaLnBrk="1" fontAlgn="auto" hangingPunct="1">
              <a:spcAft>
                <a:spcPts val="0"/>
              </a:spcAft>
              <a:defRPr/>
            </a:pPr>
            <a:r>
              <a:rPr lang="en-US" sz="2700" b="1" i="1" dirty="0">
                <a:latin typeface="Arial" charset="0"/>
                <a:ea typeface="+mj-ea"/>
                <a:cs typeface="+mj-cs"/>
              </a:rPr>
              <a:t>Technique used to Estimate Cost </a:t>
            </a:r>
            <a:endParaRPr lang="en-US" sz="2700" b="1" i="1" dirty="0">
              <a:latin typeface="+mj-lt"/>
              <a:ea typeface="+mj-ea"/>
              <a:cs typeface="+mj-cs"/>
            </a:endParaRPr>
          </a:p>
        </p:txBody>
      </p:sp>
      <p:sp>
        <p:nvSpPr>
          <p:cNvPr id="23557" name="Rectangle 4"/>
          <p:cNvSpPr>
            <a:spLocks noChangeArrowheads="1"/>
          </p:cNvSpPr>
          <p:nvPr/>
        </p:nvSpPr>
        <p:spPr bwMode="auto">
          <a:xfrm>
            <a:off x="812800" y="2209800"/>
            <a:ext cx="10363200" cy="3231654"/>
          </a:xfrm>
          <a:prstGeom prst="rect">
            <a:avLst/>
          </a:prstGeom>
          <a:noFill/>
          <a:ln w="9525">
            <a:noFill/>
            <a:miter lim="800000"/>
            <a:headEnd/>
            <a:tailEnd/>
          </a:ln>
        </p:spPr>
        <p:txBody>
          <a:bodyPr>
            <a:spAutoFit/>
          </a:bodyPr>
          <a:lstStyle/>
          <a:p>
            <a:pPr algn="just"/>
            <a:r>
              <a:rPr lang="en-US" altLang="en-US" sz="2400">
                <a:solidFill>
                  <a:srgbClr val="222222"/>
                </a:solidFill>
                <a:latin typeface="Source Sans Pro" pitchFamily="34" charset="0"/>
              </a:rPr>
              <a:t>There are some techniques used to estimate a project cost like: Expert Judgement, Three-Point Estimation, Reserve Analysis and Cost of Quality.</a:t>
            </a:r>
          </a:p>
          <a:p>
            <a:pPr algn="just"/>
            <a:r>
              <a:rPr lang="en-US" altLang="en-US" sz="2400">
                <a:solidFill>
                  <a:srgbClr val="222222"/>
                </a:solidFill>
                <a:latin typeface="Source Sans Pro" pitchFamily="34" charset="0"/>
              </a:rPr>
              <a:t>However, to estimate project cost, formally there are few main methods (techniques) used as follows:</a:t>
            </a:r>
          </a:p>
          <a:p>
            <a:pPr algn="just" eaLnBrk="1" hangingPunct="1">
              <a:lnSpc>
                <a:spcPct val="150000"/>
              </a:lnSpc>
            </a:pPr>
            <a:r>
              <a:rPr lang="en-IN" altLang="en-US" sz="2400" b="1">
                <a:solidFill>
                  <a:srgbClr val="222222"/>
                </a:solidFill>
                <a:latin typeface="Source Sans Pro" pitchFamily="34" charset="0"/>
              </a:rPr>
              <a:t>Analogous Estimating</a:t>
            </a:r>
          </a:p>
          <a:p>
            <a:pPr algn="just"/>
            <a:r>
              <a:rPr lang="en-IN" altLang="en-US" sz="2400" b="1">
                <a:solidFill>
                  <a:srgbClr val="222222"/>
                </a:solidFill>
                <a:latin typeface="Source Sans Pro" pitchFamily="34" charset="0"/>
              </a:rPr>
              <a:t>Parametric estimating</a:t>
            </a:r>
          </a:p>
          <a:p>
            <a:pPr algn="just"/>
            <a:r>
              <a:rPr lang="en-IN" altLang="en-US" sz="2400" b="1">
                <a:solidFill>
                  <a:srgbClr val="222222"/>
                </a:solidFill>
                <a:latin typeface="Source Sans Pro" pitchFamily="34" charset="0"/>
              </a:rPr>
              <a:t>Bottom-up estimating</a:t>
            </a:r>
          </a:p>
          <a:p>
            <a:pPr algn="just"/>
            <a:endParaRPr lang="en-US" altLang="en-US" sz="2400" i="1">
              <a:solidFill>
                <a:srgbClr val="0000CC"/>
              </a:solidFill>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dirty="0">
                <a:solidFill>
                  <a:schemeClr val="bg1"/>
                </a:solidFill>
                <a:latin typeface="Calibri" pitchFamily="34" charset="0"/>
              </a:rPr>
              <a:t>UNIT- IV– Risk Analysis</a:t>
            </a:r>
          </a:p>
        </p:txBody>
      </p:sp>
      <p:sp>
        <p:nvSpPr>
          <p:cNvPr id="24579"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5" name="Title 1"/>
          <p:cNvSpPr txBox="1">
            <a:spLocks/>
          </p:cNvSpPr>
          <p:nvPr/>
        </p:nvSpPr>
        <p:spPr bwMode="auto">
          <a:xfrm>
            <a:off x="0" y="457200"/>
            <a:ext cx="12192000" cy="457200"/>
          </a:xfrm>
          <a:prstGeom prst="rect">
            <a:avLst/>
          </a:prstGeom>
          <a:solidFill>
            <a:schemeClr val="accent4">
              <a:lumMod val="20000"/>
              <a:lumOff val="80000"/>
            </a:schemeClr>
          </a:solidFill>
          <a:ln w="9525">
            <a:noFill/>
            <a:miter lim="800000"/>
            <a:headEnd/>
            <a:tailEnd/>
          </a:ln>
        </p:spPr>
        <p:txBody>
          <a:bodyPr anchor="ctr"/>
          <a:lstStyle/>
          <a:p>
            <a:pPr algn="ctr" eaLnBrk="1" fontAlgn="auto" hangingPunct="1">
              <a:spcAft>
                <a:spcPts val="0"/>
              </a:spcAft>
              <a:defRPr/>
            </a:pPr>
            <a:r>
              <a:rPr lang="en-US" sz="2700" b="1" i="1" dirty="0">
                <a:latin typeface="Arial" charset="0"/>
                <a:ea typeface="+mj-ea"/>
                <a:cs typeface="+mj-cs"/>
              </a:rPr>
              <a:t>Technique used to Estimate Cost </a:t>
            </a:r>
            <a:endParaRPr lang="en-US" sz="2700" b="1" i="1" dirty="0">
              <a:latin typeface="+mj-lt"/>
              <a:ea typeface="+mj-ea"/>
              <a:cs typeface="+mj-cs"/>
            </a:endParaRPr>
          </a:p>
        </p:txBody>
      </p:sp>
      <p:sp>
        <p:nvSpPr>
          <p:cNvPr id="21509" name="Rectangle 4"/>
          <p:cNvSpPr>
            <a:spLocks noChangeArrowheads="1"/>
          </p:cNvSpPr>
          <p:nvPr/>
        </p:nvSpPr>
        <p:spPr bwMode="auto">
          <a:xfrm>
            <a:off x="711200" y="1400175"/>
            <a:ext cx="10363200" cy="4524315"/>
          </a:xfrm>
          <a:prstGeom prst="rect">
            <a:avLst/>
          </a:prstGeom>
          <a:noFill/>
          <a:ln>
            <a:noFill/>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eaLnBrk="1" hangingPunct="1">
              <a:lnSpc>
                <a:spcPct val="150000"/>
              </a:lnSpc>
              <a:buFontTx/>
              <a:buAutoNum type="arabicPeriod"/>
              <a:defRPr/>
            </a:pPr>
            <a:r>
              <a:rPr lang="en-IN" b="1" dirty="0">
                <a:solidFill>
                  <a:srgbClr val="222222"/>
                </a:solidFill>
                <a:latin typeface="Source Sans Pro" panose="020B0503030403020204" pitchFamily="34" charset="0"/>
              </a:rPr>
              <a:t>Analogous Estimating</a:t>
            </a:r>
          </a:p>
          <a:p>
            <a:pPr algn="just" eaLnBrk="1" hangingPunct="1">
              <a:lnSpc>
                <a:spcPct val="150000"/>
              </a:lnSpc>
              <a:defRPr/>
            </a:pPr>
            <a:r>
              <a:rPr lang="en-US" dirty="0">
                <a:solidFill>
                  <a:srgbClr val="222222"/>
                </a:solidFill>
                <a:latin typeface="Source Sans Pro" panose="020B0503030403020204" pitchFamily="34" charset="0"/>
              </a:rPr>
              <a:t>This estimating technique is based on </a:t>
            </a:r>
            <a:r>
              <a:rPr lang="en-US" dirty="0">
                <a:solidFill>
                  <a:srgbClr val="FF0000"/>
                </a:solidFill>
                <a:latin typeface="Source Sans Pro" panose="020B0503030403020204" pitchFamily="34" charset="0"/>
              </a:rPr>
              <a:t>expert judgments and information based on similar previous projects.</a:t>
            </a:r>
            <a:r>
              <a:rPr lang="en-US" dirty="0">
                <a:solidFill>
                  <a:srgbClr val="222222"/>
                </a:solidFill>
                <a:latin typeface="Source Sans Pro" panose="020B0503030403020204" pitchFamily="34" charset="0"/>
              </a:rPr>
              <a:t> </a:t>
            </a:r>
            <a:r>
              <a:rPr lang="en-US" dirty="0">
                <a:solidFill>
                  <a:srgbClr val="FF0000"/>
                </a:solidFill>
                <a:latin typeface="Source Sans Pro" panose="020B0503030403020204" pitchFamily="34" charset="0"/>
              </a:rPr>
              <a:t>Where previously done similar project cost is considered with plus or minus of 20% for existing project</a:t>
            </a:r>
            <a:r>
              <a:rPr lang="en-US" dirty="0">
                <a:solidFill>
                  <a:srgbClr val="222222"/>
                </a:solidFill>
                <a:latin typeface="Source Sans Pro" panose="020B0503030403020204" pitchFamily="34" charset="0"/>
              </a:rPr>
              <a:t>.</a:t>
            </a:r>
            <a:endParaRPr lang="en-IN" b="1" dirty="0">
              <a:solidFill>
                <a:srgbClr val="222222"/>
              </a:solidFill>
              <a:latin typeface="Source Sans Pro" panose="020B0503030403020204" pitchFamily="34" charset="0"/>
            </a:endParaRPr>
          </a:p>
          <a:p>
            <a:pPr>
              <a:defRPr/>
            </a:pPr>
            <a:r>
              <a:rPr lang="en-IN" b="1" dirty="0">
                <a:solidFill>
                  <a:srgbClr val="222222"/>
                </a:solidFill>
                <a:latin typeface="Source Sans Pro" panose="020B0503030403020204" pitchFamily="34" charset="0"/>
              </a:rPr>
              <a:t>2. Parametric estimating </a:t>
            </a:r>
          </a:p>
          <a:p>
            <a:pPr>
              <a:defRPr/>
            </a:pPr>
            <a:r>
              <a:rPr lang="en-US" dirty="0">
                <a:solidFill>
                  <a:srgbClr val="222222"/>
                </a:solidFill>
                <a:latin typeface="Source Sans Pro" panose="020B0503030403020204" pitchFamily="34" charset="0"/>
              </a:rPr>
              <a:t>Past data or record is used to estimate cost for the current project.</a:t>
            </a:r>
            <a:endParaRPr lang="en-IN" b="1" dirty="0">
              <a:solidFill>
                <a:srgbClr val="222222"/>
              </a:solidFill>
              <a:latin typeface="Source Sans Pro" panose="020B0503030403020204" pitchFamily="34" charset="0"/>
            </a:endParaRPr>
          </a:p>
          <a:p>
            <a:pPr>
              <a:defRPr/>
            </a:pPr>
            <a:endParaRPr lang="en-IN" b="1" dirty="0">
              <a:solidFill>
                <a:srgbClr val="222222"/>
              </a:solidFill>
              <a:latin typeface="Source Sans Pro" panose="020B0503030403020204" pitchFamily="34" charset="0"/>
            </a:endParaRPr>
          </a:p>
          <a:p>
            <a:pPr>
              <a:defRPr/>
            </a:pPr>
            <a:r>
              <a:rPr lang="en-IN" b="1" dirty="0">
                <a:solidFill>
                  <a:srgbClr val="222222"/>
                </a:solidFill>
                <a:latin typeface="Source Sans Pro" panose="020B0503030403020204" pitchFamily="34" charset="0"/>
              </a:rPr>
              <a:t>3. Bottom-up estimating</a:t>
            </a:r>
          </a:p>
          <a:p>
            <a:pPr>
              <a:defRPr/>
            </a:pPr>
            <a:r>
              <a:rPr lang="en-US" dirty="0">
                <a:solidFill>
                  <a:srgbClr val="222222"/>
                </a:solidFill>
                <a:latin typeface="Source Sans Pro" panose="020B0503030403020204" pitchFamily="34" charset="0"/>
              </a:rPr>
              <a:t>Once you have defined the scope of the project, it is the most reliable form of technique. In this technique</a:t>
            </a:r>
            <a:r>
              <a:rPr lang="en-US" dirty="0">
                <a:solidFill>
                  <a:srgbClr val="FF0000"/>
                </a:solidFill>
                <a:latin typeface="Source Sans Pro" panose="020B0503030403020204" pitchFamily="34" charset="0"/>
              </a:rPr>
              <a:t>, based on scope of the project, you estimate the cost for each resource or deliverables</a:t>
            </a:r>
            <a:r>
              <a:rPr lang="en-US" dirty="0">
                <a:solidFill>
                  <a:srgbClr val="222222"/>
                </a:solidFill>
                <a:latin typeface="Source Sans Pro" panose="020B0503030403020204" pitchFamily="34" charset="0"/>
              </a:rPr>
              <a:t>.</a:t>
            </a:r>
          </a:p>
          <a:p>
            <a:pPr>
              <a:defRPr/>
            </a:pPr>
            <a:r>
              <a:rPr lang="en-US" dirty="0">
                <a:solidFill>
                  <a:srgbClr val="222222"/>
                </a:solidFill>
                <a:latin typeface="Source Sans Pro" panose="020B0503030403020204" pitchFamily="34" charset="0"/>
              </a:rPr>
              <a:t>Likewise, there are other methods (techniques) which could be useful for estimating cost like PERT estimating, vendor bid analysis, etc.</a:t>
            </a:r>
          </a:p>
          <a:p>
            <a:pPr>
              <a:defRPr/>
            </a:pPr>
            <a:endParaRPr lang="en-IN" b="1" dirty="0">
              <a:solidFill>
                <a:srgbClr val="222222"/>
              </a:solidFill>
              <a:latin typeface="Source Sans Pro" panose="020B0503030403020204" pitchFamily="34" charset="0"/>
            </a:endParaRPr>
          </a:p>
          <a:p>
            <a:pPr>
              <a:defRPr/>
            </a:pPr>
            <a:endParaRPr lang="en-US" altLang="en-US" i="1" dirty="0">
              <a:solidFill>
                <a:srgbClr val="0000CC"/>
              </a:solidFill>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dirty="0">
                <a:solidFill>
                  <a:schemeClr val="bg1"/>
                </a:solidFill>
                <a:latin typeface="Calibri" pitchFamily="34" charset="0"/>
              </a:rPr>
              <a:t>UNIT- IV– Risk Analysis</a:t>
            </a:r>
          </a:p>
        </p:txBody>
      </p:sp>
      <p:sp>
        <p:nvSpPr>
          <p:cNvPr id="25603"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5" name="Title 1"/>
          <p:cNvSpPr txBox="1">
            <a:spLocks/>
          </p:cNvSpPr>
          <p:nvPr/>
        </p:nvSpPr>
        <p:spPr bwMode="auto">
          <a:xfrm>
            <a:off x="0" y="457200"/>
            <a:ext cx="12192000" cy="457200"/>
          </a:xfrm>
          <a:prstGeom prst="rect">
            <a:avLst/>
          </a:prstGeom>
          <a:solidFill>
            <a:schemeClr val="accent4">
              <a:lumMod val="20000"/>
              <a:lumOff val="80000"/>
            </a:schemeClr>
          </a:solidFill>
          <a:ln w="9525">
            <a:noFill/>
            <a:miter lim="800000"/>
            <a:headEnd/>
            <a:tailEnd/>
          </a:ln>
        </p:spPr>
        <p:txBody>
          <a:bodyPr anchor="ctr"/>
          <a:lstStyle/>
          <a:p>
            <a:pPr algn="ctr" eaLnBrk="1" fontAlgn="auto" hangingPunct="1">
              <a:spcAft>
                <a:spcPts val="0"/>
              </a:spcAft>
              <a:defRPr/>
            </a:pPr>
            <a:r>
              <a:rPr lang="en-US" sz="2700" b="1" i="1" dirty="0">
                <a:latin typeface="Arial" charset="0"/>
                <a:ea typeface="+mj-ea"/>
                <a:cs typeface="+mj-cs"/>
              </a:rPr>
              <a:t>Working Capital Requirement </a:t>
            </a:r>
            <a:endParaRPr lang="en-US" sz="2700" b="1" i="1" dirty="0">
              <a:latin typeface="+mj-lt"/>
              <a:ea typeface="+mj-ea"/>
              <a:cs typeface="+mj-cs"/>
            </a:endParaRPr>
          </a:p>
        </p:txBody>
      </p:sp>
      <p:sp>
        <p:nvSpPr>
          <p:cNvPr id="25605" name="Rectangle 4"/>
          <p:cNvSpPr>
            <a:spLocks noChangeArrowheads="1"/>
          </p:cNvSpPr>
          <p:nvPr/>
        </p:nvSpPr>
        <p:spPr bwMode="auto">
          <a:xfrm>
            <a:off x="711200" y="1400175"/>
            <a:ext cx="10363200" cy="3477875"/>
          </a:xfrm>
          <a:prstGeom prst="rect">
            <a:avLst/>
          </a:prstGeom>
          <a:noFill/>
          <a:ln w="9525">
            <a:noFill/>
            <a:miter lim="800000"/>
            <a:headEnd/>
            <a:tailEnd/>
          </a:ln>
        </p:spPr>
        <p:txBody>
          <a:bodyPr>
            <a:spAutoFit/>
          </a:bodyPr>
          <a:lstStyle/>
          <a:p>
            <a:pPr algn="just"/>
            <a:r>
              <a:rPr lang="en-US" altLang="en-US" sz="2200">
                <a:solidFill>
                  <a:srgbClr val="002F3C"/>
                </a:solidFill>
                <a:latin typeface="Allianz Neo"/>
              </a:rPr>
              <a:t>The Working Capital Requirement (WCR) is a financial metric showing the </a:t>
            </a:r>
            <a:r>
              <a:rPr lang="en-US" altLang="en-US" sz="2200" b="1">
                <a:solidFill>
                  <a:srgbClr val="002F3C"/>
                </a:solidFill>
                <a:latin typeface="Allianz Neo"/>
              </a:rPr>
              <a:t>amount of financial resources needed to cover the costs of the production cycle,</a:t>
            </a:r>
            <a:r>
              <a:rPr lang="en-US" altLang="en-US" sz="2200">
                <a:solidFill>
                  <a:srgbClr val="002F3C"/>
                </a:solidFill>
                <a:latin typeface="Allianz Neo"/>
              </a:rPr>
              <a:t> upcoming operational expenses and the repayments of debts. In other words, </a:t>
            </a:r>
            <a:r>
              <a:rPr lang="en-US" altLang="en-US" sz="2200">
                <a:solidFill>
                  <a:srgbClr val="FF0000"/>
                </a:solidFill>
                <a:latin typeface="Allianz Neo"/>
              </a:rPr>
              <a:t>it shows you the amount of money needed to finance the gap between payments to suppliers and payments from customers.</a:t>
            </a:r>
          </a:p>
          <a:p>
            <a:pPr algn="just"/>
            <a:endParaRPr lang="en-US" altLang="en-US" sz="2200">
              <a:solidFill>
                <a:srgbClr val="002F3C"/>
              </a:solidFill>
              <a:latin typeface="Allianz Neo"/>
            </a:endParaRPr>
          </a:p>
          <a:p>
            <a:pPr algn="just"/>
            <a:r>
              <a:rPr lang="en-US" altLang="en-US" sz="2200">
                <a:solidFill>
                  <a:srgbClr val="002F3C"/>
                </a:solidFill>
                <a:latin typeface="Allianz Neo"/>
              </a:rPr>
              <a:t>Logically, the working capital requirement calculation can be done via the following formula:</a:t>
            </a:r>
            <a:br>
              <a:rPr lang="en-US" altLang="en-US" sz="2200"/>
            </a:br>
            <a:r>
              <a:rPr lang="en-US" altLang="en-US" sz="2200" b="1">
                <a:solidFill>
                  <a:srgbClr val="002F3C"/>
                </a:solidFill>
                <a:latin typeface="Allianz Neo"/>
              </a:rPr>
              <a:t>WCR = Inventory + Accounts Receivable – Accounts Payable.</a:t>
            </a:r>
            <a:endParaRPr lang="en-IN" altLang="en-US" sz="2200" b="1">
              <a:solidFill>
                <a:srgbClr val="222222"/>
              </a:solidFill>
              <a:latin typeface="Source Sans Pro" pitchFamily="34" charset="0"/>
            </a:endParaRPr>
          </a:p>
          <a:p>
            <a:pPr algn="just"/>
            <a:endParaRPr lang="en-US" altLang="en-US" sz="2200" i="1">
              <a:solidFill>
                <a:srgbClr val="0000CC"/>
              </a:solidFill>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dirty="0">
                <a:solidFill>
                  <a:schemeClr val="bg1"/>
                </a:solidFill>
                <a:latin typeface="Calibri" pitchFamily="34" charset="0"/>
              </a:rPr>
              <a:t>UNIT- IV– Risk Analysis</a:t>
            </a:r>
          </a:p>
        </p:txBody>
      </p:sp>
      <p:sp>
        <p:nvSpPr>
          <p:cNvPr id="26627"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5" name="Title 1"/>
          <p:cNvSpPr txBox="1">
            <a:spLocks/>
          </p:cNvSpPr>
          <p:nvPr/>
        </p:nvSpPr>
        <p:spPr bwMode="auto">
          <a:xfrm>
            <a:off x="0" y="457200"/>
            <a:ext cx="12192000" cy="457200"/>
          </a:xfrm>
          <a:prstGeom prst="rect">
            <a:avLst/>
          </a:prstGeom>
          <a:solidFill>
            <a:schemeClr val="accent4">
              <a:lumMod val="20000"/>
              <a:lumOff val="80000"/>
            </a:schemeClr>
          </a:solidFill>
          <a:ln w="9525">
            <a:noFill/>
            <a:miter lim="800000"/>
            <a:headEnd/>
            <a:tailEnd/>
          </a:ln>
        </p:spPr>
        <p:txBody>
          <a:bodyPr anchor="ctr"/>
          <a:lstStyle/>
          <a:p>
            <a:pPr algn="ctr" eaLnBrk="1" fontAlgn="auto" hangingPunct="1">
              <a:spcAft>
                <a:spcPts val="0"/>
              </a:spcAft>
              <a:defRPr/>
            </a:pPr>
            <a:r>
              <a:rPr lang="en-US" sz="2700" b="1" i="1" dirty="0">
                <a:latin typeface="Arial" charset="0"/>
                <a:ea typeface="+mj-ea"/>
                <a:cs typeface="+mj-cs"/>
              </a:rPr>
              <a:t>Working Capital Requirement </a:t>
            </a:r>
            <a:endParaRPr lang="en-US" sz="2700" b="1" i="1" dirty="0">
              <a:latin typeface="+mj-lt"/>
              <a:ea typeface="+mj-ea"/>
              <a:cs typeface="+mj-cs"/>
            </a:endParaRPr>
          </a:p>
        </p:txBody>
      </p:sp>
      <p:pic>
        <p:nvPicPr>
          <p:cNvPr id="26629" name="Picture 2"/>
          <p:cNvPicPr>
            <a:picLocks noChangeAspect="1" noChangeArrowheads="1"/>
          </p:cNvPicPr>
          <p:nvPr/>
        </p:nvPicPr>
        <p:blipFill>
          <a:blip r:embed="rId3"/>
          <a:srcRect/>
          <a:stretch>
            <a:fillRect/>
          </a:stretch>
        </p:blipFill>
        <p:spPr bwMode="auto">
          <a:xfrm>
            <a:off x="920751" y="1538288"/>
            <a:ext cx="10350500" cy="4481512"/>
          </a:xfrm>
          <a:prstGeom prst="rect">
            <a:avLst/>
          </a:prstGeom>
          <a:noFill/>
          <a:ln w="9525">
            <a:noFill/>
            <a:miter lim="800000"/>
            <a:headEnd/>
            <a:tailEnd/>
          </a:ln>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dirty="0">
                <a:solidFill>
                  <a:schemeClr val="bg1"/>
                </a:solidFill>
                <a:latin typeface="Calibri" pitchFamily="34" charset="0"/>
              </a:rPr>
              <a:t>UNIT- IV– Risk Analysis</a:t>
            </a:r>
          </a:p>
        </p:txBody>
      </p:sp>
      <p:sp>
        <p:nvSpPr>
          <p:cNvPr id="27651"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5" name="Title 1"/>
          <p:cNvSpPr txBox="1">
            <a:spLocks/>
          </p:cNvSpPr>
          <p:nvPr/>
        </p:nvSpPr>
        <p:spPr bwMode="auto">
          <a:xfrm>
            <a:off x="0" y="457200"/>
            <a:ext cx="12192000" cy="457200"/>
          </a:xfrm>
          <a:prstGeom prst="rect">
            <a:avLst/>
          </a:prstGeom>
          <a:solidFill>
            <a:schemeClr val="accent4">
              <a:lumMod val="20000"/>
              <a:lumOff val="80000"/>
            </a:schemeClr>
          </a:solidFill>
          <a:ln w="9525">
            <a:noFill/>
            <a:miter lim="800000"/>
            <a:headEnd/>
            <a:tailEnd/>
          </a:ln>
        </p:spPr>
        <p:txBody>
          <a:bodyPr anchor="ctr"/>
          <a:lstStyle/>
          <a:p>
            <a:pPr algn="ctr" eaLnBrk="1" fontAlgn="auto" hangingPunct="1">
              <a:spcAft>
                <a:spcPts val="0"/>
              </a:spcAft>
              <a:defRPr/>
            </a:pPr>
            <a:r>
              <a:rPr lang="en-US" sz="2700" b="1" i="1" dirty="0">
                <a:latin typeface="Arial" charset="0"/>
                <a:ea typeface="+mj-ea"/>
                <a:cs typeface="+mj-cs"/>
              </a:rPr>
              <a:t>Prepare Projected Balance Sheet </a:t>
            </a:r>
            <a:endParaRPr lang="en-US" sz="2700" b="1" i="1" dirty="0">
              <a:latin typeface="+mj-lt"/>
              <a:ea typeface="+mj-ea"/>
              <a:cs typeface="+mj-cs"/>
            </a:endParaRPr>
          </a:p>
        </p:txBody>
      </p:sp>
      <p:sp>
        <p:nvSpPr>
          <p:cNvPr id="53253" name="Rectangle 4"/>
          <p:cNvSpPr>
            <a:spLocks noChangeArrowheads="1"/>
          </p:cNvSpPr>
          <p:nvPr/>
        </p:nvSpPr>
        <p:spPr bwMode="auto">
          <a:xfrm>
            <a:off x="711200" y="1400176"/>
            <a:ext cx="10363200" cy="2800767"/>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defRPr/>
            </a:pPr>
            <a:r>
              <a:rPr lang="en-US" altLang="en-US" sz="2200" dirty="0">
                <a:solidFill>
                  <a:srgbClr val="000000"/>
                </a:solidFill>
                <a:latin typeface="Roboto" panose="02000000000000000000" pitchFamily="2" charset="0"/>
              </a:rPr>
              <a:t> Following steps will be helpful for preparing projected balance sheet.</a:t>
            </a:r>
          </a:p>
          <a:p>
            <a:pPr marL="342900" indent="-342900" algn="just">
              <a:spcBef>
                <a:spcPct val="0"/>
              </a:spcBef>
              <a:buFont typeface="Wingdings" panose="05000000000000000000" pitchFamily="2" charset="2"/>
              <a:buChar char="v"/>
              <a:defRPr/>
            </a:pPr>
            <a:endParaRPr lang="en-US" altLang="en-US" sz="2200" dirty="0">
              <a:solidFill>
                <a:srgbClr val="000000"/>
              </a:solidFill>
              <a:latin typeface="Roboto" panose="02000000000000000000" pitchFamily="2" charset="0"/>
            </a:endParaRPr>
          </a:p>
          <a:p>
            <a:pPr marL="342900" indent="-342900" algn="just">
              <a:spcBef>
                <a:spcPct val="0"/>
              </a:spcBef>
              <a:buFont typeface="Wingdings" panose="05000000000000000000" pitchFamily="2" charset="2"/>
              <a:buChar char="v"/>
              <a:defRPr/>
            </a:pPr>
            <a:r>
              <a:rPr lang="en-US" altLang="en-US" sz="2200" b="1" dirty="0">
                <a:solidFill>
                  <a:srgbClr val="000000"/>
                </a:solidFill>
                <a:latin typeface="Roboto" panose="02000000000000000000" pitchFamily="2" charset="0"/>
              </a:rPr>
              <a:t>Calculate cash in hand and cash at bank</a:t>
            </a:r>
            <a:endParaRPr lang="en-US" altLang="en-US" sz="2200" dirty="0">
              <a:solidFill>
                <a:srgbClr val="000000"/>
              </a:solidFill>
              <a:latin typeface="Roboto" panose="02000000000000000000" pitchFamily="2" charset="0"/>
            </a:endParaRPr>
          </a:p>
          <a:p>
            <a:pPr marL="342900" indent="-342900" algn="just">
              <a:spcBef>
                <a:spcPct val="0"/>
              </a:spcBef>
              <a:buFont typeface="Wingdings" panose="05000000000000000000" pitchFamily="2" charset="2"/>
              <a:buChar char="v"/>
              <a:defRPr/>
            </a:pPr>
            <a:r>
              <a:rPr lang="en-IN" altLang="en-US" sz="2200" b="1" dirty="0">
                <a:solidFill>
                  <a:srgbClr val="000000"/>
                </a:solidFill>
                <a:latin typeface="Roboto" panose="02000000000000000000" pitchFamily="2" charset="0"/>
              </a:rPr>
              <a:t>Calculate Fixed Assets</a:t>
            </a:r>
            <a:endParaRPr lang="en-US" altLang="en-US" sz="2200" b="1" dirty="0">
              <a:solidFill>
                <a:srgbClr val="000000"/>
              </a:solidFill>
              <a:latin typeface="Roboto" panose="02000000000000000000" pitchFamily="2" charset="0"/>
            </a:endParaRPr>
          </a:p>
          <a:p>
            <a:pPr marL="342900" indent="-342900" algn="just">
              <a:spcBef>
                <a:spcPct val="0"/>
              </a:spcBef>
              <a:buFont typeface="Wingdings" panose="05000000000000000000" pitchFamily="2" charset="2"/>
              <a:buChar char="v"/>
              <a:defRPr/>
            </a:pPr>
            <a:r>
              <a:rPr lang="en-US" altLang="en-US" sz="2200" b="1" dirty="0">
                <a:solidFill>
                  <a:srgbClr val="000000"/>
                </a:solidFill>
                <a:latin typeface="Roboto" panose="02000000000000000000" pitchFamily="2" charset="0"/>
              </a:rPr>
              <a:t>Calculate Value of Financial Instruments </a:t>
            </a:r>
          </a:p>
          <a:p>
            <a:pPr marL="342900" indent="-342900" algn="just">
              <a:spcBef>
                <a:spcPct val="0"/>
              </a:spcBef>
              <a:buFont typeface="Wingdings" panose="05000000000000000000" pitchFamily="2" charset="2"/>
              <a:buChar char="v"/>
              <a:defRPr/>
            </a:pPr>
            <a:r>
              <a:rPr lang="en-IN" altLang="en-US" sz="2200" b="1" dirty="0">
                <a:solidFill>
                  <a:srgbClr val="000000"/>
                </a:solidFill>
                <a:latin typeface="Roboto" panose="02000000000000000000" pitchFamily="2" charset="0"/>
              </a:rPr>
              <a:t>Calculate your Business Earning</a:t>
            </a:r>
            <a:endParaRPr lang="en-US" altLang="en-US" sz="2200" b="1" dirty="0">
              <a:solidFill>
                <a:srgbClr val="000000"/>
              </a:solidFill>
              <a:latin typeface="Roboto" panose="02000000000000000000" pitchFamily="2" charset="0"/>
            </a:endParaRPr>
          </a:p>
          <a:p>
            <a:pPr marL="342900" indent="-342900" algn="just">
              <a:spcBef>
                <a:spcPct val="0"/>
              </a:spcBef>
              <a:buFont typeface="Wingdings" panose="05000000000000000000" pitchFamily="2" charset="2"/>
              <a:buChar char="v"/>
              <a:defRPr/>
            </a:pPr>
            <a:r>
              <a:rPr lang="en-IN" altLang="en-US" sz="2200" b="1" dirty="0">
                <a:solidFill>
                  <a:srgbClr val="000000"/>
                </a:solidFill>
                <a:latin typeface="Roboto" panose="02000000000000000000" pitchFamily="2" charset="0"/>
              </a:rPr>
              <a:t>Calculate Business's Liabilities</a:t>
            </a:r>
            <a:endParaRPr lang="en-US" altLang="en-US" sz="2200" b="1" dirty="0">
              <a:solidFill>
                <a:srgbClr val="000000"/>
              </a:solidFill>
              <a:latin typeface="Roboto" panose="02000000000000000000" pitchFamily="2" charset="0"/>
            </a:endParaRPr>
          </a:p>
          <a:p>
            <a:pPr marL="342900" indent="-342900" algn="just">
              <a:spcBef>
                <a:spcPct val="0"/>
              </a:spcBef>
              <a:buFont typeface="Wingdings" panose="05000000000000000000" pitchFamily="2" charset="2"/>
              <a:buChar char="v"/>
              <a:defRPr/>
            </a:pPr>
            <a:r>
              <a:rPr lang="en-IN" altLang="en-US" sz="2200" b="1" dirty="0">
                <a:solidFill>
                  <a:srgbClr val="000000"/>
                </a:solidFill>
                <a:latin typeface="Roboto" panose="02000000000000000000" pitchFamily="2" charset="0"/>
              </a:rPr>
              <a:t>Calculate Business's Capital</a:t>
            </a:r>
            <a:endParaRPr lang="en-US" altLang="en-US" sz="2200" i="1" dirty="0">
              <a:solidFill>
                <a:srgbClr val="0000CC"/>
              </a:solidFill>
              <a:latin typeface="Arial" panose="020B0604020202020204" pitchFamily="34"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r>
              <a:rPr lang="en-IN" b="1" dirty="0"/>
              <a:t>Common project cost estimation techniques</a:t>
            </a:r>
            <a:br>
              <a:rPr lang="en-IN" b="1" dirty="0"/>
            </a:br>
            <a:br>
              <a:rPr lang="en-IN" b="1" dirty="0"/>
            </a:br>
            <a:br>
              <a:rPr lang="en-US" b="1" dirty="0"/>
            </a:br>
            <a:br>
              <a:rPr lang="en-US" dirty="0"/>
            </a:br>
            <a:br>
              <a:rPr lang="en-US" b="1" dirty="0"/>
            </a:br>
            <a:br>
              <a:rPr lang="en-IN" b="1" dirty="0"/>
            </a:br>
            <a:endParaRPr lang="en-IN" b="1" dirty="0"/>
          </a:p>
        </p:txBody>
      </p:sp>
      <p:sp>
        <p:nvSpPr>
          <p:cNvPr id="3" name="Content Placeholder 2"/>
          <p:cNvSpPr>
            <a:spLocks noGrp="1"/>
          </p:cNvSpPr>
          <p:nvPr>
            <p:ph idx="1"/>
          </p:nvPr>
        </p:nvSpPr>
        <p:spPr>
          <a:xfrm>
            <a:off x="838200" y="901148"/>
            <a:ext cx="10515600" cy="5275815"/>
          </a:xfrm>
        </p:spPr>
        <p:txBody>
          <a:bodyPr>
            <a:normAutofit/>
          </a:bodyPr>
          <a:lstStyle/>
          <a:p>
            <a:pPr marL="0" indent="0" algn="just">
              <a:buNone/>
            </a:pPr>
            <a:r>
              <a:rPr lang="en-US" sz="2400" dirty="0"/>
              <a:t>Depending on your </a:t>
            </a:r>
            <a:r>
              <a:rPr lang="en-US" sz="2400" dirty="0">
                <a:solidFill>
                  <a:srgbClr val="FF0000"/>
                </a:solidFill>
              </a:rPr>
              <a:t>project type and size, stakeholder expectations, potential billing method, and other project-related factors</a:t>
            </a:r>
            <a:r>
              <a:rPr lang="en-US" sz="2400" dirty="0"/>
              <a:t>, various techniques and tools can be applied to make an educated guess about the project’s price. We’ve gathered them in one table together with recommendations.</a:t>
            </a:r>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987498167"/>
              </p:ext>
            </p:extLst>
          </p:nvPr>
        </p:nvGraphicFramePr>
        <p:xfrm>
          <a:off x="1027780" y="2609079"/>
          <a:ext cx="9547455" cy="3347773"/>
        </p:xfrm>
        <a:graphic>
          <a:graphicData uri="http://schemas.openxmlformats.org/drawingml/2006/table">
            <a:tbl>
              <a:tblPr/>
              <a:tblGrid>
                <a:gridCol w="2043262">
                  <a:extLst>
                    <a:ext uri="{9D8B030D-6E8A-4147-A177-3AD203B41FA5}">
                      <a16:colId xmlns:a16="http://schemas.microsoft.com/office/drawing/2014/main" val="20000"/>
                    </a:ext>
                  </a:extLst>
                </a:gridCol>
                <a:gridCol w="3109748">
                  <a:extLst>
                    <a:ext uri="{9D8B030D-6E8A-4147-A177-3AD203B41FA5}">
                      <a16:colId xmlns:a16="http://schemas.microsoft.com/office/drawing/2014/main" val="20001"/>
                    </a:ext>
                  </a:extLst>
                </a:gridCol>
                <a:gridCol w="4394445">
                  <a:extLst>
                    <a:ext uri="{9D8B030D-6E8A-4147-A177-3AD203B41FA5}">
                      <a16:colId xmlns:a16="http://schemas.microsoft.com/office/drawing/2014/main" val="20002"/>
                    </a:ext>
                  </a:extLst>
                </a:gridCol>
              </a:tblGrid>
              <a:tr h="3347773">
                <a:tc>
                  <a:txBody>
                    <a:bodyPr/>
                    <a:lstStyle/>
                    <a:p>
                      <a:pPr algn="ctr" fontAlgn="t"/>
                      <a:r>
                        <a:rPr lang="en-US" b="1" dirty="0">
                          <a:solidFill>
                            <a:srgbClr val="494A52"/>
                          </a:solidFill>
                          <a:effectLst/>
                          <a:latin typeface="TTNorms"/>
                        </a:rPr>
                        <a:t>Estimation</a:t>
                      </a:r>
                    </a:p>
                    <a:p>
                      <a:pPr algn="ctr" fontAlgn="t"/>
                      <a:endParaRPr lang="en-US" sz="1800" b="0" i="0" kern="1200" dirty="0">
                        <a:solidFill>
                          <a:srgbClr val="494A52"/>
                        </a:solidFill>
                        <a:effectLst/>
                        <a:latin typeface="TTNorms"/>
                        <a:ea typeface="+mn-ea"/>
                        <a:cs typeface="+mn-cs"/>
                      </a:endParaRPr>
                    </a:p>
                    <a:p>
                      <a:pPr algn="ctr" fontAlgn="t"/>
                      <a:r>
                        <a:rPr lang="en-IN" sz="1800" b="0" i="0" kern="1200" dirty="0">
                          <a:solidFill>
                            <a:schemeClr val="tx1"/>
                          </a:solidFill>
                          <a:effectLst/>
                          <a:latin typeface="+mn-lt"/>
                          <a:ea typeface="+mn-ea"/>
                          <a:cs typeface="+mn-cs"/>
                        </a:rPr>
                        <a:t>Bottom-up estimation</a:t>
                      </a:r>
                      <a:endParaRPr lang="en-IN" dirty="0">
                        <a:solidFill>
                          <a:srgbClr val="494A52"/>
                        </a:solidFill>
                        <a:effectLst/>
                        <a:latin typeface="TTNorms"/>
                      </a:endParaRPr>
                    </a:p>
                  </a:txBody>
                  <a:tcPr marL="25400" marR="25400" marT="25400" marB="25400">
                    <a:lnL w="6350" cap="flat" cmpd="sng" algn="ctr">
                      <a:solidFill>
                        <a:srgbClr val="494A52"/>
                      </a:solidFill>
                      <a:prstDash val="solid"/>
                      <a:round/>
                      <a:headEnd type="none" w="med" len="med"/>
                      <a:tailEnd type="none" w="med" len="med"/>
                    </a:lnL>
                    <a:lnR w="6350" cap="flat" cmpd="sng" algn="ctr">
                      <a:solidFill>
                        <a:srgbClr val="494A52"/>
                      </a:solidFill>
                      <a:prstDash val="solid"/>
                      <a:round/>
                      <a:headEnd type="none" w="med" len="med"/>
                      <a:tailEnd type="none" w="med" len="med"/>
                    </a:lnR>
                    <a:lnT w="6350" cap="flat" cmpd="sng" algn="ctr">
                      <a:solidFill>
                        <a:srgbClr val="494A52"/>
                      </a:solidFill>
                      <a:prstDash val="solid"/>
                      <a:round/>
                      <a:headEnd type="none" w="med" len="med"/>
                      <a:tailEnd type="none" w="med" len="med"/>
                    </a:lnT>
                    <a:lnB w="6350" cap="flat" cmpd="sng" algn="ctr">
                      <a:solidFill>
                        <a:srgbClr val="494A52"/>
                      </a:solidFill>
                      <a:prstDash val="solid"/>
                      <a:round/>
                      <a:headEnd type="none" w="med" len="med"/>
                      <a:tailEnd type="none" w="med" len="med"/>
                    </a:lnB>
                    <a:solidFill>
                      <a:srgbClr val="FFFFFF"/>
                    </a:solidFill>
                  </a:tcPr>
                </a:tc>
                <a:tc>
                  <a:txBody>
                    <a:bodyPr/>
                    <a:lstStyle/>
                    <a:p>
                      <a:pPr algn="ctr" fontAlgn="t"/>
                      <a:r>
                        <a:rPr lang="en-US" b="1" dirty="0">
                          <a:solidFill>
                            <a:srgbClr val="494A52"/>
                          </a:solidFill>
                          <a:effectLst/>
                          <a:latin typeface="TTNorms"/>
                        </a:rPr>
                        <a:t>Definition</a:t>
                      </a:r>
                    </a:p>
                    <a:p>
                      <a:pPr algn="ctr" fontAlgn="t"/>
                      <a:endParaRPr lang="en-US" dirty="0">
                        <a:solidFill>
                          <a:srgbClr val="494A52"/>
                        </a:solidFill>
                        <a:effectLst/>
                        <a:latin typeface="TTNorms"/>
                      </a:endParaRPr>
                    </a:p>
                    <a:p>
                      <a:pPr algn="ctr" fontAlgn="t"/>
                      <a:r>
                        <a:rPr lang="en-US" sz="1800" b="0" i="0" kern="1200" dirty="0">
                          <a:solidFill>
                            <a:schemeClr val="tx1"/>
                          </a:solidFill>
                          <a:effectLst/>
                          <a:latin typeface="+mn-lt"/>
                          <a:ea typeface="+mn-ea"/>
                          <a:cs typeface="+mn-cs"/>
                        </a:rPr>
                        <a:t>Assigning </a:t>
                      </a:r>
                      <a:r>
                        <a:rPr lang="en-US" sz="1800" b="0" i="0" kern="1200" dirty="0">
                          <a:solidFill>
                            <a:srgbClr val="FF0000"/>
                          </a:solidFill>
                          <a:effectLst/>
                          <a:latin typeface="+mn-lt"/>
                          <a:ea typeface="+mn-ea"/>
                          <a:cs typeface="+mn-cs"/>
                        </a:rPr>
                        <a:t>costs to the individual elements of the project </a:t>
                      </a:r>
                      <a:r>
                        <a:rPr lang="en-US" sz="1800" b="0" i="0" kern="1200" dirty="0">
                          <a:solidFill>
                            <a:schemeClr val="tx1"/>
                          </a:solidFill>
                          <a:effectLst/>
                          <a:latin typeface="+mn-lt"/>
                          <a:ea typeface="+mn-ea"/>
                          <a:cs typeface="+mn-cs"/>
                        </a:rPr>
                        <a:t>plan, such as tasks, milestones, or phases, and putting the bucks together</a:t>
                      </a:r>
                      <a:endParaRPr lang="en-US" dirty="0">
                        <a:solidFill>
                          <a:srgbClr val="494A52"/>
                        </a:solidFill>
                        <a:effectLst/>
                        <a:latin typeface="TTNorms"/>
                      </a:endParaRPr>
                    </a:p>
                  </a:txBody>
                  <a:tcPr marL="25400" marR="25400" marT="25400" marB="25400">
                    <a:lnL w="6350" cap="flat" cmpd="sng" algn="ctr">
                      <a:solidFill>
                        <a:srgbClr val="494A52"/>
                      </a:solidFill>
                      <a:prstDash val="solid"/>
                      <a:round/>
                      <a:headEnd type="none" w="med" len="med"/>
                      <a:tailEnd type="none" w="med" len="med"/>
                    </a:lnL>
                    <a:lnR w="6350" cap="flat" cmpd="sng" algn="ctr">
                      <a:solidFill>
                        <a:srgbClr val="494A52"/>
                      </a:solidFill>
                      <a:prstDash val="solid"/>
                      <a:round/>
                      <a:headEnd type="none" w="med" len="med"/>
                      <a:tailEnd type="none" w="med" len="med"/>
                    </a:lnR>
                    <a:lnT w="6350" cap="flat" cmpd="sng" algn="ctr">
                      <a:solidFill>
                        <a:srgbClr val="494A52"/>
                      </a:solidFill>
                      <a:prstDash val="solid"/>
                      <a:round/>
                      <a:headEnd type="none" w="med" len="med"/>
                      <a:tailEnd type="none" w="med" len="med"/>
                    </a:lnT>
                    <a:lnB w="6350" cap="flat" cmpd="sng" algn="ctr">
                      <a:solidFill>
                        <a:srgbClr val="494A52"/>
                      </a:solidFill>
                      <a:prstDash val="solid"/>
                      <a:round/>
                      <a:headEnd type="none" w="med" len="med"/>
                      <a:tailEnd type="none" w="med" len="med"/>
                    </a:lnB>
                    <a:solidFill>
                      <a:srgbClr val="FFFFFF"/>
                    </a:solidFill>
                  </a:tcPr>
                </a:tc>
                <a:tc>
                  <a:txBody>
                    <a:bodyPr/>
                    <a:lstStyle/>
                    <a:p>
                      <a:pPr algn="ctr" fontAlgn="t"/>
                      <a:r>
                        <a:rPr lang="en-US" b="1" dirty="0">
                          <a:solidFill>
                            <a:srgbClr val="494A52"/>
                          </a:solidFill>
                          <a:effectLst/>
                          <a:latin typeface="TTNorms"/>
                        </a:rPr>
                        <a:t>Requirements</a:t>
                      </a:r>
                    </a:p>
                    <a:p>
                      <a:pPr algn="ctr" fontAlgn="t"/>
                      <a:endParaRPr lang="en-US" dirty="0">
                        <a:solidFill>
                          <a:srgbClr val="494A52"/>
                        </a:solidFill>
                        <a:effectLst/>
                        <a:latin typeface="TTNorms"/>
                      </a:endParaRPr>
                    </a:p>
                    <a:p>
                      <a:pPr algn="ctr" fontAlgn="t"/>
                      <a:r>
                        <a:rPr lang="en-US" sz="1800" b="0" i="0" kern="1200" dirty="0">
                          <a:solidFill>
                            <a:srgbClr val="FF0000"/>
                          </a:solidFill>
                          <a:effectLst/>
                          <a:latin typeface="+mn-lt"/>
                          <a:ea typeface="+mn-ea"/>
                          <a:cs typeface="+mn-cs"/>
                        </a:rPr>
                        <a:t>Best for estimating projects with defined expectations and specific requirements </a:t>
                      </a:r>
                      <a:r>
                        <a:rPr lang="en-US" sz="1800" b="0" i="0" kern="1200" dirty="0">
                          <a:solidFill>
                            <a:schemeClr val="tx1"/>
                          </a:solidFill>
                          <a:effectLst/>
                          <a:latin typeface="+mn-lt"/>
                          <a:ea typeface="+mn-ea"/>
                          <a:cs typeface="+mn-cs"/>
                        </a:rPr>
                        <a:t>in line with stakeholders who won’t expect major changes in the scope</a:t>
                      </a:r>
                      <a:endParaRPr lang="en-IN" dirty="0">
                        <a:solidFill>
                          <a:srgbClr val="494A52"/>
                        </a:solidFill>
                        <a:effectLst/>
                        <a:latin typeface="TTNorms"/>
                      </a:endParaRPr>
                    </a:p>
                  </a:txBody>
                  <a:tcPr marL="25400" marR="25400" marT="25400" marB="25400">
                    <a:lnL w="6350" cap="flat" cmpd="sng" algn="ctr">
                      <a:solidFill>
                        <a:srgbClr val="494A52"/>
                      </a:solidFill>
                      <a:prstDash val="solid"/>
                      <a:round/>
                      <a:headEnd type="none" w="med" len="med"/>
                      <a:tailEnd type="none" w="med" len="med"/>
                    </a:lnL>
                    <a:lnR w="6350" cap="flat" cmpd="sng" algn="ctr">
                      <a:solidFill>
                        <a:srgbClr val="494A52"/>
                      </a:solidFill>
                      <a:prstDash val="solid"/>
                      <a:round/>
                      <a:headEnd type="none" w="med" len="med"/>
                      <a:tailEnd type="none" w="med" len="med"/>
                    </a:lnR>
                    <a:lnT w="6350" cap="flat" cmpd="sng" algn="ctr">
                      <a:solidFill>
                        <a:srgbClr val="494A52"/>
                      </a:solidFill>
                      <a:prstDash val="solid"/>
                      <a:round/>
                      <a:headEnd type="none" w="med" len="med"/>
                      <a:tailEnd type="none" w="med" len="med"/>
                    </a:lnT>
                    <a:lnB w="6350" cap="flat" cmpd="sng" algn="ctr">
                      <a:solidFill>
                        <a:srgbClr val="494A52"/>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253315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dirty="0">
                <a:solidFill>
                  <a:schemeClr val="bg1"/>
                </a:solidFill>
                <a:latin typeface="Calibri" pitchFamily="34" charset="0"/>
              </a:rPr>
              <a:t>UNIT- IV– Risk Analysis</a:t>
            </a:r>
          </a:p>
        </p:txBody>
      </p:sp>
      <p:sp>
        <p:nvSpPr>
          <p:cNvPr id="28675"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5" name="Title 1"/>
          <p:cNvSpPr txBox="1">
            <a:spLocks/>
          </p:cNvSpPr>
          <p:nvPr/>
        </p:nvSpPr>
        <p:spPr bwMode="auto">
          <a:xfrm>
            <a:off x="0" y="457200"/>
            <a:ext cx="12192000" cy="457200"/>
          </a:xfrm>
          <a:prstGeom prst="rect">
            <a:avLst/>
          </a:prstGeom>
          <a:solidFill>
            <a:schemeClr val="accent4">
              <a:lumMod val="20000"/>
              <a:lumOff val="80000"/>
            </a:schemeClr>
          </a:solidFill>
          <a:ln w="9525">
            <a:noFill/>
            <a:miter lim="800000"/>
            <a:headEnd/>
            <a:tailEnd/>
          </a:ln>
        </p:spPr>
        <p:txBody>
          <a:bodyPr anchor="ctr"/>
          <a:lstStyle/>
          <a:p>
            <a:pPr algn="ctr" eaLnBrk="1" fontAlgn="auto" hangingPunct="1">
              <a:spcAft>
                <a:spcPts val="0"/>
              </a:spcAft>
              <a:defRPr/>
            </a:pPr>
            <a:r>
              <a:rPr lang="en-US" sz="2700" b="1" i="1" dirty="0">
                <a:latin typeface="Arial" charset="0"/>
                <a:ea typeface="+mj-ea"/>
                <a:cs typeface="+mj-cs"/>
              </a:rPr>
              <a:t>Prepare Projected balance Sheet </a:t>
            </a:r>
            <a:endParaRPr lang="en-US" sz="2700" b="1" i="1" dirty="0">
              <a:latin typeface="+mj-lt"/>
              <a:ea typeface="+mj-ea"/>
              <a:cs typeface="+mj-cs"/>
            </a:endParaRPr>
          </a:p>
        </p:txBody>
      </p:sp>
      <p:pic>
        <p:nvPicPr>
          <p:cNvPr id="28677" name="Picture 3"/>
          <p:cNvPicPr>
            <a:picLocks noChangeAspect="1" noChangeArrowheads="1"/>
          </p:cNvPicPr>
          <p:nvPr/>
        </p:nvPicPr>
        <p:blipFill>
          <a:blip r:embed="rId3"/>
          <a:srcRect/>
          <a:stretch>
            <a:fillRect/>
          </a:stretch>
        </p:blipFill>
        <p:spPr bwMode="auto">
          <a:xfrm>
            <a:off x="406400" y="1263651"/>
            <a:ext cx="11074400" cy="4848225"/>
          </a:xfrm>
          <a:prstGeom prst="rect">
            <a:avLst/>
          </a:prstGeom>
          <a:noFill/>
          <a:ln w="9525">
            <a:noFill/>
            <a:miter lim="800000"/>
            <a:headEnd/>
            <a:tailEnd/>
          </a:ln>
        </p:spPr>
      </p:pic>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dirty="0">
                <a:solidFill>
                  <a:schemeClr val="bg1"/>
                </a:solidFill>
                <a:latin typeface="Calibri" pitchFamily="34" charset="0"/>
              </a:rPr>
              <a:t>UNIT- IV– Risk Analysis</a:t>
            </a:r>
          </a:p>
        </p:txBody>
      </p:sp>
      <p:sp>
        <p:nvSpPr>
          <p:cNvPr id="29699"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5" name="Title 1"/>
          <p:cNvSpPr txBox="1">
            <a:spLocks/>
          </p:cNvSpPr>
          <p:nvPr/>
        </p:nvSpPr>
        <p:spPr bwMode="auto">
          <a:xfrm>
            <a:off x="0" y="457200"/>
            <a:ext cx="12192000" cy="457200"/>
          </a:xfrm>
          <a:prstGeom prst="rect">
            <a:avLst/>
          </a:prstGeom>
          <a:solidFill>
            <a:schemeClr val="accent4">
              <a:lumMod val="20000"/>
              <a:lumOff val="80000"/>
            </a:schemeClr>
          </a:solidFill>
          <a:ln w="9525">
            <a:noFill/>
            <a:miter lim="800000"/>
            <a:headEnd/>
            <a:tailEnd/>
          </a:ln>
        </p:spPr>
        <p:txBody>
          <a:bodyPr anchor="ctr"/>
          <a:lstStyle/>
          <a:p>
            <a:pPr algn="ctr" eaLnBrk="1" fontAlgn="auto" hangingPunct="1">
              <a:spcAft>
                <a:spcPts val="0"/>
              </a:spcAft>
              <a:defRPr/>
            </a:pPr>
            <a:r>
              <a:rPr lang="en-US" sz="2700" b="1" i="1" dirty="0">
                <a:latin typeface="Arial" charset="0"/>
                <a:ea typeface="+mj-ea"/>
                <a:cs typeface="+mj-cs"/>
              </a:rPr>
              <a:t>Prepare Income Statement </a:t>
            </a:r>
            <a:endParaRPr lang="en-US" sz="2700" b="1" i="1" dirty="0">
              <a:latin typeface="+mj-lt"/>
              <a:ea typeface="+mj-ea"/>
              <a:cs typeface="+mj-cs"/>
            </a:endParaRPr>
          </a:p>
        </p:txBody>
      </p:sp>
      <p:sp>
        <p:nvSpPr>
          <p:cNvPr id="29701" name="Rectangle 4"/>
          <p:cNvSpPr>
            <a:spLocks noChangeArrowheads="1"/>
          </p:cNvSpPr>
          <p:nvPr/>
        </p:nvSpPr>
        <p:spPr bwMode="auto">
          <a:xfrm>
            <a:off x="711200" y="1397000"/>
            <a:ext cx="10363200" cy="3970338"/>
          </a:xfrm>
          <a:prstGeom prst="rect">
            <a:avLst/>
          </a:prstGeom>
          <a:noFill/>
          <a:ln w="9525">
            <a:noFill/>
            <a:miter lim="800000"/>
            <a:headEnd/>
            <a:tailEnd/>
          </a:ln>
        </p:spPr>
        <p:txBody>
          <a:bodyPr>
            <a:spAutoFit/>
          </a:bodyPr>
          <a:lstStyle/>
          <a:p>
            <a:r>
              <a:rPr lang="en-US" altLang="en-US">
                <a:latin typeface="Roboto" pitchFamily="2" charset="0"/>
              </a:rPr>
              <a:t>T</a:t>
            </a:r>
            <a:r>
              <a:rPr lang="en-US" altLang="en-US">
                <a:latin typeface="Open Sans" pitchFamily="34" charset="0"/>
              </a:rPr>
              <a:t>he income statement is found as follows:</a:t>
            </a:r>
          </a:p>
          <a:p>
            <a:pPr>
              <a:buFont typeface="Arial" pitchFamily="34" charset="0"/>
              <a:buChar char="•"/>
            </a:pPr>
            <a:r>
              <a:rPr lang="en-US" altLang="en-US">
                <a:latin typeface="Open Sans" pitchFamily="34" charset="0"/>
              </a:rPr>
              <a:t>Sales revenue</a:t>
            </a:r>
          </a:p>
          <a:p>
            <a:pPr>
              <a:buFont typeface="Arial" pitchFamily="34" charset="0"/>
              <a:buChar char="•"/>
            </a:pPr>
            <a:r>
              <a:rPr lang="en-US" altLang="en-US" i="1">
                <a:latin typeface="Open Sans" pitchFamily="34" charset="0"/>
              </a:rPr>
              <a:t>Less</a:t>
            </a:r>
            <a:r>
              <a:rPr lang="en-US" altLang="en-US">
                <a:latin typeface="Open Sans" pitchFamily="34" charset="0"/>
              </a:rPr>
              <a:t> cost of goods sold</a:t>
            </a:r>
          </a:p>
          <a:p>
            <a:pPr>
              <a:buFont typeface="Arial" pitchFamily="34" charset="0"/>
              <a:buChar char="•"/>
            </a:pPr>
            <a:r>
              <a:rPr lang="en-US" altLang="en-US">
                <a:latin typeface="Open Sans" pitchFamily="34" charset="0"/>
              </a:rPr>
              <a:t>Gross profit</a:t>
            </a:r>
          </a:p>
          <a:p>
            <a:pPr>
              <a:buFont typeface="Arial" pitchFamily="34" charset="0"/>
              <a:buChar char="•"/>
            </a:pPr>
            <a:r>
              <a:rPr lang="en-US" altLang="en-US" i="1">
                <a:latin typeface="Open Sans" pitchFamily="34" charset="0"/>
              </a:rPr>
              <a:t>Less SG&amp;A</a:t>
            </a:r>
            <a:endParaRPr lang="en-US" altLang="en-US">
              <a:latin typeface="Open Sans" pitchFamily="34" charset="0"/>
            </a:endParaRPr>
          </a:p>
          <a:p>
            <a:pPr>
              <a:buFont typeface="Arial" pitchFamily="34" charset="0"/>
              <a:buChar char="•"/>
            </a:pPr>
            <a:r>
              <a:rPr lang="en-US" altLang="en-US">
                <a:latin typeface="Open Sans" pitchFamily="34" charset="0"/>
              </a:rPr>
              <a:t>EBITDA</a:t>
            </a:r>
          </a:p>
          <a:p>
            <a:pPr>
              <a:buFont typeface="Arial" pitchFamily="34" charset="0"/>
              <a:buChar char="•"/>
            </a:pPr>
            <a:r>
              <a:rPr lang="en-US" altLang="en-US" i="1">
                <a:latin typeface="Open Sans" pitchFamily="34" charset="0"/>
              </a:rPr>
              <a:t>Less Depreciation Expense</a:t>
            </a:r>
            <a:endParaRPr lang="en-US" altLang="en-US">
              <a:latin typeface="Open Sans" pitchFamily="34" charset="0"/>
            </a:endParaRPr>
          </a:p>
          <a:p>
            <a:pPr>
              <a:buFont typeface="Arial" pitchFamily="34" charset="0"/>
              <a:buChar char="•"/>
            </a:pPr>
            <a:r>
              <a:rPr lang="en-US" altLang="en-US">
                <a:latin typeface="Open Sans" pitchFamily="34" charset="0"/>
              </a:rPr>
              <a:t>EBIT or Operating Income</a:t>
            </a:r>
          </a:p>
          <a:p>
            <a:pPr>
              <a:buFont typeface="Arial" pitchFamily="34" charset="0"/>
              <a:buChar char="•"/>
            </a:pPr>
            <a:r>
              <a:rPr lang="en-US" altLang="en-US" i="1">
                <a:latin typeface="Open Sans" pitchFamily="34" charset="0"/>
              </a:rPr>
              <a:t>Less Interest Expense</a:t>
            </a:r>
            <a:endParaRPr lang="en-US" altLang="en-US">
              <a:latin typeface="Open Sans" pitchFamily="34" charset="0"/>
            </a:endParaRPr>
          </a:p>
          <a:p>
            <a:pPr>
              <a:buFont typeface="Arial" pitchFamily="34" charset="0"/>
              <a:buChar char="•"/>
            </a:pPr>
            <a:r>
              <a:rPr lang="en-US" altLang="en-US">
                <a:latin typeface="Open Sans" pitchFamily="34" charset="0"/>
              </a:rPr>
              <a:t>EBT</a:t>
            </a:r>
          </a:p>
          <a:p>
            <a:pPr>
              <a:buFont typeface="Arial" pitchFamily="34" charset="0"/>
              <a:buChar char="•"/>
            </a:pPr>
            <a:r>
              <a:rPr lang="en-US" altLang="en-US" i="1">
                <a:latin typeface="Open Sans" pitchFamily="34" charset="0"/>
              </a:rPr>
              <a:t>Less Tax Expense</a:t>
            </a:r>
            <a:endParaRPr lang="en-US" altLang="en-US">
              <a:latin typeface="Open Sans" pitchFamily="34" charset="0"/>
            </a:endParaRPr>
          </a:p>
          <a:p>
            <a:pPr>
              <a:buFont typeface="Arial" pitchFamily="34" charset="0"/>
              <a:buChar char="•"/>
            </a:pPr>
            <a:r>
              <a:rPr lang="en-US" altLang="en-US">
                <a:latin typeface="Open Sans" pitchFamily="34" charset="0"/>
              </a:rPr>
              <a:t>Net Income</a:t>
            </a:r>
          </a:p>
          <a:p>
            <a:r>
              <a:rPr lang="en-US" altLang="en-US">
                <a:solidFill>
                  <a:srgbClr val="57595D"/>
                </a:solidFill>
                <a:latin typeface="Open Sans" pitchFamily="34" charset="0"/>
              </a:rPr>
              <a:t> </a:t>
            </a:r>
          </a:p>
          <a:p>
            <a:endParaRPr lang="en-US" altLang="en-US">
              <a:solidFill>
                <a:srgbClr val="000000"/>
              </a:solidFill>
              <a:latin typeface="Roboto" pitchFamily="2" charset="0"/>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dirty="0">
                <a:solidFill>
                  <a:schemeClr val="bg1"/>
                </a:solidFill>
                <a:latin typeface="Calibri" pitchFamily="34" charset="0"/>
              </a:rPr>
              <a:t>UNIT- IV– Risk Analysis</a:t>
            </a:r>
          </a:p>
        </p:txBody>
      </p:sp>
      <p:sp>
        <p:nvSpPr>
          <p:cNvPr id="30723"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5" name="Title 1"/>
          <p:cNvSpPr txBox="1">
            <a:spLocks/>
          </p:cNvSpPr>
          <p:nvPr/>
        </p:nvSpPr>
        <p:spPr bwMode="auto">
          <a:xfrm>
            <a:off x="0" y="457200"/>
            <a:ext cx="12192000" cy="457200"/>
          </a:xfrm>
          <a:prstGeom prst="rect">
            <a:avLst/>
          </a:prstGeom>
          <a:solidFill>
            <a:schemeClr val="accent4">
              <a:lumMod val="20000"/>
              <a:lumOff val="80000"/>
            </a:schemeClr>
          </a:solidFill>
          <a:ln w="9525">
            <a:noFill/>
            <a:miter lim="800000"/>
            <a:headEnd/>
            <a:tailEnd/>
          </a:ln>
        </p:spPr>
        <p:txBody>
          <a:bodyPr anchor="ctr"/>
          <a:lstStyle/>
          <a:p>
            <a:pPr algn="ctr" eaLnBrk="1" fontAlgn="auto" hangingPunct="1">
              <a:spcAft>
                <a:spcPts val="0"/>
              </a:spcAft>
              <a:defRPr/>
            </a:pPr>
            <a:r>
              <a:rPr lang="en-US" sz="2700" b="1" i="1" dirty="0">
                <a:latin typeface="Arial" charset="0"/>
                <a:ea typeface="+mj-ea"/>
                <a:cs typeface="+mj-cs"/>
              </a:rPr>
              <a:t>Prepare Income Statement </a:t>
            </a:r>
            <a:endParaRPr lang="en-US" sz="2700" b="1" i="1" dirty="0">
              <a:latin typeface="+mj-lt"/>
              <a:ea typeface="+mj-ea"/>
              <a:cs typeface="+mj-cs"/>
            </a:endParaRPr>
          </a:p>
        </p:txBody>
      </p:sp>
      <p:sp>
        <p:nvSpPr>
          <p:cNvPr id="30725" name="Rectangle 4"/>
          <p:cNvSpPr>
            <a:spLocks noChangeArrowheads="1"/>
          </p:cNvSpPr>
          <p:nvPr/>
        </p:nvSpPr>
        <p:spPr bwMode="auto">
          <a:xfrm>
            <a:off x="711200" y="1397000"/>
            <a:ext cx="10363200" cy="647700"/>
          </a:xfrm>
          <a:prstGeom prst="rect">
            <a:avLst/>
          </a:prstGeom>
          <a:noFill/>
          <a:ln w="9525">
            <a:noFill/>
            <a:miter lim="800000"/>
            <a:headEnd/>
            <a:tailEnd/>
          </a:ln>
        </p:spPr>
        <p:txBody>
          <a:bodyPr>
            <a:spAutoFit/>
          </a:bodyPr>
          <a:lstStyle/>
          <a:p>
            <a:r>
              <a:rPr lang="en-US" altLang="en-US">
                <a:solidFill>
                  <a:srgbClr val="57595D"/>
                </a:solidFill>
                <a:latin typeface="Open Sans" pitchFamily="34" charset="0"/>
              </a:rPr>
              <a:t> </a:t>
            </a:r>
          </a:p>
          <a:p>
            <a:endParaRPr lang="en-US" altLang="en-US">
              <a:solidFill>
                <a:srgbClr val="000000"/>
              </a:solidFill>
              <a:latin typeface="Roboto" pitchFamily="2" charset="0"/>
            </a:endParaRPr>
          </a:p>
        </p:txBody>
      </p:sp>
      <p:pic>
        <p:nvPicPr>
          <p:cNvPr id="30726" name="Picture 2"/>
          <p:cNvPicPr>
            <a:picLocks noChangeAspect="1" noChangeArrowheads="1"/>
          </p:cNvPicPr>
          <p:nvPr/>
        </p:nvPicPr>
        <p:blipFill>
          <a:blip r:embed="rId3"/>
          <a:srcRect/>
          <a:stretch>
            <a:fillRect/>
          </a:stretch>
        </p:blipFill>
        <p:spPr bwMode="auto">
          <a:xfrm>
            <a:off x="215901" y="1038226"/>
            <a:ext cx="11976100" cy="5210175"/>
          </a:xfrm>
          <a:prstGeom prst="rect">
            <a:avLst/>
          </a:prstGeom>
          <a:noFill/>
          <a:ln w="9525">
            <a:noFill/>
            <a:miter lim="800000"/>
            <a:headEnd/>
            <a:tailEnd/>
          </a:ln>
        </p:spPr>
      </p:pic>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dirty="0">
                <a:solidFill>
                  <a:schemeClr val="bg1"/>
                </a:solidFill>
                <a:latin typeface="Calibri" pitchFamily="34" charset="0"/>
              </a:rPr>
              <a:t>UNIT- IV– Risk Analysis</a:t>
            </a:r>
          </a:p>
        </p:txBody>
      </p:sp>
      <p:sp>
        <p:nvSpPr>
          <p:cNvPr id="31747"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5" name="Title 1"/>
          <p:cNvSpPr txBox="1">
            <a:spLocks/>
          </p:cNvSpPr>
          <p:nvPr/>
        </p:nvSpPr>
        <p:spPr bwMode="auto">
          <a:xfrm>
            <a:off x="0" y="457200"/>
            <a:ext cx="12192000" cy="457200"/>
          </a:xfrm>
          <a:prstGeom prst="rect">
            <a:avLst/>
          </a:prstGeom>
          <a:solidFill>
            <a:schemeClr val="accent4">
              <a:lumMod val="20000"/>
              <a:lumOff val="80000"/>
            </a:schemeClr>
          </a:solidFill>
          <a:ln w="9525">
            <a:noFill/>
            <a:miter lim="800000"/>
            <a:headEnd/>
            <a:tailEnd/>
          </a:ln>
        </p:spPr>
        <p:txBody>
          <a:bodyPr anchor="ctr"/>
          <a:lstStyle/>
          <a:p>
            <a:pPr algn="ctr" eaLnBrk="1" fontAlgn="auto" hangingPunct="1">
              <a:spcAft>
                <a:spcPts val="0"/>
              </a:spcAft>
              <a:defRPr/>
            </a:pPr>
            <a:r>
              <a:rPr lang="en-US" sz="2700" b="1" i="1" dirty="0">
                <a:latin typeface="Arial" charset="0"/>
                <a:ea typeface="+mj-ea"/>
                <a:cs typeface="+mj-cs"/>
              </a:rPr>
              <a:t>Cash Flow Statement </a:t>
            </a:r>
            <a:endParaRPr lang="en-US" sz="2700" b="1" i="1" dirty="0">
              <a:latin typeface="+mj-lt"/>
              <a:ea typeface="+mj-ea"/>
              <a:cs typeface="+mj-cs"/>
            </a:endParaRPr>
          </a:p>
        </p:txBody>
      </p:sp>
      <p:sp>
        <p:nvSpPr>
          <p:cNvPr id="31749" name="Rectangle 4"/>
          <p:cNvSpPr>
            <a:spLocks noChangeArrowheads="1"/>
          </p:cNvSpPr>
          <p:nvPr/>
        </p:nvSpPr>
        <p:spPr bwMode="auto">
          <a:xfrm>
            <a:off x="711200" y="1397000"/>
            <a:ext cx="10363200" cy="1754326"/>
          </a:xfrm>
          <a:prstGeom prst="rect">
            <a:avLst/>
          </a:prstGeom>
          <a:noFill/>
          <a:ln w="9525">
            <a:noFill/>
            <a:miter lim="800000"/>
            <a:headEnd/>
            <a:tailEnd/>
          </a:ln>
        </p:spPr>
        <p:txBody>
          <a:bodyPr>
            <a:spAutoFit/>
          </a:bodyPr>
          <a:lstStyle/>
          <a:p>
            <a:r>
              <a:rPr lang="en-US" altLang="en-US">
                <a:solidFill>
                  <a:srgbClr val="7B868C"/>
                </a:solidFill>
                <a:latin typeface="Montserrat" pitchFamily="2" charset="0"/>
              </a:rPr>
              <a:t>The cashflow waterfall is negotiated between the borrower (the SPV) and the lender and is stated in the loan agreement. Below is a hypothetical cashflow waterfall which you might see in the market. They vary, but here is one!</a:t>
            </a:r>
          </a:p>
          <a:p>
            <a:endParaRPr lang="en-US" altLang="en-US">
              <a:solidFill>
                <a:srgbClr val="7B868C"/>
              </a:solidFill>
              <a:latin typeface="Montserrat" pitchFamily="2" charset="0"/>
            </a:endParaRPr>
          </a:p>
          <a:p>
            <a:r>
              <a:rPr lang="en-US" altLang="en-US">
                <a:solidFill>
                  <a:srgbClr val="57595D"/>
                </a:solidFill>
                <a:latin typeface="Open Sans" pitchFamily="34" charset="0"/>
              </a:rPr>
              <a:t> </a:t>
            </a:r>
          </a:p>
          <a:p>
            <a:endParaRPr lang="en-US" altLang="en-US">
              <a:solidFill>
                <a:srgbClr val="000000"/>
              </a:solidFill>
              <a:latin typeface="Roboto" pitchFamily="2" charset="0"/>
            </a:endParaRPr>
          </a:p>
        </p:txBody>
      </p:sp>
      <p:pic>
        <p:nvPicPr>
          <p:cNvPr id="31750" name="Picture 3"/>
          <p:cNvPicPr>
            <a:picLocks noChangeAspect="1" noChangeArrowheads="1"/>
          </p:cNvPicPr>
          <p:nvPr/>
        </p:nvPicPr>
        <p:blipFill>
          <a:blip r:embed="rId3"/>
          <a:srcRect/>
          <a:stretch>
            <a:fillRect/>
          </a:stretch>
        </p:blipFill>
        <p:spPr bwMode="auto">
          <a:xfrm>
            <a:off x="3136900" y="3140076"/>
            <a:ext cx="5511800" cy="2847975"/>
          </a:xfrm>
          <a:prstGeom prst="rect">
            <a:avLst/>
          </a:prstGeom>
          <a:noFill/>
          <a:ln w="9525">
            <a:noFill/>
            <a:miter lim="800000"/>
            <a:headEnd/>
            <a:tailEnd/>
          </a:ln>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dirty="0">
                <a:solidFill>
                  <a:schemeClr val="bg1"/>
                </a:solidFill>
                <a:latin typeface="Calibri" pitchFamily="34" charset="0"/>
              </a:rPr>
              <a:t>UNIT- IV– Risk Analysis</a:t>
            </a:r>
          </a:p>
        </p:txBody>
      </p:sp>
      <p:sp>
        <p:nvSpPr>
          <p:cNvPr id="32771"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5" name="Title 1"/>
          <p:cNvSpPr txBox="1">
            <a:spLocks/>
          </p:cNvSpPr>
          <p:nvPr/>
        </p:nvSpPr>
        <p:spPr bwMode="auto">
          <a:xfrm>
            <a:off x="0" y="457200"/>
            <a:ext cx="12192000" cy="457200"/>
          </a:xfrm>
          <a:prstGeom prst="rect">
            <a:avLst/>
          </a:prstGeom>
          <a:solidFill>
            <a:schemeClr val="accent4">
              <a:lumMod val="20000"/>
              <a:lumOff val="80000"/>
            </a:schemeClr>
          </a:solidFill>
          <a:ln w="9525">
            <a:noFill/>
            <a:miter lim="800000"/>
            <a:headEnd/>
            <a:tailEnd/>
          </a:ln>
        </p:spPr>
        <p:txBody>
          <a:bodyPr anchor="ctr"/>
          <a:lstStyle/>
          <a:p>
            <a:pPr algn="ctr" eaLnBrk="1" fontAlgn="auto" hangingPunct="1">
              <a:spcAft>
                <a:spcPts val="0"/>
              </a:spcAft>
              <a:defRPr/>
            </a:pPr>
            <a:r>
              <a:rPr lang="en-US" sz="2700" b="1" i="1" dirty="0">
                <a:latin typeface="Arial" charset="0"/>
                <a:ea typeface="+mj-ea"/>
                <a:cs typeface="+mj-cs"/>
              </a:rPr>
              <a:t>Cash Flow Statement </a:t>
            </a:r>
            <a:endParaRPr lang="en-US" sz="2700" b="1" i="1" dirty="0">
              <a:latin typeface="+mj-lt"/>
              <a:ea typeface="+mj-ea"/>
              <a:cs typeface="+mj-cs"/>
            </a:endParaRPr>
          </a:p>
        </p:txBody>
      </p:sp>
      <p:pic>
        <p:nvPicPr>
          <p:cNvPr id="32773" name="Picture 2"/>
          <p:cNvPicPr>
            <a:picLocks noChangeAspect="1" noChangeArrowheads="1"/>
          </p:cNvPicPr>
          <p:nvPr/>
        </p:nvPicPr>
        <p:blipFill>
          <a:blip r:embed="rId3"/>
          <a:srcRect/>
          <a:stretch>
            <a:fillRect/>
          </a:stretch>
        </p:blipFill>
        <p:spPr bwMode="auto">
          <a:xfrm>
            <a:off x="812800" y="995363"/>
            <a:ext cx="10566400" cy="5105400"/>
          </a:xfrm>
          <a:prstGeom prst="rect">
            <a:avLst/>
          </a:prstGeom>
          <a:noFill/>
          <a:ln w="9525">
            <a:noFill/>
            <a:miter lim="800000"/>
            <a:headEnd/>
            <a:tailEnd/>
          </a:ln>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a:solidFill>
                  <a:schemeClr val="bg1"/>
                </a:solidFill>
                <a:latin typeface="Calibri" pitchFamily="34" charset="0"/>
              </a:rPr>
              <a:t>Unit II – Project Formulation</a:t>
            </a:r>
          </a:p>
        </p:txBody>
      </p:sp>
      <p:sp>
        <p:nvSpPr>
          <p:cNvPr id="33795"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6" name="Title 1"/>
          <p:cNvSpPr txBox="1">
            <a:spLocks/>
          </p:cNvSpPr>
          <p:nvPr/>
        </p:nvSpPr>
        <p:spPr bwMode="auto">
          <a:xfrm>
            <a:off x="0" y="2895600"/>
            <a:ext cx="12192000" cy="685800"/>
          </a:xfrm>
          <a:prstGeom prst="rect">
            <a:avLst/>
          </a:prstGeom>
          <a:solidFill>
            <a:schemeClr val="accent4">
              <a:lumMod val="20000"/>
              <a:lumOff val="80000"/>
            </a:schemeClr>
          </a:solidFill>
          <a:ln w="9525">
            <a:noFill/>
            <a:miter lim="800000"/>
            <a:headEnd/>
            <a:tailEnd/>
          </a:ln>
        </p:spPr>
        <p:txBody>
          <a:bodyPr anchor="ctr">
            <a:normAutofit fontScale="97500"/>
          </a:bodyPr>
          <a:lstStyle/>
          <a:p>
            <a:pPr algn="ctr" eaLnBrk="1" fontAlgn="auto" hangingPunct="1">
              <a:spcAft>
                <a:spcPts val="0"/>
              </a:spcAft>
              <a:defRPr/>
            </a:pPr>
            <a:r>
              <a:rPr lang="en-US" sz="3600" b="1" dirty="0">
                <a:latin typeface="+mj-lt"/>
                <a:ea typeface="+mj-ea"/>
                <a:cs typeface="+mj-cs"/>
              </a:rPr>
              <a:t>Project Identification</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p:cNvSpPr>
          <p:nvPr>
            <p:ph type="body" idx="1"/>
          </p:nvPr>
        </p:nvSpPr>
        <p:spPr>
          <a:xfrm>
            <a:off x="609600" y="1295400"/>
            <a:ext cx="10972800" cy="5105400"/>
          </a:xfrm>
        </p:spPr>
        <p:txBody>
          <a:bodyPr/>
          <a:lstStyle/>
          <a:p>
            <a:pPr algn="just"/>
            <a:r>
              <a:rPr lang="en-US" altLang="en-US" sz="2400"/>
              <a:t>Collection, compilation and analysis of data to locate potential opportunities for starting business and development of such opportunities</a:t>
            </a:r>
          </a:p>
          <a:p>
            <a:pPr algn="just"/>
            <a:endParaRPr lang="en-US" altLang="en-US" sz="2400"/>
          </a:p>
          <a:p>
            <a:pPr algn="just"/>
            <a:r>
              <a:rPr lang="en-US" altLang="en-US" sz="2400"/>
              <a:t>Opportunity is a business concept, which if turned into a tangible product or service, by the enterprise, will result into profit. It is all about creating values</a:t>
            </a:r>
          </a:p>
          <a:p>
            <a:pPr algn="just"/>
            <a:endParaRPr lang="en-US" altLang="en-US" sz="2400"/>
          </a:p>
          <a:p>
            <a:pPr algn="just"/>
            <a:r>
              <a:rPr lang="en-US" altLang="en-US" sz="2400"/>
              <a:t>The search of a good idea:</a:t>
            </a:r>
          </a:p>
          <a:p>
            <a:pPr lvl="1" algn="just"/>
            <a:r>
              <a:rPr lang="en-US" altLang="en-US" sz="2000"/>
              <a:t>	Generate your own idea</a:t>
            </a:r>
          </a:p>
          <a:p>
            <a:pPr lvl="1" algn="just"/>
            <a:r>
              <a:rPr lang="en-US" altLang="en-US" sz="2000"/>
              <a:t>	Develop someone else’s idea</a:t>
            </a:r>
          </a:p>
          <a:p>
            <a:pPr algn="just"/>
            <a:endParaRPr lang="en-US" altLang="en-US" sz="2400"/>
          </a:p>
        </p:txBody>
      </p:sp>
      <p:sp>
        <p:nvSpPr>
          <p:cNvPr id="34819"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a:solidFill>
                  <a:schemeClr val="bg1"/>
                </a:solidFill>
                <a:latin typeface="Calibri" pitchFamily="34" charset="0"/>
              </a:rPr>
              <a:t>Unit II – Project Formulation</a:t>
            </a:r>
          </a:p>
        </p:txBody>
      </p:sp>
      <p:sp>
        <p:nvSpPr>
          <p:cNvPr id="34820"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6" name="Title 1"/>
          <p:cNvSpPr txBox="1">
            <a:spLocks/>
          </p:cNvSpPr>
          <p:nvPr/>
        </p:nvSpPr>
        <p:spPr bwMode="auto">
          <a:xfrm>
            <a:off x="0" y="457200"/>
            <a:ext cx="12192000" cy="457200"/>
          </a:xfrm>
          <a:prstGeom prst="rect">
            <a:avLst/>
          </a:prstGeom>
          <a:solidFill>
            <a:schemeClr val="accent4">
              <a:lumMod val="20000"/>
              <a:lumOff val="80000"/>
            </a:schemeClr>
          </a:solidFill>
          <a:ln w="9525">
            <a:noFill/>
            <a:miter lim="800000"/>
            <a:headEnd/>
            <a:tailEnd/>
          </a:ln>
        </p:spPr>
        <p:txBody>
          <a:bodyPr anchor="ctr">
            <a:normAutofit fontScale="75000" lnSpcReduction="20000"/>
          </a:bodyPr>
          <a:lstStyle/>
          <a:p>
            <a:pPr algn="ctr" eaLnBrk="1" fontAlgn="auto" hangingPunct="1">
              <a:spcAft>
                <a:spcPts val="0"/>
              </a:spcAft>
              <a:defRPr/>
            </a:pPr>
            <a:r>
              <a:rPr lang="en-US" sz="3600" b="1" dirty="0">
                <a:latin typeface="+mj-lt"/>
                <a:ea typeface="+mj-ea"/>
                <a:cs typeface="+mj-cs"/>
              </a:rPr>
              <a:t>Project Identification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p:cNvSpPr>
          <p:nvPr>
            <p:ph type="body" idx="1"/>
          </p:nvPr>
        </p:nvSpPr>
        <p:spPr>
          <a:xfrm>
            <a:off x="1016000" y="1066800"/>
            <a:ext cx="10363200" cy="4876800"/>
          </a:xfrm>
        </p:spPr>
        <p:txBody>
          <a:bodyPr/>
          <a:lstStyle/>
          <a:p>
            <a:pPr marL="0">
              <a:lnSpc>
                <a:spcPct val="150000"/>
              </a:lnSpc>
              <a:spcBef>
                <a:spcPct val="0"/>
              </a:spcBef>
            </a:pPr>
            <a:r>
              <a:rPr lang="en-US" altLang="en-US" sz="2400"/>
              <a:t>It has </a:t>
            </a:r>
            <a:r>
              <a:rPr lang="en-US" altLang="en-US" sz="2400">
                <a:solidFill>
                  <a:srgbClr val="FF0000"/>
                </a:solidFill>
              </a:rPr>
              <a:t>long term consequences </a:t>
            </a:r>
            <a:r>
              <a:rPr lang="en-US" altLang="en-US" sz="2400"/>
              <a:t>(make or break)</a:t>
            </a:r>
          </a:p>
          <a:p>
            <a:pPr marL="0">
              <a:lnSpc>
                <a:spcPct val="150000"/>
              </a:lnSpc>
              <a:spcBef>
                <a:spcPct val="0"/>
              </a:spcBef>
            </a:pPr>
            <a:r>
              <a:rPr lang="en-US" altLang="en-US" sz="2400"/>
              <a:t>Involves </a:t>
            </a:r>
            <a:r>
              <a:rPr lang="en-US" altLang="en-US" sz="2400">
                <a:solidFill>
                  <a:srgbClr val="FF0000"/>
                </a:solidFill>
              </a:rPr>
              <a:t>commitment which can not be easily reversed</a:t>
            </a:r>
          </a:p>
          <a:p>
            <a:pPr marL="0">
              <a:lnSpc>
                <a:spcPct val="150000"/>
              </a:lnSpc>
              <a:spcBef>
                <a:spcPct val="0"/>
              </a:spcBef>
            </a:pPr>
            <a:r>
              <a:rPr lang="en-US" altLang="en-US" sz="2400">
                <a:solidFill>
                  <a:srgbClr val="FF0000"/>
                </a:solidFill>
              </a:rPr>
              <a:t>Ideas are put into action</a:t>
            </a:r>
          </a:p>
          <a:p>
            <a:pPr marL="0">
              <a:lnSpc>
                <a:spcPct val="150000"/>
              </a:lnSpc>
              <a:spcBef>
                <a:spcPct val="0"/>
              </a:spcBef>
            </a:pPr>
            <a:r>
              <a:rPr lang="en-US" altLang="en-US" sz="2400"/>
              <a:t>Projects are catalytic agents for economic development</a:t>
            </a:r>
          </a:p>
          <a:p>
            <a:pPr marL="0">
              <a:lnSpc>
                <a:spcPct val="150000"/>
              </a:lnSpc>
              <a:spcBef>
                <a:spcPct val="0"/>
              </a:spcBef>
            </a:pPr>
            <a:r>
              <a:rPr lang="en-US" altLang="en-US" sz="2400"/>
              <a:t>Involves </a:t>
            </a:r>
            <a:r>
              <a:rPr lang="en-US" altLang="en-US" sz="2400">
                <a:solidFill>
                  <a:srgbClr val="FF0000"/>
                </a:solidFill>
              </a:rPr>
              <a:t>creative use of resources- manpower, capital, raw materials etc.</a:t>
            </a:r>
          </a:p>
          <a:p>
            <a:pPr marL="0">
              <a:lnSpc>
                <a:spcPct val="150000"/>
              </a:lnSpc>
              <a:spcBef>
                <a:spcPct val="0"/>
              </a:spcBef>
            </a:pPr>
            <a:r>
              <a:rPr lang="en-US" altLang="en-US" sz="2400"/>
              <a:t>Generates </a:t>
            </a:r>
            <a:r>
              <a:rPr lang="en-US" altLang="en-US" sz="2400">
                <a:solidFill>
                  <a:srgbClr val="FF0000"/>
                </a:solidFill>
              </a:rPr>
              <a:t>value addition and build-up national capital</a:t>
            </a:r>
          </a:p>
          <a:p>
            <a:pPr marL="0">
              <a:lnSpc>
                <a:spcPct val="150000"/>
              </a:lnSpc>
              <a:spcBef>
                <a:spcPct val="0"/>
              </a:spcBef>
            </a:pPr>
            <a:r>
              <a:rPr lang="en-US" altLang="en-US" sz="2400"/>
              <a:t>Brings </a:t>
            </a:r>
            <a:r>
              <a:rPr lang="en-US" altLang="en-US" sz="2400">
                <a:solidFill>
                  <a:srgbClr val="FF0000"/>
                </a:solidFill>
              </a:rPr>
              <a:t>socio-cultural development</a:t>
            </a:r>
          </a:p>
          <a:p>
            <a:pPr marL="0">
              <a:lnSpc>
                <a:spcPct val="150000"/>
              </a:lnSpc>
              <a:spcBef>
                <a:spcPct val="0"/>
              </a:spcBef>
            </a:pPr>
            <a:r>
              <a:rPr lang="en-US" altLang="en-US" sz="2400"/>
              <a:t>Leads to </a:t>
            </a:r>
            <a:r>
              <a:rPr lang="en-US" altLang="en-US" sz="2400">
                <a:solidFill>
                  <a:srgbClr val="FF0000"/>
                </a:solidFill>
              </a:rPr>
              <a:t>development of infra-structure and environment</a:t>
            </a:r>
          </a:p>
        </p:txBody>
      </p:sp>
      <p:sp>
        <p:nvSpPr>
          <p:cNvPr id="35843"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a:solidFill>
                  <a:schemeClr val="bg1"/>
                </a:solidFill>
                <a:latin typeface="Calibri" pitchFamily="34" charset="0"/>
              </a:rPr>
              <a:t>Unit II – Project Formulation</a:t>
            </a:r>
          </a:p>
        </p:txBody>
      </p:sp>
      <p:sp>
        <p:nvSpPr>
          <p:cNvPr id="35844"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7" name="Title 1"/>
          <p:cNvSpPr txBox="1">
            <a:spLocks/>
          </p:cNvSpPr>
          <p:nvPr/>
        </p:nvSpPr>
        <p:spPr bwMode="auto">
          <a:xfrm>
            <a:off x="0" y="457200"/>
            <a:ext cx="12192000" cy="457200"/>
          </a:xfrm>
          <a:prstGeom prst="rect">
            <a:avLst/>
          </a:prstGeom>
          <a:solidFill>
            <a:schemeClr val="accent4">
              <a:lumMod val="20000"/>
              <a:lumOff val="80000"/>
            </a:schemeClr>
          </a:solidFill>
          <a:ln w="9525">
            <a:noFill/>
            <a:miter lim="800000"/>
            <a:headEnd/>
            <a:tailEnd/>
          </a:ln>
        </p:spPr>
        <p:txBody>
          <a:bodyPr anchor="ctr">
            <a:normAutofit fontScale="75000" lnSpcReduction="20000"/>
          </a:bodyPr>
          <a:lstStyle/>
          <a:p>
            <a:pPr algn="ctr" eaLnBrk="1" fontAlgn="auto" hangingPunct="1">
              <a:spcAft>
                <a:spcPts val="0"/>
              </a:spcAft>
              <a:defRPr/>
            </a:pPr>
            <a:r>
              <a:rPr lang="en-US" sz="3600" b="1" dirty="0">
                <a:latin typeface="+mj-lt"/>
                <a:ea typeface="+mj-ea"/>
                <a:cs typeface="+mj-cs"/>
              </a:rPr>
              <a:t>Importance of Project Identification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a:solidFill>
                  <a:schemeClr val="bg1"/>
                </a:solidFill>
                <a:latin typeface="Calibri" pitchFamily="34" charset="0"/>
              </a:rPr>
              <a:t>Unit II – Project Formulation</a:t>
            </a:r>
          </a:p>
        </p:txBody>
      </p:sp>
      <p:sp>
        <p:nvSpPr>
          <p:cNvPr id="36867"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6" name="Title 1"/>
          <p:cNvSpPr txBox="1">
            <a:spLocks/>
          </p:cNvSpPr>
          <p:nvPr/>
        </p:nvSpPr>
        <p:spPr bwMode="auto">
          <a:xfrm>
            <a:off x="0" y="457200"/>
            <a:ext cx="12192000" cy="685800"/>
          </a:xfrm>
          <a:prstGeom prst="rect">
            <a:avLst/>
          </a:prstGeom>
          <a:solidFill>
            <a:schemeClr val="accent4">
              <a:lumMod val="20000"/>
              <a:lumOff val="80000"/>
            </a:schemeClr>
          </a:solidFill>
          <a:ln w="9525">
            <a:noFill/>
            <a:miter lim="800000"/>
            <a:headEnd/>
            <a:tailEnd/>
          </a:ln>
        </p:spPr>
        <p:txBody>
          <a:bodyPr anchor="ctr">
            <a:normAutofit fontScale="97500"/>
          </a:bodyPr>
          <a:lstStyle/>
          <a:p>
            <a:pPr algn="ctr" eaLnBrk="1" fontAlgn="auto" hangingPunct="1">
              <a:spcAft>
                <a:spcPts val="0"/>
              </a:spcAft>
              <a:defRPr/>
            </a:pPr>
            <a:r>
              <a:rPr lang="en-US" sz="3600" b="1" dirty="0">
                <a:latin typeface="+mj-lt"/>
                <a:ea typeface="+mj-ea"/>
                <a:cs typeface="+mj-cs"/>
              </a:rPr>
              <a:t>Steps in Project Identification</a:t>
            </a:r>
          </a:p>
        </p:txBody>
      </p:sp>
      <p:graphicFrame>
        <p:nvGraphicFramePr>
          <p:cNvPr id="7" name="Diagram 6"/>
          <p:cNvGraphicFramePr/>
          <p:nvPr/>
        </p:nvGraphicFramePr>
        <p:xfrm>
          <a:off x="914400" y="1371600"/>
          <a:ext cx="102616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type="body" idx="1"/>
          </p:nvPr>
        </p:nvSpPr>
        <p:spPr>
          <a:xfrm>
            <a:off x="711200" y="1752600"/>
            <a:ext cx="11074400" cy="838200"/>
          </a:xfrm>
        </p:spPr>
        <p:txBody>
          <a:bodyPr/>
          <a:lstStyle/>
          <a:p>
            <a:pPr algn="ctr">
              <a:buFont typeface="Arial" pitchFamily="34" charset="0"/>
              <a:buNone/>
            </a:pPr>
            <a:r>
              <a:rPr lang="en-US" altLang="en-US" sz="2400" b="1" i="1"/>
              <a:t>	Idea generation is </a:t>
            </a:r>
            <a:r>
              <a:rPr lang="en-US" altLang="en-US" sz="2400" b="1" i="1">
                <a:solidFill>
                  <a:srgbClr val="FF0000"/>
                </a:solidFill>
              </a:rPr>
              <a:t>the process of grouping logical thoughts based on some factors</a:t>
            </a:r>
            <a:r>
              <a:rPr lang="en-US" altLang="en-US" sz="2400" b="1" i="1"/>
              <a:t>.</a:t>
            </a:r>
          </a:p>
        </p:txBody>
      </p:sp>
      <p:sp>
        <p:nvSpPr>
          <p:cNvPr id="37891"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a:solidFill>
                  <a:schemeClr val="bg1"/>
                </a:solidFill>
                <a:latin typeface="Calibri" pitchFamily="34" charset="0"/>
              </a:rPr>
              <a:t>Unit II – Project Formulation</a:t>
            </a:r>
          </a:p>
        </p:txBody>
      </p:sp>
      <p:sp>
        <p:nvSpPr>
          <p:cNvPr id="37892"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6" name="Title 1"/>
          <p:cNvSpPr txBox="1">
            <a:spLocks/>
          </p:cNvSpPr>
          <p:nvPr/>
        </p:nvSpPr>
        <p:spPr bwMode="auto">
          <a:xfrm>
            <a:off x="0" y="457200"/>
            <a:ext cx="12192000" cy="1219200"/>
          </a:xfrm>
          <a:prstGeom prst="rect">
            <a:avLst/>
          </a:prstGeom>
          <a:solidFill>
            <a:schemeClr val="accent4">
              <a:lumMod val="20000"/>
              <a:lumOff val="80000"/>
            </a:schemeClr>
          </a:solidFill>
          <a:ln w="9525">
            <a:noFill/>
            <a:miter lim="800000"/>
            <a:headEnd/>
            <a:tailEnd/>
          </a:ln>
        </p:spPr>
        <p:txBody>
          <a:bodyPr anchor="ctr">
            <a:normAutofit fontScale="97500"/>
          </a:bodyPr>
          <a:lstStyle/>
          <a:p>
            <a:pPr algn="ctr" eaLnBrk="1" fontAlgn="auto" hangingPunct="1">
              <a:spcAft>
                <a:spcPts val="0"/>
              </a:spcAft>
              <a:defRPr/>
            </a:pPr>
            <a:r>
              <a:rPr lang="en-US" sz="3600" b="1" dirty="0">
                <a:latin typeface="+mj-lt"/>
                <a:ea typeface="+mj-ea"/>
                <a:cs typeface="+mj-cs"/>
              </a:rPr>
              <a:t>Project Identification </a:t>
            </a:r>
          </a:p>
          <a:p>
            <a:pPr algn="ctr" eaLnBrk="1" fontAlgn="auto" hangingPunct="1">
              <a:spcAft>
                <a:spcPts val="0"/>
              </a:spcAft>
              <a:defRPr/>
            </a:pPr>
            <a:r>
              <a:rPr lang="en-US" sz="3100" b="1" dirty="0">
                <a:solidFill>
                  <a:srgbClr val="0070C0"/>
                </a:solidFill>
                <a:latin typeface="+mj-lt"/>
                <a:ea typeface="+mj-ea"/>
                <a:cs typeface="+mj-cs"/>
              </a:rPr>
              <a:t>Idea Generation or Investment Opportunities</a:t>
            </a:r>
          </a:p>
        </p:txBody>
      </p:sp>
      <p:pic>
        <p:nvPicPr>
          <p:cNvPr id="37894" name="Picture 2" descr="http://mindspower.com/wordpress/wp-content/uploads/2010/10/Good-Idea.jpg"/>
          <p:cNvPicPr>
            <a:picLocks noChangeAspect="1" noChangeArrowheads="1"/>
          </p:cNvPicPr>
          <p:nvPr/>
        </p:nvPicPr>
        <p:blipFill>
          <a:blip r:embed="rId2"/>
          <a:srcRect/>
          <a:stretch>
            <a:fillRect/>
          </a:stretch>
        </p:blipFill>
        <p:spPr bwMode="auto">
          <a:xfrm>
            <a:off x="9135533" y="2590800"/>
            <a:ext cx="3056467" cy="2578100"/>
          </a:xfrm>
          <a:prstGeom prst="rect">
            <a:avLst/>
          </a:prstGeom>
          <a:noFill/>
          <a:ln w="9525">
            <a:noFill/>
            <a:miter lim="800000"/>
            <a:headEnd/>
            <a:tailEnd/>
          </a:ln>
        </p:spPr>
      </p:pic>
      <p:sp>
        <p:nvSpPr>
          <p:cNvPr id="8" name="Rectangle 3"/>
          <p:cNvSpPr txBox="1">
            <a:spLocks noChangeArrowheads="1"/>
          </p:cNvSpPr>
          <p:nvPr/>
        </p:nvSpPr>
        <p:spPr bwMode="auto">
          <a:xfrm>
            <a:off x="711200" y="3048000"/>
            <a:ext cx="8026400" cy="2971800"/>
          </a:xfrm>
          <a:prstGeom prst="rect">
            <a:avLst/>
          </a:prstGeom>
          <a:noFill/>
          <a:ln w="9525">
            <a:noFill/>
            <a:miter lim="800000"/>
            <a:headEnd/>
            <a:tailEnd/>
          </a:ln>
        </p:spPr>
        <p:txBody>
          <a:bodyPr/>
          <a:lstStyle/>
          <a:p>
            <a:pPr marL="342900" indent="-342900" algn="just">
              <a:spcBef>
                <a:spcPct val="20000"/>
              </a:spcBef>
              <a:buFont typeface="Arial" pitchFamily="34" charset="0"/>
              <a:buNone/>
              <a:defRPr/>
            </a:pPr>
            <a:r>
              <a:rPr lang="en-US" sz="2400" dirty="0">
                <a:latin typeface="+mn-lt"/>
              </a:rPr>
              <a:t>	</a:t>
            </a:r>
            <a:r>
              <a:rPr lang="en-US" sz="2400" b="1" dirty="0">
                <a:latin typeface="+mn-lt"/>
              </a:rPr>
              <a:t>Importance:</a:t>
            </a:r>
          </a:p>
          <a:p>
            <a:pPr marL="342900" indent="-342900" algn="just">
              <a:spcBef>
                <a:spcPct val="20000"/>
              </a:spcBef>
              <a:buFont typeface="Arial" pitchFamily="34" charset="0"/>
              <a:buNone/>
              <a:defRPr/>
            </a:pPr>
            <a:endParaRPr lang="en-US" sz="2400" dirty="0">
              <a:latin typeface="+mn-lt"/>
            </a:endParaRPr>
          </a:p>
          <a:p>
            <a:pPr marL="342900" indent="-342900" algn="just">
              <a:spcBef>
                <a:spcPct val="20000"/>
              </a:spcBef>
              <a:buFont typeface="Arial" pitchFamily="34" charset="0"/>
              <a:buChar char="•"/>
              <a:defRPr/>
            </a:pPr>
            <a:r>
              <a:rPr lang="en-US" sz="2400" dirty="0">
                <a:latin typeface="+mn-lt"/>
              </a:rPr>
              <a:t>Launch of </a:t>
            </a:r>
            <a:r>
              <a:rPr lang="en-US" sz="2400" dirty="0">
                <a:solidFill>
                  <a:srgbClr val="FF0000"/>
                </a:solidFill>
                <a:latin typeface="+mn-lt"/>
              </a:rPr>
              <a:t>new business / product</a:t>
            </a:r>
          </a:p>
          <a:p>
            <a:pPr marL="342900" indent="-342900" algn="just">
              <a:spcBef>
                <a:spcPct val="20000"/>
              </a:spcBef>
              <a:buFont typeface="Arial" pitchFamily="34" charset="0"/>
              <a:buChar char="•"/>
              <a:defRPr/>
            </a:pPr>
            <a:r>
              <a:rPr lang="en-US" sz="2400" dirty="0">
                <a:solidFill>
                  <a:srgbClr val="FF0000"/>
                </a:solidFill>
                <a:latin typeface="+mn-lt"/>
              </a:rPr>
              <a:t>Continuous growth </a:t>
            </a:r>
            <a:r>
              <a:rPr lang="en-US" sz="2400" dirty="0">
                <a:latin typeface="+mn-lt"/>
              </a:rPr>
              <a:t>of Organization</a:t>
            </a:r>
          </a:p>
          <a:p>
            <a:pPr marL="342900" indent="-342900" algn="just">
              <a:spcBef>
                <a:spcPct val="20000"/>
              </a:spcBef>
              <a:buFont typeface="Arial" pitchFamily="34" charset="0"/>
              <a:buChar char="•"/>
              <a:defRPr/>
            </a:pPr>
            <a:r>
              <a:rPr lang="en-US" sz="2400" dirty="0">
                <a:solidFill>
                  <a:srgbClr val="FF0000"/>
                </a:solidFill>
                <a:latin typeface="+mn-lt"/>
              </a:rPr>
              <a:t>Survival in the competitive Market</a:t>
            </a:r>
          </a:p>
          <a:p>
            <a:pPr marL="342900" indent="-342900" algn="just">
              <a:spcBef>
                <a:spcPct val="20000"/>
              </a:spcBef>
              <a:buFont typeface="Arial" pitchFamily="34" charset="0"/>
              <a:buChar char="•"/>
              <a:defRPr/>
            </a:pPr>
            <a:r>
              <a:rPr lang="en-US" sz="2400" dirty="0">
                <a:solidFill>
                  <a:srgbClr val="FF0000"/>
                </a:solidFill>
                <a:latin typeface="+mn-lt"/>
              </a:rPr>
              <a:t>Development of Society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r>
              <a:rPr lang="en-IN" b="1" dirty="0"/>
              <a:t>Common project cost estimation techniques</a:t>
            </a:r>
            <a:br>
              <a:rPr lang="en-IN" b="1" dirty="0"/>
            </a:br>
            <a:br>
              <a:rPr lang="en-IN" b="1" dirty="0"/>
            </a:br>
            <a:br>
              <a:rPr lang="en-US" b="1" dirty="0"/>
            </a:br>
            <a:br>
              <a:rPr lang="en-US" dirty="0"/>
            </a:br>
            <a:br>
              <a:rPr lang="en-US" b="1" dirty="0"/>
            </a:br>
            <a:br>
              <a:rPr lang="en-IN" b="1" dirty="0"/>
            </a:br>
            <a:endParaRPr lang="en-IN" b="1" dirty="0"/>
          </a:p>
        </p:txBody>
      </p:sp>
      <p:sp>
        <p:nvSpPr>
          <p:cNvPr id="3" name="Content Placeholder 2"/>
          <p:cNvSpPr>
            <a:spLocks noGrp="1"/>
          </p:cNvSpPr>
          <p:nvPr>
            <p:ph idx="1"/>
          </p:nvPr>
        </p:nvSpPr>
        <p:spPr>
          <a:xfrm>
            <a:off x="838200" y="1508369"/>
            <a:ext cx="10515600" cy="4668594"/>
          </a:xfrm>
        </p:spPr>
        <p:txBody>
          <a:bodyPr>
            <a:normAutofit/>
          </a:bodyPr>
          <a:lstStyle/>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322473722"/>
              </p:ext>
            </p:extLst>
          </p:nvPr>
        </p:nvGraphicFramePr>
        <p:xfrm>
          <a:off x="838200" y="980661"/>
          <a:ext cx="9868877" cy="5602600"/>
        </p:xfrm>
        <a:graphic>
          <a:graphicData uri="http://schemas.openxmlformats.org/drawingml/2006/table">
            <a:tbl>
              <a:tblPr/>
              <a:tblGrid>
                <a:gridCol w="2112049">
                  <a:extLst>
                    <a:ext uri="{9D8B030D-6E8A-4147-A177-3AD203B41FA5}">
                      <a16:colId xmlns:a16="http://schemas.microsoft.com/office/drawing/2014/main" val="20000"/>
                    </a:ext>
                  </a:extLst>
                </a:gridCol>
                <a:gridCol w="3214441">
                  <a:extLst>
                    <a:ext uri="{9D8B030D-6E8A-4147-A177-3AD203B41FA5}">
                      <a16:colId xmlns:a16="http://schemas.microsoft.com/office/drawing/2014/main" val="20001"/>
                    </a:ext>
                  </a:extLst>
                </a:gridCol>
                <a:gridCol w="4542387">
                  <a:extLst>
                    <a:ext uri="{9D8B030D-6E8A-4147-A177-3AD203B41FA5}">
                      <a16:colId xmlns:a16="http://schemas.microsoft.com/office/drawing/2014/main" val="20002"/>
                    </a:ext>
                  </a:extLst>
                </a:gridCol>
              </a:tblGrid>
              <a:tr h="5602600">
                <a:tc>
                  <a:txBody>
                    <a:bodyPr/>
                    <a:lstStyle/>
                    <a:p>
                      <a:pPr algn="ctr" fontAlgn="t"/>
                      <a:r>
                        <a:rPr lang="en-US" b="1" dirty="0">
                          <a:solidFill>
                            <a:srgbClr val="494A52"/>
                          </a:solidFill>
                          <a:effectLst/>
                          <a:latin typeface="TTNorms"/>
                        </a:rPr>
                        <a:t>Estimation</a:t>
                      </a:r>
                    </a:p>
                    <a:p>
                      <a:pPr algn="ctr" fontAlgn="t"/>
                      <a:endParaRPr lang="en-IN" sz="1800" b="0" i="0" kern="1200" dirty="0">
                        <a:solidFill>
                          <a:schemeClr val="tx1"/>
                        </a:solidFill>
                        <a:effectLst/>
                        <a:latin typeface="+mn-lt"/>
                        <a:ea typeface="+mn-ea"/>
                        <a:cs typeface="+mn-cs"/>
                      </a:endParaRPr>
                    </a:p>
                    <a:p>
                      <a:pPr algn="ctr" fontAlgn="t"/>
                      <a:r>
                        <a:rPr lang="en-IN" sz="1800" b="0" i="0" kern="1200" dirty="0">
                          <a:solidFill>
                            <a:schemeClr val="tx1"/>
                          </a:solidFill>
                          <a:effectLst/>
                          <a:latin typeface="+mn-lt"/>
                          <a:ea typeface="+mn-ea"/>
                          <a:cs typeface="+mn-cs"/>
                        </a:rPr>
                        <a:t>Top-down estimation</a:t>
                      </a:r>
                    </a:p>
                    <a:p>
                      <a:pPr algn="ctr" fontAlgn="t"/>
                      <a:endParaRPr lang="en-US" sz="1800" b="0" i="0" kern="1200" dirty="0">
                        <a:solidFill>
                          <a:schemeClr val="tx1"/>
                        </a:solidFill>
                        <a:effectLst/>
                        <a:latin typeface="+mn-lt"/>
                        <a:ea typeface="+mn-ea"/>
                        <a:cs typeface="+mn-cs"/>
                      </a:endParaRPr>
                    </a:p>
                    <a:p>
                      <a:pPr algn="ctr" fontAlgn="t"/>
                      <a:endParaRPr lang="en-US" sz="1800" b="0" i="0" kern="1200" dirty="0">
                        <a:solidFill>
                          <a:schemeClr val="tx1"/>
                        </a:solidFill>
                        <a:effectLst/>
                        <a:latin typeface="+mn-lt"/>
                        <a:ea typeface="+mn-ea"/>
                        <a:cs typeface="+mn-cs"/>
                      </a:endParaRPr>
                    </a:p>
                    <a:p>
                      <a:pPr algn="ctr" fontAlgn="t"/>
                      <a:endParaRPr lang="en-US" sz="1800" b="0" i="0" kern="1200" dirty="0">
                        <a:solidFill>
                          <a:schemeClr val="tx1"/>
                        </a:solidFill>
                        <a:effectLst/>
                        <a:latin typeface="+mn-lt"/>
                        <a:ea typeface="+mn-ea"/>
                        <a:cs typeface="+mn-cs"/>
                      </a:endParaRPr>
                    </a:p>
                    <a:p>
                      <a:pPr algn="ctr" fontAlgn="t"/>
                      <a:r>
                        <a:rPr lang="en-IN" sz="1800" b="0" i="0" kern="1200" dirty="0">
                          <a:solidFill>
                            <a:schemeClr val="tx1"/>
                          </a:solidFill>
                          <a:effectLst/>
                          <a:latin typeface="+mn-lt"/>
                          <a:ea typeface="+mn-ea"/>
                          <a:cs typeface="+mn-cs"/>
                        </a:rPr>
                        <a:t>Analogous estimation</a:t>
                      </a:r>
                    </a:p>
                    <a:p>
                      <a:pPr algn="ctr" fontAlgn="t"/>
                      <a:endParaRPr lang="en-US" sz="1800" b="0" i="0" kern="1200" dirty="0">
                        <a:solidFill>
                          <a:schemeClr val="tx1"/>
                        </a:solidFill>
                        <a:effectLst/>
                        <a:latin typeface="+mn-lt"/>
                        <a:ea typeface="+mn-ea"/>
                        <a:cs typeface="+mn-cs"/>
                      </a:endParaRPr>
                    </a:p>
                    <a:p>
                      <a:pPr algn="ctr" fontAlgn="t"/>
                      <a:endParaRPr lang="en-US" sz="1800" b="0" i="0" kern="1200" dirty="0">
                        <a:solidFill>
                          <a:schemeClr val="tx1"/>
                        </a:solidFill>
                        <a:effectLst/>
                        <a:latin typeface="+mn-lt"/>
                        <a:ea typeface="+mn-ea"/>
                        <a:cs typeface="+mn-cs"/>
                      </a:endParaRPr>
                    </a:p>
                    <a:p>
                      <a:pPr algn="ctr" fontAlgn="t"/>
                      <a:endParaRPr lang="en-US" sz="1800" b="0" i="0" kern="1200" dirty="0">
                        <a:solidFill>
                          <a:schemeClr val="tx1"/>
                        </a:solidFill>
                        <a:effectLst/>
                        <a:latin typeface="+mn-lt"/>
                        <a:ea typeface="+mn-ea"/>
                        <a:cs typeface="+mn-cs"/>
                      </a:endParaRPr>
                    </a:p>
                    <a:p>
                      <a:pPr algn="ctr" fontAlgn="t"/>
                      <a:r>
                        <a:rPr lang="en-IN" sz="1800" b="0" i="0" kern="1200" dirty="0">
                          <a:solidFill>
                            <a:schemeClr val="tx1"/>
                          </a:solidFill>
                          <a:effectLst/>
                          <a:latin typeface="+mn-lt"/>
                          <a:ea typeface="+mn-ea"/>
                          <a:cs typeface="+mn-cs"/>
                        </a:rPr>
                        <a:t>Parametric estimation</a:t>
                      </a:r>
                    </a:p>
                    <a:p>
                      <a:pPr algn="ctr" fontAlgn="t"/>
                      <a:endParaRPr lang="en-US" sz="1800" b="0" i="0" kern="1200" dirty="0">
                        <a:solidFill>
                          <a:srgbClr val="494A52"/>
                        </a:solidFill>
                        <a:effectLst/>
                        <a:latin typeface="TTNorms"/>
                        <a:ea typeface="+mn-ea"/>
                        <a:cs typeface="+mn-cs"/>
                      </a:endParaRPr>
                    </a:p>
                    <a:p>
                      <a:pPr algn="ctr" fontAlgn="t"/>
                      <a:endParaRPr lang="en-US" sz="1800" b="0" i="0" kern="1200" dirty="0">
                        <a:solidFill>
                          <a:srgbClr val="494A52"/>
                        </a:solidFill>
                        <a:effectLst/>
                        <a:latin typeface="TTNorms"/>
                        <a:ea typeface="+mn-ea"/>
                        <a:cs typeface="+mn-cs"/>
                      </a:endParaRPr>
                    </a:p>
                    <a:p>
                      <a:pPr algn="ctr" fontAlgn="t"/>
                      <a:endParaRPr lang="en-US" sz="1800" b="0" i="0" kern="1200" dirty="0">
                        <a:solidFill>
                          <a:srgbClr val="494A52"/>
                        </a:solidFill>
                        <a:effectLst/>
                        <a:latin typeface="TTNorms"/>
                        <a:ea typeface="+mn-ea"/>
                        <a:cs typeface="+mn-cs"/>
                      </a:endParaRPr>
                    </a:p>
                    <a:p>
                      <a:pPr algn="ctr" fontAlgn="t"/>
                      <a:endParaRPr lang="en-US" sz="1800" b="0" i="0" kern="1200" dirty="0">
                        <a:solidFill>
                          <a:srgbClr val="494A52"/>
                        </a:solidFill>
                        <a:effectLst/>
                        <a:latin typeface="TTNorms"/>
                        <a:ea typeface="+mn-ea"/>
                        <a:cs typeface="+mn-cs"/>
                      </a:endParaRPr>
                    </a:p>
                    <a:p>
                      <a:pPr algn="ctr" fontAlgn="t"/>
                      <a:r>
                        <a:rPr lang="en-IN" sz="1800" b="0" i="0" kern="1200" dirty="0">
                          <a:solidFill>
                            <a:schemeClr val="tx1"/>
                          </a:solidFill>
                          <a:effectLst/>
                          <a:latin typeface="+mn-lt"/>
                          <a:ea typeface="+mn-ea"/>
                          <a:cs typeface="+mn-cs"/>
                        </a:rPr>
                        <a:t>Three-point estimation</a:t>
                      </a:r>
                      <a:endParaRPr lang="en-US" sz="1800" b="0" i="0" kern="1200" dirty="0">
                        <a:solidFill>
                          <a:srgbClr val="494A52"/>
                        </a:solidFill>
                        <a:effectLst/>
                        <a:latin typeface="TTNorms"/>
                        <a:ea typeface="+mn-ea"/>
                        <a:cs typeface="+mn-cs"/>
                      </a:endParaRPr>
                    </a:p>
                  </a:txBody>
                  <a:tcPr marL="25400" marR="25400" marT="25400" marB="25400">
                    <a:lnL w="6350" cap="flat" cmpd="sng" algn="ctr">
                      <a:solidFill>
                        <a:srgbClr val="494A52"/>
                      </a:solidFill>
                      <a:prstDash val="solid"/>
                      <a:round/>
                      <a:headEnd type="none" w="med" len="med"/>
                      <a:tailEnd type="none" w="med" len="med"/>
                    </a:lnL>
                    <a:lnR w="6350" cap="flat" cmpd="sng" algn="ctr">
                      <a:solidFill>
                        <a:srgbClr val="494A52"/>
                      </a:solidFill>
                      <a:prstDash val="solid"/>
                      <a:round/>
                      <a:headEnd type="none" w="med" len="med"/>
                      <a:tailEnd type="none" w="med" len="med"/>
                    </a:lnR>
                    <a:lnT w="6350" cap="flat" cmpd="sng" algn="ctr">
                      <a:solidFill>
                        <a:srgbClr val="494A52"/>
                      </a:solidFill>
                      <a:prstDash val="solid"/>
                      <a:round/>
                      <a:headEnd type="none" w="med" len="med"/>
                      <a:tailEnd type="none" w="med" len="med"/>
                    </a:lnT>
                    <a:lnB w="6350" cap="flat" cmpd="sng" algn="ctr">
                      <a:solidFill>
                        <a:srgbClr val="494A52"/>
                      </a:solidFill>
                      <a:prstDash val="solid"/>
                      <a:round/>
                      <a:headEnd type="none" w="med" len="med"/>
                      <a:tailEnd type="none" w="med" len="med"/>
                    </a:lnB>
                    <a:solidFill>
                      <a:srgbClr val="FFFFFF"/>
                    </a:solidFill>
                  </a:tcPr>
                </a:tc>
                <a:tc>
                  <a:txBody>
                    <a:bodyPr/>
                    <a:lstStyle/>
                    <a:p>
                      <a:pPr algn="ctr" fontAlgn="t"/>
                      <a:r>
                        <a:rPr lang="en-US" b="1" dirty="0">
                          <a:solidFill>
                            <a:srgbClr val="494A52"/>
                          </a:solidFill>
                          <a:effectLst/>
                          <a:latin typeface="TTNorms"/>
                        </a:rPr>
                        <a:t>Definition</a:t>
                      </a:r>
                    </a:p>
                    <a:p>
                      <a:pPr algn="ctr" fontAlgn="t"/>
                      <a:endParaRPr lang="en-US" dirty="0">
                        <a:solidFill>
                          <a:srgbClr val="494A52"/>
                        </a:solidFill>
                        <a:effectLst/>
                        <a:latin typeface="TTNorms"/>
                      </a:endParaRPr>
                    </a:p>
                    <a:p>
                      <a:pPr algn="ctr" fontAlgn="t"/>
                      <a:r>
                        <a:rPr lang="en-US" sz="1800" b="0" i="0" kern="1200" dirty="0">
                          <a:solidFill>
                            <a:schemeClr val="tx1"/>
                          </a:solidFill>
                          <a:effectLst/>
                          <a:latin typeface="+mn-lt"/>
                          <a:ea typeface="+mn-ea"/>
                          <a:cs typeface="+mn-cs"/>
                        </a:rPr>
                        <a:t>Figuring out the </a:t>
                      </a:r>
                      <a:r>
                        <a:rPr lang="en-US" sz="1800" b="0" i="0" kern="1200" dirty="0">
                          <a:solidFill>
                            <a:srgbClr val="FF0000"/>
                          </a:solidFill>
                          <a:effectLst/>
                          <a:latin typeface="+mn-lt"/>
                          <a:ea typeface="+mn-ea"/>
                          <a:cs typeface="+mn-cs"/>
                        </a:rPr>
                        <a:t>project’s</a:t>
                      </a:r>
                      <a:r>
                        <a:rPr lang="en-US" sz="1800" b="0" i="0" kern="1200" baseline="0" dirty="0">
                          <a:solidFill>
                            <a:srgbClr val="FF0000"/>
                          </a:solidFill>
                          <a:effectLst/>
                          <a:latin typeface="+mn-lt"/>
                          <a:ea typeface="+mn-ea"/>
                          <a:cs typeface="+mn-cs"/>
                        </a:rPr>
                        <a:t> </a:t>
                      </a:r>
                      <a:r>
                        <a:rPr lang="en-US" sz="1800" b="0" i="0" kern="1200" dirty="0">
                          <a:solidFill>
                            <a:srgbClr val="FF0000"/>
                          </a:solidFill>
                          <a:effectLst/>
                          <a:latin typeface="+mn-lt"/>
                          <a:ea typeface="+mn-ea"/>
                          <a:cs typeface="+mn-cs"/>
                        </a:rPr>
                        <a:t>total price and determining the scope of work that can be done.</a:t>
                      </a:r>
                    </a:p>
                    <a:p>
                      <a:pPr algn="ctr" fontAlgn="t"/>
                      <a:endParaRPr lang="en-US" sz="1800" b="0" i="0" kern="1200" dirty="0">
                        <a:solidFill>
                          <a:schemeClr val="tx1"/>
                        </a:solidFill>
                        <a:effectLst/>
                        <a:latin typeface="+mn-lt"/>
                        <a:ea typeface="+mn-ea"/>
                        <a:cs typeface="+mn-cs"/>
                      </a:endParaRPr>
                    </a:p>
                    <a:p>
                      <a:pPr algn="ctr" fontAlgn="t"/>
                      <a:r>
                        <a:rPr lang="en-US" sz="1800" b="0" i="0" kern="1200" dirty="0">
                          <a:solidFill>
                            <a:schemeClr val="tx1"/>
                          </a:solidFill>
                          <a:effectLst/>
                          <a:latin typeface="+mn-lt"/>
                          <a:ea typeface="+mn-ea"/>
                          <a:cs typeface="+mn-cs"/>
                        </a:rPr>
                        <a:t>Relying on data from </a:t>
                      </a:r>
                      <a:r>
                        <a:rPr lang="en-US" sz="1800" b="0" i="0" kern="1200" dirty="0">
                          <a:solidFill>
                            <a:srgbClr val="FF0000"/>
                          </a:solidFill>
                          <a:effectLst/>
                          <a:latin typeface="+mn-lt"/>
                          <a:ea typeface="+mn-ea"/>
                          <a:cs typeface="+mn-cs"/>
                        </a:rPr>
                        <a:t>previous similar projects</a:t>
                      </a:r>
                      <a:r>
                        <a:rPr lang="en-US" sz="1800" b="0" i="0" kern="1200" dirty="0">
                          <a:solidFill>
                            <a:schemeClr val="tx1"/>
                          </a:solidFill>
                          <a:effectLst/>
                          <a:latin typeface="+mn-lt"/>
                          <a:ea typeface="+mn-ea"/>
                          <a:cs typeface="+mn-cs"/>
                        </a:rPr>
                        <a:t> to forecast the cost.</a:t>
                      </a:r>
                    </a:p>
                    <a:p>
                      <a:pPr algn="ctr" fontAlgn="t"/>
                      <a:r>
                        <a:rPr lang="en-US" sz="1800" b="0" i="0" kern="1200" dirty="0">
                          <a:solidFill>
                            <a:schemeClr val="tx1"/>
                          </a:solidFill>
                          <a:effectLst/>
                          <a:latin typeface="+mn-lt"/>
                          <a:ea typeface="+mn-ea"/>
                          <a:cs typeface="+mn-cs"/>
                        </a:rPr>
                        <a:t>Taking specific cost variables and data points </a:t>
                      </a:r>
                      <a:r>
                        <a:rPr lang="en-US" sz="1800" b="0" i="0" kern="1200" dirty="0">
                          <a:solidFill>
                            <a:srgbClr val="FF0000"/>
                          </a:solidFill>
                          <a:effectLst/>
                          <a:latin typeface="+mn-lt"/>
                          <a:ea typeface="+mn-ea"/>
                          <a:cs typeface="+mn-cs"/>
                        </a:rPr>
                        <a:t>from other projects </a:t>
                      </a:r>
                      <a:r>
                        <a:rPr lang="en-US" sz="1800" b="0" i="0" kern="1200" dirty="0">
                          <a:solidFill>
                            <a:schemeClr val="tx1"/>
                          </a:solidFill>
                          <a:effectLst/>
                          <a:latin typeface="+mn-lt"/>
                          <a:ea typeface="+mn-ea"/>
                          <a:cs typeface="+mn-cs"/>
                        </a:rPr>
                        <a:t>to figure out the ultimate project cost.</a:t>
                      </a:r>
                    </a:p>
                    <a:p>
                      <a:pPr algn="ctr" fontAlgn="t"/>
                      <a:endParaRPr lang="en-US" sz="1800" b="0" i="0" kern="1200" dirty="0">
                        <a:solidFill>
                          <a:schemeClr val="tx1"/>
                        </a:solidFill>
                        <a:effectLst/>
                        <a:latin typeface="+mn-lt"/>
                        <a:ea typeface="+mn-ea"/>
                        <a:cs typeface="+mn-cs"/>
                      </a:endParaRPr>
                    </a:p>
                    <a:p>
                      <a:pPr algn="ctr" fontAlgn="t"/>
                      <a:r>
                        <a:rPr lang="en-US" sz="1800" b="0" i="0" kern="1200" dirty="0">
                          <a:solidFill>
                            <a:schemeClr val="tx1"/>
                          </a:solidFill>
                          <a:effectLst/>
                          <a:latin typeface="+mn-lt"/>
                          <a:ea typeface="+mn-ea"/>
                          <a:cs typeface="+mn-cs"/>
                        </a:rPr>
                        <a:t>Doing the average from </a:t>
                      </a:r>
                      <a:r>
                        <a:rPr lang="en-US" sz="1800" b="0" i="0" kern="1200" dirty="0">
                          <a:solidFill>
                            <a:srgbClr val="FF0000"/>
                          </a:solidFill>
                          <a:effectLst/>
                          <a:latin typeface="+mn-lt"/>
                          <a:ea typeface="+mn-ea"/>
                          <a:cs typeface="+mn-cs"/>
                        </a:rPr>
                        <a:t>the best, worst, and most likely case estimations</a:t>
                      </a:r>
                    </a:p>
                  </a:txBody>
                  <a:tcPr marL="25400" marR="25400" marT="25400" marB="25400">
                    <a:lnL w="6350" cap="flat" cmpd="sng" algn="ctr">
                      <a:solidFill>
                        <a:srgbClr val="494A52"/>
                      </a:solidFill>
                      <a:prstDash val="solid"/>
                      <a:round/>
                      <a:headEnd type="none" w="med" len="med"/>
                      <a:tailEnd type="none" w="med" len="med"/>
                    </a:lnL>
                    <a:lnR w="6350" cap="flat" cmpd="sng" algn="ctr">
                      <a:solidFill>
                        <a:srgbClr val="494A52"/>
                      </a:solidFill>
                      <a:prstDash val="solid"/>
                      <a:round/>
                      <a:headEnd type="none" w="med" len="med"/>
                      <a:tailEnd type="none" w="med" len="med"/>
                    </a:lnR>
                    <a:lnT w="6350" cap="flat" cmpd="sng" algn="ctr">
                      <a:solidFill>
                        <a:srgbClr val="494A52"/>
                      </a:solidFill>
                      <a:prstDash val="solid"/>
                      <a:round/>
                      <a:headEnd type="none" w="med" len="med"/>
                      <a:tailEnd type="none" w="med" len="med"/>
                    </a:lnT>
                    <a:lnB w="6350" cap="flat" cmpd="sng" algn="ctr">
                      <a:solidFill>
                        <a:srgbClr val="494A52"/>
                      </a:solidFill>
                      <a:prstDash val="solid"/>
                      <a:round/>
                      <a:headEnd type="none" w="med" len="med"/>
                      <a:tailEnd type="none" w="med" len="med"/>
                    </a:lnB>
                    <a:solidFill>
                      <a:srgbClr val="FFFFFF"/>
                    </a:solidFill>
                  </a:tcPr>
                </a:tc>
                <a:tc>
                  <a:txBody>
                    <a:bodyPr/>
                    <a:lstStyle/>
                    <a:p>
                      <a:pPr algn="ctr" fontAlgn="t"/>
                      <a:r>
                        <a:rPr lang="en-US" b="1" dirty="0">
                          <a:solidFill>
                            <a:srgbClr val="494A52"/>
                          </a:solidFill>
                          <a:effectLst/>
                          <a:latin typeface="TTNorms"/>
                        </a:rPr>
                        <a:t>Requirements</a:t>
                      </a:r>
                    </a:p>
                    <a:p>
                      <a:pPr algn="ctr" fontAlgn="t"/>
                      <a:endParaRPr lang="en-US" sz="1800" b="0" i="0" kern="1200" dirty="0">
                        <a:solidFill>
                          <a:schemeClr val="tx1"/>
                        </a:solidFill>
                        <a:effectLst/>
                        <a:latin typeface="+mn-lt"/>
                        <a:ea typeface="+mn-ea"/>
                        <a:cs typeface="+mn-cs"/>
                      </a:endParaRPr>
                    </a:p>
                    <a:p>
                      <a:pPr algn="ctr" fontAlgn="t"/>
                      <a:r>
                        <a:rPr lang="en-US" sz="1800" b="0" i="0" kern="1200" dirty="0">
                          <a:solidFill>
                            <a:schemeClr val="tx1"/>
                          </a:solidFill>
                          <a:effectLst/>
                          <a:latin typeface="+mn-lt"/>
                          <a:ea typeface="+mn-ea"/>
                          <a:cs typeface="+mn-cs"/>
                        </a:rPr>
                        <a:t>Commonly used to estimate elements </a:t>
                      </a:r>
                      <a:r>
                        <a:rPr lang="en-US" sz="1800" b="0" i="0" kern="1200" dirty="0">
                          <a:solidFill>
                            <a:srgbClr val="FF0000"/>
                          </a:solidFill>
                          <a:effectLst/>
                          <a:latin typeface="+mn-lt"/>
                          <a:ea typeface="+mn-ea"/>
                          <a:cs typeface="+mn-cs"/>
                        </a:rPr>
                        <a:t>on fixed price projects when the price is initially specified by the client</a:t>
                      </a:r>
                    </a:p>
                    <a:p>
                      <a:pPr algn="ctr" fontAlgn="t"/>
                      <a:endParaRPr lang="en-US" sz="1800" b="0" i="0" kern="1200" dirty="0">
                        <a:solidFill>
                          <a:schemeClr val="tx1"/>
                        </a:solidFill>
                        <a:effectLst/>
                        <a:latin typeface="+mn-lt"/>
                        <a:ea typeface="+mn-ea"/>
                        <a:cs typeface="+mn-cs"/>
                      </a:endParaRPr>
                    </a:p>
                    <a:p>
                      <a:pPr algn="ctr" fontAlgn="t"/>
                      <a:r>
                        <a:rPr lang="en-US" sz="1800" b="0" i="0" kern="1200" dirty="0">
                          <a:solidFill>
                            <a:schemeClr val="tx1"/>
                          </a:solidFill>
                          <a:effectLst/>
                          <a:latin typeface="+mn-lt"/>
                          <a:ea typeface="+mn-ea"/>
                          <a:cs typeface="+mn-cs"/>
                        </a:rPr>
                        <a:t>Recommended when there’s </a:t>
                      </a:r>
                      <a:r>
                        <a:rPr lang="en-US" sz="1800" b="0" i="0" kern="1200" dirty="0">
                          <a:solidFill>
                            <a:srgbClr val="FF0000"/>
                          </a:solidFill>
                          <a:effectLst/>
                          <a:latin typeface="+mn-lt"/>
                          <a:ea typeface="+mn-ea"/>
                          <a:cs typeface="+mn-cs"/>
                        </a:rPr>
                        <a:t>limited information about the project</a:t>
                      </a:r>
                      <a:r>
                        <a:rPr lang="en-US" sz="1800" b="0" i="0" kern="1200" dirty="0">
                          <a:solidFill>
                            <a:schemeClr val="tx1"/>
                          </a:solidFill>
                          <a:effectLst/>
                          <a:latin typeface="+mn-lt"/>
                          <a:ea typeface="+mn-ea"/>
                          <a:cs typeface="+mn-cs"/>
                        </a:rPr>
                        <a:t>.</a:t>
                      </a:r>
                    </a:p>
                    <a:p>
                      <a:pPr algn="ctr" fontAlgn="t"/>
                      <a:endParaRPr lang="en-US" sz="1800" b="0" i="0" kern="1200" dirty="0">
                        <a:solidFill>
                          <a:schemeClr val="tx1"/>
                        </a:solidFill>
                        <a:effectLst/>
                        <a:latin typeface="+mn-lt"/>
                        <a:ea typeface="+mn-ea"/>
                        <a:cs typeface="+mn-cs"/>
                      </a:endParaRPr>
                    </a:p>
                    <a:p>
                      <a:pPr algn="ctr" fontAlgn="t"/>
                      <a:r>
                        <a:rPr lang="en-US" sz="1800" b="0" i="0" kern="1200" dirty="0">
                          <a:solidFill>
                            <a:schemeClr val="tx1"/>
                          </a:solidFill>
                          <a:effectLst/>
                          <a:latin typeface="+mn-lt"/>
                          <a:ea typeface="+mn-ea"/>
                          <a:cs typeface="+mn-cs"/>
                        </a:rPr>
                        <a:t>Usually called in for use when the </a:t>
                      </a:r>
                      <a:r>
                        <a:rPr lang="en-US" sz="1800" b="0" i="0" kern="1200" dirty="0">
                          <a:solidFill>
                            <a:srgbClr val="FF0000"/>
                          </a:solidFill>
                          <a:effectLst/>
                          <a:latin typeface="+mn-lt"/>
                          <a:ea typeface="+mn-ea"/>
                          <a:cs typeface="+mn-cs"/>
                        </a:rPr>
                        <a:t>previous project data you have is scalable</a:t>
                      </a:r>
                    </a:p>
                    <a:p>
                      <a:pPr algn="ctr" fontAlgn="t"/>
                      <a:endParaRPr lang="en-US" sz="1800" b="0" i="0" kern="1200" dirty="0">
                        <a:solidFill>
                          <a:schemeClr val="tx1"/>
                        </a:solidFill>
                        <a:effectLst/>
                        <a:latin typeface="+mn-lt"/>
                        <a:ea typeface="+mn-ea"/>
                        <a:cs typeface="+mn-cs"/>
                      </a:endParaRPr>
                    </a:p>
                    <a:p>
                      <a:pPr algn="ctr" fontAlgn="t"/>
                      <a:endParaRPr lang="en-US" sz="1800" b="0" i="0" kern="1200" dirty="0">
                        <a:solidFill>
                          <a:schemeClr val="tx1"/>
                        </a:solidFill>
                        <a:effectLst/>
                        <a:latin typeface="+mn-lt"/>
                        <a:ea typeface="+mn-ea"/>
                        <a:cs typeface="+mn-cs"/>
                      </a:endParaRPr>
                    </a:p>
                    <a:p>
                      <a:pPr algn="ctr" fontAlgn="t"/>
                      <a:endParaRPr lang="en-US" sz="1800" b="0" i="0" kern="1200" dirty="0">
                        <a:solidFill>
                          <a:schemeClr val="tx1"/>
                        </a:solidFill>
                        <a:effectLst/>
                        <a:latin typeface="+mn-lt"/>
                        <a:ea typeface="+mn-ea"/>
                        <a:cs typeface="+mn-cs"/>
                      </a:endParaRPr>
                    </a:p>
                    <a:p>
                      <a:pPr algn="ctr" fontAlgn="t"/>
                      <a:r>
                        <a:rPr lang="en-US" sz="1800" b="0" i="0" kern="1200" dirty="0">
                          <a:solidFill>
                            <a:schemeClr val="tx1"/>
                          </a:solidFill>
                          <a:effectLst/>
                          <a:latin typeface="+mn-lt"/>
                          <a:ea typeface="+mn-ea"/>
                          <a:cs typeface="+mn-cs"/>
                        </a:rPr>
                        <a:t>Well-advised when the </a:t>
                      </a:r>
                      <a:r>
                        <a:rPr lang="en-US" sz="1800" b="0" i="0" kern="1200" dirty="0">
                          <a:solidFill>
                            <a:srgbClr val="FF0000"/>
                          </a:solidFill>
                          <a:effectLst/>
                          <a:latin typeface="+mn-lt"/>
                          <a:ea typeface="+mn-ea"/>
                          <a:cs typeface="+mn-cs"/>
                        </a:rPr>
                        <a:t>risk of going over budget is high</a:t>
                      </a:r>
                      <a:endParaRPr lang="en-US" dirty="0">
                        <a:solidFill>
                          <a:srgbClr val="FF0000"/>
                        </a:solidFill>
                        <a:effectLst/>
                        <a:latin typeface="TTNorms"/>
                      </a:endParaRPr>
                    </a:p>
                  </a:txBody>
                  <a:tcPr marL="25400" marR="25400" marT="25400" marB="25400">
                    <a:lnL w="6350" cap="flat" cmpd="sng" algn="ctr">
                      <a:solidFill>
                        <a:srgbClr val="494A52"/>
                      </a:solidFill>
                      <a:prstDash val="solid"/>
                      <a:round/>
                      <a:headEnd type="none" w="med" len="med"/>
                      <a:tailEnd type="none" w="med" len="med"/>
                    </a:lnL>
                    <a:lnR w="6350" cap="flat" cmpd="sng" algn="ctr">
                      <a:solidFill>
                        <a:srgbClr val="494A52"/>
                      </a:solidFill>
                      <a:prstDash val="solid"/>
                      <a:round/>
                      <a:headEnd type="none" w="med" len="med"/>
                      <a:tailEnd type="none" w="med" len="med"/>
                    </a:lnR>
                    <a:lnT w="6350" cap="flat" cmpd="sng" algn="ctr">
                      <a:solidFill>
                        <a:srgbClr val="494A52"/>
                      </a:solidFill>
                      <a:prstDash val="solid"/>
                      <a:round/>
                      <a:headEnd type="none" w="med" len="med"/>
                      <a:tailEnd type="none" w="med" len="med"/>
                    </a:lnT>
                    <a:lnB w="6350" cap="flat" cmpd="sng" algn="ctr">
                      <a:solidFill>
                        <a:srgbClr val="494A52"/>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125572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http://www.easisell.com/blog/wp-content/uploads/2009/05/recognizing-profitable-business-ideas.jpg"/>
          <p:cNvPicPr>
            <a:picLocks noChangeAspect="1" noChangeArrowheads="1"/>
          </p:cNvPicPr>
          <p:nvPr/>
        </p:nvPicPr>
        <p:blipFill>
          <a:blip r:embed="rId2"/>
          <a:srcRect/>
          <a:stretch>
            <a:fillRect/>
          </a:stretch>
        </p:blipFill>
        <p:spPr bwMode="auto">
          <a:xfrm>
            <a:off x="5588000" y="3276601"/>
            <a:ext cx="6604000" cy="3141663"/>
          </a:xfrm>
          <a:prstGeom prst="rect">
            <a:avLst/>
          </a:prstGeom>
          <a:noFill/>
          <a:ln w="9525">
            <a:noFill/>
            <a:miter lim="800000"/>
            <a:headEnd/>
            <a:tailEnd/>
          </a:ln>
        </p:spPr>
      </p:pic>
      <p:sp>
        <p:nvSpPr>
          <p:cNvPr id="38915"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a:solidFill>
                  <a:schemeClr val="bg1"/>
                </a:solidFill>
                <a:latin typeface="Calibri" pitchFamily="34" charset="0"/>
              </a:rPr>
              <a:t>Unit II – Project Formulation</a:t>
            </a:r>
          </a:p>
        </p:txBody>
      </p:sp>
      <p:sp>
        <p:nvSpPr>
          <p:cNvPr id="38916"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6" name="Title 1"/>
          <p:cNvSpPr txBox="1">
            <a:spLocks/>
          </p:cNvSpPr>
          <p:nvPr/>
        </p:nvSpPr>
        <p:spPr bwMode="auto">
          <a:xfrm>
            <a:off x="0" y="457200"/>
            <a:ext cx="12192000" cy="1219200"/>
          </a:xfrm>
          <a:prstGeom prst="rect">
            <a:avLst/>
          </a:prstGeom>
          <a:solidFill>
            <a:schemeClr val="accent4">
              <a:lumMod val="20000"/>
              <a:lumOff val="80000"/>
            </a:schemeClr>
          </a:solidFill>
          <a:ln w="9525">
            <a:noFill/>
            <a:miter lim="800000"/>
            <a:headEnd/>
            <a:tailEnd/>
          </a:ln>
        </p:spPr>
        <p:txBody>
          <a:bodyPr anchor="ctr">
            <a:normAutofit fontScale="97500"/>
          </a:bodyPr>
          <a:lstStyle/>
          <a:p>
            <a:pPr algn="ctr" eaLnBrk="1" fontAlgn="auto" hangingPunct="1">
              <a:spcAft>
                <a:spcPts val="0"/>
              </a:spcAft>
              <a:defRPr/>
            </a:pPr>
            <a:r>
              <a:rPr lang="en-US" sz="3600" b="1" dirty="0">
                <a:latin typeface="+mj-lt"/>
                <a:ea typeface="+mj-ea"/>
                <a:cs typeface="+mj-cs"/>
              </a:rPr>
              <a:t>Project Identification </a:t>
            </a:r>
          </a:p>
          <a:p>
            <a:pPr algn="ctr" eaLnBrk="1" fontAlgn="auto" hangingPunct="1">
              <a:spcAft>
                <a:spcPts val="0"/>
              </a:spcAft>
              <a:defRPr/>
            </a:pPr>
            <a:r>
              <a:rPr lang="en-US" sz="3100" b="1" dirty="0">
                <a:solidFill>
                  <a:srgbClr val="0070C0"/>
                </a:solidFill>
                <a:latin typeface="+mj-lt"/>
                <a:ea typeface="+mj-ea"/>
                <a:cs typeface="+mj-cs"/>
              </a:rPr>
              <a:t>Source of Idea Generation</a:t>
            </a:r>
          </a:p>
        </p:txBody>
      </p:sp>
      <p:sp>
        <p:nvSpPr>
          <p:cNvPr id="38918" name="Content Placeholder 8"/>
          <p:cNvSpPr>
            <a:spLocks noGrp="1"/>
          </p:cNvSpPr>
          <p:nvPr>
            <p:ph idx="1"/>
          </p:nvPr>
        </p:nvSpPr>
        <p:spPr>
          <a:xfrm>
            <a:off x="304800" y="1676400"/>
            <a:ext cx="8026400" cy="3276600"/>
          </a:xfrm>
        </p:spPr>
        <p:txBody>
          <a:bodyPr>
            <a:normAutofit fontScale="92500" lnSpcReduction="10000"/>
          </a:bodyPr>
          <a:lstStyle/>
          <a:p>
            <a:r>
              <a:rPr lang="en-US" altLang="en-US" sz="2000"/>
              <a:t>Performance of </a:t>
            </a:r>
            <a:r>
              <a:rPr lang="en-US" altLang="en-US" sz="2000">
                <a:solidFill>
                  <a:srgbClr val="FF0000"/>
                </a:solidFill>
              </a:rPr>
              <a:t>existing Industry</a:t>
            </a:r>
          </a:p>
          <a:p>
            <a:r>
              <a:rPr lang="en-US" altLang="en-US" sz="2000"/>
              <a:t>Examining </a:t>
            </a:r>
            <a:r>
              <a:rPr lang="en-US" altLang="en-US" sz="2000">
                <a:solidFill>
                  <a:srgbClr val="FF0000"/>
                </a:solidFill>
              </a:rPr>
              <a:t>the inputs and Outputs of various Industry</a:t>
            </a:r>
          </a:p>
          <a:p>
            <a:r>
              <a:rPr lang="en-US" altLang="en-US" sz="2000">
                <a:solidFill>
                  <a:srgbClr val="FF0000"/>
                </a:solidFill>
              </a:rPr>
              <a:t>Review Trade </a:t>
            </a:r>
            <a:r>
              <a:rPr lang="en-US" altLang="en-US" sz="2000"/>
              <a:t>(Local and International)</a:t>
            </a:r>
          </a:p>
          <a:p>
            <a:r>
              <a:rPr lang="en-US" altLang="en-US" sz="2000"/>
              <a:t>Availability of </a:t>
            </a:r>
            <a:r>
              <a:rPr lang="en-US" altLang="en-US" sz="2000">
                <a:solidFill>
                  <a:srgbClr val="FF0000"/>
                </a:solidFill>
              </a:rPr>
              <a:t>Material and Labour at Low cost</a:t>
            </a:r>
          </a:p>
          <a:p>
            <a:r>
              <a:rPr lang="en-US" altLang="en-US" sz="2000">
                <a:solidFill>
                  <a:srgbClr val="FF0000"/>
                </a:solidFill>
              </a:rPr>
              <a:t>Price Trend</a:t>
            </a:r>
          </a:p>
          <a:p>
            <a:r>
              <a:rPr lang="en-US" altLang="en-US" sz="2000">
                <a:solidFill>
                  <a:srgbClr val="FF0000"/>
                </a:solidFill>
              </a:rPr>
              <a:t>Demand and supply Gap</a:t>
            </a:r>
          </a:p>
          <a:p>
            <a:r>
              <a:rPr lang="en-US" altLang="en-US" sz="2000">
                <a:solidFill>
                  <a:srgbClr val="FF0000"/>
                </a:solidFill>
              </a:rPr>
              <a:t>Government guidelines</a:t>
            </a:r>
            <a:r>
              <a:rPr lang="en-US" altLang="en-US" sz="2000"/>
              <a:t> (legal issues)</a:t>
            </a:r>
          </a:p>
          <a:p>
            <a:r>
              <a:rPr lang="en-US" altLang="en-US" sz="2000">
                <a:solidFill>
                  <a:srgbClr val="FF0000"/>
                </a:solidFill>
              </a:rPr>
              <a:t>Economic and social Trends</a:t>
            </a:r>
          </a:p>
          <a:p>
            <a:r>
              <a:rPr lang="en-US" altLang="en-US" sz="2000">
                <a:solidFill>
                  <a:srgbClr val="FF0000"/>
                </a:solidFill>
              </a:rPr>
              <a:t>Study of New Technology and Developments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6" descr="http://jobs-in-chandigarh.com/wp-content/uploads/2010/07/interview.jpg"/>
          <p:cNvPicPr>
            <a:picLocks noChangeAspect="1" noChangeArrowheads="1"/>
          </p:cNvPicPr>
          <p:nvPr/>
        </p:nvPicPr>
        <p:blipFill>
          <a:blip r:embed="rId2"/>
          <a:srcRect/>
          <a:stretch>
            <a:fillRect/>
          </a:stretch>
        </p:blipFill>
        <p:spPr bwMode="auto">
          <a:xfrm>
            <a:off x="8839200" y="3352801"/>
            <a:ext cx="3352800" cy="1704975"/>
          </a:xfrm>
          <a:prstGeom prst="rect">
            <a:avLst/>
          </a:prstGeom>
          <a:noFill/>
          <a:ln w="9525">
            <a:noFill/>
            <a:miter lim="800000"/>
            <a:headEnd/>
            <a:tailEnd/>
          </a:ln>
        </p:spPr>
      </p:pic>
      <p:pic>
        <p:nvPicPr>
          <p:cNvPr id="39939" name="Picture 4" descr="http://www.aldarin-electronics.com/images/market%20analysis.jpg"/>
          <p:cNvPicPr>
            <a:picLocks noChangeAspect="1" noChangeArrowheads="1"/>
          </p:cNvPicPr>
          <p:nvPr/>
        </p:nvPicPr>
        <p:blipFill>
          <a:blip r:embed="rId3"/>
          <a:srcRect/>
          <a:stretch>
            <a:fillRect/>
          </a:stretch>
        </p:blipFill>
        <p:spPr bwMode="auto">
          <a:xfrm>
            <a:off x="8824384" y="1676400"/>
            <a:ext cx="3367616" cy="1676400"/>
          </a:xfrm>
          <a:prstGeom prst="rect">
            <a:avLst/>
          </a:prstGeom>
          <a:noFill/>
          <a:ln w="9525">
            <a:noFill/>
            <a:miter lim="800000"/>
            <a:headEnd/>
            <a:tailEnd/>
          </a:ln>
        </p:spPr>
      </p:pic>
      <p:sp>
        <p:nvSpPr>
          <p:cNvPr id="39940"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a:solidFill>
                  <a:schemeClr val="bg1"/>
                </a:solidFill>
                <a:latin typeface="Calibri" pitchFamily="34" charset="0"/>
              </a:rPr>
              <a:t>Unit II – Project Formulation</a:t>
            </a:r>
          </a:p>
        </p:txBody>
      </p:sp>
      <p:sp>
        <p:nvSpPr>
          <p:cNvPr id="39941"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6" name="Title 1"/>
          <p:cNvSpPr txBox="1">
            <a:spLocks/>
          </p:cNvSpPr>
          <p:nvPr/>
        </p:nvSpPr>
        <p:spPr bwMode="auto">
          <a:xfrm>
            <a:off x="0" y="457200"/>
            <a:ext cx="12192000" cy="1219200"/>
          </a:xfrm>
          <a:prstGeom prst="rect">
            <a:avLst/>
          </a:prstGeom>
          <a:solidFill>
            <a:schemeClr val="accent4">
              <a:lumMod val="20000"/>
              <a:lumOff val="80000"/>
            </a:schemeClr>
          </a:solidFill>
          <a:ln w="9525">
            <a:noFill/>
            <a:miter lim="800000"/>
            <a:headEnd/>
            <a:tailEnd/>
          </a:ln>
        </p:spPr>
        <p:txBody>
          <a:bodyPr anchor="ctr">
            <a:normAutofit fontScale="97500"/>
          </a:bodyPr>
          <a:lstStyle/>
          <a:p>
            <a:pPr algn="ctr" eaLnBrk="1" fontAlgn="auto" hangingPunct="1">
              <a:spcAft>
                <a:spcPts val="0"/>
              </a:spcAft>
              <a:defRPr/>
            </a:pPr>
            <a:r>
              <a:rPr lang="en-US" sz="3600" b="1" dirty="0">
                <a:latin typeface="+mj-lt"/>
                <a:ea typeface="+mj-ea"/>
                <a:cs typeface="+mj-cs"/>
              </a:rPr>
              <a:t>Project Identification </a:t>
            </a:r>
          </a:p>
          <a:p>
            <a:pPr algn="ctr" eaLnBrk="1" fontAlgn="auto" hangingPunct="1">
              <a:spcAft>
                <a:spcPts val="0"/>
              </a:spcAft>
              <a:defRPr/>
            </a:pPr>
            <a:r>
              <a:rPr lang="en-US" sz="3100" b="1" dirty="0">
                <a:solidFill>
                  <a:srgbClr val="0070C0"/>
                </a:solidFill>
                <a:latin typeface="+mj-lt"/>
                <a:ea typeface="+mj-ea"/>
                <a:cs typeface="+mj-cs"/>
              </a:rPr>
              <a:t>Pre-Feasibility Study / Preliminary Screening</a:t>
            </a:r>
          </a:p>
        </p:txBody>
      </p:sp>
      <p:sp>
        <p:nvSpPr>
          <p:cNvPr id="9" name="Content Placeholder 8"/>
          <p:cNvSpPr>
            <a:spLocks noGrp="1"/>
          </p:cNvSpPr>
          <p:nvPr>
            <p:ph idx="1"/>
          </p:nvPr>
        </p:nvSpPr>
        <p:spPr>
          <a:xfrm>
            <a:off x="406400" y="2057400"/>
            <a:ext cx="8128000" cy="4038600"/>
          </a:xfrm>
        </p:spPr>
        <p:txBody>
          <a:bodyPr/>
          <a:lstStyle/>
          <a:p>
            <a:pPr marL="457200" indent="-457200" algn="just">
              <a:buFont typeface="+mj-lt"/>
              <a:buAutoNum type="arabicPeriod"/>
              <a:defRPr/>
            </a:pPr>
            <a:r>
              <a:rPr lang="en-US" sz="2000" dirty="0"/>
              <a:t> A series of steps to know </a:t>
            </a:r>
            <a:r>
              <a:rPr lang="en-US" sz="2000" dirty="0">
                <a:solidFill>
                  <a:srgbClr val="FF0000"/>
                </a:solidFill>
              </a:rPr>
              <a:t>whether or not a complete detailed feasibility study should be made</a:t>
            </a:r>
            <a:r>
              <a:rPr lang="en-US" sz="2000" dirty="0"/>
              <a:t>.</a:t>
            </a:r>
          </a:p>
          <a:p>
            <a:pPr marL="457200" indent="-457200" algn="just">
              <a:buFont typeface="+mj-lt"/>
              <a:buAutoNum type="arabicPeriod"/>
              <a:defRPr/>
            </a:pPr>
            <a:r>
              <a:rPr lang="en-US" sz="2000" dirty="0"/>
              <a:t>Preliminary screening is done with a </a:t>
            </a:r>
            <a:r>
              <a:rPr lang="en-US" sz="2000" dirty="0">
                <a:solidFill>
                  <a:srgbClr val="FF0000"/>
                </a:solidFill>
              </a:rPr>
              <a:t>view to avoid unnecessary cost and efforts in detailed study</a:t>
            </a:r>
            <a:r>
              <a:rPr lang="en-US" sz="2000" dirty="0"/>
              <a:t>.</a:t>
            </a:r>
          </a:p>
          <a:p>
            <a:pPr algn="just">
              <a:buFont typeface="Arial" pitchFamily="34" charset="0"/>
              <a:buNone/>
              <a:defRPr/>
            </a:pPr>
            <a:endParaRPr lang="en-US" sz="2000" dirty="0"/>
          </a:p>
          <a:p>
            <a:pPr algn="just">
              <a:buFont typeface="Arial" pitchFamily="34" charset="0"/>
              <a:buNone/>
              <a:defRPr/>
            </a:pPr>
            <a:r>
              <a:rPr lang="en-US" sz="2000" dirty="0"/>
              <a:t>	</a:t>
            </a:r>
            <a:r>
              <a:rPr lang="en-US" sz="2000" b="1" dirty="0"/>
              <a:t>Collection of data without spending much money and time:</a:t>
            </a:r>
          </a:p>
          <a:p>
            <a:pPr algn="just">
              <a:buFont typeface="Arial" pitchFamily="34" charset="0"/>
              <a:buNone/>
              <a:defRPr/>
            </a:pPr>
            <a:endParaRPr lang="en-US" sz="2000" b="1" dirty="0"/>
          </a:p>
          <a:p>
            <a:pPr algn="just">
              <a:defRPr/>
            </a:pPr>
            <a:r>
              <a:rPr lang="en-US" sz="2000" dirty="0"/>
              <a:t>Interview with Government Officials</a:t>
            </a:r>
          </a:p>
          <a:p>
            <a:pPr algn="just">
              <a:defRPr/>
            </a:pPr>
            <a:r>
              <a:rPr lang="en-US" sz="2000" dirty="0"/>
              <a:t>Interview with Beneficiaries (customers)</a:t>
            </a:r>
          </a:p>
          <a:p>
            <a:pPr algn="just">
              <a:defRPr/>
            </a:pPr>
            <a:r>
              <a:rPr lang="en-US" sz="2000" dirty="0"/>
              <a:t>Libraries and other sources of data collection</a:t>
            </a:r>
          </a:p>
        </p:txBody>
      </p:sp>
      <p:pic>
        <p:nvPicPr>
          <p:cNvPr id="39944" name="Picture 2" descr="http://1.imimg.com/data/6/0/MY-733531/1Techno-Economic_250x250.jpg"/>
          <p:cNvPicPr>
            <a:picLocks noChangeAspect="1" noChangeArrowheads="1"/>
          </p:cNvPicPr>
          <p:nvPr/>
        </p:nvPicPr>
        <p:blipFill>
          <a:blip r:embed="rId4"/>
          <a:srcRect b="17361"/>
          <a:stretch>
            <a:fillRect/>
          </a:stretch>
        </p:blipFill>
        <p:spPr bwMode="auto">
          <a:xfrm>
            <a:off x="8839200" y="5029200"/>
            <a:ext cx="3352800" cy="137160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descr="http://smallbiztrends.com/wp-content/uploads/2009/08/istock_000009012363xsmall.jpg"/>
          <p:cNvPicPr>
            <a:picLocks noChangeAspect="1" noChangeArrowheads="1"/>
          </p:cNvPicPr>
          <p:nvPr/>
        </p:nvPicPr>
        <p:blipFill>
          <a:blip r:embed="rId2"/>
          <a:srcRect/>
          <a:stretch>
            <a:fillRect/>
          </a:stretch>
        </p:blipFill>
        <p:spPr bwMode="auto">
          <a:xfrm>
            <a:off x="6807200" y="1916114"/>
            <a:ext cx="5283200" cy="3951287"/>
          </a:xfrm>
          <a:prstGeom prst="rect">
            <a:avLst/>
          </a:prstGeom>
          <a:noFill/>
          <a:ln w="9525">
            <a:noFill/>
            <a:miter lim="800000"/>
            <a:headEnd/>
            <a:tailEnd/>
          </a:ln>
        </p:spPr>
      </p:pic>
      <p:sp>
        <p:nvSpPr>
          <p:cNvPr id="40963"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a:solidFill>
                  <a:schemeClr val="bg1"/>
                </a:solidFill>
                <a:latin typeface="Calibri" pitchFamily="34" charset="0"/>
              </a:rPr>
              <a:t>Unit II – Project Formulation</a:t>
            </a:r>
          </a:p>
        </p:txBody>
      </p:sp>
      <p:sp>
        <p:nvSpPr>
          <p:cNvPr id="40964"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6" name="Title 1"/>
          <p:cNvSpPr txBox="1">
            <a:spLocks/>
          </p:cNvSpPr>
          <p:nvPr/>
        </p:nvSpPr>
        <p:spPr bwMode="auto">
          <a:xfrm>
            <a:off x="0" y="457200"/>
            <a:ext cx="12192000" cy="1219200"/>
          </a:xfrm>
          <a:prstGeom prst="rect">
            <a:avLst/>
          </a:prstGeom>
          <a:solidFill>
            <a:schemeClr val="accent4">
              <a:lumMod val="20000"/>
              <a:lumOff val="80000"/>
            </a:schemeClr>
          </a:solidFill>
          <a:ln w="9525">
            <a:noFill/>
            <a:miter lim="800000"/>
            <a:headEnd/>
            <a:tailEnd/>
          </a:ln>
        </p:spPr>
        <p:txBody>
          <a:bodyPr anchor="ctr">
            <a:normAutofit fontScale="97500"/>
          </a:bodyPr>
          <a:lstStyle/>
          <a:p>
            <a:pPr algn="ctr" eaLnBrk="1" fontAlgn="auto" hangingPunct="1">
              <a:spcAft>
                <a:spcPts val="0"/>
              </a:spcAft>
              <a:defRPr/>
            </a:pPr>
            <a:r>
              <a:rPr lang="en-US" sz="3600" b="1" dirty="0">
                <a:latin typeface="+mj-lt"/>
                <a:ea typeface="+mj-ea"/>
                <a:cs typeface="+mj-cs"/>
              </a:rPr>
              <a:t>Project Identification </a:t>
            </a:r>
          </a:p>
          <a:p>
            <a:pPr algn="ctr" eaLnBrk="1" fontAlgn="auto" hangingPunct="1">
              <a:spcAft>
                <a:spcPts val="0"/>
              </a:spcAft>
              <a:defRPr/>
            </a:pPr>
            <a:r>
              <a:rPr lang="en-US" sz="3100" b="1" dirty="0">
                <a:solidFill>
                  <a:srgbClr val="0070C0"/>
                </a:solidFill>
                <a:latin typeface="+mj-lt"/>
                <a:ea typeface="+mj-ea"/>
                <a:cs typeface="+mj-cs"/>
              </a:rPr>
              <a:t>Error in Pre-Feasibility Study</a:t>
            </a:r>
          </a:p>
        </p:txBody>
      </p:sp>
      <p:sp>
        <p:nvSpPr>
          <p:cNvPr id="40966" name="Content Placeholder 8"/>
          <p:cNvSpPr>
            <a:spLocks noGrp="1"/>
          </p:cNvSpPr>
          <p:nvPr>
            <p:ph idx="1"/>
          </p:nvPr>
        </p:nvSpPr>
        <p:spPr>
          <a:xfrm>
            <a:off x="812800" y="2057400"/>
            <a:ext cx="7721600" cy="4038600"/>
          </a:xfrm>
        </p:spPr>
        <p:txBody>
          <a:bodyPr/>
          <a:lstStyle/>
          <a:p>
            <a:pPr marL="457200" indent="-457200" algn="just">
              <a:buFont typeface="Arial" pitchFamily="34" charset="0"/>
              <a:buNone/>
            </a:pPr>
            <a:r>
              <a:rPr lang="en-US" altLang="en-US" sz="2400" b="1"/>
              <a:t>Drop Error:</a:t>
            </a:r>
          </a:p>
          <a:p>
            <a:pPr marL="457200" indent="-457200" algn="just">
              <a:buFont typeface="Arial" pitchFamily="34" charset="0"/>
              <a:buNone/>
            </a:pPr>
            <a:endParaRPr lang="en-US" altLang="en-US" sz="2000"/>
          </a:p>
          <a:p>
            <a:pPr marL="457200" indent="-457200" algn="just">
              <a:buFont typeface="Arial" pitchFamily="34" charset="0"/>
              <a:buNone/>
            </a:pPr>
            <a:r>
              <a:rPr lang="en-US" altLang="en-US" sz="2000"/>
              <a:t>When a good idea is rejected (Loss of Profit)</a:t>
            </a:r>
          </a:p>
          <a:p>
            <a:pPr marL="457200" indent="-457200" algn="just">
              <a:buFont typeface="Arial" pitchFamily="34" charset="0"/>
              <a:buNone/>
            </a:pPr>
            <a:endParaRPr lang="en-US" altLang="en-US" sz="2000"/>
          </a:p>
          <a:p>
            <a:pPr marL="457200" indent="-457200" algn="just">
              <a:buFont typeface="Arial" pitchFamily="34" charset="0"/>
              <a:buNone/>
            </a:pPr>
            <a:r>
              <a:rPr lang="en-US" altLang="en-US" sz="2400" b="1"/>
              <a:t>Go Error:</a:t>
            </a:r>
          </a:p>
          <a:p>
            <a:pPr marL="457200" indent="-457200" algn="just">
              <a:buFont typeface="Arial" pitchFamily="34" charset="0"/>
              <a:buNone/>
            </a:pPr>
            <a:endParaRPr lang="en-US" altLang="en-US" sz="2000"/>
          </a:p>
          <a:p>
            <a:pPr marL="457200" indent="-457200" algn="just">
              <a:buFont typeface="Arial" pitchFamily="34" charset="0"/>
              <a:buNone/>
            </a:pPr>
            <a:r>
              <a:rPr lang="en-US" altLang="en-US" sz="2000"/>
              <a:t>When a bad idea is selected (heavy loss)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a:solidFill>
                  <a:schemeClr val="bg1"/>
                </a:solidFill>
                <a:latin typeface="Calibri" pitchFamily="34" charset="0"/>
              </a:rPr>
              <a:t>Unit II – Project Formulation</a:t>
            </a:r>
          </a:p>
        </p:txBody>
      </p:sp>
      <p:sp>
        <p:nvSpPr>
          <p:cNvPr id="41987"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6" name="Title 1"/>
          <p:cNvSpPr txBox="1">
            <a:spLocks/>
          </p:cNvSpPr>
          <p:nvPr/>
        </p:nvSpPr>
        <p:spPr bwMode="auto">
          <a:xfrm>
            <a:off x="0" y="457200"/>
            <a:ext cx="12192000" cy="609600"/>
          </a:xfrm>
          <a:prstGeom prst="rect">
            <a:avLst/>
          </a:prstGeom>
          <a:solidFill>
            <a:schemeClr val="accent4">
              <a:lumMod val="20000"/>
              <a:lumOff val="80000"/>
            </a:schemeClr>
          </a:solidFill>
          <a:ln w="9525">
            <a:noFill/>
            <a:miter lim="800000"/>
            <a:headEnd/>
            <a:tailEnd/>
          </a:ln>
        </p:spPr>
        <p:txBody>
          <a:bodyPr anchor="ctr">
            <a:normAutofit fontScale="97500" lnSpcReduction="10000"/>
          </a:bodyPr>
          <a:lstStyle/>
          <a:p>
            <a:pPr algn="ctr" eaLnBrk="1" fontAlgn="auto" hangingPunct="1">
              <a:spcAft>
                <a:spcPts val="0"/>
              </a:spcAft>
              <a:defRPr/>
            </a:pPr>
            <a:r>
              <a:rPr lang="en-US" sz="3600" b="1" dirty="0">
                <a:latin typeface="+mj-lt"/>
                <a:ea typeface="+mj-ea"/>
                <a:cs typeface="+mj-cs"/>
              </a:rPr>
              <a:t>Preliminary Screening Project rating Index Method</a:t>
            </a:r>
          </a:p>
        </p:txBody>
      </p:sp>
      <p:graphicFrame>
        <p:nvGraphicFramePr>
          <p:cNvPr id="10" name="Content Placeholder 9"/>
          <p:cNvGraphicFramePr>
            <a:graphicFrameLocks noGrp="1"/>
          </p:cNvGraphicFramePr>
          <p:nvPr>
            <p:ph idx="1"/>
          </p:nvPr>
        </p:nvGraphicFramePr>
        <p:xfrm>
          <a:off x="1117600" y="1447800"/>
          <a:ext cx="9925051" cy="4641864"/>
        </p:xfrm>
        <a:graphic>
          <a:graphicData uri="http://schemas.openxmlformats.org/drawingml/2006/table">
            <a:tbl>
              <a:tblPr/>
              <a:tblGrid>
                <a:gridCol w="4008967">
                  <a:extLst>
                    <a:ext uri="{9D8B030D-6E8A-4147-A177-3AD203B41FA5}">
                      <a16:colId xmlns:a16="http://schemas.microsoft.com/office/drawing/2014/main" val="20000"/>
                    </a:ext>
                  </a:extLst>
                </a:gridCol>
                <a:gridCol w="472017">
                  <a:extLst>
                    <a:ext uri="{9D8B030D-6E8A-4147-A177-3AD203B41FA5}">
                      <a16:colId xmlns:a16="http://schemas.microsoft.com/office/drawing/2014/main" val="20001"/>
                    </a:ext>
                  </a:extLst>
                </a:gridCol>
                <a:gridCol w="474133">
                  <a:extLst>
                    <a:ext uri="{9D8B030D-6E8A-4147-A177-3AD203B41FA5}">
                      <a16:colId xmlns:a16="http://schemas.microsoft.com/office/drawing/2014/main" val="20002"/>
                    </a:ext>
                  </a:extLst>
                </a:gridCol>
                <a:gridCol w="472016">
                  <a:extLst>
                    <a:ext uri="{9D8B030D-6E8A-4147-A177-3AD203B41FA5}">
                      <a16:colId xmlns:a16="http://schemas.microsoft.com/office/drawing/2014/main" val="20003"/>
                    </a:ext>
                  </a:extLst>
                </a:gridCol>
                <a:gridCol w="469900">
                  <a:extLst>
                    <a:ext uri="{9D8B030D-6E8A-4147-A177-3AD203B41FA5}">
                      <a16:colId xmlns:a16="http://schemas.microsoft.com/office/drawing/2014/main" val="20004"/>
                    </a:ext>
                  </a:extLst>
                </a:gridCol>
                <a:gridCol w="472017">
                  <a:extLst>
                    <a:ext uri="{9D8B030D-6E8A-4147-A177-3AD203B41FA5}">
                      <a16:colId xmlns:a16="http://schemas.microsoft.com/office/drawing/2014/main" val="20005"/>
                    </a:ext>
                  </a:extLst>
                </a:gridCol>
                <a:gridCol w="264583">
                  <a:extLst>
                    <a:ext uri="{9D8B030D-6E8A-4147-A177-3AD203B41FA5}">
                      <a16:colId xmlns:a16="http://schemas.microsoft.com/office/drawing/2014/main" val="20006"/>
                    </a:ext>
                  </a:extLst>
                </a:gridCol>
                <a:gridCol w="630767">
                  <a:extLst>
                    <a:ext uri="{9D8B030D-6E8A-4147-A177-3AD203B41FA5}">
                      <a16:colId xmlns:a16="http://schemas.microsoft.com/office/drawing/2014/main" val="20007"/>
                    </a:ext>
                  </a:extLst>
                </a:gridCol>
                <a:gridCol w="1001184">
                  <a:extLst>
                    <a:ext uri="{9D8B030D-6E8A-4147-A177-3AD203B41FA5}">
                      <a16:colId xmlns:a16="http://schemas.microsoft.com/office/drawing/2014/main" val="20008"/>
                    </a:ext>
                  </a:extLst>
                </a:gridCol>
                <a:gridCol w="1659467">
                  <a:extLst>
                    <a:ext uri="{9D8B030D-6E8A-4147-A177-3AD203B41FA5}">
                      <a16:colId xmlns:a16="http://schemas.microsoft.com/office/drawing/2014/main" val="20009"/>
                    </a:ext>
                  </a:extLst>
                </a:gridCol>
              </a:tblGrid>
              <a:tr h="182879">
                <a:tc gridSpan="8">
                  <a:txBody>
                    <a:bodyPr/>
                    <a:lstStyle/>
                    <a:p>
                      <a:pPr marL="0" marR="0" lvl="0" indent="0" algn="ctr" defTabSz="914400" rtl="0" eaLnBrk="1" fontAlgn="base" latinLnBrk="0" hangingPunct="1">
                        <a:lnSpc>
                          <a:spcPct val="100000"/>
                        </a:lnSpc>
                        <a:spcBef>
                          <a:spcPts val="200"/>
                        </a:spcBef>
                        <a:spcAft>
                          <a:spcPts val="20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SECTION  I  -  BASIS OF PROJECT DECISION</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ts val="200"/>
                        </a:spcBef>
                        <a:spcAft>
                          <a:spcPts val="20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200"/>
                        </a:spcBef>
                        <a:spcAft>
                          <a:spcPts val="20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2879">
                <a:tc>
                  <a:txBody>
                    <a:bodyPr/>
                    <a:lstStyle/>
                    <a:p>
                      <a:pPr marL="0" marR="0" lvl="0" indent="0" algn="l" defTabSz="914400" rtl="0" eaLnBrk="1" fontAlgn="base" latinLnBrk="0" hangingPunct="1">
                        <a:lnSpc>
                          <a:spcPct val="100000"/>
                        </a:lnSpc>
                        <a:spcBef>
                          <a:spcPts val="200"/>
                        </a:spcBef>
                        <a:spcAft>
                          <a:spcPct val="0"/>
                        </a:spcAft>
                        <a:buClrTx/>
                        <a:buSzTx/>
                        <a:buFontTx/>
                        <a:buNone/>
                        <a:tabLst/>
                      </a:pPr>
                      <a:endParaRPr kumimoji="0" lang="en-US" sz="11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noFill/>
                  </a:tcPr>
                </a:tc>
                <a:tc gridSpan="6">
                  <a:txBody>
                    <a:bodyPr/>
                    <a:lstStyle/>
                    <a:p>
                      <a:pPr marL="0" marR="0" lvl="0" indent="-12700" algn="ctr" defTabSz="914400" rtl="0" eaLnBrk="1" fontAlgn="base" latinLnBrk="0" hangingPunct="1">
                        <a:lnSpc>
                          <a:spcPct val="100000"/>
                        </a:lnSpc>
                        <a:spcBef>
                          <a:spcPts val="200"/>
                        </a:spcBef>
                        <a:spcAft>
                          <a:spcPct val="0"/>
                        </a:spcAft>
                        <a:buClrTx/>
                        <a:buSzTx/>
                        <a:buFontTx/>
                        <a:buNone/>
                        <a:tabLst>
                          <a:tab pos="457200" algn="l"/>
                          <a:tab pos="914400" algn="l"/>
                          <a:tab pos="1371600" algn="l"/>
                          <a:tab pos="1930400" algn="l"/>
                          <a:tab pos="2286000" algn="l"/>
                          <a:tab pos="2743200" algn="l"/>
                          <a:tab pos="3200400" algn="l"/>
                          <a:tab pos="3657600" algn="l"/>
                          <a:tab pos="4114800" algn="l"/>
                          <a:tab pos="4572000" algn="l"/>
                          <a:tab pos="5029200" algn="l"/>
                          <a:tab pos="5486400" algn="l"/>
                        </a:tabLst>
                      </a:pPr>
                      <a:r>
                        <a:rPr kumimoji="0" lang="en-US" sz="1100" b="1" i="0" u="none" strike="noStrike" cap="none" normalizeH="0" baseline="0">
                          <a:ln>
                            <a:noFill/>
                          </a:ln>
                          <a:solidFill>
                            <a:schemeClr val="tx1"/>
                          </a:solidFill>
                          <a:effectLst/>
                          <a:latin typeface="Times New Roman" pitchFamily="18" charset="0"/>
                          <a:cs typeface="Times New Roman" pitchFamily="18" charset="0"/>
                        </a:rPr>
                        <a:t>Definition Level (Rating)</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12700" algn="ctr" defTabSz="914400" rtl="0" eaLnBrk="1" fontAlgn="base" latinLnBrk="0" hangingPunct="1">
                        <a:lnSpc>
                          <a:spcPct val="100000"/>
                        </a:lnSpc>
                        <a:spcBef>
                          <a:spcPts val="200"/>
                        </a:spcBef>
                        <a:spcAft>
                          <a:spcPct val="0"/>
                        </a:spcAft>
                        <a:buClrTx/>
                        <a:buSzTx/>
                        <a:buFontTx/>
                        <a:buNone/>
                        <a:tabLst>
                          <a:tab pos="914400" algn="l"/>
                          <a:tab pos="1371600" algn="l"/>
                          <a:tab pos="1828800" algn="l"/>
                          <a:tab pos="2286000" algn="l"/>
                          <a:tab pos="2743200" algn="l"/>
                          <a:tab pos="3200400" algn="l"/>
                          <a:tab pos="3657600" algn="l"/>
                          <a:tab pos="4114800" algn="l"/>
                          <a:tab pos="4572000" algn="l"/>
                          <a:tab pos="5029200" algn="l"/>
                          <a:tab pos="5486400" algn="l"/>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12700" algn="ctr" defTabSz="914400" rtl="0" eaLnBrk="1" fontAlgn="base" latinLnBrk="0" hangingPunct="1">
                        <a:lnSpc>
                          <a:spcPct val="100000"/>
                        </a:lnSpc>
                        <a:spcBef>
                          <a:spcPts val="200"/>
                        </a:spcBef>
                        <a:spcAft>
                          <a:spcPct val="0"/>
                        </a:spcAft>
                        <a:buClrTx/>
                        <a:buSzTx/>
                        <a:buFontTx/>
                        <a:buNone/>
                        <a:tabLst>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Weight</a:t>
                      </a: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12700" algn="ctr" defTabSz="914400" rtl="0" eaLnBrk="1" fontAlgn="base" latinLnBrk="0" hangingPunct="1">
                        <a:lnSpc>
                          <a:spcPct val="100000"/>
                        </a:lnSpc>
                        <a:spcBef>
                          <a:spcPts val="200"/>
                        </a:spcBef>
                        <a:spcAft>
                          <a:spcPct val="0"/>
                        </a:spcAft>
                        <a:buClrTx/>
                        <a:buSzTx/>
                        <a:buFontTx/>
                        <a:buNone/>
                        <a:tabLst>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Factor Score</a:t>
                      </a: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3527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CATEGORY</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    Element</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300"/>
                        </a:spcAft>
                        <a:buClrTx/>
                        <a:buSzTx/>
                        <a:buFontTx/>
                        <a:buNone/>
                        <a:tabLst>
                          <a:tab pos="457200" algn="l"/>
                          <a:tab pos="1371600" algn="l"/>
                          <a:tab pos="1828800" algn="l"/>
                          <a:tab pos="2286000" algn="l"/>
                          <a:tab pos="2743200" algn="l"/>
                          <a:tab pos="3200400" algn="l"/>
                          <a:tab pos="3657600" algn="l"/>
                          <a:tab pos="4114800" algn="l"/>
                          <a:tab pos="4572000" algn="l"/>
                          <a:tab pos="5029200" algn="l"/>
                          <a:tab pos="5486400" algn="l"/>
                        </a:tabLst>
                      </a:pPr>
                      <a:r>
                        <a:rPr kumimoji="0" lang="en-US" sz="1100" b="1" i="0" u="none" strike="noStrike" cap="none" normalizeH="0" baseline="0">
                          <a:ln>
                            <a:noFill/>
                          </a:ln>
                          <a:solidFill>
                            <a:schemeClr val="tx1"/>
                          </a:solidFill>
                          <a:effectLst/>
                          <a:latin typeface="Times New Roman" pitchFamily="18" charset="0"/>
                          <a:cs typeface="Times New Roman" pitchFamily="18" charset="0"/>
                        </a:rPr>
                        <a:t>0</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175" algn="ctr" defTabSz="914400" rtl="0" eaLnBrk="1" fontAlgn="base" latinLnBrk="0" hangingPunct="1">
                        <a:lnSpc>
                          <a:spcPct val="100000"/>
                        </a:lnSpc>
                        <a:spcBef>
                          <a:spcPts val="600"/>
                        </a:spcBef>
                        <a:spcAft>
                          <a:spcPts val="30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1100" b="1" i="0" u="none" strike="noStrike" cap="none" normalizeH="0" baseline="0">
                          <a:ln>
                            <a:noFill/>
                          </a:ln>
                          <a:solidFill>
                            <a:schemeClr val="tx1"/>
                          </a:solidFill>
                          <a:effectLst/>
                          <a:latin typeface="Times New Roman" pitchFamily="18" charset="0"/>
                          <a:cs typeface="Times New Roman" pitchFamily="18" charset="0"/>
                        </a:rPr>
                        <a:t>1</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28575" cap="flat" cmpd="dbl"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7938" algn="ctr" defTabSz="914400" rtl="0" eaLnBrk="1" fontAlgn="base" latinLnBrk="0" hangingPunct="1">
                        <a:lnSpc>
                          <a:spcPct val="100000"/>
                        </a:lnSpc>
                        <a:spcBef>
                          <a:spcPts val="600"/>
                        </a:spcBef>
                        <a:spcAft>
                          <a:spcPts val="30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1100" b="1" i="0" u="none" strike="noStrike" cap="none" normalizeH="0" baseline="0">
                          <a:ln>
                            <a:noFill/>
                          </a:ln>
                          <a:solidFill>
                            <a:schemeClr val="tx1"/>
                          </a:solidFill>
                          <a:effectLst/>
                          <a:latin typeface="Times New Roman" pitchFamily="18" charset="0"/>
                          <a:cs typeface="Times New Roman" pitchFamily="18" charset="0"/>
                        </a:rPr>
                        <a:t>2</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2700" algn="ctr" defTabSz="914400" rtl="0" eaLnBrk="1" fontAlgn="base" latinLnBrk="0" hangingPunct="1">
                        <a:lnSpc>
                          <a:spcPct val="100000"/>
                        </a:lnSpc>
                        <a:spcBef>
                          <a:spcPts val="600"/>
                        </a:spcBef>
                        <a:spcAft>
                          <a:spcPts val="30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1100" b="1" i="0" u="none" strike="noStrike" cap="none" normalizeH="0" baseline="0">
                          <a:ln>
                            <a:noFill/>
                          </a:ln>
                          <a:solidFill>
                            <a:schemeClr val="tx1"/>
                          </a:solidFill>
                          <a:effectLst/>
                          <a:latin typeface="Times New Roman" pitchFamily="18" charset="0"/>
                          <a:cs typeface="Times New Roman" pitchFamily="18" charset="0"/>
                        </a:rPr>
                        <a:t>3</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7463" algn="ctr" defTabSz="914400" rtl="0" eaLnBrk="1" fontAlgn="base" latinLnBrk="0" hangingPunct="1">
                        <a:lnSpc>
                          <a:spcPct val="100000"/>
                        </a:lnSpc>
                        <a:spcBef>
                          <a:spcPts val="600"/>
                        </a:spcBef>
                        <a:spcAft>
                          <a:spcPts val="30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1100" b="1" i="0" u="none" strike="noStrike" cap="none" normalizeH="0" baseline="0">
                          <a:ln>
                            <a:noFill/>
                          </a:ln>
                          <a:solidFill>
                            <a:schemeClr val="tx1"/>
                          </a:solidFill>
                          <a:effectLst/>
                          <a:latin typeface="Times New Roman" pitchFamily="18" charset="0"/>
                          <a:cs typeface="Times New Roman" pitchFamily="18" charset="0"/>
                        </a:rPr>
                        <a:t>4</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ts val="300"/>
                        </a:spcAft>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1100" b="1" i="0" u="none" strike="noStrike" cap="none" normalizeH="0" baseline="0">
                          <a:ln>
                            <a:noFill/>
                          </a:ln>
                          <a:solidFill>
                            <a:schemeClr val="tx1"/>
                          </a:solidFill>
                          <a:effectLst/>
                          <a:latin typeface="Times New Roman" pitchFamily="18" charset="0"/>
                          <a:cs typeface="Times New Roman" pitchFamily="18" charset="0"/>
                        </a:rPr>
                        <a:t>5</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7463" algn="ctr" defTabSz="914400" rtl="0" eaLnBrk="1" fontAlgn="base" latinLnBrk="0" hangingPunct="1">
                        <a:lnSpc>
                          <a:spcPct val="100000"/>
                        </a:lnSpc>
                        <a:spcBef>
                          <a:spcPct val="0"/>
                        </a:spcBef>
                        <a:spcAft>
                          <a:spcPts val="300"/>
                        </a:spcAft>
                        <a:buClrTx/>
                        <a:buSzTx/>
                        <a:buFontTx/>
                        <a:buNone/>
                        <a:tabLst>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1100" b="1" i="0" u="none" strike="noStrike" cap="none" normalizeH="0" baseline="0">
                          <a:ln>
                            <a:noFill/>
                          </a:ln>
                          <a:solidFill>
                            <a:schemeClr val="tx1"/>
                          </a:solidFill>
                          <a:effectLst/>
                          <a:latin typeface="Times New Roman" pitchFamily="18" charset="0"/>
                          <a:cs typeface="Times New Roman" pitchFamily="18" charset="0"/>
                        </a:rPr>
                        <a:t>Score</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7463" algn="ctr" defTabSz="914400" rtl="0" eaLnBrk="1" fontAlgn="base" latinLnBrk="0" hangingPunct="1">
                        <a:lnSpc>
                          <a:spcPct val="100000"/>
                        </a:lnSpc>
                        <a:spcBef>
                          <a:spcPct val="0"/>
                        </a:spcBef>
                        <a:spcAft>
                          <a:spcPts val="300"/>
                        </a:spcAft>
                        <a:buClrTx/>
                        <a:buSzTx/>
                        <a:buFontTx/>
                        <a:buNone/>
                        <a:tabLst>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(out of 1)</a:t>
                      </a: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17463" algn="ctr" defTabSz="914400" rtl="0" eaLnBrk="1" fontAlgn="base" latinLnBrk="0" hangingPunct="1">
                        <a:lnSpc>
                          <a:spcPct val="100000"/>
                        </a:lnSpc>
                        <a:spcBef>
                          <a:spcPct val="0"/>
                        </a:spcBef>
                        <a:spcAft>
                          <a:spcPts val="300"/>
                        </a:spcAft>
                        <a:buClrTx/>
                        <a:buSzTx/>
                        <a:buFontTx/>
                        <a:buNone/>
                        <a:tabLst>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1200" b="0" i="0" u="none" strike="noStrike" cap="none" normalizeH="0" baseline="0">
                          <a:ln>
                            <a:noFill/>
                          </a:ln>
                          <a:solidFill>
                            <a:schemeClr val="tx1"/>
                          </a:solidFill>
                          <a:effectLst/>
                          <a:latin typeface="Times New Roman" pitchFamily="18" charset="0"/>
                          <a:cs typeface="Times New Roman" pitchFamily="18" charset="0"/>
                        </a:rPr>
                        <a:t>Weight  X Rating</a:t>
                      </a: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2879">
                <a:tc gridSpan="7">
                  <a:txBody>
                    <a:bodyPr/>
                    <a:lstStyle/>
                    <a:p>
                      <a:pPr marL="0" marR="0" lvl="0" indent="0" algn="l" defTabSz="914400" rtl="0" eaLnBrk="1" fontAlgn="base" latinLnBrk="0" hangingPunct="1">
                        <a:lnSpc>
                          <a:spcPct val="100000"/>
                        </a:lnSpc>
                        <a:spcBef>
                          <a:spcPts val="30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A.  BUSINESS STRATEGY  </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ts val="30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444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Times New Roman" pitchFamily="18" charset="0"/>
                          <a:cs typeface="Times New Roman" pitchFamily="18" charset="0"/>
                        </a:rPr>
                        <a:t>     A1.  Building Use</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444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Times New Roman" pitchFamily="18" charset="0"/>
                          <a:cs typeface="Times New Roman" pitchFamily="18" charset="0"/>
                        </a:rPr>
                        <a:t>     A2.  Business Justification</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444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Times New Roman" pitchFamily="18" charset="0"/>
                          <a:cs typeface="Times New Roman" pitchFamily="18" charset="0"/>
                        </a:rPr>
                        <a:t>     A3.  Business Plan</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444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Times New Roman" pitchFamily="18" charset="0"/>
                          <a:cs typeface="Times New Roman" pitchFamily="18" charset="0"/>
                        </a:rPr>
                        <a:t>     A4.  Economic Analysis</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444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Times New Roman" pitchFamily="18" charset="0"/>
                          <a:cs typeface="Times New Roman" pitchFamily="18" charset="0"/>
                        </a:rPr>
                        <a:t>     A5.  Facility Requirements</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1444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Times New Roman" pitchFamily="18" charset="0"/>
                          <a:cs typeface="Times New Roman" pitchFamily="18" charset="0"/>
                        </a:rPr>
                        <a:t>     A6.  Future Expansion/Alteration Considerations</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444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Times New Roman" pitchFamily="18" charset="0"/>
                          <a:cs typeface="Times New Roman" pitchFamily="18" charset="0"/>
                        </a:rPr>
                        <a:t>     A7.  Site Selection Considerations</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444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Times New Roman" pitchFamily="18" charset="0"/>
                          <a:cs typeface="Times New Roman" pitchFamily="18" charset="0"/>
                        </a:rPr>
                        <a:t>     A8.  Project Objectives Statement</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pct90">
                      <a:fgClr>
                        <a:srgbClr val="FFFFFF"/>
                      </a:fgClr>
                      <a:bgClr>
                        <a:srgbClr val="FFFFFF"/>
                      </a:bgClr>
                    </a:patt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pct90">
                      <a:fgClr>
                        <a:srgbClr val="FFFFFF"/>
                      </a:fgClr>
                      <a:bgClr>
                        <a:srgbClr val="FFFFFF"/>
                      </a:bgClr>
                    </a:patt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pct90">
                      <a:fgClr>
                        <a:srgbClr val="FFFFFF"/>
                      </a:fgClr>
                      <a:bgClr>
                        <a:srgbClr val="FFFFFF"/>
                      </a:bgClr>
                    </a:patt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82879">
                <a:tc gridSpan="7">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67639">
                <a:tc gridSpan="7">
                  <a:txBody>
                    <a:bodyPr/>
                    <a:lstStyle/>
                    <a:p>
                      <a:pPr marL="0" marR="0" lvl="0" indent="0" algn="l" defTabSz="914400" rtl="0" eaLnBrk="1" fontAlgn="base" latinLnBrk="0" hangingPunct="1">
                        <a:lnSpc>
                          <a:spcPct val="100000"/>
                        </a:lnSpc>
                        <a:spcBef>
                          <a:spcPts val="30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B.  OWNER PHILOSOPHIES  </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ts val="300"/>
                        </a:spcBef>
                        <a:spcAft>
                          <a:spcPct val="0"/>
                        </a:spcAft>
                        <a:buClrTx/>
                        <a:buSzTx/>
                        <a:buFontTx/>
                        <a:buNone/>
                        <a:tabLst/>
                      </a:pPr>
                      <a:endParaRPr kumimoji="0" lang="en-US" sz="11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ct val="0"/>
                        </a:spcAft>
                        <a:buClrTx/>
                        <a:buSzTx/>
                        <a:buFontTx/>
                        <a:buNone/>
                        <a:tabLst/>
                      </a:pPr>
                      <a:endParaRPr kumimoji="0" lang="en-US" sz="11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ct val="0"/>
                        </a:spcAft>
                        <a:buClrTx/>
                        <a:buSzTx/>
                        <a:buFontTx/>
                        <a:buNone/>
                        <a:tabLst/>
                      </a:pPr>
                      <a:endParaRPr kumimoji="0" lang="en-US" sz="11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444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Times New Roman" pitchFamily="18" charset="0"/>
                          <a:cs typeface="Times New Roman" pitchFamily="18" charset="0"/>
                        </a:rPr>
                        <a:t>     B1.  Reliability Philosophy</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1444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Times New Roman" pitchFamily="18" charset="0"/>
                          <a:cs typeface="Times New Roman" pitchFamily="18" charset="0"/>
                        </a:rPr>
                        <a:t>     B2.  Maintenance Philosophy</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1444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Times New Roman" pitchFamily="18" charset="0"/>
                          <a:cs typeface="Times New Roman" pitchFamily="18" charset="0"/>
                        </a:rPr>
                        <a:t>     B3.  Operating Philosophy</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1444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Times New Roman" pitchFamily="18" charset="0"/>
                          <a:cs typeface="Times New Roman" pitchFamily="18" charset="0"/>
                        </a:rPr>
                        <a:t>     B4.  Design Philosophy</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182879">
                <a:tc gridSpan="7">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167639">
                <a:tc gridSpan="7">
                  <a:txBody>
                    <a:bodyPr/>
                    <a:lstStyle/>
                    <a:p>
                      <a:pPr marL="0" marR="0" lvl="0" indent="0" algn="l" defTabSz="914400" rtl="0" eaLnBrk="1" fontAlgn="base" latinLnBrk="0" hangingPunct="1">
                        <a:lnSpc>
                          <a:spcPct val="100000"/>
                        </a:lnSpc>
                        <a:spcBef>
                          <a:spcPts val="300"/>
                        </a:spcBef>
                        <a:spcAft>
                          <a:spcPct val="0"/>
                        </a:spcAft>
                        <a:buClrTx/>
                        <a:buSzTx/>
                        <a:buFontTx/>
                        <a:buNone/>
                        <a:tabLst/>
                      </a:pPr>
                      <a:r>
                        <a:rPr kumimoji="0" lang="en-US" sz="1100" b="0" i="0" u="none" strike="noStrike" cap="none" normalizeH="0" baseline="0">
                          <a:ln>
                            <a:noFill/>
                          </a:ln>
                          <a:solidFill>
                            <a:schemeClr val="tx1"/>
                          </a:solidFill>
                          <a:effectLst/>
                          <a:latin typeface="Times New Roman" pitchFamily="18" charset="0"/>
                          <a:cs typeface="Times New Roman" pitchFamily="18" charset="0"/>
                        </a:rPr>
                        <a:t>C.  PROJECT REQUIREMENTS  </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ts val="300"/>
                        </a:spcBef>
                        <a:spcAft>
                          <a:spcPct val="0"/>
                        </a:spcAft>
                        <a:buClrTx/>
                        <a:buSzTx/>
                        <a:buFontTx/>
                        <a:buNone/>
                        <a:tabLst/>
                      </a:pPr>
                      <a:endParaRPr kumimoji="0" lang="en-US" sz="11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ct val="0"/>
                        </a:spcAft>
                        <a:buClrTx/>
                        <a:buSzTx/>
                        <a:buFontTx/>
                        <a:buNone/>
                        <a:tabLst/>
                      </a:pPr>
                      <a:endParaRPr kumimoji="0" lang="en-US" sz="11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ts val="300"/>
                        </a:spcBef>
                        <a:spcAft>
                          <a:spcPct val="0"/>
                        </a:spcAft>
                        <a:buClrTx/>
                        <a:buSzTx/>
                        <a:buFontTx/>
                        <a:buNone/>
                        <a:tabLst/>
                      </a:pPr>
                      <a:endParaRPr kumimoji="0" lang="en-US" sz="11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1444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Times New Roman" pitchFamily="18" charset="0"/>
                          <a:cs typeface="Times New Roman" pitchFamily="18" charset="0"/>
                        </a:rPr>
                        <a:t>     C1.  Value-Analysis Process</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pct90">
                      <a:fgClr>
                        <a:srgbClr val="FFFFFF"/>
                      </a:fgClr>
                      <a:bgClr>
                        <a:srgbClr val="FFFFFF"/>
                      </a:bgClr>
                    </a:patt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pct90">
                      <a:fgClr>
                        <a:srgbClr val="FFFFFF"/>
                      </a:fgClr>
                      <a:bgClr>
                        <a:srgbClr val="FFFFFF"/>
                      </a:bgClr>
                    </a:patt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pct90">
                      <a:fgClr>
                        <a:srgbClr val="FFFFFF"/>
                      </a:fgClr>
                      <a:bgClr>
                        <a:srgbClr val="FFFFFF"/>
                      </a:bgClr>
                    </a:patt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r h="1444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Times New Roman" pitchFamily="18" charset="0"/>
                          <a:cs typeface="Times New Roman" pitchFamily="18" charset="0"/>
                        </a:rPr>
                        <a:t>     C2.  Project Design Criteria</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1"/>
                  </a:ext>
                </a:extLst>
              </a:tr>
              <a:tr h="1444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Times New Roman" pitchFamily="18" charset="0"/>
                          <a:cs typeface="Times New Roman" pitchFamily="18" charset="0"/>
                        </a:rPr>
                        <a:t>     C3.  Evaluation of Existing Facilities</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2"/>
                  </a:ext>
                </a:extLst>
              </a:tr>
              <a:tr h="1444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Times New Roman" pitchFamily="18" charset="0"/>
                          <a:cs typeface="Times New Roman" pitchFamily="18" charset="0"/>
                        </a:rPr>
                        <a:t>     C4.  Scope of Work Overview</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3"/>
                  </a:ext>
                </a:extLst>
              </a:tr>
              <a:tr h="1444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Times New Roman" pitchFamily="18" charset="0"/>
                          <a:cs typeface="Times New Roman" pitchFamily="18" charset="0"/>
                        </a:rPr>
                        <a:t>     C5.  Project Schedule</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pct90">
                      <a:fgClr>
                        <a:srgbClr val="FFFFFF"/>
                      </a:fgClr>
                      <a:bgClr>
                        <a:srgbClr val="FFFFFF"/>
                      </a:bgClr>
                    </a:patt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pct90">
                      <a:fgClr>
                        <a:srgbClr val="FFFFFF"/>
                      </a:fgClr>
                      <a:bgClr>
                        <a:srgbClr val="FFFFFF"/>
                      </a:bgClr>
                    </a:patt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pct90">
                      <a:fgClr>
                        <a:srgbClr val="FFFFFF"/>
                      </a:fgClr>
                      <a:bgClr>
                        <a:srgbClr val="FFFFFF"/>
                      </a:bgClr>
                    </a:patt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4"/>
                  </a:ext>
                </a:extLst>
              </a:tr>
              <a:tr h="1444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a:ln>
                            <a:noFill/>
                          </a:ln>
                          <a:solidFill>
                            <a:schemeClr val="tx1"/>
                          </a:solidFill>
                          <a:effectLst/>
                          <a:latin typeface="Times New Roman" pitchFamily="18" charset="0"/>
                          <a:cs typeface="Times New Roman" pitchFamily="18" charset="0"/>
                        </a:rPr>
                        <a:t>     C6.  Project Cost Estimate</a:t>
                      </a: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28575" cap="flat" cmpd="dbl"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28575" cap="flat" cmpd="dbl"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5"/>
                  </a:ext>
                </a:extLst>
              </a:tr>
              <a:tr h="182879">
                <a:tc gridSpan="7">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6"/>
                  </a:ext>
                </a:extLst>
              </a:tr>
              <a:tr h="274319">
                <a:tc gridSpan="7">
                  <a:txBody>
                    <a:bodyPr/>
                    <a:lstStyle/>
                    <a:p>
                      <a:pPr marL="0" marR="0" lvl="0" indent="0" algn="l" defTabSz="914400" rtl="0" eaLnBrk="1" fontAlgn="base" latinLnBrk="0" hangingPunct="1">
                        <a:lnSpc>
                          <a:spcPct val="100000"/>
                        </a:lnSpc>
                        <a:spcBef>
                          <a:spcPts val="200"/>
                        </a:spcBef>
                        <a:spcAft>
                          <a:spcPts val="200"/>
                        </a:spcAft>
                        <a:buClrTx/>
                        <a:buSzTx/>
                        <a:buFontTx/>
                        <a:buNone/>
                        <a:tabLst>
                          <a:tab pos="5314950" algn="l"/>
                        </a:tabLst>
                      </a:pPr>
                      <a:endParaRPr kumimoji="0" lang="en-US" sz="1100" b="1" i="0" u="none" strike="noStrike" cap="none" normalizeH="0" baseline="0">
                        <a:ln>
                          <a:noFill/>
                        </a:ln>
                        <a:solidFill>
                          <a:schemeClr val="tx1"/>
                        </a:solidFill>
                        <a:effectLst/>
                        <a:latin typeface="Calibri" pitchFamily="34" charset="0"/>
                        <a:cs typeface="Times New Roman" pitchFamily="18" charset="0"/>
                      </a:endParaRPr>
                    </a:p>
                  </a:txBody>
                  <a:tcPr marL="90821" marR="90821" marT="0" marB="0" horzOverflow="overflow">
                    <a:lnL w="57150" cap="flat" cmpd="dbl"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alibri" pitchFamily="34" charset="0"/>
                      </a:endParaRPr>
                    </a:p>
                  </a:txBody>
                  <a:tcPr marL="90821" marR="90821" marT="0" marB="0" horzOverflow="overflow">
                    <a:lnL w="57150" cap="flat" cmpd="dbl"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314950" algn="l"/>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57150" cap="flat" cmpd="dbl"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5314950" algn="l"/>
                        </a:tabLst>
                      </a:pPr>
                      <a:endParaRPr kumimoji="0" lang="en-US" sz="1200" b="0" i="0" u="none" strike="noStrike" cap="none" normalizeH="0" baseline="0">
                        <a:ln>
                          <a:noFill/>
                        </a:ln>
                        <a:solidFill>
                          <a:schemeClr val="tx1"/>
                        </a:solidFill>
                        <a:effectLst/>
                        <a:latin typeface="Times New Roman" pitchFamily="18" charset="0"/>
                        <a:cs typeface="Times New Roman" pitchFamily="18" charset="0"/>
                      </a:endParaRPr>
                    </a:p>
                  </a:txBody>
                  <a:tcPr marL="90821" marR="90821" marT="0" marB="0" horzOverflow="overflow">
                    <a:lnL w="57150" cap="flat" cmpd="dbl" algn="ctr">
                      <a:solidFill>
                        <a:srgbClr val="000000"/>
                      </a:solidFill>
                      <a:prstDash val="solid"/>
                      <a:round/>
                      <a:headEnd type="none" w="med" len="med"/>
                      <a:tailEnd type="none" w="med" len="med"/>
                    </a:lnL>
                    <a:lnR w="57150" cap="flat" cmpd="dbl"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57150" cap="flat" cmpd="dbl"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7"/>
                  </a:ext>
                </a:extLst>
              </a:tr>
            </a:tbl>
          </a:graphicData>
        </a:graphic>
      </p:graphicFrame>
      <p:sp>
        <p:nvSpPr>
          <p:cNvPr id="42291" name="Rectangle 1"/>
          <p:cNvSpPr>
            <a:spLocks noChangeArrowheads="1"/>
          </p:cNvSpPr>
          <p:nvPr/>
        </p:nvSpPr>
        <p:spPr bwMode="auto">
          <a:xfrm>
            <a:off x="2133600" y="1143000"/>
            <a:ext cx="8737600" cy="236538"/>
          </a:xfrm>
          <a:prstGeom prst="rect">
            <a:avLst/>
          </a:prstGeom>
          <a:noFill/>
          <a:ln w="9525">
            <a:noFill/>
            <a:miter lim="800000"/>
            <a:headEnd/>
            <a:tailEnd/>
          </a:ln>
        </p:spPr>
        <p:txBody>
          <a:bodyPr lIns="0" tIns="25392" rIns="82524" bIns="25392" anchor="ctr">
            <a:spAutoFit/>
          </a:bodyPr>
          <a:lstStyle/>
          <a:p>
            <a:pPr algn="ctr">
              <a:tabLst>
                <a:tab pos="2286000" algn="l"/>
                <a:tab pos="3886200" algn="l"/>
              </a:tabLst>
            </a:pPr>
            <a:r>
              <a:rPr lang="en-US" altLang="en-US" sz="1200" b="1">
                <a:cs typeface="Times New Roman" pitchFamily="18" charset="0"/>
              </a:rPr>
              <a:t>PROJECT SCORE SHEET (UNWEIGHTED)</a:t>
            </a:r>
            <a:endParaRPr lang="en-US" altLang="en-US" sz="1000"/>
          </a:p>
        </p:txBody>
      </p:sp>
      <p:sp>
        <p:nvSpPr>
          <p:cNvPr id="42292" name="Rectangle 10"/>
          <p:cNvSpPr>
            <a:spLocks noChangeArrowheads="1"/>
          </p:cNvSpPr>
          <p:nvPr/>
        </p:nvSpPr>
        <p:spPr bwMode="auto">
          <a:xfrm>
            <a:off x="0" y="6019800"/>
            <a:ext cx="12192000" cy="400050"/>
          </a:xfrm>
          <a:prstGeom prst="rect">
            <a:avLst/>
          </a:prstGeom>
          <a:noFill/>
          <a:ln w="9525">
            <a:noFill/>
            <a:miter lim="800000"/>
            <a:headEnd/>
            <a:tailEnd/>
          </a:ln>
        </p:spPr>
        <p:txBody>
          <a:bodyPr>
            <a:spAutoFit/>
          </a:bodyPr>
          <a:lstStyle/>
          <a:p>
            <a:pPr algn="ctr">
              <a:tabLst>
                <a:tab pos="2286000" algn="l"/>
                <a:tab pos="3886200" algn="l"/>
              </a:tabLst>
            </a:pPr>
            <a:r>
              <a:rPr lang="en-US" altLang="en-US" sz="1000" b="1" u="sng">
                <a:cs typeface="Times New Roman" pitchFamily="18" charset="0"/>
              </a:rPr>
              <a:t>Definition Levels</a:t>
            </a:r>
            <a:endParaRPr lang="en-US" altLang="en-US" sz="1000"/>
          </a:p>
          <a:p>
            <a:pPr algn="ctr">
              <a:tabLst>
                <a:tab pos="2286000" algn="l"/>
                <a:tab pos="3886200" algn="l"/>
              </a:tabLst>
            </a:pPr>
            <a:r>
              <a:rPr lang="en-US" altLang="en-US" sz="1000" b="1">
                <a:cs typeface="Times New Roman" pitchFamily="18" charset="0"/>
              </a:rPr>
              <a:t>0 = Not Applicable, 1 = Complete Definition, 2 = Minor Deficiencies, 3 = Some Deficiencies , 4 = Major Deficiencies, 5 = Incomplete or Poor Definition</a:t>
            </a:r>
            <a:endParaRPr lang="en-US" altLang="en-US" sz="10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http://betalabs.nokia.com/files/blog/2008/12/steps.jpg"/>
          <p:cNvPicPr>
            <a:picLocks noChangeAspect="1" noChangeArrowheads="1"/>
          </p:cNvPicPr>
          <p:nvPr/>
        </p:nvPicPr>
        <p:blipFill>
          <a:blip r:embed="rId2"/>
          <a:srcRect/>
          <a:stretch>
            <a:fillRect/>
          </a:stretch>
        </p:blipFill>
        <p:spPr bwMode="auto">
          <a:xfrm>
            <a:off x="6705600" y="3429000"/>
            <a:ext cx="5080000" cy="2857500"/>
          </a:xfrm>
          <a:prstGeom prst="rect">
            <a:avLst/>
          </a:prstGeom>
          <a:noFill/>
          <a:ln w="9525">
            <a:noFill/>
            <a:miter lim="800000"/>
            <a:headEnd/>
            <a:tailEnd/>
          </a:ln>
        </p:spPr>
      </p:pic>
      <p:sp>
        <p:nvSpPr>
          <p:cNvPr id="43011"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a:solidFill>
                  <a:schemeClr val="bg1"/>
                </a:solidFill>
                <a:latin typeface="Calibri" pitchFamily="34" charset="0"/>
              </a:rPr>
              <a:t>Unit II – Project Formulation</a:t>
            </a:r>
          </a:p>
        </p:txBody>
      </p:sp>
      <p:sp>
        <p:nvSpPr>
          <p:cNvPr id="43012"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6" name="Title 1"/>
          <p:cNvSpPr txBox="1">
            <a:spLocks/>
          </p:cNvSpPr>
          <p:nvPr/>
        </p:nvSpPr>
        <p:spPr bwMode="auto">
          <a:xfrm>
            <a:off x="0" y="457200"/>
            <a:ext cx="12192000" cy="609600"/>
          </a:xfrm>
          <a:prstGeom prst="rect">
            <a:avLst/>
          </a:prstGeom>
          <a:solidFill>
            <a:schemeClr val="accent4">
              <a:lumMod val="20000"/>
              <a:lumOff val="80000"/>
            </a:schemeClr>
          </a:solidFill>
          <a:ln w="9525">
            <a:noFill/>
            <a:miter lim="800000"/>
            <a:headEnd/>
            <a:tailEnd/>
          </a:ln>
        </p:spPr>
        <p:txBody>
          <a:bodyPr anchor="ctr">
            <a:normAutofit fontScale="97500" lnSpcReduction="10000"/>
          </a:bodyPr>
          <a:lstStyle/>
          <a:p>
            <a:pPr algn="ctr" eaLnBrk="1" fontAlgn="auto" hangingPunct="1">
              <a:spcAft>
                <a:spcPts val="0"/>
              </a:spcAft>
              <a:defRPr/>
            </a:pPr>
            <a:r>
              <a:rPr lang="en-US" sz="3600" b="1" dirty="0">
                <a:latin typeface="+mj-lt"/>
                <a:ea typeface="+mj-ea"/>
                <a:cs typeface="+mj-cs"/>
              </a:rPr>
              <a:t>Steps in Project rating Index Method</a:t>
            </a:r>
          </a:p>
        </p:txBody>
      </p:sp>
      <p:sp>
        <p:nvSpPr>
          <p:cNvPr id="43014" name="Content Placeholder 8"/>
          <p:cNvSpPr>
            <a:spLocks noGrp="1"/>
          </p:cNvSpPr>
          <p:nvPr>
            <p:ph idx="1"/>
          </p:nvPr>
        </p:nvSpPr>
        <p:spPr>
          <a:xfrm>
            <a:off x="609600" y="1600200"/>
            <a:ext cx="9448800" cy="4267200"/>
          </a:xfrm>
        </p:spPr>
        <p:txBody>
          <a:bodyPr/>
          <a:lstStyle/>
          <a:p>
            <a:r>
              <a:rPr lang="en-US" altLang="en-US" sz="2400"/>
              <a:t>Identify </a:t>
            </a:r>
            <a:r>
              <a:rPr lang="en-US" altLang="en-US" sz="2400">
                <a:solidFill>
                  <a:srgbClr val="FF0000"/>
                </a:solidFill>
              </a:rPr>
              <a:t>relevant factors </a:t>
            </a:r>
            <a:r>
              <a:rPr lang="en-US" altLang="en-US" sz="2400"/>
              <a:t>(Useful to the project).</a:t>
            </a:r>
          </a:p>
          <a:p>
            <a:r>
              <a:rPr lang="en-US" altLang="en-US" sz="2400"/>
              <a:t>Assign </a:t>
            </a:r>
            <a:r>
              <a:rPr lang="en-US" altLang="en-US" sz="2400">
                <a:solidFill>
                  <a:srgbClr val="FF0000"/>
                </a:solidFill>
              </a:rPr>
              <a:t>weight to each factor </a:t>
            </a:r>
            <a:r>
              <a:rPr lang="en-US" altLang="en-US" sz="2400"/>
              <a:t>on the basis of importance.</a:t>
            </a:r>
          </a:p>
          <a:p>
            <a:r>
              <a:rPr lang="en-US" altLang="en-US" sz="2400"/>
              <a:t>Rate </a:t>
            </a:r>
            <a:r>
              <a:rPr lang="en-US" altLang="en-US" sz="2400">
                <a:solidFill>
                  <a:srgbClr val="FF0000"/>
                </a:solidFill>
              </a:rPr>
              <a:t>each factors on the rating scale</a:t>
            </a:r>
          </a:p>
          <a:p>
            <a:r>
              <a:rPr lang="en-US" altLang="en-US" sz="2400"/>
              <a:t>Multiply the </a:t>
            </a:r>
            <a:r>
              <a:rPr lang="en-US" altLang="en-US" sz="2400">
                <a:solidFill>
                  <a:srgbClr val="FF0000"/>
                </a:solidFill>
              </a:rPr>
              <a:t>factor rating with factor weight </a:t>
            </a:r>
            <a:r>
              <a:rPr lang="en-US" altLang="en-US" sz="2400"/>
              <a:t>(get factor score)</a:t>
            </a:r>
          </a:p>
          <a:p>
            <a:r>
              <a:rPr lang="en-US" altLang="en-US" sz="2400"/>
              <a:t>Make a </a:t>
            </a:r>
            <a:r>
              <a:rPr lang="en-US" altLang="en-US" sz="2400">
                <a:solidFill>
                  <a:srgbClr val="FF0000"/>
                </a:solidFill>
              </a:rPr>
              <a:t>sum of weighted factor score </a:t>
            </a:r>
            <a:r>
              <a:rPr lang="en-US" altLang="en-US" sz="2400"/>
              <a:t>(get rating index)</a:t>
            </a:r>
          </a:p>
          <a:p>
            <a:r>
              <a:rPr lang="en-US" altLang="en-US" sz="2400"/>
              <a:t>Reject </a:t>
            </a:r>
            <a:r>
              <a:rPr lang="en-US" altLang="en-US" sz="2400">
                <a:solidFill>
                  <a:srgbClr val="FF0000"/>
                </a:solidFill>
              </a:rPr>
              <a:t>if value is less than desired value</a:t>
            </a:r>
          </a:p>
          <a:p>
            <a:r>
              <a:rPr lang="en-US" altLang="en-US" sz="2400"/>
              <a:t>Accept </a:t>
            </a:r>
            <a:r>
              <a:rPr lang="en-US" altLang="en-US" sz="2400">
                <a:solidFill>
                  <a:srgbClr val="FF0000"/>
                </a:solidFill>
              </a:rPr>
              <a:t>if value is more than desired value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a:solidFill>
                  <a:schemeClr val="bg1"/>
                </a:solidFill>
                <a:latin typeface="Calibri" pitchFamily="34" charset="0"/>
              </a:rPr>
              <a:t>Unit II – Project Formulation</a:t>
            </a:r>
          </a:p>
        </p:txBody>
      </p:sp>
      <p:sp>
        <p:nvSpPr>
          <p:cNvPr id="44035"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6" name="Title 1"/>
          <p:cNvSpPr txBox="1">
            <a:spLocks/>
          </p:cNvSpPr>
          <p:nvPr/>
        </p:nvSpPr>
        <p:spPr bwMode="auto">
          <a:xfrm>
            <a:off x="0" y="457200"/>
            <a:ext cx="12192000" cy="609600"/>
          </a:xfrm>
          <a:prstGeom prst="rect">
            <a:avLst/>
          </a:prstGeom>
          <a:solidFill>
            <a:schemeClr val="accent4">
              <a:lumMod val="20000"/>
              <a:lumOff val="80000"/>
            </a:schemeClr>
          </a:solidFill>
          <a:ln w="9525">
            <a:noFill/>
            <a:miter lim="800000"/>
            <a:headEnd/>
            <a:tailEnd/>
          </a:ln>
        </p:spPr>
        <p:txBody>
          <a:bodyPr anchor="ctr">
            <a:normAutofit fontScale="97500" lnSpcReduction="10000"/>
          </a:bodyPr>
          <a:lstStyle/>
          <a:p>
            <a:pPr algn="ctr" eaLnBrk="1" fontAlgn="auto" hangingPunct="1">
              <a:spcAft>
                <a:spcPts val="0"/>
              </a:spcAft>
              <a:defRPr/>
            </a:pPr>
            <a:r>
              <a:rPr lang="en-US" sz="3600" b="1" dirty="0">
                <a:latin typeface="+mj-lt"/>
                <a:ea typeface="+mj-ea"/>
                <a:cs typeface="+mj-cs"/>
              </a:rPr>
              <a:t>Feasibility Study / Detailed Feasibility study</a:t>
            </a:r>
          </a:p>
        </p:txBody>
      </p:sp>
      <p:sp>
        <p:nvSpPr>
          <p:cNvPr id="44037" name="Content Placeholder 8"/>
          <p:cNvSpPr>
            <a:spLocks noGrp="1"/>
          </p:cNvSpPr>
          <p:nvPr>
            <p:ph idx="1"/>
          </p:nvPr>
        </p:nvSpPr>
        <p:spPr>
          <a:xfrm>
            <a:off x="508000" y="1143000"/>
            <a:ext cx="11176000" cy="762000"/>
          </a:xfrm>
        </p:spPr>
        <p:txBody>
          <a:bodyPr/>
          <a:lstStyle/>
          <a:p>
            <a:pPr algn="ctr">
              <a:buFont typeface="Arial" pitchFamily="34" charset="0"/>
              <a:buNone/>
            </a:pPr>
            <a:r>
              <a:rPr lang="en-US" altLang="en-US" sz="2000" b="1" i="1">
                <a:solidFill>
                  <a:srgbClr val="FF0000"/>
                </a:solidFill>
              </a:rPr>
              <a:t>To identify the selection or rejection of the project by spending money and time on the basis of primary data in formal way.</a:t>
            </a:r>
          </a:p>
        </p:txBody>
      </p:sp>
      <p:sp>
        <p:nvSpPr>
          <p:cNvPr id="11" name="Content Placeholder 8"/>
          <p:cNvSpPr txBox="1">
            <a:spLocks/>
          </p:cNvSpPr>
          <p:nvPr/>
        </p:nvSpPr>
        <p:spPr bwMode="auto">
          <a:xfrm>
            <a:off x="5181600" y="2286000"/>
            <a:ext cx="6096000" cy="3810000"/>
          </a:xfrm>
          <a:prstGeom prst="rect">
            <a:avLst/>
          </a:prstGeom>
          <a:noFill/>
          <a:ln w="9525">
            <a:noFill/>
            <a:miter lim="800000"/>
            <a:headEnd/>
            <a:tailEnd/>
          </a:ln>
        </p:spPr>
        <p:txBody>
          <a:bodyPr/>
          <a:lstStyle/>
          <a:p>
            <a:pPr marL="342900" indent="-342900" algn="just">
              <a:spcBef>
                <a:spcPct val="20000"/>
              </a:spcBef>
              <a:buFont typeface="Arial" pitchFamily="34" charset="0"/>
              <a:buNone/>
              <a:defRPr/>
            </a:pPr>
            <a:r>
              <a:rPr lang="en-US" sz="2000" b="1" dirty="0">
                <a:latin typeface="+mn-lt"/>
              </a:rPr>
              <a:t>Objectives:</a:t>
            </a:r>
          </a:p>
          <a:p>
            <a:pPr marL="342900" indent="-342900" algn="just">
              <a:spcBef>
                <a:spcPct val="20000"/>
              </a:spcBef>
              <a:buFont typeface="Arial" pitchFamily="34" charset="0"/>
              <a:buNone/>
              <a:defRPr/>
            </a:pPr>
            <a:endParaRPr lang="en-US" sz="2000" b="1" dirty="0">
              <a:latin typeface="+mn-lt"/>
            </a:endParaRPr>
          </a:p>
          <a:p>
            <a:pPr marL="342900" indent="-342900" algn="just">
              <a:spcBef>
                <a:spcPct val="20000"/>
              </a:spcBef>
              <a:buFont typeface="Arial" pitchFamily="34" charset="0"/>
              <a:buChar char="•"/>
              <a:defRPr/>
            </a:pPr>
            <a:r>
              <a:rPr lang="en-US" dirty="0">
                <a:latin typeface="+mn-lt"/>
              </a:rPr>
              <a:t>It guarantees the success of the project</a:t>
            </a:r>
          </a:p>
          <a:p>
            <a:pPr marL="342900" indent="-342900" algn="just">
              <a:spcBef>
                <a:spcPct val="20000"/>
              </a:spcBef>
              <a:buFont typeface="Arial" pitchFamily="34" charset="0"/>
              <a:buChar char="•"/>
              <a:defRPr/>
            </a:pPr>
            <a:r>
              <a:rPr lang="en-US" dirty="0">
                <a:latin typeface="+mn-lt"/>
              </a:rPr>
              <a:t>It works as basic ‘Terms of reference’</a:t>
            </a:r>
          </a:p>
          <a:p>
            <a:pPr marL="342900" indent="-342900" algn="just">
              <a:spcBef>
                <a:spcPct val="20000"/>
              </a:spcBef>
              <a:buFont typeface="Arial" pitchFamily="34" charset="0"/>
              <a:buChar char="•"/>
              <a:defRPr/>
            </a:pPr>
            <a:r>
              <a:rPr lang="en-US" dirty="0">
                <a:latin typeface="+mn-lt"/>
              </a:rPr>
              <a:t>Describes nature and complexity</a:t>
            </a:r>
          </a:p>
          <a:p>
            <a:pPr marL="342900" indent="-342900" algn="just">
              <a:spcBef>
                <a:spcPct val="20000"/>
              </a:spcBef>
              <a:buFont typeface="Arial" pitchFamily="34" charset="0"/>
              <a:buChar char="•"/>
              <a:defRPr/>
            </a:pPr>
            <a:r>
              <a:rPr lang="en-US" dirty="0">
                <a:latin typeface="+mn-lt"/>
              </a:rPr>
              <a:t>Gives an idea about investment in project</a:t>
            </a:r>
          </a:p>
          <a:p>
            <a:pPr marL="342900" indent="-342900" algn="just">
              <a:spcBef>
                <a:spcPct val="20000"/>
              </a:spcBef>
              <a:buFont typeface="Arial" pitchFamily="34" charset="0"/>
              <a:buChar char="•"/>
              <a:defRPr/>
            </a:pPr>
            <a:r>
              <a:rPr lang="en-US" dirty="0">
                <a:latin typeface="+mn-lt"/>
              </a:rPr>
              <a:t>Idea of risk involved</a:t>
            </a:r>
          </a:p>
          <a:p>
            <a:pPr marL="342900" indent="-342900" algn="just">
              <a:spcBef>
                <a:spcPct val="20000"/>
              </a:spcBef>
              <a:buFont typeface="Arial" pitchFamily="34" charset="0"/>
              <a:buChar char="•"/>
              <a:defRPr/>
            </a:pPr>
            <a:r>
              <a:rPr lang="en-US" dirty="0">
                <a:latin typeface="+mn-lt"/>
              </a:rPr>
              <a:t>Idea about economic and social benefits</a:t>
            </a:r>
          </a:p>
          <a:p>
            <a:pPr marL="342900" indent="-342900" algn="just">
              <a:spcBef>
                <a:spcPct val="20000"/>
              </a:spcBef>
              <a:buFont typeface="Arial" pitchFamily="34" charset="0"/>
              <a:buNone/>
              <a:defRPr/>
            </a:pPr>
            <a:endParaRPr lang="en-US" sz="2000" dirty="0">
              <a:latin typeface="+mn-lt"/>
            </a:endParaRPr>
          </a:p>
          <a:p>
            <a:pPr marL="342900" indent="-342900" algn="just">
              <a:spcBef>
                <a:spcPct val="20000"/>
              </a:spcBef>
              <a:buFont typeface="Arial" pitchFamily="34" charset="0"/>
              <a:buNone/>
              <a:defRPr/>
            </a:pPr>
            <a:endParaRPr lang="en-US" sz="2000" dirty="0">
              <a:latin typeface="+mn-lt"/>
            </a:endParaRPr>
          </a:p>
        </p:txBody>
      </p:sp>
      <p:pic>
        <p:nvPicPr>
          <p:cNvPr id="44039" name="Picture 2" descr="http://3.bp.blogspot.com/_1hmVmuqcsDI/S6-e0DOdBwI/AAAAAAAABbM/_LiS-7D9feI/s1600/mkt_rsch.jpg"/>
          <p:cNvPicPr>
            <a:picLocks noChangeAspect="1" noChangeArrowheads="1"/>
          </p:cNvPicPr>
          <p:nvPr/>
        </p:nvPicPr>
        <p:blipFill>
          <a:blip r:embed="rId2"/>
          <a:srcRect l="10167" t="3998" r="43832" b="7971"/>
          <a:stretch>
            <a:fillRect/>
          </a:stretch>
        </p:blipFill>
        <p:spPr bwMode="auto">
          <a:xfrm>
            <a:off x="482600" y="1981200"/>
            <a:ext cx="3905251" cy="4191000"/>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a:solidFill>
                  <a:schemeClr val="bg1"/>
                </a:solidFill>
                <a:latin typeface="Calibri" pitchFamily="34" charset="0"/>
              </a:rPr>
              <a:t>Unit II – Project Formulation</a:t>
            </a:r>
          </a:p>
        </p:txBody>
      </p:sp>
      <p:sp>
        <p:nvSpPr>
          <p:cNvPr id="45059"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6" name="Title 1"/>
          <p:cNvSpPr txBox="1">
            <a:spLocks/>
          </p:cNvSpPr>
          <p:nvPr/>
        </p:nvSpPr>
        <p:spPr bwMode="auto">
          <a:xfrm>
            <a:off x="0" y="457200"/>
            <a:ext cx="12192000" cy="609600"/>
          </a:xfrm>
          <a:prstGeom prst="rect">
            <a:avLst/>
          </a:prstGeom>
          <a:solidFill>
            <a:schemeClr val="accent4">
              <a:lumMod val="20000"/>
              <a:lumOff val="80000"/>
            </a:schemeClr>
          </a:solidFill>
          <a:ln w="9525">
            <a:noFill/>
            <a:miter lim="800000"/>
            <a:headEnd/>
            <a:tailEnd/>
          </a:ln>
        </p:spPr>
        <p:txBody>
          <a:bodyPr anchor="ctr">
            <a:normAutofit fontScale="97500" lnSpcReduction="10000"/>
          </a:bodyPr>
          <a:lstStyle/>
          <a:p>
            <a:pPr algn="ctr" eaLnBrk="1" fontAlgn="auto" hangingPunct="1">
              <a:spcAft>
                <a:spcPts val="0"/>
              </a:spcAft>
              <a:defRPr/>
            </a:pPr>
            <a:r>
              <a:rPr lang="en-US" sz="3600" b="1" dirty="0">
                <a:latin typeface="+mj-lt"/>
                <a:ea typeface="+mj-ea"/>
                <a:cs typeface="+mj-cs"/>
              </a:rPr>
              <a:t>Components of Detailed Feasibility study</a:t>
            </a:r>
          </a:p>
        </p:txBody>
      </p:sp>
      <p:sp>
        <p:nvSpPr>
          <p:cNvPr id="11" name="Content Placeholder 8"/>
          <p:cNvSpPr txBox="1">
            <a:spLocks/>
          </p:cNvSpPr>
          <p:nvPr/>
        </p:nvSpPr>
        <p:spPr bwMode="auto">
          <a:xfrm>
            <a:off x="2133600" y="1752600"/>
            <a:ext cx="8331200" cy="2895600"/>
          </a:xfrm>
          <a:prstGeom prst="rect">
            <a:avLst/>
          </a:prstGeom>
          <a:noFill/>
          <a:ln w="9525">
            <a:noFill/>
            <a:miter lim="800000"/>
            <a:headEnd/>
            <a:tailEnd/>
          </a:ln>
        </p:spPr>
        <p:txBody>
          <a:bodyPr/>
          <a:lstStyle/>
          <a:p>
            <a:pPr marL="342900" indent="-342900" algn="just">
              <a:spcBef>
                <a:spcPct val="20000"/>
              </a:spcBef>
              <a:buFont typeface="Arial" pitchFamily="34" charset="0"/>
              <a:buNone/>
              <a:defRPr/>
            </a:pPr>
            <a:endParaRPr lang="en-US" sz="2400" b="1" dirty="0">
              <a:latin typeface="+mn-lt"/>
            </a:endParaRPr>
          </a:p>
          <a:p>
            <a:pPr marL="342900" indent="-342900" algn="just">
              <a:spcBef>
                <a:spcPct val="20000"/>
              </a:spcBef>
              <a:buFont typeface="Arial" pitchFamily="34" charset="0"/>
              <a:buChar char="•"/>
              <a:defRPr/>
            </a:pPr>
            <a:r>
              <a:rPr lang="en-US" sz="2400" b="1" dirty="0">
                <a:latin typeface="+mn-lt"/>
              </a:rPr>
              <a:t>Market and Demand Analysis</a:t>
            </a:r>
          </a:p>
          <a:p>
            <a:pPr marL="342900" indent="-342900" algn="just">
              <a:spcBef>
                <a:spcPct val="20000"/>
              </a:spcBef>
              <a:buFont typeface="Arial" pitchFamily="34" charset="0"/>
              <a:buChar char="•"/>
              <a:defRPr/>
            </a:pPr>
            <a:r>
              <a:rPr lang="en-US" sz="2400" b="1" dirty="0">
                <a:latin typeface="+mn-lt"/>
              </a:rPr>
              <a:t>Technical Analysis</a:t>
            </a:r>
          </a:p>
          <a:p>
            <a:pPr marL="342900" indent="-342900" algn="just">
              <a:spcBef>
                <a:spcPct val="20000"/>
              </a:spcBef>
              <a:buFont typeface="Arial" pitchFamily="34" charset="0"/>
              <a:buChar char="•"/>
              <a:defRPr/>
            </a:pPr>
            <a:r>
              <a:rPr lang="en-US" sz="2400" b="1" dirty="0">
                <a:latin typeface="+mn-lt"/>
              </a:rPr>
              <a:t>Financial Analysis</a:t>
            </a:r>
          </a:p>
          <a:p>
            <a:pPr marL="342900" indent="-342900" algn="just">
              <a:spcBef>
                <a:spcPct val="20000"/>
              </a:spcBef>
              <a:buFont typeface="Arial" pitchFamily="34" charset="0"/>
              <a:buChar char="•"/>
              <a:defRPr/>
            </a:pPr>
            <a:r>
              <a:rPr lang="en-US" sz="2400" b="1" dirty="0">
                <a:latin typeface="+mn-lt"/>
              </a:rPr>
              <a:t>Social cost-benefit Analysis</a:t>
            </a:r>
          </a:p>
          <a:p>
            <a:pPr marL="342900" indent="-342900" algn="just">
              <a:spcBef>
                <a:spcPct val="20000"/>
              </a:spcBef>
              <a:buFont typeface="Arial" pitchFamily="34" charset="0"/>
              <a:buChar char="•"/>
              <a:defRPr/>
            </a:pPr>
            <a:r>
              <a:rPr lang="en-US" sz="2400" b="1" dirty="0">
                <a:latin typeface="+mn-lt"/>
              </a:rPr>
              <a:t>Environmental and other Risk analysis</a:t>
            </a:r>
          </a:p>
          <a:p>
            <a:pPr marL="342900" indent="-342900" algn="just">
              <a:spcBef>
                <a:spcPct val="20000"/>
              </a:spcBef>
              <a:buFont typeface="Arial" pitchFamily="34" charset="0"/>
              <a:buNone/>
              <a:defRPr/>
            </a:pPr>
            <a:endParaRPr lang="en-US" sz="2400" b="1" dirty="0">
              <a:latin typeface="+mn-lt"/>
            </a:endParaRPr>
          </a:p>
          <a:p>
            <a:pPr marL="342900" indent="-342900" algn="just">
              <a:spcBef>
                <a:spcPct val="20000"/>
              </a:spcBef>
              <a:buFont typeface="Arial" pitchFamily="34" charset="0"/>
              <a:buNone/>
              <a:defRPr/>
            </a:pPr>
            <a:endParaRPr lang="en-US" sz="2400" b="1" dirty="0">
              <a:latin typeface="+mn-lt"/>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bigpicture.typepad.com/comments/images/longterm_study_of_market_trends.png"/>
          <p:cNvPicPr>
            <a:picLocks noChangeAspect="1" noChangeArrowheads="1"/>
          </p:cNvPicPr>
          <p:nvPr/>
        </p:nvPicPr>
        <p:blipFill>
          <a:blip r:embed="rId2"/>
          <a:srcRect/>
          <a:stretch>
            <a:fillRect/>
          </a:stretch>
        </p:blipFill>
        <p:spPr bwMode="auto">
          <a:xfrm>
            <a:off x="203200" y="1981200"/>
            <a:ext cx="4876800" cy="3810000"/>
          </a:xfrm>
          <a:prstGeom prst="rect">
            <a:avLst/>
          </a:prstGeom>
          <a:noFill/>
          <a:ln w="9525">
            <a:noFill/>
            <a:miter lim="800000"/>
            <a:headEnd/>
            <a:tailEnd/>
          </a:ln>
        </p:spPr>
      </p:pic>
      <p:sp>
        <p:nvSpPr>
          <p:cNvPr id="46083"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a:solidFill>
                  <a:schemeClr val="bg1"/>
                </a:solidFill>
                <a:latin typeface="Calibri" pitchFamily="34" charset="0"/>
              </a:rPr>
              <a:t>Unit II – Project Formulation</a:t>
            </a:r>
          </a:p>
        </p:txBody>
      </p:sp>
      <p:sp>
        <p:nvSpPr>
          <p:cNvPr id="46084"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6" name="Title 1"/>
          <p:cNvSpPr txBox="1">
            <a:spLocks/>
          </p:cNvSpPr>
          <p:nvPr/>
        </p:nvSpPr>
        <p:spPr bwMode="auto">
          <a:xfrm>
            <a:off x="0" y="457200"/>
            <a:ext cx="12192000" cy="609600"/>
          </a:xfrm>
          <a:prstGeom prst="rect">
            <a:avLst/>
          </a:prstGeom>
          <a:solidFill>
            <a:schemeClr val="accent4">
              <a:lumMod val="20000"/>
              <a:lumOff val="80000"/>
            </a:schemeClr>
          </a:solidFill>
          <a:ln w="9525">
            <a:noFill/>
            <a:miter lim="800000"/>
            <a:headEnd/>
            <a:tailEnd/>
          </a:ln>
        </p:spPr>
        <p:txBody>
          <a:bodyPr anchor="ctr">
            <a:normAutofit fontScale="97500" lnSpcReduction="10000"/>
          </a:bodyPr>
          <a:lstStyle/>
          <a:p>
            <a:pPr algn="ctr" eaLnBrk="1" fontAlgn="auto" hangingPunct="1">
              <a:spcAft>
                <a:spcPts val="0"/>
              </a:spcAft>
              <a:defRPr/>
            </a:pPr>
            <a:r>
              <a:rPr lang="en-US" sz="3600" b="1" dirty="0">
                <a:latin typeface="+mj-lt"/>
                <a:ea typeface="+mj-ea"/>
                <a:cs typeface="+mj-cs"/>
              </a:rPr>
              <a:t>Support Study / Functional Study</a:t>
            </a:r>
          </a:p>
        </p:txBody>
      </p:sp>
      <p:sp>
        <p:nvSpPr>
          <p:cNvPr id="46086" name="Content Placeholder 8"/>
          <p:cNvSpPr>
            <a:spLocks noGrp="1"/>
          </p:cNvSpPr>
          <p:nvPr>
            <p:ph idx="1"/>
          </p:nvPr>
        </p:nvSpPr>
        <p:spPr>
          <a:xfrm>
            <a:off x="508000" y="1143000"/>
            <a:ext cx="11176000" cy="762000"/>
          </a:xfrm>
        </p:spPr>
        <p:txBody>
          <a:bodyPr/>
          <a:lstStyle/>
          <a:p>
            <a:pPr algn="ctr">
              <a:buFont typeface="Arial" pitchFamily="34" charset="0"/>
              <a:buNone/>
            </a:pPr>
            <a:r>
              <a:rPr lang="en-US" altLang="en-US" sz="2000" b="1" i="1">
                <a:solidFill>
                  <a:srgbClr val="7030A0"/>
                </a:solidFill>
              </a:rPr>
              <a:t>An in depth investigation into any one or a couple of critical aspects of a project, to help the feasibility study</a:t>
            </a:r>
          </a:p>
        </p:txBody>
      </p:sp>
      <p:sp>
        <p:nvSpPr>
          <p:cNvPr id="11" name="Content Placeholder 8"/>
          <p:cNvSpPr txBox="1">
            <a:spLocks/>
          </p:cNvSpPr>
          <p:nvPr/>
        </p:nvSpPr>
        <p:spPr bwMode="auto">
          <a:xfrm>
            <a:off x="5588000" y="1981200"/>
            <a:ext cx="5689600" cy="1905000"/>
          </a:xfrm>
          <a:prstGeom prst="rect">
            <a:avLst/>
          </a:prstGeom>
          <a:noFill/>
          <a:ln w="9525">
            <a:noFill/>
            <a:miter lim="800000"/>
            <a:headEnd/>
            <a:tailEnd/>
          </a:ln>
        </p:spPr>
        <p:txBody>
          <a:bodyPr/>
          <a:lstStyle/>
          <a:p>
            <a:pPr marL="342900" indent="-342900" algn="just">
              <a:spcBef>
                <a:spcPct val="20000"/>
              </a:spcBef>
              <a:buFont typeface="Arial" pitchFamily="34" charset="0"/>
              <a:buNone/>
              <a:defRPr/>
            </a:pPr>
            <a:r>
              <a:rPr lang="en-US" sz="2000" b="1" dirty="0">
                <a:latin typeface="+mn-lt"/>
              </a:rPr>
              <a:t>It may be done:</a:t>
            </a:r>
          </a:p>
          <a:p>
            <a:pPr marL="342900" indent="-342900" algn="just">
              <a:spcBef>
                <a:spcPct val="20000"/>
              </a:spcBef>
              <a:buFont typeface="Arial" pitchFamily="34" charset="0"/>
              <a:buChar char="•"/>
              <a:defRPr/>
            </a:pPr>
            <a:r>
              <a:rPr lang="en-US" dirty="0">
                <a:latin typeface="+mn-lt"/>
              </a:rPr>
              <a:t>Before Pre-feasibility Study</a:t>
            </a:r>
          </a:p>
          <a:p>
            <a:pPr marL="342900" indent="-342900" algn="just">
              <a:spcBef>
                <a:spcPct val="20000"/>
              </a:spcBef>
              <a:buFont typeface="Arial" pitchFamily="34" charset="0"/>
              <a:buChar char="•"/>
              <a:defRPr/>
            </a:pPr>
            <a:r>
              <a:rPr lang="en-US" dirty="0">
                <a:latin typeface="+mn-lt"/>
              </a:rPr>
              <a:t>Before feasibility Study</a:t>
            </a:r>
          </a:p>
          <a:p>
            <a:pPr marL="342900" indent="-342900" algn="just">
              <a:spcBef>
                <a:spcPct val="20000"/>
              </a:spcBef>
              <a:buFont typeface="Arial" pitchFamily="34" charset="0"/>
              <a:buChar char="•"/>
              <a:defRPr/>
            </a:pPr>
            <a:r>
              <a:rPr lang="en-US" dirty="0">
                <a:latin typeface="+mn-lt"/>
              </a:rPr>
              <a:t>After Pre-feasibility Study</a:t>
            </a:r>
          </a:p>
          <a:p>
            <a:pPr marL="342900" indent="-342900" algn="just">
              <a:spcBef>
                <a:spcPct val="20000"/>
              </a:spcBef>
              <a:buFont typeface="Arial" pitchFamily="34" charset="0"/>
              <a:buChar char="•"/>
              <a:defRPr/>
            </a:pPr>
            <a:r>
              <a:rPr lang="en-US" dirty="0">
                <a:latin typeface="+mn-lt"/>
              </a:rPr>
              <a:t>After feasibility Study</a:t>
            </a:r>
          </a:p>
          <a:p>
            <a:pPr marL="342900" indent="-342900" algn="just">
              <a:spcBef>
                <a:spcPct val="20000"/>
              </a:spcBef>
              <a:buFont typeface="Arial" pitchFamily="34" charset="0"/>
              <a:buNone/>
              <a:defRPr/>
            </a:pPr>
            <a:endParaRPr lang="en-US" sz="2000" dirty="0">
              <a:latin typeface="+mn-lt"/>
            </a:endParaRPr>
          </a:p>
          <a:p>
            <a:pPr marL="342900" indent="-342900" algn="just">
              <a:spcBef>
                <a:spcPct val="20000"/>
              </a:spcBef>
              <a:buFont typeface="Arial" pitchFamily="34" charset="0"/>
              <a:buNone/>
              <a:defRPr/>
            </a:pPr>
            <a:endParaRPr lang="en-US" sz="2000" dirty="0">
              <a:latin typeface="+mn-lt"/>
            </a:endParaRPr>
          </a:p>
        </p:txBody>
      </p:sp>
      <p:sp>
        <p:nvSpPr>
          <p:cNvPr id="12" name="Content Placeholder 8"/>
          <p:cNvSpPr txBox="1">
            <a:spLocks/>
          </p:cNvSpPr>
          <p:nvPr/>
        </p:nvSpPr>
        <p:spPr bwMode="auto">
          <a:xfrm>
            <a:off x="5080000" y="4267200"/>
            <a:ext cx="6604000" cy="2057400"/>
          </a:xfrm>
          <a:prstGeom prst="rect">
            <a:avLst/>
          </a:prstGeom>
          <a:noFill/>
          <a:ln w="9525">
            <a:noFill/>
            <a:miter lim="800000"/>
            <a:headEnd/>
            <a:tailEnd/>
          </a:ln>
        </p:spPr>
        <p:txBody>
          <a:bodyPr/>
          <a:lstStyle/>
          <a:p>
            <a:pPr marL="342900" indent="-342900" algn="just">
              <a:spcBef>
                <a:spcPct val="20000"/>
              </a:spcBef>
              <a:buFont typeface="Arial" pitchFamily="34" charset="0"/>
              <a:buNone/>
              <a:defRPr/>
            </a:pPr>
            <a:r>
              <a:rPr lang="en-US" sz="2000" b="1" dirty="0">
                <a:solidFill>
                  <a:srgbClr val="7030A0"/>
                </a:solidFill>
                <a:latin typeface="+mn-lt"/>
              </a:rPr>
              <a:t>Example: Launching of new cola in a market  with a critical factor pricing.</a:t>
            </a:r>
          </a:p>
          <a:p>
            <a:pPr marL="342900" indent="-342900" algn="just">
              <a:spcBef>
                <a:spcPct val="20000"/>
              </a:spcBef>
              <a:buFont typeface="Arial" pitchFamily="34" charset="0"/>
              <a:buNone/>
              <a:defRPr/>
            </a:pPr>
            <a:r>
              <a:rPr lang="en-US" sz="2000" dirty="0">
                <a:solidFill>
                  <a:srgbClr val="7030A0"/>
                </a:solidFill>
                <a:latin typeface="+mn-lt"/>
              </a:rPr>
              <a:t>	</a:t>
            </a:r>
          </a:p>
          <a:p>
            <a:pPr marL="342900" indent="-342900" algn="just">
              <a:spcBef>
                <a:spcPct val="20000"/>
              </a:spcBef>
              <a:buFont typeface="Arial" pitchFamily="34" charset="0"/>
              <a:buNone/>
              <a:defRPr/>
            </a:pPr>
            <a:r>
              <a:rPr lang="en-US" sz="2000" dirty="0">
                <a:latin typeface="+mn-lt"/>
              </a:rPr>
              <a:t>A </a:t>
            </a:r>
            <a:r>
              <a:rPr lang="en-US" sz="2000" dirty="0">
                <a:solidFill>
                  <a:srgbClr val="FF0000"/>
                </a:solidFill>
                <a:latin typeface="+mn-lt"/>
              </a:rPr>
              <a:t>support study is required to study specifically price of other competitive products and cost of self</a:t>
            </a:r>
          </a:p>
          <a:p>
            <a:pPr marL="342900" indent="-342900" algn="just">
              <a:spcBef>
                <a:spcPct val="20000"/>
              </a:spcBef>
              <a:buFont typeface="Arial" pitchFamily="34" charset="0"/>
              <a:buNone/>
              <a:defRPr/>
            </a:pPr>
            <a:endParaRPr lang="en-US" sz="2000" dirty="0">
              <a:latin typeface="+mn-lt"/>
            </a:endParaRPr>
          </a:p>
          <a:p>
            <a:pPr marL="342900" indent="-342900" algn="just">
              <a:spcBef>
                <a:spcPct val="20000"/>
              </a:spcBef>
              <a:buFont typeface="Arial" pitchFamily="34" charset="0"/>
              <a:buNone/>
              <a:defRPr/>
            </a:pPr>
            <a:endParaRPr lang="en-US" sz="2000" dirty="0">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additive="base">
                                        <p:cTn id="7" dur="2000" fill="hold"/>
                                        <p:tgtEl>
                                          <p:spTgt spid="18434"/>
                                        </p:tgtEl>
                                        <p:attrNameLst>
                                          <p:attrName>ppt_x</p:attrName>
                                        </p:attrNameLst>
                                      </p:cBhvr>
                                      <p:tavLst>
                                        <p:tav tm="0">
                                          <p:val>
                                            <p:strVal val="0-#ppt_w/2"/>
                                          </p:val>
                                        </p:tav>
                                        <p:tav tm="100000">
                                          <p:val>
                                            <p:strVal val="#ppt_x"/>
                                          </p:val>
                                        </p:tav>
                                      </p:tavLst>
                                    </p:anim>
                                    <p:anim calcmode="lin" valueType="num">
                                      <p:cBhvr additive="base">
                                        <p:cTn id="8" dur="2000" fill="hold"/>
                                        <p:tgtEl>
                                          <p:spTgt spid="1843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diamond(in)">
                                      <p:cBhvr>
                                        <p:cTn id="13" dur="2000"/>
                                        <p:tgtEl>
                                          <p:spTgt spid="1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linds(horizontal)">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a:solidFill>
                  <a:schemeClr val="bg1"/>
                </a:solidFill>
                <a:latin typeface="Calibri" pitchFamily="34" charset="0"/>
              </a:rPr>
              <a:t>Unit II – Project Formulation</a:t>
            </a:r>
          </a:p>
        </p:txBody>
      </p:sp>
      <p:sp>
        <p:nvSpPr>
          <p:cNvPr id="47107"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6" name="Title 1"/>
          <p:cNvSpPr txBox="1">
            <a:spLocks/>
          </p:cNvSpPr>
          <p:nvPr/>
        </p:nvSpPr>
        <p:spPr bwMode="auto">
          <a:xfrm>
            <a:off x="0" y="457200"/>
            <a:ext cx="12192000" cy="609600"/>
          </a:xfrm>
          <a:prstGeom prst="rect">
            <a:avLst/>
          </a:prstGeom>
          <a:solidFill>
            <a:schemeClr val="accent4">
              <a:lumMod val="20000"/>
              <a:lumOff val="80000"/>
            </a:schemeClr>
          </a:solidFill>
          <a:ln w="9525">
            <a:noFill/>
            <a:miter lim="800000"/>
            <a:headEnd/>
            <a:tailEnd/>
          </a:ln>
        </p:spPr>
        <p:txBody>
          <a:bodyPr anchor="ctr">
            <a:normAutofit fontScale="97500" lnSpcReduction="10000"/>
          </a:bodyPr>
          <a:lstStyle/>
          <a:p>
            <a:pPr algn="ctr" eaLnBrk="1" fontAlgn="auto" hangingPunct="1">
              <a:spcAft>
                <a:spcPts val="0"/>
              </a:spcAft>
              <a:defRPr/>
            </a:pPr>
            <a:r>
              <a:rPr lang="en-US" sz="3600" b="1" dirty="0">
                <a:latin typeface="+mj-lt"/>
                <a:ea typeface="+mj-ea"/>
                <a:cs typeface="+mj-cs"/>
              </a:rPr>
              <a:t>Pre- Feasibility Study </a:t>
            </a:r>
            <a:r>
              <a:rPr lang="en-US" sz="3600" b="1" dirty="0">
                <a:solidFill>
                  <a:srgbClr val="7030A0"/>
                </a:solidFill>
                <a:latin typeface="+mj-lt"/>
                <a:ea typeface="+mj-ea"/>
                <a:cs typeface="+mj-cs"/>
              </a:rPr>
              <a:t>Vs</a:t>
            </a:r>
            <a:r>
              <a:rPr lang="en-US" sz="3600" b="1" dirty="0">
                <a:latin typeface="+mj-lt"/>
                <a:ea typeface="+mj-ea"/>
                <a:cs typeface="+mj-cs"/>
              </a:rPr>
              <a:t> Feasibility study</a:t>
            </a:r>
          </a:p>
        </p:txBody>
      </p:sp>
      <p:graphicFrame>
        <p:nvGraphicFramePr>
          <p:cNvPr id="10" name="Table 9"/>
          <p:cNvGraphicFramePr>
            <a:graphicFrameLocks noGrp="1"/>
          </p:cNvGraphicFramePr>
          <p:nvPr/>
        </p:nvGraphicFramePr>
        <p:xfrm>
          <a:off x="1422400" y="1447801"/>
          <a:ext cx="9245601" cy="4414839"/>
        </p:xfrm>
        <a:graphic>
          <a:graphicData uri="http://schemas.openxmlformats.org/drawingml/2006/table">
            <a:tbl>
              <a:tblPr firstRow="1" bandRow="1">
                <a:tableStyleId>{E929F9F4-4A8F-4326-A1B4-22849713DDAB}</a:tableStyleId>
              </a:tblPr>
              <a:tblGrid>
                <a:gridCol w="3017063">
                  <a:extLst>
                    <a:ext uri="{9D8B030D-6E8A-4147-A177-3AD203B41FA5}">
                      <a16:colId xmlns:a16="http://schemas.microsoft.com/office/drawing/2014/main" val="20000"/>
                    </a:ext>
                  </a:extLst>
                </a:gridCol>
                <a:gridCol w="3211475">
                  <a:extLst>
                    <a:ext uri="{9D8B030D-6E8A-4147-A177-3AD203B41FA5}">
                      <a16:colId xmlns:a16="http://schemas.microsoft.com/office/drawing/2014/main" val="20001"/>
                    </a:ext>
                  </a:extLst>
                </a:gridCol>
                <a:gridCol w="3017063">
                  <a:extLst>
                    <a:ext uri="{9D8B030D-6E8A-4147-A177-3AD203B41FA5}">
                      <a16:colId xmlns:a16="http://schemas.microsoft.com/office/drawing/2014/main" val="20002"/>
                    </a:ext>
                  </a:extLst>
                </a:gridCol>
              </a:tblGrid>
              <a:tr h="413714">
                <a:tc>
                  <a:txBody>
                    <a:bodyPr/>
                    <a:lstStyle/>
                    <a:p>
                      <a:pPr algn="ctr"/>
                      <a:r>
                        <a:rPr lang="en-US" sz="1800" dirty="0"/>
                        <a:t>Factors</a:t>
                      </a:r>
                    </a:p>
                  </a:txBody>
                  <a:tcPr marL="121920" marR="121920"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Pre-Feasibility Study</a:t>
                      </a:r>
                    </a:p>
                  </a:txBody>
                  <a:tcPr marL="121920" marR="121920"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Feasibility Study</a:t>
                      </a:r>
                    </a:p>
                  </a:txBody>
                  <a:tcPr marL="121920" marR="121920"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20117">
                <a:tc>
                  <a:txBody>
                    <a:bodyPr/>
                    <a:lstStyle/>
                    <a:p>
                      <a:r>
                        <a:rPr lang="en-US" sz="1800" dirty="0">
                          <a:solidFill>
                            <a:srgbClr val="FFFF00"/>
                          </a:solidFill>
                        </a:rPr>
                        <a:t>Objective</a:t>
                      </a:r>
                    </a:p>
                  </a:txBody>
                  <a:tcPr marL="121920" marR="121920"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Whether or not the project idea needs further</a:t>
                      </a:r>
                      <a:r>
                        <a:rPr lang="en-US" sz="1800" baseline="0" dirty="0"/>
                        <a:t> investigation</a:t>
                      </a:r>
                      <a:endParaRPr lang="en-US" sz="1800" dirty="0"/>
                    </a:p>
                  </a:txBody>
                  <a:tcPr marL="121920" marR="121920"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To determine the true profitability</a:t>
                      </a:r>
                    </a:p>
                  </a:txBody>
                  <a:tcPr marL="121920" marR="121920"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13714">
                <a:tc>
                  <a:txBody>
                    <a:bodyPr/>
                    <a:lstStyle/>
                    <a:p>
                      <a:r>
                        <a:rPr lang="en-US" sz="1800" dirty="0">
                          <a:solidFill>
                            <a:srgbClr val="FFFF00"/>
                          </a:solidFill>
                        </a:rPr>
                        <a:t>Scope</a:t>
                      </a:r>
                    </a:p>
                  </a:txBody>
                  <a:tcPr marL="121920" marR="121920"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Overview study</a:t>
                      </a:r>
                    </a:p>
                  </a:txBody>
                  <a:tcPr marL="121920" marR="121920"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Detailed Study</a:t>
                      </a:r>
                    </a:p>
                  </a:txBody>
                  <a:tcPr marL="121920" marR="121920"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326152">
                <a:tc>
                  <a:txBody>
                    <a:bodyPr/>
                    <a:lstStyle/>
                    <a:p>
                      <a:r>
                        <a:rPr lang="en-US" sz="1800" dirty="0">
                          <a:solidFill>
                            <a:srgbClr val="FFFF00"/>
                          </a:solidFill>
                        </a:rPr>
                        <a:t>Type of Data</a:t>
                      </a:r>
                    </a:p>
                  </a:txBody>
                  <a:tcPr marL="121920" marR="121920"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Secondary Data</a:t>
                      </a:r>
                      <a:r>
                        <a:rPr lang="en-US" sz="1800" baseline="0" dirty="0"/>
                        <a:t> (informal sources)</a:t>
                      </a:r>
                      <a:endParaRPr lang="en-US" sz="1800" dirty="0"/>
                    </a:p>
                  </a:txBody>
                  <a:tcPr marL="121920" marR="121920"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Mix of Primary and Secondary</a:t>
                      </a:r>
                      <a:r>
                        <a:rPr lang="en-US" sz="1800" baseline="0" dirty="0"/>
                        <a:t> data </a:t>
                      </a:r>
                    </a:p>
                    <a:p>
                      <a:pPr algn="ctr"/>
                      <a:r>
                        <a:rPr lang="en-US" sz="1800" baseline="0" dirty="0"/>
                        <a:t>( both formal and informal sources)</a:t>
                      </a:r>
                      <a:r>
                        <a:rPr lang="en-US" sz="1800" dirty="0"/>
                        <a:t> </a:t>
                      </a:r>
                    </a:p>
                  </a:txBody>
                  <a:tcPr marL="121920" marR="121920"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13714">
                <a:tc>
                  <a:txBody>
                    <a:bodyPr/>
                    <a:lstStyle/>
                    <a:p>
                      <a:r>
                        <a:rPr lang="en-US" sz="1800" dirty="0">
                          <a:solidFill>
                            <a:srgbClr val="FFFF00"/>
                          </a:solidFill>
                        </a:rPr>
                        <a:t>Time involved</a:t>
                      </a:r>
                    </a:p>
                  </a:txBody>
                  <a:tcPr marL="121920" marR="121920"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Low</a:t>
                      </a:r>
                    </a:p>
                  </a:txBody>
                  <a:tcPr marL="121920" marR="121920"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High</a:t>
                      </a:r>
                    </a:p>
                  </a:txBody>
                  <a:tcPr marL="121920" marR="121920"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13714">
                <a:tc>
                  <a:txBody>
                    <a:bodyPr/>
                    <a:lstStyle/>
                    <a:p>
                      <a:r>
                        <a:rPr lang="en-US" sz="1800" dirty="0">
                          <a:solidFill>
                            <a:srgbClr val="FFFF00"/>
                          </a:solidFill>
                        </a:rPr>
                        <a:t>Cost involved</a:t>
                      </a:r>
                    </a:p>
                  </a:txBody>
                  <a:tcPr marL="121920" marR="121920"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Low</a:t>
                      </a:r>
                    </a:p>
                  </a:txBody>
                  <a:tcPr marL="121920" marR="121920"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High</a:t>
                      </a:r>
                    </a:p>
                  </a:txBody>
                  <a:tcPr marL="121920" marR="121920"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13714">
                <a:tc>
                  <a:txBody>
                    <a:bodyPr/>
                    <a:lstStyle/>
                    <a:p>
                      <a:r>
                        <a:rPr lang="en-US" sz="1800" dirty="0">
                          <a:solidFill>
                            <a:srgbClr val="FFFF00"/>
                          </a:solidFill>
                        </a:rPr>
                        <a:t>Accuracy</a:t>
                      </a:r>
                    </a:p>
                  </a:txBody>
                  <a:tcPr marL="121920" marR="121920"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Low</a:t>
                      </a:r>
                    </a:p>
                  </a:txBody>
                  <a:tcPr marL="121920" marR="121920"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dirty="0"/>
                        <a:t>High</a:t>
                      </a:r>
                    </a:p>
                  </a:txBody>
                  <a:tcPr marL="121920" marR="121920"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p:cNvSpPr>
          <p:nvPr>
            <p:ph type="body" idx="1"/>
          </p:nvPr>
        </p:nvSpPr>
        <p:spPr>
          <a:xfrm>
            <a:off x="609600" y="1828800"/>
            <a:ext cx="10972800" cy="1066800"/>
          </a:xfrm>
        </p:spPr>
        <p:txBody>
          <a:bodyPr/>
          <a:lstStyle/>
          <a:p>
            <a:pPr algn="ctr">
              <a:buFont typeface="Arial" pitchFamily="34" charset="0"/>
              <a:buNone/>
            </a:pPr>
            <a:r>
              <a:rPr lang="en-US" altLang="en-US" sz="2400" b="1">
                <a:solidFill>
                  <a:srgbClr val="7030A0"/>
                </a:solidFill>
              </a:rPr>
              <a:t>	</a:t>
            </a:r>
            <a:r>
              <a:rPr lang="en-US" altLang="en-US" sz="2400" b="1">
                <a:solidFill>
                  <a:srgbClr val="FF0000"/>
                </a:solidFill>
              </a:rPr>
              <a:t>A formal written document containing the process of project formulation and briefing the project scope.</a:t>
            </a:r>
          </a:p>
        </p:txBody>
      </p:sp>
      <p:sp>
        <p:nvSpPr>
          <p:cNvPr id="48131"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a:solidFill>
                  <a:schemeClr val="bg1"/>
                </a:solidFill>
                <a:latin typeface="Calibri" pitchFamily="34" charset="0"/>
              </a:rPr>
              <a:t>Unit II – Project Formulation</a:t>
            </a:r>
          </a:p>
        </p:txBody>
      </p:sp>
      <p:sp>
        <p:nvSpPr>
          <p:cNvPr id="48132"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6" name="Title 1"/>
          <p:cNvSpPr txBox="1">
            <a:spLocks/>
          </p:cNvSpPr>
          <p:nvPr/>
        </p:nvSpPr>
        <p:spPr bwMode="auto">
          <a:xfrm>
            <a:off x="0" y="457200"/>
            <a:ext cx="12192000" cy="457200"/>
          </a:xfrm>
          <a:prstGeom prst="rect">
            <a:avLst/>
          </a:prstGeom>
          <a:solidFill>
            <a:schemeClr val="accent4">
              <a:lumMod val="20000"/>
              <a:lumOff val="80000"/>
            </a:schemeClr>
          </a:solidFill>
          <a:ln w="9525">
            <a:noFill/>
            <a:miter lim="800000"/>
            <a:headEnd/>
            <a:tailEnd/>
          </a:ln>
        </p:spPr>
        <p:txBody>
          <a:bodyPr anchor="ctr">
            <a:normAutofit fontScale="75000" lnSpcReduction="20000"/>
          </a:bodyPr>
          <a:lstStyle/>
          <a:p>
            <a:pPr algn="ctr" eaLnBrk="1" fontAlgn="auto" hangingPunct="1">
              <a:spcAft>
                <a:spcPts val="0"/>
              </a:spcAft>
              <a:defRPr/>
            </a:pPr>
            <a:r>
              <a:rPr lang="en-US" sz="3600" b="1" dirty="0">
                <a:latin typeface="+mj-lt"/>
                <a:ea typeface="+mj-ea"/>
                <a:cs typeface="+mj-cs"/>
              </a:rPr>
              <a:t>Detailed Project Report (DPR)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br>
              <a:rPr lang="en-IN" b="1" dirty="0"/>
            </a:br>
            <a:br>
              <a:rPr lang="en-IN" b="1" dirty="0"/>
            </a:br>
            <a:r>
              <a:rPr lang="en-US" b="1" dirty="0"/>
              <a:t>Prime reasons for inaccurate project cost estimates </a:t>
            </a:r>
            <a:br>
              <a:rPr lang="en-US" b="1" dirty="0"/>
            </a:br>
            <a:br>
              <a:rPr lang="en-IN" b="1" dirty="0"/>
            </a:br>
            <a:br>
              <a:rPr lang="en-IN" b="1" dirty="0"/>
            </a:br>
            <a:br>
              <a:rPr lang="en-US" b="1" dirty="0"/>
            </a:br>
            <a:br>
              <a:rPr lang="en-US" dirty="0"/>
            </a:br>
            <a:br>
              <a:rPr lang="en-US" b="1" dirty="0"/>
            </a:br>
            <a:br>
              <a:rPr lang="en-IN" b="1" dirty="0"/>
            </a:br>
            <a:endParaRPr lang="en-IN" b="1" dirty="0"/>
          </a:p>
        </p:txBody>
      </p:sp>
      <p:sp>
        <p:nvSpPr>
          <p:cNvPr id="3" name="Content Placeholder 2"/>
          <p:cNvSpPr>
            <a:spLocks noGrp="1"/>
          </p:cNvSpPr>
          <p:nvPr>
            <p:ph idx="1"/>
          </p:nvPr>
        </p:nvSpPr>
        <p:spPr>
          <a:xfrm>
            <a:off x="838200" y="1508369"/>
            <a:ext cx="10515600" cy="4668594"/>
          </a:xfrm>
        </p:spPr>
        <p:txBody>
          <a:bodyPr>
            <a:normAutofit/>
          </a:bodyPr>
          <a:lstStyle/>
          <a:p>
            <a:pPr marL="0" indent="0">
              <a:buNone/>
            </a:pPr>
            <a:r>
              <a:rPr lang="en-US" sz="2000" dirty="0"/>
              <a:t>More often than not, project cost estimates turn out to be off-the-mark. The main reason being the timing when they’re made - during the proposal phase - that is when you know the least about the project, plus many other factors that compromise the quality of cost estimates. The common pitfalls to watch out for that can destroy the accuracy and reliability of your estimates are:</a:t>
            </a:r>
          </a:p>
          <a:p>
            <a:r>
              <a:rPr lang="en-US" sz="2000" b="1" dirty="0">
                <a:solidFill>
                  <a:srgbClr val="FF0000"/>
                </a:solidFill>
              </a:rPr>
              <a:t>Long Sighted predictions</a:t>
            </a:r>
            <a:r>
              <a:rPr lang="en-US" sz="2000" b="1" dirty="0"/>
              <a:t>.</a:t>
            </a:r>
            <a:r>
              <a:rPr lang="en-US" sz="2000" dirty="0"/>
              <a:t> Seasoned project managers know that every estimate is a premature estimate if it’s </a:t>
            </a:r>
            <a:r>
              <a:rPr lang="en-US" sz="2000" dirty="0">
                <a:solidFill>
                  <a:srgbClr val="FF0000"/>
                </a:solidFill>
              </a:rPr>
              <a:t>made a long time in advance</a:t>
            </a:r>
            <a:r>
              <a:rPr lang="en-US" sz="2000" dirty="0"/>
              <a:t>, let’s say to predict the budget three years ahead. It immediately turns into a guess estimate that will hardly be relevant then. </a:t>
            </a:r>
          </a:p>
          <a:p>
            <a:r>
              <a:rPr lang="en-US" sz="2000" b="1" dirty="0">
                <a:solidFill>
                  <a:srgbClr val="FF0000"/>
                </a:solidFill>
              </a:rPr>
              <a:t>Shortage of expertise on similar projects</a:t>
            </a:r>
            <a:r>
              <a:rPr lang="en-US" sz="2000" b="1" dirty="0"/>
              <a:t>.</a:t>
            </a:r>
            <a:r>
              <a:rPr lang="en-US" sz="2000" dirty="0"/>
              <a:t> There is no denial of the fact that better cost estimates come with experience on comparable initiatives. Analogous projects inform your next estimation decisions by giving you a clearer understanding of how the new project can be better scoped out and which milestones take longer than usual.</a:t>
            </a:r>
          </a:p>
          <a:p>
            <a:r>
              <a:rPr lang="en-US" sz="2000" b="1" dirty="0">
                <a:solidFill>
                  <a:srgbClr val="FF0000"/>
                </a:solidFill>
              </a:rPr>
              <a:t>Lack of requirements</a:t>
            </a:r>
            <a:r>
              <a:rPr lang="en-US" sz="2000" b="1" dirty="0"/>
              <a:t>.</a:t>
            </a:r>
            <a:r>
              <a:rPr lang="en-US" sz="2000" dirty="0"/>
              <a:t> Having an idea what the project is all about is not enough. To provide an accurate estimate, every element in the project should be specified per client’s request. Staying on the same page with the client will help you break the project down into manageable chunks of work and ensure that you don't miss out on anyone’s expectations. </a:t>
            </a:r>
          </a:p>
          <a:p>
            <a:endParaRPr lang="en-US" sz="2000" dirty="0"/>
          </a:p>
          <a:p>
            <a:pPr marL="0" indent="0">
              <a:buNone/>
            </a:pPr>
            <a:endParaRPr lang="en-US" sz="2000" dirty="0"/>
          </a:p>
        </p:txBody>
      </p:sp>
    </p:spTree>
    <p:extLst>
      <p:ext uri="{BB962C8B-B14F-4D97-AF65-F5344CB8AC3E}">
        <p14:creationId xmlns:p14="http://schemas.microsoft.com/office/powerpoint/2010/main" val="10505126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9"/>
          <p:cNvSpPr>
            <a:spLocks noChangeArrowheads="1"/>
          </p:cNvSpPr>
          <p:nvPr/>
        </p:nvSpPr>
        <p:spPr bwMode="auto">
          <a:xfrm flipV="1">
            <a:off x="0" y="0"/>
            <a:ext cx="12192000" cy="457200"/>
          </a:xfrm>
          <a:prstGeom prst="rect">
            <a:avLst/>
          </a:prstGeom>
          <a:solidFill>
            <a:srgbClr val="9900CC"/>
          </a:solidFill>
          <a:ln w="9525">
            <a:noFill/>
            <a:miter lim="800000"/>
            <a:headEnd/>
            <a:tailEnd/>
          </a:ln>
        </p:spPr>
        <p:txBody>
          <a:bodyPr rot="10800000" wrap="none" anchor="ctr"/>
          <a:lstStyle/>
          <a:p>
            <a:pPr eaLnBrk="1" hangingPunct="1"/>
            <a:r>
              <a:rPr lang="en-US" altLang="en-US" b="1">
                <a:solidFill>
                  <a:schemeClr val="bg1"/>
                </a:solidFill>
                <a:latin typeface="Calibri" pitchFamily="34" charset="0"/>
              </a:rPr>
              <a:t>Unit II – Project Formulation</a:t>
            </a:r>
          </a:p>
        </p:txBody>
      </p:sp>
      <p:sp>
        <p:nvSpPr>
          <p:cNvPr id="49155" name="Rectangle 10"/>
          <p:cNvSpPr>
            <a:spLocks noChangeArrowheads="1"/>
          </p:cNvSpPr>
          <p:nvPr/>
        </p:nvSpPr>
        <p:spPr bwMode="auto">
          <a:xfrm flipV="1">
            <a:off x="0" y="6477000"/>
            <a:ext cx="12192000" cy="381000"/>
          </a:xfrm>
          <a:prstGeom prst="rect">
            <a:avLst/>
          </a:prstGeom>
          <a:solidFill>
            <a:srgbClr val="9900CC"/>
          </a:solidFill>
          <a:ln w="9525">
            <a:noFill/>
            <a:miter lim="800000"/>
            <a:headEnd/>
            <a:tailEnd/>
          </a:ln>
        </p:spPr>
        <p:txBody>
          <a:bodyPr rot="10800000" wrap="none" anchor="ctr"/>
          <a:lstStyle/>
          <a:p>
            <a:pPr algn="just" eaLnBrk="1" hangingPunct="1"/>
            <a:r>
              <a:rPr lang="en-US" altLang="en-US" sz="1600" b="1">
                <a:solidFill>
                  <a:schemeClr val="bg1"/>
                </a:solidFill>
                <a:latin typeface="Calibri" pitchFamily="34" charset="0"/>
              </a:rPr>
              <a:t>PROJECT MANAGEMENT</a:t>
            </a:r>
            <a:r>
              <a:rPr lang="en-US" altLang="en-US" sz="1600">
                <a:solidFill>
                  <a:schemeClr val="bg1"/>
                </a:solidFill>
                <a:latin typeface="Calibri" pitchFamily="34" charset="0"/>
              </a:rPr>
              <a:t>					</a:t>
            </a:r>
            <a:endParaRPr lang="en-US" altLang="en-US" sz="1600" b="1">
              <a:solidFill>
                <a:schemeClr val="bg1"/>
              </a:solidFill>
              <a:latin typeface="Calibri" pitchFamily="34" charset="0"/>
            </a:endParaRPr>
          </a:p>
        </p:txBody>
      </p:sp>
      <p:sp>
        <p:nvSpPr>
          <p:cNvPr id="6" name="Title 1"/>
          <p:cNvSpPr txBox="1">
            <a:spLocks/>
          </p:cNvSpPr>
          <p:nvPr/>
        </p:nvSpPr>
        <p:spPr bwMode="auto">
          <a:xfrm>
            <a:off x="0" y="457200"/>
            <a:ext cx="12192000" cy="457200"/>
          </a:xfrm>
          <a:prstGeom prst="rect">
            <a:avLst/>
          </a:prstGeom>
          <a:solidFill>
            <a:schemeClr val="accent4">
              <a:lumMod val="20000"/>
              <a:lumOff val="80000"/>
            </a:schemeClr>
          </a:solidFill>
          <a:ln w="9525">
            <a:noFill/>
            <a:miter lim="800000"/>
            <a:headEnd/>
            <a:tailEnd/>
          </a:ln>
        </p:spPr>
        <p:txBody>
          <a:bodyPr anchor="ctr">
            <a:normAutofit fontScale="75000" lnSpcReduction="20000"/>
          </a:bodyPr>
          <a:lstStyle/>
          <a:p>
            <a:pPr algn="ctr" eaLnBrk="1" fontAlgn="auto" hangingPunct="1">
              <a:spcAft>
                <a:spcPts val="0"/>
              </a:spcAft>
              <a:defRPr/>
            </a:pPr>
            <a:r>
              <a:rPr lang="en-US" sz="3600" b="1" dirty="0">
                <a:latin typeface="+mj-lt"/>
                <a:ea typeface="+mj-ea"/>
                <a:cs typeface="+mj-cs"/>
              </a:rPr>
              <a:t>Detailed Project Report (DPR)</a:t>
            </a:r>
          </a:p>
        </p:txBody>
      </p:sp>
      <p:sp>
        <p:nvSpPr>
          <p:cNvPr id="49157" name="Content Placeholder 1"/>
          <p:cNvSpPr>
            <a:spLocks noGrp="1"/>
          </p:cNvSpPr>
          <p:nvPr>
            <p:ph idx="1"/>
          </p:nvPr>
        </p:nvSpPr>
        <p:spPr>
          <a:xfrm>
            <a:off x="609600" y="914401"/>
            <a:ext cx="10972800" cy="5211763"/>
          </a:xfrm>
        </p:spPr>
        <p:txBody>
          <a:bodyPr/>
          <a:lstStyle/>
          <a:p>
            <a:r>
              <a:rPr lang="en-US" sz="2000" dirty="0"/>
              <a:t>STEPS IN DPR PREPARATION: </a:t>
            </a:r>
          </a:p>
          <a:p>
            <a:r>
              <a:rPr lang="en-US" sz="2000" dirty="0"/>
              <a:t>Step (i): Selection of project </a:t>
            </a:r>
          </a:p>
          <a:p>
            <a:r>
              <a:rPr lang="en-US" sz="2000" dirty="0"/>
              <a:t>Step (ii): Resource possession and use</a:t>
            </a:r>
          </a:p>
          <a:p>
            <a:r>
              <a:rPr lang="en-US" sz="2000" dirty="0"/>
              <a:t> Step (iii) : Survey and Mapping  </a:t>
            </a:r>
          </a:p>
          <a:p>
            <a:r>
              <a:rPr lang="en-US" sz="2000" dirty="0"/>
              <a:t> Step (iv) : Assessment of Deficiencies  </a:t>
            </a:r>
          </a:p>
          <a:p>
            <a:r>
              <a:rPr lang="en-US" sz="2000" dirty="0"/>
              <a:t> Step (v) : Integration of Social Infrastructure</a:t>
            </a:r>
          </a:p>
          <a:p>
            <a:r>
              <a:rPr lang="en-US" sz="2000" dirty="0"/>
              <a:t> Step (vi) : Establishing Linkages with City-wide infrastructure Network </a:t>
            </a:r>
          </a:p>
          <a:p>
            <a:r>
              <a:rPr lang="en-US" sz="2000" dirty="0"/>
              <a:t> Step (vii) : Preparation of Detailed Designs after assessment of Demand / Gap</a:t>
            </a:r>
          </a:p>
          <a:p>
            <a:r>
              <a:rPr lang="en-US" sz="2000" dirty="0"/>
              <a:t>Step (viii) : Statutory approvals</a:t>
            </a:r>
          </a:p>
          <a:p>
            <a:r>
              <a:rPr lang="en-US" sz="2000" dirty="0"/>
              <a:t> Step (ix) : Estimation of Project Cost</a:t>
            </a:r>
          </a:p>
          <a:p>
            <a:r>
              <a:rPr lang="en-US" sz="2000" dirty="0"/>
              <a:t> Step (x) : Implementation and Management arrangements</a:t>
            </a:r>
          </a:p>
          <a:p>
            <a:r>
              <a:rPr lang="en-US" sz="2000"/>
              <a:t> Step (xi): Operation and Maintenance plan of proposed assets..</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br>
              <a:rPr lang="en-IN" b="1" dirty="0"/>
            </a:br>
            <a:br>
              <a:rPr lang="en-IN" b="1" dirty="0"/>
            </a:br>
            <a:r>
              <a:rPr lang="en-US" b="1" dirty="0"/>
              <a:t>Prime reasons for inaccurate project cost estimates </a:t>
            </a:r>
            <a:br>
              <a:rPr lang="en-US" b="1" dirty="0"/>
            </a:br>
            <a:br>
              <a:rPr lang="en-IN" b="1" dirty="0"/>
            </a:br>
            <a:br>
              <a:rPr lang="en-IN" b="1" dirty="0"/>
            </a:br>
            <a:br>
              <a:rPr lang="en-US" b="1" dirty="0"/>
            </a:br>
            <a:br>
              <a:rPr lang="en-US" dirty="0"/>
            </a:br>
            <a:br>
              <a:rPr lang="en-US" b="1" dirty="0"/>
            </a:br>
            <a:br>
              <a:rPr lang="en-IN" b="1" dirty="0"/>
            </a:br>
            <a:endParaRPr lang="en-IN" b="1" dirty="0"/>
          </a:p>
        </p:txBody>
      </p:sp>
      <p:sp>
        <p:nvSpPr>
          <p:cNvPr id="3" name="Content Placeholder 2"/>
          <p:cNvSpPr>
            <a:spLocks noGrp="1"/>
          </p:cNvSpPr>
          <p:nvPr>
            <p:ph idx="1"/>
          </p:nvPr>
        </p:nvSpPr>
        <p:spPr>
          <a:xfrm>
            <a:off x="838200" y="1508369"/>
            <a:ext cx="10515600" cy="4668594"/>
          </a:xfrm>
        </p:spPr>
        <p:txBody>
          <a:bodyPr>
            <a:normAutofit/>
          </a:bodyPr>
          <a:lstStyle/>
          <a:p>
            <a:pPr algn="just"/>
            <a:r>
              <a:rPr lang="en-US" sz="2000" b="1" dirty="0">
                <a:solidFill>
                  <a:srgbClr val="FF0000"/>
                </a:solidFill>
              </a:rPr>
              <a:t>Splitting one task across multiple resources</a:t>
            </a:r>
            <a:r>
              <a:rPr lang="en-US" sz="2000" b="1" dirty="0"/>
              <a:t>.</a:t>
            </a:r>
            <a:r>
              <a:rPr lang="en-US" sz="2000" dirty="0"/>
              <a:t> When more than one person works on a task, clear processes should be set in place, which in turn requires additional planning and management time, often not taken into account. Not only does it make the task last longer, but it also increases chances of overshot deadlines and estimates. In the end, one task divided between multiple team members turns out to be more costly than you initially thought.  </a:t>
            </a:r>
          </a:p>
          <a:p>
            <a:pPr algn="just"/>
            <a:r>
              <a:rPr lang="en-US" sz="2000" b="1" dirty="0">
                <a:solidFill>
                  <a:srgbClr val="FF0000"/>
                </a:solidFill>
              </a:rPr>
              <a:t>Expecting that resources will work at full battery</a:t>
            </a:r>
            <a:r>
              <a:rPr lang="en-US" sz="2000" b="1" dirty="0"/>
              <a:t>.</a:t>
            </a:r>
            <a:r>
              <a:rPr lang="en-US" sz="2000" dirty="0"/>
              <a:t> Total efficiency at workplace is a utopia we all want to believe in. There will always be “dead time” or unexpected non-billable work. A more reasonable number to target would be 70-80%. Don’t forget to include that when scoping your next project.</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44442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br>
              <a:rPr lang="en-IN" b="1" dirty="0"/>
            </a:br>
            <a:br>
              <a:rPr lang="en-IN" b="1" dirty="0"/>
            </a:br>
            <a:br>
              <a:rPr lang="en-IN" b="1" dirty="0"/>
            </a:br>
            <a:br>
              <a:rPr lang="en-IN" b="1" dirty="0"/>
            </a:br>
            <a:r>
              <a:rPr lang="en-US" b="1" dirty="0"/>
              <a:t>The pros of using a spreadsheet for cost estimation</a:t>
            </a:r>
            <a:br>
              <a:rPr lang="en-US" b="1" dirty="0"/>
            </a:br>
            <a:r>
              <a:rPr lang="en-US" b="1" dirty="0"/>
              <a:t> </a:t>
            </a:r>
            <a:br>
              <a:rPr lang="en-US" b="1" dirty="0"/>
            </a:br>
            <a:br>
              <a:rPr lang="en-IN" b="1" dirty="0"/>
            </a:br>
            <a:br>
              <a:rPr lang="en-IN" b="1" dirty="0"/>
            </a:br>
            <a:br>
              <a:rPr lang="en-US" b="1" dirty="0"/>
            </a:br>
            <a:br>
              <a:rPr lang="en-US" dirty="0"/>
            </a:br>
            <a:br>
              <a:rPr lang="en-US" b="1" dirty="0"/>
            </a:br>
            <a:br>
              <a:rPr lang="en-IN" b="1" dirty="0"/>
            </a:br>
            <a:endParaRPr lang="en-IN" b="1" dirty="0"/>
          </a:p>
        </p:txBody>
      </p:sp>
      <p:sp>
        <p:nvSpPr>
          <p:cNvPr id="3" name="Content Placeholder 2"/>
          <p:cNvSpPr>
            <a:spLocks noGrp="1"/>
          </p:cNvSpPr>
          <p:nvPr>
            <p:ph idx="1"/>
          </p:nvPr>
        </p:nvSpPr>
        <p:spPr>
          <a:xfrm>
            <a:off x="838200" y="1690687"/>
            <a:ext cx="10515600" cy="4486275"/>
          </a:xfrm>
        </p:spPr>
        <p:txBody>
          <a:bodyPr>
            <a:normAutofit/>
          </a:bodyPr>
          <a:lstStyle/>
          <a:p>
            <a:r>
              <a:rPr lang="en-US" dirty="0"/>
              <a:t>Almost an </a:t>
            </a:r>
            <a:r>
              <a:rPr lang="en-US" dirty="0">
                <a:solidFill>
                  <a:srgbClr val="FF0000"/>
                </a:solidFill>
              </a:rPr>
              <a:t>industry standard</a:t>
            </a:r>
          </a:p>
          <a:p>
            <a:r>
              <a:rPr lang="en-US" dirty="0"/>
              <a:t>Low barrier for entry (</a:t>
            </a:r>
            <a:r>
              <a:rPr lang="en-US" dirty="0">
                <a:solidFill>
                  <a:srgbClr val="FF0000"/>
                </a:solidFill>
              </a:rPr>
              <a:t>Most people have access to it and know how to use it</a:t>
            </a:r>
            <a:r>
              <a:rPr lang="en-US" dirty="0"/>
              <a:t>)</a:t>
            </a:r>
          </a:p>
          <a:p>
            <a:r>
              <a:rPr lang="en-US" dirty="0"/>
              <a:t>Very </a:t>
            </a:r>
            <a:r>
              <a:rPr lang="en-US" dirty="0">
                <a:solidFill>
                  <a:srgbClr val="FF0000"/>
                </a:solidFill>
              </a:rPr>
              <a:t>adaptable and customizable</a:t>
            </a:r>
          </a:p>
          <a:p>
            <a:r>
              <a:rPr lang="en-US" dirty="0"/>
              <a:t>Easy to </a:t>
            </a:r>
            <a:r>
              <a:rPr lang="en-US" dirty="0">
                <a:solidFill>
                  <a:srgbClr val="FF0000"/>
                </a:solidFill>
              </a:rPr>
              <a:t>analyze, present, and pivot data</a:t>
            </a:r>
            <a:r>
              <a:rPr lang="en-US" dirty="0"/>
              <a:t> (for a single project at least)</a:t>
            </a:r>
          </a:p>
          <a:p>
            <a:r>
              <a:rPr lang="en-US" dirty="0"/>
              <a:t>Easy to </a:t>
            </a:r>
            <a:r>
              <a:rPr lang="en-US" dirty="0">
                <a:solidFill>
                  <a:srgbClr val="FF0000"/>
                </a:solidFill>
              </a:rPr>
              <a:t>copy and distribute</a:t>
            </a:r>
          </a:p>
          <a:p>
            <a:pPr marL="0" indent="0">
              <a:buNone/>
            </a:pPr>
            <a:endParaRPr lang="en-US" sz="2000" dirty="0"/>
          </a:p>
        </p:txBody>
      </p:sp>
    </p:spTree>
    <p:extLst>
      <p:ext uri="{BB962C8B-B14F-4D97-AF65-F5344CB8AC3E}">
        <p14:creationId xmlns:p14="http://schemas.microsoft.com/office/powerpoint/2010/main" val="3365667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4042</TotalTime>
  <Words>12518</Words>
  <Application>Microsoft Office PowerPoint</Application>
  <PresentationFormat>Widescreen</PresentationFormat>
  <Paragraphs>853</Paragraphs>
  <Slides>70</Slides>
  <Notes>32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70</vt:i4>
      </vt:variant>
    </vt:vector>
  </HeadingPairs>
  <TitlesOfParts>
    <vt:vector size="83" baseType="lpstr">
      <vt:lpstr>Allianz Neo</vt:lpstr>
      <vt:lpstr>-apple-system</vt:lpstr>
      <vt:lpstr>Arial</vt:lpstr>
      <vt:lpstr>Calibri</vt:lpstr>
      <vt:lpstr>Calibri Light</vt:lpstr>
      <vt:lpstr>Montserrat</vt:lpstr>
      <vt:lpstr>Open Sans</vt:lpstr>
      <vt:lpstr>Roboto</vt:lpstr>
      <vt:lpstr>Source Sans Pro</vt:lpstr>
      <vt:lpstr>Times New Roman</vt:lpstr>
      <vt:lpstr>TTNorms</vt:lpstr>
      <vt:lpstr>Wingdings</vt:lpstr>
      <vt:lpstr>Office Theme</vt:lpstr>
      <vt:lpstr>    Project Management and Entrepreneurship KHU-802</vt:lpstr>
      <vt:lpstr>Project Cost Estimation</vt:lpstr>
      <vt:lpstr>PowerPoint Presentation</vt:lpstr>
      <vt:lpstr> Why project cost estimation is important??  </vt:lpstr>
      <vt:lpstr>     Common project cost estimation techniques      </vt:lpstr>
      <vt:lpstr>     Common project cost estimation techniques      </vt:lpstr>
      <vt:lpstr>       Prime reasons for inaccurate project cost estimates        </vt:lpstr>
      <vt:lpstr>       Prime reasons for inaccurate project cost estimates        </vt:lpstr>
      <vt:lpstr>         The pros of using a spreadsheet for cost estimation         </vt:lpstr>
      <vt:lpstr>         The cons of using a spreadsheet for cost estimation         </vt:lpstr>
      <vt:lpstr>         Working Capital Requirements of a Project         </vt:lpstr>
      <vt:lpstr>                  </vt:lpstr>
      <vt:lpstr>                  </vt:lpstr>
      <vt:lpstr>          What are Sources of Funding?          </vt:lpstr>
      <vt:lpstr>          What are Sources of Funding?          </vt:lpstr>
      <vt:lpstr>          What are Sources of Funding?          </vt:lpstr>
      <vt:lpstr>          What are Sources of Funding?          </vt:lpstr>
      <vt:lpstr>          What are Sources of Funding?          </vt:lpstr>
      <vt:lpstr>           What Is Capital Budgeting?           </vt:lpstr>
      <vt:lpstr>           What Is Capital Budgeting?           </vt:lpstr>
      <vt:lpstr>          Major Methods         </vt:lpstr>
      <vt:lpstr>          Major Methods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and Entrepreneurship KOE076</dc:title>
  <dc:creator>Kanika</dc:creator>
  <cp:lastModifiedBy>Kumar Himanshu</cp:lastModifiedBy>
  <cp:revision>68</cp:revision>
  <dcterms:created xsi:type="dcterms:W3CDTF">2021-09-15T10:42:44Z</dcterms:created>
  <dcterms:modified xsi:type="dcterms:W3CDTF">2024-05-15T09:20:09Z</dcterms:modified>
</cp:coreProperties>
</file>