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7" r:id="rId15"/>
    <p:sldId id="271" r:id="rId16"/>
    <p:sldId id="26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103097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87783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41536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418118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D00D43-61B4-4588-BA0F-B8EF6A5539BD}" type="datetimeFigureOut">
              <a:rPr lang="en-IN" smtClean="0"/>
              <a:t>13-12-2021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95654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D00D43-61B4-4588-BA0F-B8EF6A5539BD}"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21722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D00D43-61B4-4588-BA0F-B8EF6A5539BD}" type="datetimeFigureOut">
              <a:rPr lang="en-IN" smtClean="0"/>
              <a:t>13-12-2021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130124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D00D43-61B4-4588-BA0F-B8EF6A5539BD}" type="datetimeFigureOut">
              <a:rPr lang="en-IN" smtClean="0"/>
              <a:t>13-12-2021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309346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0D43-61B4-4588-BA0F-B8EF6A5539BD}" type="datetimeFigureOut">
              <a:rPr lang="en-IN" smtClean="0"/>
              <a:t>13-12-2021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166237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0D43-61B4-4588-BA0F-B8EF6A5539BD}"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61390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D00D43-61B4-4588-BA0F-B8EF6A5539BD}" type="datetimeFigureOut">
              <a:rPr lang="en-IN" smtClean="0"/>
              <a:t>13-12-2021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088E4-D0CE-4AC1-AA4A-1DDCAB4AB7F0}" type="slidenum">
              <a:rPr lang="en-IN" smtClean="0"/>
              <a:t>‹#›</a:t>
            </a:fld>
            <a:endParaRPr lang="en-IN"/>
          </a:p>
        </p:txBody>
      </p:sp>
    </p:spTree>
    <p:extLst>
      <p:ext uri="{BB962C8B-B14F-4D97-AF65-F5344CB8AC3E}">
        <p14:creationId xmlns:p14="http://schemas.microsoft.com/office/powerpoint/2010/main" val="371537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D43-61B4-4588-BA0F-B8EF6A5539BD}" type="datetimeFigureOut">
              <a:rPr lang="en-IN" smtClean="0"/>
              <a:t>13-12-2021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088E4-D0CE-4AC1-AA4A-1DDCAB4AB7F0}" type="slidenum">
              <a:rPr lang="en-IN" smtClean="0"/>
              <a:t>‹#›</a:t>
            </a:fld>
            <a:endParaRPr lang="en-IN"/>
          </a:p>
        </p:txBody>
      </p:sp>
    </p:spTree>
    <p:extLst>
      <p:ext uri="{BB962C8B-B14F-4D97-AF65-F5344CB8AC3E}">
        <p14:creationId xmlns:p14="http://schemas.microsoft.com/office/powerpoint/2010/main" val="315772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03016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6146" name="Picture 2" descr="GOVERANCE OF SOCIAL&#10;ENTEREPRENEURSHIP&#10;What is governance? Why is it important in social&#10;entrepreneurship?&#10;Governance is f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075"/>
            <a:ext cx="10333383" cy="562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6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Opportunités </a:t>
            </a:r>
            <a:r>
              <a:rPr lang="fr-FR" b="1" dirty="0"/>
              <a:t>for Social Entrepreneurs In </a:t>
            </a:r>
            <a:r>
              <a:rPr lang="fr-FR" b="1" dirty="0" err="1"/>
              <a:t>India</a:t>
            </a:r>
            <a:endParaRPr lang="fr-FR" b="1"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Here we are listing some untapped opportunities for the budding entrepreneurs:</a:t>
            </a:r>
          </a:p>
          <a:p>
            <a:r>
              <a:rPr lang="en-US" b="1" dirty="0"/>
              <a:t>1. Waste </a:t>
            </a:r>
            <a:r>
              <a:rPr lang="en-US" b="1" dirty="0" smtClean="0"/>
              <a:t>Management:</a:t>
            </a:r>
          </a:p>
          <a:p>
            <a:r>
              <a:rPr lang="en-US" dirty="0" smtClean="0"/>
              <a:t>In </a:t>
            </a:r>
            <a:r>
              <a:rPr lang="en-US" dirty="0"/>
              <a:t>Indian context, this is a journey or race with no 'finish line'. On the ground, various solutions, best practices and business models have emerged. In some areas, we see some cases of dramatic turnarounds. In many other cases the situation is only worsening owing to delays and at best inaction. Progress is visible in the space of solid waste management. Sewage or liquid waste management is still largely left to traditional approaches and conventional systems that either don't work or are fraught with gaps in implementation.</a:t>
            </a:r>
          </a:p>
          <a:p>
            <a:r>
              <a:rPr lang="en-US" dirty="0"/>
              <a:t>The current solutions are infrastructure based, require large investments and are always on a catch up mode. But you as an entrepreneur you can tap this unexploited space with you innovate idea and can churn out money from here</a:t>
            </a:r>
          </a:p>
          <a:p>
            <a:pPr marL="0" indent="0">
              <a:buNone/>
            </a:pPr>
            <a:endParaRPr lang="en-US" dirty="0"/>
          </a:p>
          <a:p>
            <a:endParaRPr lang="en-IN" dirty="0"/>
          </a:p>
        </p:txBody>
      </p:sp>
    </p:spTree>
    <p:extLst>
      <p:ext uri="{BB962C8B-B14F-4D97-AF65-F5344CB8AC3E}">
        <p14:creationId xmlns:p14="http://schemas.microsoft.com/office/powerpoint/2010/main" val="197085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Opportunités </a:t>
            </a:r>
            <a:r>
              <a:rPr lang="fr-FR" b="1" dirty="0"/>
              <a:t>for Social Entrepreneurs In </a:t>
            </a:r>
            <a:r>
              <a:rPr lang="fr-FR" b="1" dirty="0" err="1"/>
              <a:t>India</a:t>
            </a:r>
            <a:endParaRPr lang="fr-FR" b="1" dirty="0"/>
          </a:p>
        </p:txBody>
      </p:sp>
      <p:sp>
        <p:nvSpPr>
          <p:cNvPr id="3" name="Content Placeholder 2"/>
          <p:cNvSpPr>
            <a:spLocks noGrp="1"/>
          </p:cNvSpPr>
          <p:nvPr>
            <p:ph idx="1"/>
          </p:nvPr>
        </p:nvSpPr>
        <p:spPr/>
        <p:txBody>
          <a:bodyPr/>
          <a:lstStyle/>
          <a:p>
            <a:pPr marL="0" indent="0">
              <a:buNone/>
            </a:pPr>
            <a:r>
              <a:rPr lang="en-IN" b="1" dirty="0" smtClean="0"/>
              <a:t>2. </a:t>
            </a:r>
            <a:r>
              <a:rPr lang="en-IN" b="1" dirty="0"/>
              <a:t>Deep Cleaning </a:t>
            </a:r>
            <a:r>
              <a:rPr lang="en-IN" b="1" dirty="0" smtClean="0"/>
              <a:t>Services</a:t>
            </a:r>
          </a:p>
          <a:p>
            <a:pPr marL="0" indent="0">
              <a:buNone/>
            </a:pPr>
            <a:r>
              <a:rPr lang="en-US" dirty="0"/>
              <a:t> </a:t>
            </a:r>
            <a:r>
              <a:rPr lang="en-US" dirty="0" smtClean="0"/>
              <a:t>For </a:t>
            </a:r>
            <a:r>
              <a:rPr lang="en-US" dirty="0"/>
              <a:t>aspiring entrepreneurs this a great sector to tap. Cleaning industry is still untapped and it needs young blood to step in and change the face of the sector by using their innovative skills and </a:t>
            </a:r>
            <a:r>
              <a:rPr lang="en-US" dirty="0" smtClean="0"/>
              <a:t>techniques.</a:t>
            </a:r>
          </a:p>
          <a:p>
            <a:pPr marL="0" indent="0">
              <a:buNone/>
            </a:pPr>
            <a:r>
              <a:rPr lang="en-US" b="1" dirty="0"/>
              <a:t>3. Green Infrastructure:</a:t>
            </a:r>
            <a:endParaRPr lang="en-US" dirty="0"/>
          </a:p>
          <a:p>
            <a:r>
              <a:rPr lang="en-US" dirty="0"/>
              <a:t>Green Infrastructure is vital in providing and connecting life support systems for urban environments. It includes parks and reserves, gardens, waterways and wetlands, streets and transport corridors, pathways and greenways, squares and plazas, roof gardens and living walls, just to name a few</a:t>
            </a:r>
          </a:p>
          <a:p>
            <a:pPr marL="0" indent="0">
              <a:buNone/>
            </a:pPr>
            <a:endParaRPr lang="en-IN" dirty="0"/>
          </a:p>
        </p:txBody>
      </p:sp>
    </p:spTree>
    <p:extLst>
      <p:ext uri="{BB962C8B-B14F-4D97-AF65-F5344CB8AC3E}">
        <p14:creationId xmlns:p14="http://schemas.microsoft.com/office/powerpoint/2010/main" val="37616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t>Opportunités </a:t>
            </a:r>
            <a:r>
              <a:rPr lang="fr-FR" b="1" dirty="0"/>
              <a:t>for Social Entrepreneurs In </a:t>
            </a:r>
            <a:r>
              <a:rPr lang="fr-FR" b="1" dirty="0" err="1"/>
              <a:t>India</a:t>
            </a:r>
            <a:endParaRPr lang="fr-FR" b="1" dirty="0"/>
          </a:p>
        </p:txBody>
      </p:sp>
      <p:sp>
        <p:nvSpPr>
          <p:cNvPr id="3" name="Content Placeholder 2"/>
          <p:cNvSpPr>
            <a:spLocks noGrp="1"/>
          </p:cNvSpPr>
          <p:nvPr>
            <p:ph idx="1"/>
          </p:nvPr>
        </p:nvSpPr>
        <p:spPr/>
        <p:txBody>
          <a:bodyPr/>
          <a:lstStyle/>
          <a:p>
            <a:pPr marL="0" indent="0">
              <a:buNone/>
            </a:pPr>
            <a:r>
              <a:rPr lang="en-US" b="1" dirty="0"/>
              <a:t>4. Water Management:</a:t>
            </a:r>
            <a:endParaRPr lang="en-US" dirty="0"/>
          </a:p>
          <a:p>
            <a:r>
              <a:rPr lang="en-US" dirty="0"/>
              <a:t>Water is one of the most important element of life. But the scarcity of drinking water, is appalling. In today’s time, access to clean water is the biggest achievement for any family living in remote areas of the country. You, being an entrepreneur, can look into this matter and figure out the best way to solve this problem with the help of your entrepreneurial skills. </a:t>
            </a:r>
          </a:p>
        </p:txBody>
      </p:sp>
    </p:spTree>
    <p:extLst>
      <p:ext uri="{BB962C8B-B14F-4D97-AF65-F5344CB8AC3E}">
        <p14:creationId xmlns:p14="http://schemas.microsoft.com/office/powerpoint/2010/main" val="73316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Social Enterprise Business Models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A </a:t>
            </a:r>
            <a:r>
              <a:rPr lang="en-US" dirty="0"/>
              <a:t>social business model is therefore a structure, design or framework that a social business follows in order to bring about a positive change while maintaining healthy financial returns</a:t>
            </a:r>
            <a:r>
              <a:rPr lang="en-US" dirty="0" smtClean="0"/>
              <a:t>.</a:t>
            </a:r>
          </a:p>
          <a:p>
            <a:r>
              <a:rPr lang="en-US" b="1" dirty="0"/>
              <a:t>The entrepreneur support model</a:t>
            </a:r>
            <a:r>
              <a:rPr lang="en-US" dirty="0"/>
              <a:t> that sells business support services directly to the entrepreneurs in its target population  </a:t>
            </a:r>
          </a:p>
          <a:p>
            <a:r>
              <a:rPr lang="en-US" b="1" dirty="0"/>
              <a:t>The market intermediary model</a:t>
            </a:r>
            <a:r>
              <a:rPr lang="en-US" dirty="0"/>
              <a:t> that helps their clients by marketing or selling their clients’ products or services for them</a:t>
            </a:r>
          </a:p>
          <a:p>
            <a:r>
              <a:rPr lang="en-US" b="1" dirty="0"/>
              <a:t>The employment model</a:t>
            </a:r>
            <a:r>
              <a:rPr lang="en-US" dirty="0"/>
              <a:t>, in which a social enterprise provides their clients with job opportunities and job training</a:t>
            </a:r>
          </a:p>
          <a:p>
            <a:r>
              <a:rPr lang="en-US" b="1" dirty="0"/>
              <a:t>The fee-for-service -model</a:t>
            </a:r>
            <a:r>
              <a:rPr lang="en-US" dirty="0"/>
              <a:t> where a social enterprise charges the customer directly for the socially beneficial services it provides</a:t>
            </a:r>
          </a:p>
          <a:p>
            <a:r>
              <a:rPr lang="en-US" b="1" dirty="0"/>
              <a:t>The low-income client model </a:t>
            </a:r>
            <a:r>
              <a:rPr lang="en-US" dirty="0"/>
              <a:t> where a social enterprise generally offers social services directly (as in the fee-for-service model) while focusing on low-income clients</a:t>
            </a:r>
          </a:p>
          <a:p>
            <a:r>
              <a:rPr lang="en-US" b="1" dirty="0"/>
              <a:t>The cooperative model</a:t>
            </a:r>
            <a:r>
              <a:rPr lang="en-US" dirty="0"/>
              <a:t>, a fee-based membership organization that provides member services to a group that shares a common need or goal</a:t>
            </a:r>
          </a:p>
          <a:p>
            <a:pPr marL="0" indent="0">
              <a:buNone/>
            </a:pPr>
            <a:endParaRPr lang="en-IN" dirty="0"/>
          </a:p>
        </p:txBody>
      </p:sp>
    </p:spTree>
    <p:extLst>
      <p:ext uri="{BB962C8B-B14F-4D97-AF65-F5344CB8AC3E}">
        <p14:creationId xmlns:p14="http://schemas.microsoft.com/office/powerpoint/2010/main" val="97654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Social Enterprise Business Models</a:t>
            </a:r>
          </a:p>
        </p:txBody>
      </p:sp>
      <p:sp>
        <p:nvSpPr>
          <p:cNvPr id="3" name="Content Placeholder 2"/>
          <p:cNvSpPr>
            <a:spLocks noGrp="1"/>
          </p:cNvSpPr>
          <p:nvPr>
            <p:ph idx="1"/>
          </p:nvPr>
        </p:nvSpPr>
        <p:spPr/>
        <p:txBody>
          <a:bodyPr>
            <a:normAutofit/>
          </a:bodyPr>
          <a:lstStyle/>
          <a:p>
            <a:r>
              <a:rPr lang="en-US" b="1" dirty="0" smtClean="0"/>
              <a:t>The </a:t>
            </a:r>
            <a:r>
              <a:rPr lang="en-US" b="1" dirty="0"/>
              <a:t>market linkage model </a:t>
            </a:r>
            <a:r>
              <a:rPr lang="en-US" dirty="0"/>
              <a:t>that focus on building relationships and otherwise connecting their clients with markets for their clients’ products and services</a:t>
            </a:r>
          </a:p>
          <a:p>
            <a:r>
              <a:rPr lang="en-US" b="1" dirty="0"/>
              <a:t>The service subsidization model</a:t>
            </a:r>
            <a:r>
              <a:rPr lang="en-US" dirty="0"/>
              <a:t> that funds social programs by selling products or services in the marketplace.</a:t>
            </a:r>
          </a:p>
          <a:p>
            <a:r>
              <a:rPr lang="en-US" b="1" dirty="0"/>
              <a:t>The organization support model</a:t>
            </a:r>
            <a:r>
              <a:rPr lang="en-US" dirty="0"/>
              <a:t> also sells products or services to fund social programs (as the service subsidization model). However, the social programs they fund are part of a separate, parent organization</a:t>
            </a:r>
          </a:p>
          <a:p>
            <a:pPr marL="0" indent="0">
              <a:buNone/>
            </a:pPr>
            <a:endParaRPr lang="en-IN" dirty="0"/>
          </a:p>
        </p:txBody>
      </p:sp>
    </p:spTree>
    <p:extLst>
      <p:ext uri="{BB962C8B-B14F-4D97-AF65-F5344CB8AC3E}">
        <p14:creationId xmlns:p14="http://schemas.microsoft.com/office/powerpoint/2010/main" val="224927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a:t>The role of Marketing in Social Entrepreneurship</a:t>
            </a:r>
          </a:p>
        </p:txBody>
      </p:sp>
      <p:sp>
        <p:nvSpPr>
          <p:cNvPr id="3" name="Content Placeholder 2"/>
          <p:cNvSpPr>
            <a:spLocks noGrp="1"/>
          </p:cNvSpPr>
          <p:nvPr>
            <p:ph idx="1"/>
          </p:nvPr>
        </p:nvSpPr>
        <p:spPr/>
        <p:txBody>
          <a:bodyPr>
            <a:normAutofit/>
          </a:bodyPr>
          <a:lstStyle/>
          <a:p>
            <a:r>
              <a:rPr lang="en-US" sz="2000" dirty="0"/>
              <a:t>Marketing strategy is the key element in building a sustainable business venture. It starts with clarifying the vision, mission and values of the social enterprise, analyzing the potential users and competitors and elaborating the market determinants such as product, price, placement and promotion. Managing effective distribution systems, promotion and communication are important factors in achieving the desired social impact</a:t>
            </a:r>
            <a:r>
              <a:rPr lang="en-US" sz="2000" dirty="0" smtClean="0"/>
              <a:t>.</a:t>
            </a:r>
          </a:p>
          <a:p>
            <a:r>
              <a:rPr lang="en-US" sz="2000" b="1" dirty="0" smtClean="0"/>
              <a:t>Marketing </a:t>
            </a:r>
            <a:r>
              <a:rPr lang="en-US" sz="2000" b="1" dirty="0"/>
              <a:t>for social entrepreneurship</a:t>
            </a:r>
            <a:r>
              <a:rPr lang="en-US" sz="2000" dirty="0"/>
              <a:t> is a social and managerial process in which individuals and groups receive what they want and need through the exchange of products and values. The task of marketing is to identify and define specific markets for specific </a:t>
            </a:r>
            <a:r>
              <a:rPr lang="en-US" sz="2000" dirty="0" smtClean="0"/>
              <a:t>products.</a:t>
            </a:r>
          </a:p>
          <a:p>
            <a:endParaRPr lang="en-IN" sz="2000" dirty="0"/>
          </a:p>
        </p:txBody>
      </p:sp>
    </p:spTree>
    <p:extLst>
      <p:ext uri="{BB962C8B-B14F-4D97-AF65-F5344CB8AC3E}">
        <p14:creationId xmlns:p14="http://schemas.microsoft.com/office/powerpoint/2010/main" val="302530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4000" b="1" dirty="0"/>
              <a:t>Marketing research and analysis</a:t>
            </a:r>
          </a:p>
        </p:txBody>
      </p:sp>
      <p:sp>
        <p:nvSpPr>
          <p:cNvPr id="3" name="Content Placeholder 2"/>
          <p:cNvSpPr>
            <a:spLocks noGrp="1"/>
          </p:cNvSpPr>
          <p:nvPr>
            <p:ph idx="1"/>
          </p:nvPr>
        </p:nvSpPr>
        <p:spPr/>
        <p:txBody>
          <a:bodyPr>
            <a:normAutofit/>
          </a:bodyPr>
          <a:lstStyle/>
          <a:p>
            <a:pPr marL="0" indent="0" fontAlgn="base">
              <a:buNone/>
            </a:pPr>
            <a:r>
              <a:rPr lang="en-US" sz="2000" dirty="0"/>
              <a:t>The first step in successfully positioning the new business venture, is to conduct a thorough marketing research, </a:t>
            </a:r>
            <a:r>
              <a:rPr lang="en-US" sz="2000" dirty="0" smtClean="0"/>
              <a:t>analyzing </a:t>
            </a:r>
            <a:r>
              <a:rPr lang="en-US" sz="2000" dirty="0"/>
              <a:t>who the existing and potential users of the products and services will be, what is the market size and who are the competitors.</a:t>
            </a:r>
          </a:p>
          <a:p>
            <a:pPr marL="0" indent="0" fontAlgn="base">
              <a:buNone/>
            </a:pPr>
            <a:r>
              <a:rPr lang="en-US" sz="2000" dirty="0"/>
              <a:t>The market should be </a:t>
            </a:r>
            <a:r>
              <a:rPr lang="en-US" sz="2000" dirty="0" smtClean="0"/>
              <a:t>analyzed </a:t>
            </a:r>
            <a:r>
              <a:rPr lang="en-US" sz="2000" dirty="0"/>
              <a:t>in terms of demographics, social-economical and geographical distribution and size. Useful question that should be asked on this stage are:</a:t>
            </a:r>
          </a:p>
          <a:p>
            <a:pPr fontAlgn="base"/>
            <a:r>
              <a:rPr lang="en-US" sz="2000" b="1" dirty="0"/>
              <a:t>Who</a:t>
            </a:r>
            <a:r>
              <a:rPr lang="en-US" sz="2000" dirty="0"/>
              <a:t> are you targeting?</a:t>
            </a:r>
          </a:p>
          <a:p>
            <a:pPr fontAlgn="base"/>
            <a:r>
              <a:rPr lang="en-US" sz="2000" b="1" dirty="0"/>
              <a:t>What</a:t>
            </a:r>
            <a:r>
              <a:rPr lang="en-US" sz="2000" dirty="0"/>
              <a:t> are the main characteristics of the target group?</a:t>
            </a:r>
          </a:p>
          <a:p>
            <a:pPr fontAlgn="base"/>
            <a:r>
              <a:rPr lang="en-US" sz="2000" b="1" dirty="0"/>
              <a:t>How many</a:t>
            </a:r>
            <a:r>
              <a:rPr lang="en-US" sz="2000" dirty="0"/>
              <a:t> people you want to reach</a:t>
            </a:r>
            <a:r>
              <a:rPr lang="en-US" sz="2000" dirty="0" smtClean="0"/>
              <a:t>?</a:t>
            </a:r>
            <a:endParaRPr lang="en-US" sz="2000" dirty="0"/>
          </a:p>
          <a:p>
            <a:pPr fontAlgn="base"/>
            <a:r>
              <a:rPr lang="en-US" sz="2000" b="1" dirty="0"/>
              <a:t>Where</a:t>
            </a:r>
            <a:r>
              <a:rPr lang="en-US" sz="2000" dirty="0"/>
              <a:t> are those people?</a:t>
            </a:r>
          </a:p>
          <a:p>
            <a:endParaRPr lang="en-IN" sz="2000" dirty="0"/>
          </a:p>
        </p:txBody>
      </p:sp>
    </p:spTree>
    <p:extLst>
      <p:ext uri="{BB962C8B-B14F-4D97-AF65-F5344CB8AC3E}">
        <p14:creationId xmlns:p14="http://schemas.microsoft.com/office/powerpoint/2010/main" val="381043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a:t>
            </a:r>
            <a:r>
              <a:rPr lang="en-US" dirty="0" err="1" smtClean="0"/>
              <a:t>Entrepreneureship</a:t>
            </a:r>
            <a:endParaRPr lang="en-IN" dirty="0"/>
          </a:p>
        </p:txBody>
      </p:sp>
      <p:pic>
        <p:nvPicPr>
          <p:cNvPr id="4" name="Content Placeholder 3"/>
          <p:cNvPicPr>
            <a:picLocks noGrp="1" noChangeAspect="1"/>
          </p:cNvPicPr>
          <p:nvPr>
            <p:ph idx="1"/>
          </p:nvPr>
        </p:nvPicPr>
        <p:blipFill>
          <a:blip r:embed="rId2"/>
          <a:stretch>
            <a:fillRect/>
          </a:stretch>
        </p:blipFill>
        <p:spPr>
          <a:xfrm>
            <a:off x="1908314" y="1825625"/>
            <a:ext cx="7085550" cy="4351338"/>
          </a:xfrm>
          <a:prstGeom prst="rect">
            <a:avLst/>
          </a:prstGeom>
        </p:spPr>
      </p:pic>
    </p:spTree>
    <p:extLst>
      <p:ext uri="{BB962C8B-B14F-4D97-AF65-F5344CB8AC3E}">
        <p14:creationId xmlns:p14="http://schemas.microsoft.com/office/powerpoint/2010/main" val="22821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5" name="Content Placeholder 4"/>
          <p:cNvPicPr>
            <a:picLocks noGrp="1" noChangeAspect="1"/>
          </p:cNvPicPr>
          <p:nvPr>
            <p:ph idx="1"/>
          </p:nvPr>
        </p:nvPicPr>
        <p:blipFill>
          <a:blip r:embed="rId2"/>
          <a:stretch>
            <a:fillRect/>
          </a:stretch>
        </p:blipFill>
        <p:spPr>
          <a:xfrm>
            <a:off x="1669774" y="1264258"/>
            <a:ext cx="9684026" cy="5159196"/>
          </a:xfrm>
          <a:prstGeom prst="rect">
            <a:avLst/>
          </a:prstGeom>
        </p:spPr>
      </p:pic>
    </p:spTree>
    <p:extLst>
      <p:ext uri="{BB962C8B-B14F-4D97-AF65-F5344CB8AC3E}">
        <p14:creationId xmlns:p14="http://schemas.microsoft.com/office/powerpoint/2010/main" val="1362210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4" name="Content Placeholder 3"/>
          <p:cNvPicPr>
            <a:picLocks noGrp="1" noChangeAspect="1"/>
          </p:cNvPicPr>
          <p:nvPr>
            <p:ph idx="1"/>
          </p:nvPr>
        </p:nvPicPr>
        <p:blipFill>
          <a:blip r:embed="rId2"/>
          <a:stretch>
            <a:fillRect/>
          </a:stretch>
        </p:blipFill>
        <p:spPr>
          <a:xfrm>
            <a:off x="1598212" y="1825625"/>
            <a:ext cx="7951305" cy="4351338"/>
          </a:xfrm>
          <a:prstGeom prst="rect">
            <a:avLst/>
          </a:prstGeom>
        </p:spPr>
      </p:pic>
    </p:spTree>
    <p:extLst>
      <p:ext uri="{BB962C8B-B14F-4D97-AF65-F5344CB8AC3E}">
        <p14:creationId xmlns:p14="http://schemas.microsoft.com/office/powerpoint/2010/main" val="1487954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5" name="Content Placeholder 4"/>
          <p:cNvPicPr>
            <a:picLocks noGrp="1" noChangeAspect="1"/>
          </p:cNvPicPr>
          <p:nvPr>
            <p:ph idx="1"/>
          </p:nvPr>
        </p:nvPicPr>
        <p:blipFill>
          <a:blip r:embed="rId2"/>
          <a:stretch>
            <a:fillRect/>
          </a:stretch>
        </p:blipFill>
        <p:spPr>
          <a:xfrm>
            <a:off x="1399430" y="1825625"/>
            <a:ext cx="8770288" cy="4351338"/>
          </a:xfrm>
          <a:prstGeom prst="rect">
            <a:avLst/>
          </a:prstGeom>
        </p:spPr>
      </p:pic>
    </p:spTree>
    <p:extLst>
      <p:ext uri="{BB962C8B-B14F-4D97-AF65-F5344CB8AC3E}">
        <p14:creationId xmlns:p14="http://schemas.microsoft.com/office/powerpoint/2010/main" val="336081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4" name="Content Placeholder 3"/>
          <p:cNvPicPr>
            <a:picLocks noGrp="1" noChangeAspect="1"/>
          </p:cNvPicPr>
          <p:nvPr>
            <p:ph idx="1"/>
          </p:nvPr>
        </p:nvPicPr>
        <p:blipFill>
          <a:blip r:embed="rId2"/>
          <a:stretch>
            <a:fillRect/>
          </a:stretch>
        </p:blipFill>
        <p:spPr>
          <a:xfrm>
            <a:off x="1653872" y="1825625"/>
            <a:ext cx="7339992" cy="4351338"/>
          </a:xfrm>
          <a:prstGeom prst="rect">
            <a:avLst/>
          </a:prstGeom>
        </p:spPr>
      </p:pic>
    </p:spTree>
    <p:extLst>
      <p:ext uri="{BB962C8B-B14F-4D97-AF65-F5344CB8AC3E}">
        <p14:creationId xmlns:p14="http://schemas.microsoft.com/office/powerpoint/2010/main" val="4184242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7" name="Content Placeholder 6"/>
          <p:cNvPicPr>
            <a:picLocks noGrp="1" noChangeAspect="1"/>
          </p:cNvPicPr>
          <p:nvPr>
            <p:ph idx="1"/>
          </p:nvPr>
        </p:nvPicPr>
        <p:blipFill>
          <a:blip r:embed="rId2"/>
          <a:stretch>
            <a:fillRect/>
          </a:stretch>
        </p:blipFill>
        <p:spPr>
          <a:xfrm>
            <a:off x="1897479" y="1809722"/>
            <a:ext cx="7962138" cy="4351338"/>
          </a:xfrm>
          <a:prstGeom prst="rect">
            <a:avLst/>
          </a:prstGeom>
        </p:spPr>
      </p:pic>
    </p:spTree>
    <p:extLst>
      <p:ext uri="{BB962C8B-B14F-4D97-AF65-F5344CB8AC3E}">
        <p14:creationId xmlns:p14="http://schemas.microsoft.com/office/powerpoint/2010/main" val="95744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1026" name="Picture 2" descr="Problems Facing By Social&#10;Entrepreneur&#10;• Funding&#10;• Strategy and Long-Term Focus&#10;• Remaining True to the Mission&#10;• Lack of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136" y="1825625"/>
            <a:ext cx="57957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96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Entrepreneurship</a:t>
            </a:r>
            <a:endParaRPr lang="en-IN" dirty="0"/>
          </a:p>
        </p:txBody>
      </p:sp>
      <p:pic>
        <p:nvPicPr>
          <p:cNvPr id="2050" name="Picture 2" descr="Some famous Social entrepreneurs&#10;Muhammad Yunus&#10;founded Grameen Bank 1983. In 2006, Yunus was&#10;awarded the Nobel Prize fo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8136" y="1825625"/>
            <a:ext cx="57957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46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481</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UNIT 5</vt:lpstr>
      <vt:lpstr>Social Entrepreneureship</vt:lpstr>
      <vt:lpstr>Social Entrepreneurship</vt:lpstr>
      <vt:lpstr>Social Entrepreneurship</vt:lpstr>
      <vt:lpstr>Social Entrepreneurship</vt:lpstr>
      <vt:lpstr>Social Entrepreneurship</vt:lpstr>
      <vt:lpstr>Social Entrepreneurship</vt:lpstr>
      <vt:lpstr>Social Entrepreneurship</vt:lpstr>
      <vt:lpstr>Social Entrepreneurship</vt:lpstr>
      <vt:lpstr>Social Entrepreneurship</vt:lpstr>
      <vt:lpstr>Opportunités for Social Entrepreneurs In India</vt:lpstr>
      <vt:lpstr>Opportunités for Social Entrepreneurs In India</vt:lpstr>
      <vt:lpstr>Opportunités for Social Entrepreneurs In India</vt:lpstr>
      <vt:lpstr>9 Social Enterprise Business Models</vt:lpstr>
      <vt:lpstr>9 Social Enterprise Business Models</vt:lpstr>
      <vt:lpstr>The role of Marketing in Social Entrepreneurship</vt:lpstr>
      <vt:lpstr>Marketing research and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Kanika</dc:creator>
  <cp:lastModifiedBy>Microsoft account</cp:lastModifiedBy>
  <cp:revision>6</cp:revision>
  <dcterms:created xsi:type="dcterms:W3CDTF">2021-12-08T11:08:16Z</dcterms:created>
  <dcterms:modified xsi:type="dcterms:W3CDTF">2021-12-13T07:02:58Z</dcterms:modified>
</cp:coreProperties>
</file>