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59" r:id="rId6"/>
    <p:sldId id="260" r:id="rId7"/>
    <p:sldId id="261" r:id="rId8"/>
    <p:sldId id="262" r:id="rId9"/>
    <p:sldId id="263" r:id="rId10"/>
    <p:sldId id="264"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C85E6BB-5A8E-404B-94C9-A629EFFD17FD}" type="datetimeFigureOut">
              <a:rPr lang="en-IN" smtClean="0"/>
              <a:t>14-12-2021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E8A15-1BB5-47BF-A961-62FB98E0C005}" type="slidenum">
              <a:rPr lang="en-IN" smtClean="0"/>
              <a:t>‹#›</a:t>
            </a:fld>
            <a:endParaRPr lang="en-IN"/>
          </a:p>
        </p:txBody>
      </p:sp>
    </p:spTree>
    <p:extLst>
      <p:ext uri="{BB962C8B-B14F-4D97-AF65-F5344CB8AC3E}">
        <p14:creationId xmlns:p14="http://schemas.microsoft.com/office/powerpoint/2010/main" val="1191829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C85E6BB-5A8E-404B-94C9-A629EFFD17FD}" type="datetimeFigureOut">
              <a:rPr lang="en-IN" smtClean="0"/>
              <a:t>14-12-2021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E8A15-1BB5-47BF-A961-62FB98E0C005}" type="slidenum">
              <a:rPr lang="en-IN" smtClean="0"/>
              <a:t>‹#›</a:t>
            </a:fld>
            <a:endParaRPr lang="en-IN"/>
          </a:p>
        </p:txBody>
      </p:sp>
    </p:spTree>
    <p:extLst>
      <p:ext uri="{BB962C8B-B14F-4D97-AF65-F5344CB8AC3E}">
        <p14:creationId xmlns:p14="http://schemas.microsoft.com/office/powerpoint/2010/main" val="294252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C85E6BB-5A8E-404B-94C9-A629EFFD17FD}" type="datetimeFigureOut">
              <a:rPr lang="en-IN" smtClean="0"/>
              <a:t>14-12-2021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E8A15-1BB5-47BF-A961-62FB98E0C005}" type="slidenum">
              <a:rPr lang="en-IN" smtClean="0"/>
              <a:t>‹#›</a:t>
            </a:fld>
            <a:endParaRPr lang="en-IN"/>
          </a:p>
        </p:txBody>
      </p:sp>
    </p:spTree>
    <p:extLst>
      <p:ext uri="{BB962C8B-B14F-4D97-AF65-F5344CB8AC3E}">
        <p14:creationId xmlns:p14="http://schemas.microsoft.com/office/powerpoint/2010/main" val="4149533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C85E6BB-5A8E-404B-94C9-A629EFFD17FD}" type="datetimeFigureOut">
              <a:rPr lang="en-IN" smtClean="0"/>
              <a:t>14-12-2021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E8A15-1BB5-47BF-A961-62FB98E0C005}" type="slidenum">
              <a:rPr lang="en-IN" smtClean="0"/>
              <a:t>‹#›</a:t>
            </a:fld>
            <a:endParaRPr lang="en-IN"/>
          </a:p>
        </p:txBody>
      </p:sp>
    </p:spTree>
    <p:extLst>
      <p:ext uri="{BB962C8B-B14F-4D97-AF65-F5344CB8AC3E}">
        <p14:creationId xmlns:p14="http://schemas.microsoft.com/office/powerpoint/2010/main" val="260743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85E6BB-5A8E-404B-94C9-A629EFFD17FD}" type="datetimeFigureOut">
              <a:rPr lang="en-IN" smtClean="0"/>
              <a:t>14-12-2021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E8A15-1BB5-47BF-A961-62FB98E0C005}" type="slidenum">
              <a:rPr lang="en-IN" smtClean="0"/>
              <a:t>‹#›</a:t>
            </a:fld>
            <a:endParaRPr lang="en-IN"/>
          </a:p>
        </p:txBody>
      </p:sp>
    </p:spTree>
    <p:extLst>
      <p:ext uri="{BB962C8B-B14F-4D97-AF65-F5344CB8AC3E}">
        <p14:creationId xmlns:p14="http://schemas.microsoft.com/office/powerpoint/2010/main" val="1722181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C85E6BB-5A8E-404B-94C9-A629EFFD17FD}" type="datetimeFigureOut">
              <a:rPr lang="en-IN" smtClean="0"/>
              <a:t>14-12-2021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AE8A15-1BB5-47BF-A961-62FB98E0C005}" type="slidenum">
              <a:rPr lang="en-IN" smtClean="0"/>
              <a:t>‹#›</a:t>
            </a:fld>
            <a:endParaRPr lang="en-IN"/>
          </a:p>
        </p:txBody>
      </p:sp>
    </p:spTree>
    <p:extLst>
      <p:ext uri="{BB962C8B-B14F-4D97-AF65-F5344CB8AC3E}">
        <p14:creationId xmlns:p14="http://schemas.microsoft.com/office/powerpoint/2010/main" val="1288119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C85E6BB-5A8E-404B-94C9-A629EFFD17FD}" type="datetimeFigureOut">
              <a:rPr lang="en-IN" smtClean="0"/>
              <a:t>14-12-2021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AE8A15-1BB5-47BF-A961-62FB98E0C005}" type="slidenum">
              <a:rPr lang="en-IN" smtClean="0"/>
              <a:t>‹#›</a:t>
            </a:fld>
            <a:endParaRPr lang="en-IN"/>
          </a:p>
        </p:txBody>
      </p:sp>
    </p:spTree>
    <p:extLst>
      <p:ext uri="{BB962C8B-B14F-4D97-AF65-F5344CB8AC3E}">
        <p14:creationId xmlns:p14="http://schemas.microsoft.com/office/powerpoint/2010/main" val="604916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C85E6BB-5A8E-404B-94C9-A629EFFD17FD}" type="datetimeFigureOut">
              <a:rPr lang="en-IN" smtClean="0"/>
              <a:t>14-12-2021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AE8A15-1BB5-47BF-A961-62FB98E0C005}" type="slidenum">
              <a:rPr lang="en-IN" smtClean="0"/>
              <a:t>‹#›</a:t>
            </a:fld>
            <a:endParaRPr lang="en-IN"/>
          </a:p>
        </p:txBody>
      </p:sp>
    </p:spTree>
    <p:extLst>
      <p:ext uri="{BB962C8B-B14F-4D97-AF65-F5344CB8AC3E}">
        <p14:creationId xmlns:p14="http://schemas.microsoft.com/office/powerpoint/2010/main" val="351398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85E6BB-5A8E-404B-94C9-A629EFFD17FD}" type="datetimeFigureOut">
              <a:rPr lang="en-IN" smtClean="0"/>
              <a:t>14-12-2021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CAE8A15-1BB5-47BF-A961-62FB98E0C005}" type="slidenum">
              <a:rPr lang="en-IN" smtClean="0"/>
              <a:t>‹#›</a:t>
            </a:fld>
            <a:endParaRPr lang="en-IN"/>
          </a:p>
        </p:txBody>
      </p:sp>
    </p:spTree>
    <p:extLst>
      <p:ext uri="{BB962C8B-B14F-4D97-AF65-F5344CB8AC3E}">
        <p14:creationId xmlns:p14="http://schemas.microsoft.com/office/powerpoint/2010/main" val="2450069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85E6BB-5A8E-404B-94C9-A629EFFD17FD}" type="datetimeFigureOut">
              <a:rPr lang="en-IN" smtClean="0"/>
              <a:t>14-12-2021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AE8A15-1BB5-47BF-A961-62FB98E0C005}" type="slidenum">
              <a:rPr lang="en-IN" smtClean="0"/>
              <a:t>‹#›</a:t>
            </a:fld>
            <a:endParaRPr lang="en-IN"/>
          </a:p>
        </p:txBody>
      </p:sp>
    </p:spTree>
    <p:extLst>
      <p:ext uri="{BB962C8B-B14F-4D97-AF65-F5344CB8AC3E}">
        <p14:creationId xmlns:p14="http://schemas.microsoft.com/office/powerpoint/2010/main" val="346685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85E6BB-5A8E-404B-94C9-A629EFFD17FD}" type="datetimeFigureOut">
              <a:rPr lang="en-IN" smtClean="0"/>
              <a:t>14-12-2021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AE8A15-1BB5-47BF-A961-62FB98E0C005}" type="slidenum">
              <a:rPr lang="en-IN" smtClean="0"/>
              <a:t>‹#›</a:t>
            </a:fld>
            <a:endParaRPr lang="en-IN"/>
          </a:p>
        </p:txBody>
      </p:sp>
    </p:spTree>
    <p:extLst>
      <p:ext uri="{BB962C8B-B14F-4D97-AF65-F5344CB8AC3E}">
        <p14:creationId xmlns:p14="http://schemas.microsoft.com/office/powerpoint/2010/main" val="1074885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85E6BB-5A8E-404B-94C9-A629EFFD17FD}" type="datetimeFigureOut">
              <a:rPr lang="en-IN" smtClean="0"/>
              <a:t>14-12-2021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AE8A15-1BB5-47BF-A961-62FB98E0C005}" type="slidenum">
              <a:rPr lang="en-IN" smtClean="0"/>
              <a:t>‹#›</a:t>
            </a:fld>
            <a:endParaRPr lang="en-IN"/>
          </a:p>
        </p:txBody>
      </p:sp>
    </p:spTree>
    <p:extLst>
      <p:ext uri="{BB962C8B-B14F-4D97-AF65-F5344CB8AC3E}">
        <p14:creationId xmlns:p14="http://schemas.microsoft.com/office/powerpoint/2010/main" val="332883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5</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13135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Social Sustainability</a:t>
            </a:r>
            <a:br>
              <a:rPr lang="en-IN" b="1" dirty="0"/>
            </a:br>
            <a:endParaRPr lang="en-IN" dirty="0"/>
          </a:p>
        </p:txBody>
      </p:sp>
      <p:sp>
        <p:nvSpPr>
          <p:cNvPr id="3" name="Content Placeholder 2"/>
          <p:cNvSpPr>
            <a:spLocks noGrp="1"/>
          </p:cNvSpPr>
          <p:nvPr>
            <p:ph idx="1"/>
          </p:nvPr>
        </p:nvSpPr>
        <p:spPr>
          <a:xfrm>
            <a:off x="838200" y="1232451"/>
            <a:ext cx="10515600" cy="4944511"/>
          </a:xfrm>
        </p:spPr>
        <p:txBody>
          <a:bodyPr>
            <a:normAutofit fontScale="92500" lnSpcReduction="20000"/>
          </a:bodyPr>
          <a:lstStyle/>
          <a:p>
            <a:pPr algn="just"/>
            <a:r>
              <a:rPr lang="en-US" dirty="0"/>
              <a:t>Social sustainability is about </a:t>
            </a:r>
            <a:r>
              <a:rPr lang="en-US" dirty="0">
                <a:solidFill>
                  <a:srgbClr val="FF0000"/>
                </a:solidFill>
              </a:rPr>
              <a:t>identifying and managing business impacts, both positive and negative, on people. The quality of a company’s relationships and engagement with its stakeholders is critical</a:t>
            </a:r>
            <a:r>
              <a:rPr lang="en-US" dirty="0"/>
              <a:t>. Directly or indirectly, companies affect what happens to employees, workers in the value chain, customers and local communities, and it is important to manage impacts proactively.</a:t>
            </a:r>
          </a:p>
          <a:p>
            <a:pPr algn="just"/>
            <a:r>
              <a:rPr lang="en-US" dirty="0"/>
              <a:t>Businesses social license to operate depends greatly on their social sustainability efforts. In addition, a lack of social development, including poverty, inequality and weak rule of law, can hamper business operations and growth.</a:t>
            </a:r>
          </a:p>
          <a:p>
            <a:pPr algn="just"/>
            <a:r>
              <a:rPr lang="en-US" dirty="0"/>
              <a:t>At the same time, </a:t>
            </a:r>
            <a:r>
              <a:rPr lang="en-US" dirty="0">
                <a:solidFill>
                  <a:srgbClr val="FF0000"/>
                </a:solidFill>
              </a:rPr>
              <a:t>actions to achieve social sustainability may unlock new markets, help retain and attract business partners, or be the source for innovation for new product or service lines</a:t>
            </a:r>
            <a:r>
              <a:rPr lang="en-US" dirty="0"/>
              <a:t>. Internal morale and employee engagement may rise, while productivity, risk management and company-community conflict improve.</a:t>
            </a:r>
          </a:p>
          <a:p>
            <a:pPr algn="just"/>
            <a:endParaRPr lang="en-IN" dirty="0"/>
          </a:p>
        </p:txBody>
      </p:sp>
    </p:spTree>
    <p:extLst>
      <p:ext uri="{BB962C8B-B14F-4D97-AF65-F5344CB8AC3E}">
        <p14:creationId xmlns:p14="http://schemas.microsoft.com/office/powerpoint/2010/main" val="154740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&amp; Risks of Social Enterprise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4960" y="1690688"/>
            <a:ext cx="10360670" cy="4351338"/>
          </a:xfrm>
        </p:spPr>
      </p:pic>
    </p:spTree>
    <p:extLst>
      <p:ext uri="{BB962C8B-B14F-4D97-AF65-F5344CB8AC3E}">
        <p14:creationId xmlns:p14="http://schemas.microsoft.com/office/powerpoint/2010/main" val="940142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&amp; Risks of Social Enterprise</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66568"/>
            <a:ext cx="10515600" cy="4351338"/>
          </a:xfrm>
        </p:spPr>
      </p:pic>
    </p:spTree>
    <p:extLst>
      <p:ext uri="{BB962C8B-B14F-4D97-AF65-F5344CB8AC3E}">
        <p14:creationId xmlns:p14="http://schemas.microsoft.com/office/powerpoint/2010/main" val="3109290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&amp; Risks of Social Enterprise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93613"/>
            <a:ext cx="10515600" cy="4351338"/>
          </a:xfrm>
        </p:spPr>
      </p:pic>
    </p:spTree>
    <p:extLst>
      <p:ext uri="{BB962C8B-B14F-4D97-AF65-F5344CB8AC3E}">
        <p14:creationId xmlns:p14="http://schemas.microsoft.com/office/powerpoint/2010/main" val="4015828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&amp; Risks of Social Enterprise</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90688"/>
            <a:ext cx="10066361" cy="4351338"/>
          </a:xfrm>
        </p:spPr>
      </p:pic>
    </p:spTree>
    <p:extLst>
      <p:ext uri="{BB962C8B-B14F-4D97-AF65-F5344CB8AC3E}">
        <p14:creationId xmlns:p14="http://schemas.microsoft.com/office/powerpoint/2010/main" val="1372780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Legal Framework</a:t>
            </a:r>
            <a:endParaRPr lang="en-IN" dirty="0"/>
          </a:p>
        </p:txBody>
      </p:sp>
      <p:sp>
        <p:nvSpPr>
          <p:cNvPr id="3" name="Content Placeholder 2"/>
          <p:cNvSpPr>
            <a:spLocks noGrp="1"/>
          </p:cNvSpPr>
          <p:nvPr>
            <p:ph idx="1"/>
          </p:nvPr>
        </p:nvSpPr>
        <p:spPr>
          <a:xfrm>
            <a:off x="688074" y="1540563"/>
            <a:ext cx="10515600" cy="4351338"/>
          </a:xfrm>
        </p:spPr>
        <p:txBody>
          <a:bodyPr>
            <a:normAutofit/>
          </a:bodyPr>
          <a:lstStyle/>
          <a:p>
            <a:pPr algn="just"/>
            <a:r>
              <a:rPr lang="en-US" sz="2000" dirty="0"/>
              <a:t>For </a:t>
            </a:r>
            <a:r>
              <a:rPr lang="en-US" sz="2000" dirty="0">
                <a:solidFill>
                  <a:srgbClr val="FF0000"/>
                </a:solidFill>
              </a:rPr>
              <a:t>each project to extract natural resources from the ground, there are rules that govern the rights and responsibilities of governments, companies, and citizens. Together these rules are called a legal framework, or legal architecture</a:t>
            </a:r>
            <a:r>
              <a:rPr lang="en-US" sz="2000" dirty="0"/>
              <a:t>. </a:t>
            </a:r>
          </a:p>
          <a:p>
            <a:pPr algn="just"/>
            <a:r>
              <a:rPr lang="en-US" sz="2000" dirty="0"/>
              <a:t>A well-designed legal architecture should provide rules for </a:t>
            </a:r>
            <a:r>
              <a:rPr lang="en-US" sz="2000" dirty="0">
                <a:solidFill>
                  <a:srgbClr val="FF0000"/>
                </a:solidFill>
              </a:rPr>
              <a:t>how state institutions are structured; how companies acquire and manage licenses; the fiscal terms governing payments between companies and the state; environmental management; relationships between extractive projects and neighboring communities; the behavior of public officials active in the sector; public information disclosure and </a:t>
            </a:r>
            <a:r>
              <a:rPr lang="en-IN" sz="2000" dirty="0">
                <a:solidFill>
                  <a:srgbClr val="FF0000"/>
                </a:solidFill>
              </a:rPr>
              <a:t>accountability </a:t>
            </a:r>
            <a:r>
              <a:rPr lang="en-US" sz="2000" dirty="0">
                <a:solidFill>
                  <a:srgbClr val="FF0000"/>
                </a:solidFill>
              </a:rPr>
              <a:t>and how the government will manage natural resource revenues.</a:t>
            </a:r>
          </a:p>
          <a:p>
            <a:pPr algn="just"/>
            <a:r>
              <a:rPr lang="en-US" sz="2000" dirty="0"/>
              <a:t>Legal frameworks comprise a </a:t>
            </a:r>
            <a:r>
              <a:rPr lang="en-US" sz="2000" dirty="0">
                <a:solidFill>
                  <a:srgbClr val="FF0000"/>
                </a:solidFill>
              </a:rPr>
              <a:t>set of documents that include the constitution, legislation, regulations, and contracts.</a:t>
            </a:r>
          </a:p>
          <a:p>
            <a:pPr marL="0" indent="0" algn="just">
              <a:buNone/>
            </a:pPr>
            <a:r>
              <a:rPr lang="en-US" sz="2000" dirty="0"/>
              <a:t>The most common types of business entities include </a:t>
            </a:r>
            <a:r>
              <a:rPr lang="en-US" sz="2000" dirty="0">
                <a:solidFill>
                  <a:srgbClr val="FF0000"/>
                </a:solidFill>
              </a:rPr>
              <a:t>sole proprietorships, partnerships, limited liability companies, corporations and cooperatives</a:t>
            </a:r>
            <a:r>
              <a:rPr lang="en-US" sz="2000" dirty="0"/>
              <a:t>. Here's more about each type of legal structure.</a:t>
            </a:r>
            <a:endParaRPr lang="en-IN" sz="2000" dirty="0"/>
          </a:p>
        </p:txBody>
      </p:sp>
    </p:spTree>
    <p:extLst>
      <p:ext uri="{BB962C8B-B14F-4D97-AF65-F5344CB8AC3E}">
        <p14:creationId xmlns:p14="http://schemas.microsoft.com/office/powerpoint/2010/main" val="1126199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Legal Framework</a:t>
            </a:r>
            <a:endParaRPr lang="en-IN" dirty="0"/>
          </a:p>
        </p:txBody>
      </p:sp>
      <p:sp>
        <p:nvSpPr>
          <p:cNvPr id="3" name="Content Placeholder 2"/>
          <p:cNvSpPr>
            <a:spLocks noGrp="1"/>
          </p:cNvSpPr>
          <p:nvPr>
            <p:ph idx="1"/>
          </p:nvPr>
        </p:nvSpPr>
        <p:spPr>
          <a:xfrm>
            <a:off x="838200" y="1555846"/>
            <a:ext cx="10515600" cy="4621118"/>
          </a:xfrm>
        </p:spPr>
        <p:txBody>
          <a:bodyPr>
            <a:normAutofit lnSpcReduction="10000"/>
          </a:bodyPr>
          <a:lstStyle/>
          <a:p>
            <a:pPr marL="0" indent="0" algn="just">
              <a:buNone/>
            </a:pPr>
            <a:r>
              <a:rPr lang="en-US" sz="2000" dirty="0"/>
              <a:t>1.</a:t>
            </a:r>
            <a:r>
              <a:rPr lang="en-US" sz="2000" b="1" dirty="0"/>
              <a:t>Sole proprietorship </a:t>
            </a:r>
          </a:p>
          <a:p>
            <a:pPr marL="0" indent="0" algn="just">
              <a:buNone/>
            </a:pPr>
            <a:r>
              <a:rPr lang="en-US" sz="2000" dirty="0"/>
              <a:t>This is the simplest form of business entity. With a sole proprietorship, </a:t>
            </a:r>
            <a:r>
              <a:rPr lang="en-US" sz="2000" dirty="0">
                <a:solidFill>
                  <a:srgbClr val="FF0000"/>
                </a:solidFill>
              </a:rPr>
              <a:t>one person is responsible </a:t>
            </a:r>
            <a:r>
              <a:rPr lang="en-US" sz="2000" dirty="0"/>
              <a:t>for all company's profits and debts.</a:t>
            </a:r>
          </a:p>
          <a:p>
            <a:pPr marL="0" indent="0" algn="just">
              <a:buNone/>
            </a:pPr>
            <a:r>
              <a:rPr lang="en-US" sz="2000" dirty="0"/>
              <a:t>2. </a:t>
            </a:r>
            <a:r>
              <a:rPr lang="en-US" sz="2000" b="1" dirty="0"/>
              <a:t>Partnership</a:t>
            </a:r>
            <a:r>
              <a:rPr lang="en-US" sz="2000" dirty="0"/>
              <a:t> </a:t>
            </a:r>
          </a:p>
          <a:p>
            <a:pPr marL="0" indent="0" algn="just">
              <a:buNone/>
            </a:pPr>
            <a:r>
              <a:rPr lang="en-US" sz="2000" dirty="0"/>
              <a:t>This entity is </a:t>
            </a:r>
            <a:r>
              <a:rPr lang="en-US" sz="2000" dirty="0">
                <a:solidFill>
                  <a:srgbClr val="FF0000"/>
                </a:solidFill>
              </a:rPr>
              <a:t>owned by two or more individuals</a:t>
            </a:r>
            <a:r>
              <a:rPr lang="en-US" sz="2000" dirty="0"/>
              <a:t>. There are two types: a general partnership, where all is shared equally; and a limited partnership, where only one partner has control of its operation while the other person (or persons) contributes to and receives part of the profits. Partnerships carry a dual status as a sole proprietorship or limited liability partnership (LLP), depending on the entity's funding and liability structure.</a:t>
            </a:r>
          </a:p>
          <a:p>
            <a:pPr marL="0" indent="0" algn="just">
              <a:buNone/>
            </a:pPr>
            <a:r>
              <a:rPr lang="en-US" sz="2000" dirty="0"/>
              <a:t>3. </a:t>
            </a:r>
            <a:r>
              <a:rPr lang="en-US" sz="2000" b="1" dirty="0"/>
              <a:t>Limited liability company </a:t>
            </a:r>
          </a:p>
          <a:p>
            <a:pPr marL="0" indent="0" algn="just">
              <a:buNone/>
            </a:pPr>
            <a:r>
              <a:rPr lang="en-US" sz="2000" dirty="0"/>
              <a:t>A limited liability company (LLC) is a hybrid structure that allows </a:t>
            </a:r>
            <a:r>
              <a:rPr lang="en-US" sz="2000" dirty="0">
                <a:solidFill>
                  <a:srgbClr val="FF0000"/>
                </a:solidFill>
              </a:rPr>
              <a:t>owners, partners or shareholders to limit their personal liabilities while enjoying the tax and flexibility benefits of a partnership</a:t>
            </a:r>
            <a:r>
              <a:rPr lang="en-US" sz="2000" dirty="0"/>
              <a:t>. Under an LLC, members are shielded from personal liability for the debts of the business if it cannot be proven that they acted in an illegal, unethical or irresponsible manner in carrying out the activities of the business.</a:t>
            </a:r>
          </a:p>
          <a:p>
            <a:pPr marL="0" indent="0" algn="just">
              <a:buNone/>
            </a:pPr>
            <a:endParaRPr lang="en-US" sz="2000" dirty="0"/>
          </a:p>
          <a:p>
            <a:pPr algn="just"/>
            <a:endParaRPr lang="en-IN" sz="2000" dirty="0"/>
          </a:p>
        </p:txBody>
      </p:sp>
    </p:spTree>
    <p:extLst>
      <p:ext uri="{BB962C8B-B14F-4D97-AF65-F5344CB8AC3E}">
        <p14:creationId xmlns:p14="http://schemas.microsoft.com/office/powerpoint/2010/main" val="902278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Legal Framework</a:t>
            </a:r>
            <a:endParaRPr lang="en-IN" dirty="0"/>
          </a:p>
        </p:txBody>
      </p:sp>
      <p:sp>
        <p:nvSpPr>
          <p:cNvPr id="3" name="Content Placeholder 2"/>
          <p:cNvSpPr>
            <a:spLocks noGrp="1"/>
          </p:cNvSpPr>
          <p:nvPr>
            <p:ph idx="1"/>
          </p:nvPr>
        </p:nvSpPr>
        <p:spPr>
          <a:xfrm>
            <a:off x="838200" y="1446663"/>
            <a:ext cx="10515600" cy="4730300"/>
          </a:xfrm>
        </p:spPr>
        <p:txBody>
          <a:bodyPr>
            <a:normAutofit/>
          </a:bodyPr>
          <a:lstStyle/>
          <a:p>
            <a:pPr marL="0" indent="0">
              <a:buNone/>
            </a:pPr>
            <a:r>
              <a:rPr lang="en-US" sz="2000" dirty="0"/>
              <a:t>4. </a:t>
            </a:r>
            <a:r>
              <a:rPr lang="en-US" sz="2000" b="1" dirty="0"/>
              <a:t>Corporation</a:t>
            </a:r>
            <a:r>
              <a:rPr lang="en-US" sz="2000" dirty="0"/>
              <a:t> </a:t>
            </a:r>
          </a:p>
          <a:p>
            <a:pPr marL="0" indent="0">
              <a:buNone/>
            </a:pPr>
            <a:r>
              <a:rPr lang="en-US" sz="2000" dirty="0"/>
              <a:t>The law regards a corporation as an entity separate from its owners</a:t>
            </a:r>
          </a:p>
          <a:p>
            <a:pPr marL="0" indent="0">
              <a:buNone/>
            </a:pPr>
            <a:r>
              <a:rPr lang="en-US" sz="2000" dirty="0"/>
              <a:t>5. </a:t>
            </a:r>
            <a:r>
              <a:rPr lang="en-US" sz="2000" b="1" dirty="0"/>
              <a:t>Cooperative</a:t>
            </a:r>
            <a:r>
              <a:rPr lang="en-US" sz="2000" dirty="0"/>
              <a:t> </a:t>
            </a:r>
          </a:p>
          <a:p>
            <a:r>
              <a:rPr lang="en-US" sz="2000" dirty="0"/>
              <a:t>A cooperative (co-op) is owned by the same people it serves. Its offerings benefit the company's members, also called user-owners, who vote on the organization's mission and direction and share profits. Advantages that cooperatives offer include:</a:t>
            </a:r>
          </a:p>
          <a:p>
            <a:r>
              <a:rPr lang="en-US" sz="2000" b="1" dirty="0"/>
              <a:t>Lower taxes</a:t>
            </a:r>
            <a:r>
              <a:rPr lang="en-US" sz="2000" dirty="0"/>
              <a:t>. Like an LLC, a cooperative doesn't tax its members on their income.</a:t>
            </a:r>
            <a:br>
              <a:rPr lang="en-US" sz="2000" dirty="0"/>
            </a:br>
            <a:br>
              <a:rPr lang="en-US" sz="2000" dirty="0"/>
            </a:br>
            <a:endParaRPr lang="en-US" sz="2000" dirty="0"/>
          </a:p>
          <a:p>
            <a:r>
              <a:rPr lang="en-US" sz="2000" b="1" dirty="0"/>
              <a:t>Increased funding</a:t>
            </a:r>
            <a:r>
              <a:rPr lang="en-US" sz="2000" dirty="0"/>
              <a:t>. Cooperatives may be eligible for federal grants that help them get started.</a:t>
            </a:r>
            <a:br>
              <a:rPr lang="en-US" sz="2000" dirty="0"/>
            </a:br>
            <a:br>
              <a:rPr lang="en-US" sz="2000" dirty="0"/>
            </a:br>
            <a:endParaRPr lang="en-US" sz="2000" dirty="0"/>
          </a:p>
          <a:p>
            <a:r>
              <a:rPr lang="en-US" sz="2000" b="1" dirty="0"/>
              <a:t>Discounts and better service</a:t>
            </a:r>
            <a:r>
              <a:rPr lang="en-US" sz="2000" dirty="0"/>
              <a:t>. Cooperatives can leverage their business size, thus obtaining discounts on products and services for their members.</a:t>
            </a:r>
          </a:p>
          <a:p>
            <a:pPr marL="0" indent="0">
              <a:buNone/>
            </a:pPr>
            <a:endParaRPr lang="en-US" sz="2000" dirty="0"/>
          </a:p>
        </p:txBody>
      </p:sp>
    </p:spTree>
    <p:extLst>
      <p:ext uri="{BB962C8B-B14F-4D97-AF65-F5344CB8AC3E}">
        <p14:creationId xmlns:p14="http://schemas.microsoft.com/office/powerpoint/2010/main" val="1731297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Marketing in Social Entrepreneurship</a:t>
            </a:r>
            <a:br>
              <a:rPr lang="en-IN" dirty="0"/>
            </a:br>
            <a:endParaRPr lang="en-IN" dirty="0"/>
          </a:p>
        </p:txBody>
      </p:sp>
      <p:sp>
        <p:nvSpPr>
          <p:cNvPr id="3" name="Content Placeholder 2"/>
          <p:cNvSpPr>
            <a:spLocks noGrp="1"/>
          </p:cNvSpPr>
          <p:nvPr>
            <p:ph idx="1"/>
          </p:nvPr>
        </p:nvSpPr>
        <p:spPr/>
        <p:txBody>
          <a:bodyPr>
            <a:normAutofit/>
          </a:bodyPr>
          <a:lstStyle/>
          <a:p>
            <a:pPr algn="just"/>
            <a:r>
              <a:rPr lang="en-US" sz="3200" b="1" dirty="0"/>
              <a:t>Marketing for social entrepreneurship</a:t>
            </a:r>
            <a:r>
              <a:rPr lang="en-US" sz="3200" dirty="0"/>
              <a:t> is a </a:t>
            </a:r>
            <a:r>
              <a:rPr lang="en-US" sz="3200" dirty="0">
                <a:solidFill>
                  <a:srgbClr val="FF0000"/>
                </a:solidFill>
              </a:rPr>
              <a:t>social and managerial process in which individuals and groups receive what they want and need through the exchange of products and values</a:t>
            </a:r>
            <a:r>
              <a:rPr lang="en-US" sz="3200" dirty="0"/>
              <a:t>. The task of marketing is to identify and define specific markets for specific products.</a:t>
            </a:r>
            <a:endParaRPr lang="en-IN" sz="3200" dirty="0"/>
          </a:p>
        </p:txBody>
      </p:sp>
    </p:spTree>
    <p:extLst>
      <p:ext uri="{BB962C8B-B14F-4D97-AF65-F5344CB8AC3E}">
        <p14:creationId xmlns:p14="http://schemas.microsoft.com/office/powerpoint/2010/main" val="3839393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Four Ps of the marketing mix</a:t>
            </a:r>
            <a:br>
              <a:rPr lang="en-US" dirty="0"/>
            </a:br>
            <a:endParaRPr lang="en-IN" dirty="0"/>
          </a:p>
        </p:txBody>
      </p:sp>
      <p:sp>
        <p:nvSpPr>
          <p:cNvPr id="3" name="Content Placeholder 2"/>
          <p:cNvSpPr>
            <a:spLocks noGrp="1"/>
          </p:cNvSpPr>
          <p:nvPr>
            <p:ph idx="1"/>
          </p:nvPr>
        </p:nvSpPr>
        <p:spPr>
          <a:xfrm>
            <a:off x="838200" y="985962"/>
            <a:ext cx="10515600" cy="5191001"/>
          </a:xfrm>
        </p:spPr>
        <p:txBody>
          <a:bodyPr>
            <a:normAutofit/>
          </a:bodyPr>
          <a:lstStyle/>
          <a:p>
            <a:pPr fontAlgn="base"/>
            <a:r>
              <a:rPr lang="en-US" sz="3200" dirty="0"/>
              <a:t>The Four P’s is a common tool to analyze the marketing mix of the business venture. </a:t>
            </a:r>
            <a:r>
              <a:rPr lang="en-US" sz="3200" dirty="0">
                <a:solidFill>
                  <a:srgbClr val="FF0000"/>
                </a:solidFill>
              </a:rPr>
              <a:t>The four P’s represent the product, price, placement and promotion </a:t>
            </a:r>
            <a:r>
              <a:rPr lang="en-US" sz="3200" dirty="0"/>
              <a:t>and aims at comprising all aspects of the production and deliverance processes in a simple and convenient manner.</a:t>
            </a:r>
          </a:p>
          <a:p>
            <a:pPr marL="0" indent="0" fontAlgn="base">
              <a:buNone/>
            </a:pPr>
            <a:endParaRPr lang="en-US" sz="3200" dirty="0"/>
          </a:p>
          <a:p>
            <a:pPr fontAlgn="base"/>
            <a:r>
              <a:rPr lang="en-US" sz="3200" dirty="0"/>
              <a:t>The product or service that is created through a user-driven design is the core of the marketing strategy. </a:t>
            </a:r>
          </a:p>
          <a:p>
            <a:endParaRPr lang="en-IN" dirty="0"/>
          </a:p>
        </p:txBody>
      </p:sp>
    </p:spTree>
    <p:extLst>
      <p:ext uri="{BB962C8B-B14F-4D97-AF65-F5344CB8AC3E}">
        <p14:creationId xmlns:p14="http://schemas.microsoft.com/office/powerpoint/2010/main" val="3107780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Four Ps of the marketing mix</a:t>
            </a:r>
            <a:br>
              <a:rPr lang="en-US" dirty="0"/>
            </a:br>
            <a:endParaRPr lang="en-IN" dirty="0"/>
          </a:p>
        </p:txBody>
      </p:sp>
      <p:sp>
        <p:nvSpPr>
          <p:cNvPr id="3" name="Content Placeholder 2"/>
          <p:cNvSpPr>
            <a:spLocks noGrp="1"/>
          </p:cNvSpPr>
          <p:nvPr>
            <p:ph idx="1"/>
          </p:nvPr>
        </p:nvSpPr>
        <p:spPr>
          <a:xfrm>
            <a:off x="838200" y="985962"/>
            <a:ext cx="10515600" cy="5191001"/>
          </a:xfrm>
        </p:spPr>
        <p:txBody>
          <a:bodyPr>
            <a:normAutofit/>
          </a:bodyPr>
          <a:lstStyle/>
          <a:p>
            <a:endParaRPr lang="en-IN" dirty="0"/>
          </a:p>
        </p:txBody>
      </p:sp>
      <p:pic>
        <p:nvPicPr>
          <p:cNvPr id="4" name="Picture 3"/>
          <p:cNvPicPr>
            <a:picLocks noChangeAspect="1"/>
          </p:cNvPicPr>
          <p:nvPr/>
        </p:nvPicPr>
        <p:blipFill>
          <a:blip r:embed="rId2"/>
          <a:stretch>
            <a:fillRect/>
          </a:stretch>
        </p:blipFill>
        <p:spPr>
          <a:xfrm>
            <a:off x="838200" y="1027906"/>
            <a:ext cx="10515600" cy="5321345"/>
          </a:xfrm>
          <a:prstGeom prst="rect">
            <a:avLst/>
          </a:prstGeom>
        </p:spPr>
      </p:pic>
    </p:spTree>
    <p:extLst>
      <p:ext uri="{BB962C8B-B14F-4D97-AF65-F5344CB8AC3E}">
        <p14:creationId xmlns:p14="http://schemas.microsoft.com/office/powerpoint/2010/main" val="2748041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Four Ps of the marketing mix</a:t>
            </a:r>
            <a:br>
              <a:rPr lang="en-US" dirty="0"/>
            </a:br>
            <a:endParaRPr lang="en-IN" dirty="0"/>
          </a:p>
        </p:txBody>
      </p:sp>
      <p:sp>
        <p:nvSpPr>
          <p:cNvPr id="3" name="Content Placeholder 2"/>
          <p:cNvSpPr>
            <a:spLocks noGrp="1"/>
          </p:cNvSpPr>
          <p:nvPr>
            <p:ph idx="1"/>
          </p:nvPr>
        </p:nvSpPr>
        <p:spPr>
          <a:xfrm>
            <a:off x="838200" y="985962"/>
            <a:ext cx="10515600" cy="5191001"/>
          </a:xfrm>
        </p:spPr>
        <p:txBody>
          <a:bodyPr>
            <a:normAutofit fontScale="85000" lnSpcReduction="20000"/>
          </a:bodyPr>
          <a:lstStyle/>
          <a:p>
            <a:pPr fontAlgn="base"/>
            <a:r>
              <a:rPr lang="en-US" b="1" dirty="0">
                <a:solidFill>
                  <a:srgbClr val="FF0000"/>
                </a:solidFill>
              </a:rPr>
              <a:t>The price</a:t>
            </a:r>
            <a:r>
              <a:rPr lang="en-US" dirty="0">
                <a:solidFill>
                  <a:srgbClr val="FF0000"/>
                </a:solidFill>
              </a:rPr>
              <a:t> </a:t>
            </a:r>
            <a:r>
              <a:rPr lang="en-US" dirty="0"/>
              <a:t>is a key element that determines not only the competitiveness of the product/service but also its accessibility to the audience, thus reflecting the social outcome of the venture. </a:t>
            </a:r>
          </a:p>
          <a:p>
            <a:pPr fontAlgn="base"/>
            <a:r>
              <a:rPr lang="en-US" dirty="0"/>
              <a:t>The goal of the social enterprise is to make the product or service as accessible as possible, and that means offering the value needed to produce the desired social outcome in the most affordable manner. </a:t>
            </a:r>
          </a:p>
          <a:p>
            <a:pPr fontAlgn="base"/>
            <a:r>
              <a:rPr lang="en-US" dirty="0"/>
              <a:t>In the same time the quality should not be compromised in order to secure lower price. Optimizing the costs of production is the key to success in both: maximizing customer benefits and ensuring financial sustainability of the enterprise. </a:t>
            </a:r>
          </a:p>
          <a:p>
            <a:pPr fontAlgn="base"/>
            <a:r>
              <a:rPr lang="en-US" dirty="0"/>
              <a:t>But affordability does not depend only on managing manufacturing costs. It can also be attained through external financing, creative payment or distribution schemes. These multiple aspects should all be reflected in the marketing and the business plan.</a:t>
            </a:r>
          </a:p>
          <a:p>
            <a:pPr fontAlgn="base"/>
            <a:r>
              <a:rPr lang="en-US" dirty="0"/>
              <a:t>The cost refers to what you’re paying to produce, promote, and distribute your product or service, while the pricing refers to what you’re charging your customers or clients.</a:t>
            </a:r>
          </a:p>
          <a:p>
            <a:endParaRPr lang="en-IN" dirty="0"/>
          </a:p>
        </p:txBody>
      </p:sp>
    </p:spTree>
    <p:extLst>
      <p:ext uri="{BB962C8B-B14F-4D97-AF65-F5344CB8AC3E}">
        <p14:creationId xmlns:p14="http://schemas.microsoft.com/office/powerpoint/2010/main" val="870300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Four Ps of the marketing mix</a:t>
            </a:r>
            <a:br>
              <a:rPr lang="en-US" dirty="0"/>
            </a:br>
            <a:endParaRPr lang="en-IN" dirty="0"/>
          </a:p>
        </p:txBody>
      </p:sp>
      <p:sp>
        <p:nvSpPr>
          <p:cNvPr id="3" name="Content Placeholder 2"/>
          <p:cNvSpPr>
            <a:spLocks noGrp="1"/>
          </p:cNvSpPr>
          <p:nvPr>
            <p:ph idx="1"/>
          </p:nvPr>
        </p:nvSpPr>
        <p:spPr>
          <a:xfrm>
            <a:off x="838200" y="1058333"/>
            <a:ext cx="10515600" cy="5118630"/>
          </a:xfrm>
        </p:spPr>
        <p:txBody>
          <a:bodyPr>
            <a:normAutofit/>
          </a:bodyPr>
          <a:lstStyle/>
          <a:p>
            <a:pPr fontAlgn="base"/>
            <a:r>
              <a:rPr lang="en-US" dirty="0"/>
              <a:t>In certain cases, the price for the product or service could be placed below the cost of production, if other activities or sources of revenue could subsidize it and ensure the financial viability of the enterprise.</a:t>
            </a:r>
          </a:p>
          <a:p>
            <a:pPr fontAlgn="base"/>
            <a:r>
              <a:rPr lang="en-US" b="1" dirty="0">
                <a:solidFill>
                  <a:srgbClr val="FF0000"/>
                </a:solidFill>
              </a:rPr>
              <a:t>Placement</a:t>
            </a:r>
            <a:r>
              <a:rPr lang="en-US" dirty="0"/>
              <a:t> refers to the distribution channel that are employed in delivering the product and the service to the end users. Accessing more people or larger target audience is a key factor for the success of the social enterprise.</a:t>
            </a:r>
          </a:p>
          <a:p>
            <a:r>
              <a:rPr lang="en-US" b="1" dirty="0">
                <a:solidFill>
                  <a:srgbClr val="FF0000"/>
                </a:solidFill>
              </a:rPr>
              <a:t>Promotion</a:t>
            </a:r>
            <a:r>
              <a:rPr lang="en-US" dirty="0"/>
              <a:t> focus on building relationship with the potential customers. Effective promotion heavily relies on understanding customers’ behaviors and preferences and on resources that the company has for advertising</a:t>
            </a:r>
            <a:endParaRPr lang="en-IN" dirty="0"/>
          </a:p>
        </p:txBody>
      </p:sp>
    </p:spTree>
    <p:extLst>
      <p:ext uri="{BB962C8B-B14F-4D97-AF65-F5344CB8AC3E}">
        <p14:creationId xmlns:p14="http://schemas.microsoft.com/office/powerpoint/2010/main" val="2054084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Sector</a:t>
            </a:r>
            <a:endParaRPr lang="en-IN" dirty="0"/>
          </a:p>
        </p:txBody>
      </p:sp>
      <p:sp>
        <p:nvSpPr>
          <p:cNvPr id="3" name="Content Placeholder 2"/>
          <p:cNvSpPr>
            <a:spLocks noGrp="1"/>
          </p:cNvSpPr>
          <p:nvPr>
            <p:ph idx="1"/>
          </p:nvPr>
        </p:nvSpPr>
        <p:spPr>
          <a:xfrm>
            <a:off x="838200" y="1383526"/>
            <a:ext cx="10515600" cy="5224007"/>
          </a:xfrm>
        </p:spPr>
        <p:txBody>
          <a:bodyPr>
            <a:noAutofit/>
          </a:bodyPr>
          <a:lstStyle/>
          <a:p>
            <a:r>
              <a:rPr lang="en-US" sz="2000" dirty="0"/>
              <a:t>The term</a:t>
            </a:r>
            <a:r>
              <a:rPr lang="en-US" sz="2000" dirty="0">
                <a:solidFill>
                  <a:srgbClr val="FF0000"/>
                </a:solidFill>
              </a:rPr>
              <a:t> </a:t>
            </a:r>
            <a:r>
              <a:rPr lang="en-US" sz="2000" i="1" dirty="0">
                <a:solidFill>
                  <a:srgbClr val="FF0000"/>
                </a:solidFill>
              </a:rPr>
              <a:t>social sector</a:t>
            </a:r>
            <a:r>
              <a:rPr lang="en-US" sz="2000" dirty="0">
                <a:solidFill>
                  <a:srgbClr val="FF0000"/>
                </a:solidFill>
              </a:rPr>
              <a:t> refers to that part of social and economic activity done for the purpose of benefiting society </a:t>
            </a:r>
            <a:r>
              <a:rPr lang="en-US" sz="2000" dirty="0"/>
              <a:t>and which is funded, in part or whole, through charitable gifts. Other common terms relating to those organizations in this sector are </a:t>
            </a:r>
            <a:r>
              <a:rPr lang="en-US" sz="2000" b="1" dirty="0"/>
              <a:t>nonprofit</a:t>
            </a:r>
            <a:r>
              <a:rPr lang="en-US" sz="2000" dirty="0"/>
              <a:t>, mission-based sector, non-governmental organizations, and tax-exempt organizations. </a:t>
            </a:r>
          </a:p>
          <a:p>
            <a:pPr marL="0" indent="0">
              <a:buNone/>
            </a:pPr>
            <a:r>
              <a:rPr lang="en-US" sz="2000" dirty="0"/>
              <a:t>Two main approaches to the definition may be identified: </a:t>
            </a:r>
            <a:r>
              <a:rPr lang="en-US" sz="2000" b="1" dirty="0"/>
              <a:t>one views social sectors from a Human Resource Development point of view</a:t>
            </a:r>
            <a:r>
              <a:rPr lang="en-US" sz="2000" dirty="0"/>
              <a:t>; the other takes the Human Development Approach.</a:t>
            </a:r>
          </a:p>
          <a:p>
            <a:pPr marL="0" indent="0">
              <a:buNone/>
            </a:pPr>
            <a:r>
              <a:rPr lang="en-US" sz="2000" b="1" dirty="0"/>
              <a:t>The Human Resource Development Approach </a:t>
            </a:r>
          </a:p>
          <a:p>
            <a:pPr marL="0" indent="0">
              <a:buNone/>
            </a:pPr>
            <a:r>
              <a:rPr lang="en-US" sz="2000" dirty="0"/>
              <a:t>The human Resource Development Approach emphasizes investment in Education, health and nutrition as a means of enhancing the quality of human capital which may be defined as “the stock of skills and productive knowledge embodied in people”</a:t>
            </a:r>
          </a:p>
          <a:p>
            <a:pPr marL="0" indent="0">
              <a:buNone/>
            </a:pPr>
            <a:r>
              <a:rPr lang="en-IN" sz="2000" b="1" dirty="0"/>
              <a:t>Human Development Approach </a:t>
            </a:r>
            <a:endParaRPr lang="en-US" sz="2000" b="1" dirty="0"/>
          </a:p>
          <a:p>
            <a:pPr marL="0" indent="0">
              <a:buNone/>
            </a:pPr>
            <a:r>
              <a:rPr lang="en-US" sz="2000" dirty="0"/>
              <a:t>The alternative approach to social sector is that of human development. The term has been defined as ‘the process of enlarging people’s choices’. The concept encompasses empowerment, cooperation, equity in basic capabilities and opportunities, sustainability and security. In this approach people occupy center stage, and measures such as education, health and nutrition are emphasized from their intrinsic value and not for their role in enhancing their basic capabilities of people. </a:t>
            </a:r>
            <a:endParaRPr lang="en-IN" sz="2000" dirty="0"/>
          </a:p>
        </p:txBody>
      </p:sp>
    </p:spTree>
    <p:extLst>
      <p:ext uri="{BB962C8B-B14F-4D97-AF65-F5344CB8AC3E}">
        <p14:creationId xmlns:p14="http://schemas.microsoft.com/office/powerpoint/2010/main" val="1562112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Social Innovation</a:t>
            </a:r>
            <a:endParaRPr lang="en-IN" b="1" dirty="0"/>
          </a:p>
        </p:txBody>
      </p:sp>
      <p:sp>
        <p:nvSpPr>
          <p:cNvPr id="3" name="Content Placeholder 2"/>
          <p:cNvSpPr>
            <a:spLocks noGrp="1"/>
          </p:cNvSpPr>
          <p:nvPr>
            <p:ph idx="1"/>
          </p:nvPr>
        </p:nvSpPr>
        <p:spPr>
          <a:xfrm>
            <a:off x="838200" y="1248355"/>
            <a:ext cx="10515600" cy="4928608"/>
          </a:xfrm>
        </p:spPr>
        <p:txBody>
          <a:bodyPr>
            <a:normAutofit/>
          </a:bodyPr>
          <a:lstStyle/>
          <a:p>
            <a:pPr marL="0" indent="0" algn="just">
              <a:buNone/>
            </a:pPr>
            <a:r>
              <a:rPr lang="en-US" sz="2200" dirty="0"/>
              <a:t>Social innovation refers to </a:t>
            </a:r>
            <a:r>
              <a:rPr lang="en-US" sz="2200" dirty="0">
                <a:solidFill>
                  <a:srgbClr val="FF0000"/>
                </a:solidFill>
              </a:rPr>
              <a:t>the design and implementation of new solutions that imply conceptual, process, product, or organizational change</a:t>
            </a:r>
            <a:r>
              <a:rPr lang="en-US" sz="2200" dirty="0"/>
              <a:t>, which ultimately aim to improve the welfare and wellbeing of individuals and communities.</a:t>
            </a:r>
          </a:p>
          <a:p>
            <a:pPr marL="0" indent="0" algn="just">
              <a:buNone/>
            </a:pPr>
            <a:r>
              <a:rPr lang="en-US" sz="2200" dirty="0"/>
              <a:t> Many initiatives undertaken by the social economy and by the civil society have proven to be innovative in dealing with socio-economic and environmental problems, while contributing to economic development.</a:t>
            </a:r>
          </a:p>
          <a:p>
            <a:pPr marL="0" indent="0" algn="just">
              <a:buNone/>
            </a:pPr>
            <a:r>
              <a:rPr lang="en-US" sz="2200" dirty="0"/>
              <a:t>Broadly, the term social innovation has been used to describe:</a:t>
            </a:r>
          </a:p>
          <a:p>
            <a:pPr algn="just"/>
            <a:r>
              <a:rPr lang="en-US" sz="2200" dirty="0"/>
              <a:t>Societal transformation</a:t>
            </a:r>
          </a:p>
          <a:p>
            <a:pPr algn="just"/>
            <a:r>
              <a:rPr lang="en-US" sz="2200" dirty="0"/>
              <a:t>A model of organizational management</a:t>
            </a:r>
          </a:p>
          <a:p>
            <a:pPr algn="just"/>
            <a:r>
              <a:rPr lang="en-US" sz="2200" dirty="0"/>
              <a:t>Social entrepreneurship</a:t>
            </a:r>
          </a:p>
          <a:p>
            <a:pPr algn="just"/>
            <a:r>
              <a:rPr lang="en-US" sz="2200" dirty="0"/>
              <a:t>The development of new products, services and program</a:t>
            </a:r>
          </a:p>
          <a:p>
            <a:pPr algn="just"/>
            <a:r>
              <a:rPr lang="en-US" sz="2200" dirty="0"/>
              <a:t>A model of governance, empowerment and capacity-building</a:t>
            </a:r>
          </a:p>
          <a:p>
            <a:pPr algn="just"/>
            <a:endParaRPr lang="en-IN" dirty="0"/>
          </a:p>
        </p:txBody>
      </p:sp>
    </p:spTree>
    <p:extLst>
      <p:ext uri="{BB962C8B-B14F-4D97-AF65-F5344CB8AC3E}">
        <p14:creationId xmlns:p14="http://schemas.microsoft.com/office/powerpoint/2010/main" val="3488112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t>SOCIAL INNOVATION ACROSS FOUR SECTORS</a:t>
            </a:r>
            <a:br>
              <a:rPr lang="en-US" b="1" cap="all" dirty="0"/>
            </a:br>
            <a:endParaRPr lang="en-IN" dirty="0"/>
          </a:p>
        </p:txBody>
      </p:sp>
      <p:sp>
        <p:nvSpPr>
          <p:cNvPr id="3" name="Content Placeholder 2"/>
          <p:cNvSpPr>
            <a:spLocks noGrp="1"/>
          </p:cNvSpPr>
          <p:nvPr>
            <p:ph idx="1"/>
          </p:nvPr>
        </p:nvSpPr>
        <p:spPr>
          <a:xfrm>
            <a:off x="838200" y="1041621"/>
            <a:ext cx="10515600" cy="5135342"/>
          </a:xfrm>
        </p:spPr>
        <p:txBody>
          <a:bodyPr>
            <a:normAutofit fontScale="70000" lnSpcReduction="20000"/>
          </a:bodyPr>
          <a:lstStyle/>
          <a:p>
            <a:pPr marL="0" indent="0">
              <a:buNone/>
            </a:pPr>
            <a:r>
              <a:rPr lang="en-US" dirty="0"/>
              <a:t>Social innovation does not refer to any particular sector of the economy, but to innovation in the creation of social outputs, regardless of where they emanate. As such, social innovation can take place in all four sectors:</a:t>
            </a:r>
          </a:p>
          <a:p>
            <a:r>
              <a:rPr lang="en-US" b="1" dirty="0">
                <a:solidFill>
                  <a:srgbClr val="FF0000"/>
                </a:solidFill>
              </a:rPr>
              <a:t>The non-profit sector</a:t>
            </a:r>
            <a:r>
              <a:rPr lang="en-US" dirty="0">
                <a:solidFill>
                  <a:srgbClr val="FF0000"/>
                </a:solidFill>
              </a:rPr>
              <a:t> </a:t>
            </a:r>
            <a:r>
              <a:rPr lang="en-US" dirty="0"/>
              <a:t>– for example, taking youth at risk and pairing them with university graduates in challenging schools to inspire, motivate and encourage them to become worthy citizens. Another initiative is offering homeless people a home by teaching them to work with recycled materials or giving them a job renovating and reselling donated furniture, enabling them to become home owners.</a:t>
            </a:r>
          </a:p>
          <a:p>
            <a:r>
              <a:rPr lang="en-US" b="1" dirty="0">
                <a:solidFill>
                  <a:srgbClr val="FF0000"/>
                </a:solidFill>
              </a:rPr>
              <a:t>The public sector</a:t>
            </a:r>
            <a:r>
              <a:rPr lang="en-US" dirty="0">
                <a:solidFill>
                  <a:srgbClr val="FF0000"/>
                </a:solidFill>
              </a:rPr>
              <a:t> </a:t>
            </a:r>
            <a:r>
              <a:rPr lang="en-US" dirty="0"/>
              <a:t>– both in terms of policies and service/business models. Examples include providing unemployed youth with entry-level positions (including job shadowing, </a:t>
            </a:r>
            <a:r>
              <a:rPr lang="en-US" dirty="0" err="1"/>
              <a:t>learnerships</a:t>
            </a:r>
            <a:r>
              <a:rPr lang="en-US" dirty="0"/>
              <a:t> or apprenticeships) after a process of job readiness or skills development and government providing incentives for companies and employers to provide opportunities for unemployed, uneducated youth.</a:t>
            </a:r>
          </a:p>
          <a:p>
            <a:r>
              <a:rPr lang="en-US" b="1" dirty="0">
                <a:solidFill>
                  <a:srgbClr val="FF0000"/>
                </a:solidFill>
              </a:rPr>
              <a:t>The private sector</a:t>
            </a:r>
            <a:r>
              <a:rPr lang="en-US" dirty="0">
                <a:solidFill>
                  <a:srgbClr val="FF0000"/>
                </a:solidFill>
              </a:rPr>
              <a:t> </a:t>
            </a:r>
            <a:r>
              <a:rPr lang="en-US" dirty="0"/>
              <a:t>– for example, ethical finance, markets for social or environmental goods, or what the social entrepreneur and civil society leader Muhammad </a:t>
            </a:r>
            <a:r>
              <a:rPr lang="en-US" dirty="0" err="1"/>
              <a:t>Yunus</a:t>
            </a:r>
            <a:r>
              <a:rPr lang="en-US" dirty="0"/>
              <a:t> calls “social businesses”. In essence, to create new forms of businesses that offer social return on investment as opposed to pure for-profit businesses.</a:t>
            </a:r>
          </a:p>
          <a:p>
            <a:r>
              <a:rPr lang="en-US" b="1" dirty="0">
                <a:solidFill>
                  <a:srgbClr val="FF0000"/>
                </a:solidFill>
              </a:rPr>
              <a:t>The informal sector</a:t>
            </a:r>
            <a:r>
              <a:rPr lang="en-US" dirty="0">
                <a:solidFill>
                  <a:srgbClr val="FF0000"/>
                </a:solidFill>
              </a:rPr>
              <a:t> </a:t>
            </a:r>
            <a:r>
              <a:rPr lang="en-US" dirty="0"/>
              <a:t>– which plays a critical role in the creation of social movements such as the slow food movement, which started in Italy but has swept across the globe. Another example is restaurants using surplus food to distribute to homeless people, or donating it to schools to use as part of feeding schemes, in essence creating a circular economy.</a:t>
            </a:r>
          </a:p>
          <a:p>
            <a:endParaRPr lang="en-IN" dirty="0"/>
          </a:p>
        </p:txBody>
      </p:sp>
    </p:spTree>
    <p:extLst>
      <p:ext uri="{BB962C8B-B14F-4D97-AF65-F5344CB8AC3E}">
        <p14:creationId xmlns:p14="http://schemas.microsoft.com/office/powerpoint/2010/main" val="3164608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TotalTime>
  <Words>1725</Words>
  <Application>Microsoft Office PowerPoint</Application>
  <PresentationFormat>Widescreen</PresentationFormat>
  <Paragraphs>68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UNIT 5</vt:lpstr>
      <vt:lpstr> Marketing in Social Entrepreneurship </vt:lpstr>
      <vt:lpstr>The Four Ps of the marketing mix </vt:lpstr>
      <vt:lpstr>The Four Ps of the marketing mix </vt:lpstr>
      <vt:lpstr>The Four Ps of the marketing mix </vt:lpstr>
      <vt:lpstr>The Four Ps of the marketing mix </vt:lpstr>
      <vt:lpstr>Social Sector</vt:lpstr>
      <vt:lpstr>Social Innovation</vt:lpstr>
      <vt:lpstr>SOCIAL INNOVATION ACROSS FOUR SECTORS </vt:lpstr>
      <vt:lpstr>Social Sustainability </vt:lpstr>
      <vt:lpstr>Benefits &amp; Risks of Social Enterprise</vt:lpstr>
      <vt:lpstr>Benefits &amp; Risks of Social Enterprise</vt:lpstr>
      <vt:lpstr>Benefits &amp; Risks of Social Enterprise</vt:lpstr>
      <vt:lpstr>Benefits &amp; Risks of Social Enterprise</vt:lpstr>
      <vt:lpstr>Legal Framework</vt:lpstr>
      <vt:lpstr>Legal Framework</vt:lpstr>
      <vt:lpstr>Legal Framework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dc:title>
  <dc:creator>Kanika</dc:creator>
  <cp:lastModifiedBy>Kumar Himanshu</cp:lastModifiedBy>
  <cp:revision>9</cp:revision>
  <dcterms:created xsi:type="dcterms:W3CDTF">2021-12-08T13:27:26Z</dcterms:created>
  <dcterms:modified xsi:type="dcterms:W3CDTF">2021-12-14T04:06:54Z</dcterms:modified>
</cp:coreProperties>
</file>