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7" r:id="rId2"/>
    <p:sldId id="256" r:id="rId3"/>
    <p:sldId id="289" r:id="rId4"/>
    <p:sldId id="290" r:id="rId5"/>
    <p:sldId id="291" r:id="rId6"/>
    <p:sldId id="257" r:id="rId7"/>
    <p:sldId id="259" r:id="rId8"/>
    <p:sldId id="262" r:id="rId9"/>
    <p:sldId id="263" r:id="rId10"/>
    <p:sldId id="265" r:id="rId11"/>
    <p:sldId id="268" r:id="rId12"/>
    <p:sldId id="293" r:id="rId13"/>
    <p:sldId id="292" r:id="rId14"/>
    <p:sldId id="269" r:id="rId15"/>
    <p:sldId id="270" r:id="rId16"/>
    <p:sldId id="267" r:id="rId17"/>
    <p:sldId id="271" r:id="rId18"/>
    <p:sldId id="279" r:id="rId19"/>
    <p:sldId id="280" r:id="rId20"/>
    <p:sldId id="281" r:id="rId21"/>
    <p:sldId id="282" r:id="rId22"/>
    <p:sldId id="283" r:id="rId23"/>
    <p:sldId id="294" r:id="rId24"/>
    <p:sldId id="295" r:id="rId25"/>
    <p:sldId id="266" r:id="rId26"/>
    <p:sldId id="272" r:id="rId27"/>
    <p:sldId id="273" r:id="rId28"/>
    <p:sldId id="274" r:id="rId29"/>
    <p:sldId id="275" r:id="rId30"/>
    <p:sldId id="276" r:id="rId31"/>
    <p:sldId id="277" r:id="rId32"/>
    <p:sldId id="286" r:id="rId33"/>
    <p:sldId id="287" r:id="rId34"/>
    <p:sldId id="296"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9" d="100"/>
          <a:sy n="69" d="100"/>
        </p:scale>
        <p:origin x="696"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10309766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877834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41536569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4181181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956548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2172207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1301240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30934673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1662373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613904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D00D43-61B4-4588-BA0F-B8EF6A5539BD}" type="datetimeFigureOut">
              <a:rPr lang="en-IN" smtClean="0"/>
              <a:pPr/>
              <a:t>15-05-2024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50088E4-D0CE-4AC1-AA4A-1DDCAB4AB7F0}" type="slidenum">
              <a:rPr lang="en-IN" smtClean="0"/>
              <a:pPr/>
              <a:t>‹#›</a:t>
            </a:fld>
            <a:endParaRPr lang="en-IN"/>
          </a:p>
        </p:txBody>
      </p:sp>
    </p:spTree>
    <p:extLst>
      <p:ext uri="{BB962C8B-B14F-4D97-AF65-F5344CB8AC3E}">
        <p14:creationId xmlns:p14="http://schemas.microsoft.com/office/powerpoint/2010/main" val="37153704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0D43-61B4-4588-BA0F-B8EF6A5539BD}" type="datetimeFigureOut">
              <a:rPr lang="en-IN" smtClean="0"/>
              <a:pPr/>
              <a:t>15-05-2024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0088E4-D0CE-4AC1-AA4A-1DDCAB4AB7F0}" type="slidenum">
              <a:rPr lang="en-IN" smtClean="0"/>
              <a:pPr/>
              <a:t>‹#›</a:t>
            </a:fld>
            <a:endParaRPr lang="en-IN"/>
          </a:p>
        </p:txBody>
      </p:sp>
    </p:spTree>
    <p:extLst>
      <p:ext uri="{BB962C8B-B14F-4D97-AF65-F5344CB8AC3E}">
        <p14:creationId xmlns:p14="http://schemas.microsoft.com/office/powerpoint/2010/main" val="3157727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1524" y="923454"/>
            <a:ext cx="10809837" cy="2888054"/>
          </a:xfrm>
        </p:spPr>
        <p:txBody>
          <a:bodyPr>
            <a:normAutofit fontScale="90000"/>
          </a:bodyPr>
          <a:lstStyle/>
          <a:p>
            <a:br>
              <a:rPr lang="en-US" sz="4400" dirty="0"/>
            </a:br>
            <a:br>
              <a:rPr lang="en-US" sz="4400" dirty="0"/>
            </a:br>
            <a:br>
              <a:rPr lang="en-US" sz="4400" dirty="0"/>
            </a:br>
            <a:br>
              <a:rPr lang="en-US" sz="4400" b="1" dirty="0"/>
            </a:br>
            <a:r>
              <a:rPr lang="en-US" sz="4400" b="1" dirty="0"/>
              <a:t>Project Management and Entrepreneurship</a:t>
            </a:r>
            <a:br>
              <a:rPr lang="en-US" sz="4400" b="1" dirty="0"/>
            </a:br>
            <a:r>
              <a:rPr lang="en-US" sz="4400" b="1" dirty="0"/>
              <a:t>KHU-802</a:t>
            </a:r>
            <a:endParaRPr lang="en-IN" sz="4400" b="1" dirty="0"/>
          </a:p>
        </p:txBody>
      </p:sp>
      <p:sp>
        <p:nvSpPr>
          <p:cNvPr id="3" name="Subtitle 2"/>
          <p:cNvSpPr>
            <a:spLocks noGrp="1"/>
          </p:cNvSpPr>
          <p:nvPr>
            <p:ph type="subTitle" idx="1"/>
          </p:nvPr>
        </p:nvSpPr>
        <p:spPr/>
        <p:txBody>
          <a:bodyPr>
            <a:normAutofit lnSpcReduction="10000"/>
          </a:bodyPr>
          <a:lstStyle/>
          <a:p>
            <a:endParaRPr lang="en-US" sz="3200" b="1" dirty="0"/>
          </a:p>
          <a:p>
            <a:endParaRPr lang="en-US" sz="3200" b="1" dirty="0"/>
          </a:p>
          <a:p>
            <a:r>
              <a:rPr lang="en-US" sz="3200" b="1" dirty="0"/>
              <a:t>DEPARTMENT OF IT</a:t>
            </a:r>
            <a:endParaRPr lang="en-IN" sz="3200" b="1" dirty="0"/>
          </a:p>
        </p:txBody>
      </p:sp>
      <p:pic>
        <p:nvPicPr>
          <p:cNvPr id="1026" name="Picture 2" descr="https://ci4.googleusercontent.com/proxy/CE4yPnypTMnCJq9G-oE0myUuDr1geHvUMMSj9PrnK9O0mlre61dSnyqdwOlsb2--5116QYzvlqScUW7X-Qay1lESyxmiwYvQruuO1SvS2Bbbh_hb79qm1ZCd6J2Vb7Ah8pLg-0BQX3ukPNcwNdGunEBev4e1ILMtXZHlScRsgtPUF5ibayIaQmDzAouFxa3XS0ZEGeHeeFp5RJFcIw=s0-d-e1-ft#https://docs.google.com/uc?export=download&amp;id=13StsWAvId2mEHz8Hsp7VeSRHbgSY-Iis&amp;revid=0B5tjV59tmKB9eFhDM0N0MnFLTEhqeERaQVU2anp0RmMzYUlZP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2228" y="957820"/>
            <a:ext cx="1428750" cy="1304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6685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Entrepreneurship</a:t>
            </a:r>
            <a:endParaRPr lang="en-IN" dirty="0"/>
          </a:p>
        </p:txBody>
      </p:sp>
      <p:pic>
        <p:nvPicPr>
          <p:cNvPr id="6146" name="Picture 2" descr="GOVERANCE OF SOCIAL&#10;ENTEREPRENEURSHIP&#10;What is governance? Why is it important in social&#10;entrepreneurship?&#10;Governance is fo..."/>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609075"/>
            <a:ext cx="10333383" cy="56247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6860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fr-FR" b="1" dirty="0"/>
              <a:t>Opportunités for Social Entrepreneurs In </a:t>
            </a:r>
            <a:r>
              <a:rPr lang="fr-FR" b="1" dirty="0" err="1"/>
              <a:t>India</a:t>
            </a:r>
            <a:endParaRPr lang="fr-FR" b="1" dirty="0"/>
          </a:p>
        </p:txBody>
      </p:sp>
      <p:sp>
        <p:nvSpPr>
          <p:cNvPr id="3" name="Content Placeholder 2"/>
          <p:cNvSpPr>
            <a:spLocks noGrp="1"/>
          </p:cNvSpPr>
          <p:nvPr>
            <p:ph idx="1"/>
          </p:nvPr>
        </p:nvSpPr>
        <p:spPr>
          <a:xfrm>
            <a:off x="838200" y="1052945"/>
            <a:ext cx="10515600" cy="5124018"/>
          </a:xfrm>
        </p:spPr>
        <p:txBody>
          <a:bodyPr>
            <a:normAutofit fontScale="92500" lnSpcReduction="10000"/>
          </a:bodyPr>
          <a:lstStyle/>
          <a:p>
            <a:pPr marL="514350" indent="-514350" algn="just">
              <a:buAutoNum type="arabicPeriod"/>
            </a:pPr>
            <a:r>
              <a:rPr lang="en-US" dirty="0">
                <a:solidFill>
                  <a:srgbClr val="FF0000"/>
                </a:solidFill>
              </a:rPr>
              <a:t>Education and Skill Development</a:t>
            </a:r>
            <a:r>
              <a:rPr lang="en-US" dirty="0"/>
              <a:t>:  </a:t>
            </a:r>
          </a:p>
          <a:p>
            <a:pPr marL="0" indent="0" algn="just">
              <a:buNone/>
            </a:pPr>
            <a:r>
              <a:rPr lang="en-US" dirty="0"/>
              <a:t>- Opportunity: Develop programs or platforms that provide affordable and accessible education and skill development opportunities, especially in underserved communities.  Example: Khan Academy, providing free online education globally.</a:t>
            </a:r>
          </a:p>
          <a:p>
            <a:pPr marL="0" indent="0" algn="just">
              <a:buNone/>
            </a:pPr>
            <a:r>
              <a:rPr lang="en-US" dirty="0"/>
              <a:t> </a:t>
            </a:r>
            <a:r>
              <a:rPr lang="en-US" dirty="0">
                <a:solidFill>
                  <a:srgbClr val="FF0000"/>
                </a:solidFill>
              </a:rPr>
              <a:t>2. Healthcare Access</a:t>
            </a:r>
            <a:r>
              <a:rPr lang="en-US" dirty="0"/>
              <a:t>:  </a:t>
            </a:r>
          </a:p>
          <a:p>
            <a:pPr marL="0" indent="0" algn="just">
              <a:buNone/>
            </a:pPr>
            <a:r>
              <a:rPr lang="en-US" dirty="0"/>
              <a:t>- Opportunity: Create affordable and efficient healthcare solutions, particularly in remote or low-income areas.  Example: Aravind Eye Care System, offering high-quality, low-cost eye care in India. </a:t>
            </a:r>
          </a:p>
          <a:p>
            <a:pPr marL="0" indent="0" algn="just">
              <a:buNone/>
            </a:pPr>
            <a:r>
              <a:rPr lang="en-US" dirty="0">
                <a:solidFill>
                  <a:srgbClr val="FF0000"/>
                </a:solidFill>
              </a:rPr>
              <a:t>3. Clean Energy</a:t>
            </a:r>
            <a:r>
              <a:rPr lang="en-US" dirty="0"/>
              <a:t>:</a:t>
            </a:r>
          </a:p>
          <a:p>
            <a:pPr marL="0" indent="0" algn="just">
              <a:buNone/>
            </a:pPr>
            <a:r>
              <a:rPr lang="en-US" dirty="0"/>
              <a:t>- Opportunity: Develop renewable energy solutions to address environmental issues and energy poverty.  Example: Solar Sister, empowering women in Africa to sell solar products.</a:t>
            </a:r>
          </a:p>
          <a:p>
            <a:pPr algn="just"/>
            <a:endParaRPr lang="en-IN" dirty="0"/>
          </a:p>
        </p:txBody>
      </p:sp>
    </p:spTree>
    <p:extLst>
      <p:ext uri="{BB962C8B-B14F-4D97-AF65-F5344CB8AC3E}">
        <p14:creationId xmlns:p14="http://schemas.microsoft.com/office/powerpoint/2010/main" val="1970854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3345"/>
            <a:ext cx="10515600" cy="5733618"/>
          </a:xfrm>
        </p:spPr>
        <p:txBody>
          <a:bodyPr>
            <a:normAutofit fontScale="85000" lnSpcReduction="20000"/>
          </a:bodyPr>
          <a:lstStyle/>
          <a:p>
            <a:pPr marL="0" indent="0" algn="just">
              <a:buNone/>
            </a:pPr>
            <a:r>
              <a:rPr lang="en-US" dirty="0">
                <a:solidFill>
                  <a:srgbClr val="FF0000"/>
                </a:solidFill>
              </a:rPr>
              <a:t>4. Financial Inclusion:  </a:t>
            </a:r>
          </a:p>
          <a:p>
            <a:pPr marL="0" indent="0" algn="just">
              <a:buNone/>
            </a:pPr>
            <a:r>
              <a:rPr lang="en-US" dirty="0"/>
              <a:t>Opportunity: Create financial services that reach the unbanked or underbanked populations.  Example: Grameen Bank, providing microfinance to lift people out of poverty. </a:t>
            </a:r>
          </a:p>
          <a:p>
            <a:pPr marL="0" indent="0" algn="just">
              <a:buNone/>
            </a:pPr>
            <a:r>
              <a:rPr lang="en-US" dirty="0">
                <a:solidFill>
                  <a:srgbClr val="FF0000"/>
                </a:solidFill>
              </a:rPr>
              <a:t>5. Water and Sanitation:  </a:t>
            </a:r>
          </a:p>
          <a:p>
            <a:pPr marL="0" indent="0" algn="just">
              <a:buNone/>
            </a:pPr>
            <a:r>
              <a:rPr lang="en-US" dirty="0"/>
              <a:t>Opportunity: Implement solutions for clean water access and sanitation in areas lacking proper infrastructure.  Example: Water.org, working to provide access to safe water and sanitation. </a:t>
            </a:r>
          </a:p>
          <a:p>
            <a:pPr marL="0" indent="0" algn="just">
              <a:buNone/>
            </a:pPr>
            <a:r>
              <a:rPr lang="en-US" dirty="0">
                <a:solidFill>
                  <a:srgbClr val="FF0000"/>
                </a:solidFill>
              </a:rPr>
              <a:t>6. Agricultural Innovation: </a:t>
            </a:r>
          </a:p>
          <a:p>
            <a:pPr marL="0" indent="0" algn="just">
              <a:buNone/>
            </a:pPr>
            <a:r>
              <a:rPr lang="en-US" dirty="0"/>
              <a:t>Opportunity: Develop sustainable agricultural practices and technologies to improve food security. </a:t>
            </a:r>
          </a:p>
          <a:p>
            <a:pPr marL="0" indent="0" algn="just">
              <a:buNone/>
            </a:pPr>
            <a:r>
              <a:rPr lang="en-US" dirty="0"/>
              <a:t>Example: </a:t>
            </a:r>
            <a:r>
              <a:rPr lang="en-US" dirty="0" err="1"/>
              <a:t>KickStart</a:t>
            </a:r>
            <a:r>
              <a:rPr lang="en-US" dirty="0"/>
              <a:t> International, designing and promoting irrigation tools for small-scale farmers.</a:t>
            </a:r>
          </a:p>
          <a:p>
            <a:pPr marL="0" indent="0" algn="just">
              <a:buNone/>
            </a:pPr>
            <a:r>
              <a:rPr lang="en-US" dirty="0">
                <a:solidFill>
                  <a:srgbClr val="FF0000"/>
                </a:solidFill>
              </a:rPr>
              <a:t>7. Tech for Social Good: </a:t>
            </a:r>
          </a:p>
          <a:p>
            <a:pPr marL="0" indent="0" algn="just">
              <a:buNone/>
            </a:pPr>
            <a:r>
              <a:rPr lang="en-US" dirty="0"/>
              <a:t>Opportunity: Leverage technology for social impact, such as creating apps or platforms that address societal challenges.  Example: Ushahidi, a platform for crowd sourcing and mapping crisis information</a:t>
            </a:r>
            <a:endParaRPr lang="en-IN" dirty="0"/>
          </a:p>
        </p:txBody>
      </p:sp>
    </p:spTree>
    <p:extLst>
      <p:ext uri="{BB962C8B-B14F-4D97-AF65-F5344CB8AC3E}">
        <p14:creationId xmlns:p14="http://schemas.microsoft.com/office/powerpoint/2010/main" val="35224832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Opportunités for Social Entrepreneurs In </a:t>
            </a:r>
            <a:r>
              <a:rPr lang="fr-FR" b="1" dirty="0" err="1"/>
              <a:t>India</a:t>
            </a:r>
            <a:endParaRPr lang="fr-FR" b="1"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dirty="0"/>
              <a:t>Here we are listing some untapped opportunities for the budding entrepreneurs:</a:t>
            </a:r>
          </a:p>
          <a:p>
            <a:pPr algn="just"/>
            <a:r>
              <a:rPr lang="en-US" b="1" dirty="0"/>
              <a:t>1. Waste Management:</a:t>
            </a:r>
          </a:p>
          <a:p>
            <a:pPr algn="just"/>
            <a:r>
              <a:rPr lang="en-US" dirty="0"/>
              <a:t>In Indian context, this is a journey or race with no 'finish line'. On the ground, various solutions, best practices and business models have emerged. In some areas, we see some cases of dramatic turnarounds. In many other cases the situation is only worsening owing to delays and at best inaction. Progress is visible in the space of solid waste management. Sewage or liquid waste management is still largely left to traditional approaches and conventional systems that either don't work or are fraught with gaps in implementation.</a:t>
            </a:r>
          </a:p>
          <a:p>
            <a:pPr algn="just"/>
            <a:r>
              <a:rPr lang="en-US" dirty="0"/>
              <a:t>The current solutions are infrastructure based, require large investments and are always on a catch up mode. But you as an entrepreneur you can tap this unexploited space with you innovate idea and can churn out money from here</a:t>
            </a:r>
          </a:p>
          <a:p>
            <a:pPr marL="0" indent="0" algn="just">
              <a:buNone/>
            </a:pPr>
            <a:endParaRPr lang="en-US" dirty="0"/>
          </a:p>
          <a:p>
            <a:pPr algn="just"/>
            <a:endParaRPr lang="en-IN" dirty="0"/>
          </a:p>
        </p:txBody>
      </p:sp>
    </p:spTree>
    <p:extLst>
      <p:ext uri="{BB962C8B-B14F-4D97-AF65-F5344CB8AC3E}">
        <p14:creationId xmlns:p14="http://schemas.microsoft.com/office/powerpoint/2010/main" val="796653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1675"/>
          </a:xfrm>
        </p:spPr>
        <p:txBody>
          <a:bodyPr/>
          <a:lstStyle/>
          <a:p>
            <a:r>
              <a:rPr lang="fr-FR" b="1" dirty="0"/>
              <a:t>Opportunités for Social Entrepreneurs In </a:t>
            </a:r>
            <a:r>
              <a:rPr lang="fr-FR" b="1" dirty="0" err="1"/>
              <a:t>India</a:t>
            </a:r>
            <a:endParaRPr lang="fr-FR" b="1" dirty="0"/>
          </a:p>
        </p:txBody>
      </p:sp>
      <p:sp>
        <p:nvSpPr>
          <p:cNvPr id="3" name="Content Placeholder 2"/>
          <p:cNvSpPr>
            <a:spLocks noGrp="1"/>
          </p:cNvSpPr>
          <p:nvPr>
            <p:ph idx="1"/>
          </p:nvPr>
        </p:nvSpPr>
        <p:spPr>
          <a:xfrm>
            <a:off x="838200" y="1066800"/>
            <a:ext cx="10515600" cy="5110163"/>
          </a:xfrm>
        </p:spPr>
        <p:txBody>
          <a:bodyPr/>
          <a:lstStyle/>
          <a:p>
            <a:pPr marL="0" indent="0" algn="just">
              <a:buNone/>
            </a:pPr>
            <a:r>
              <a:rPr lang="en-IN" b="1" dirty="0"/>
              <a:t>2. Deep Cleaning Services</a:t>
            </a:r>
          </a:p>
          <a:p>
            <a:pPr marL="0" indent="0" algn="just">
              <a:buNone/>
            </a:pPr>
            <a:r>
              <a:rPr lang="en-US" dirty="0"/>
              <a:t> For aspiring entrepreneurs this a great sector to tap. Cleaning industry is still untapped and it needs young blood to step in and change the face of the sector by using their innovative skills and techniques.</a:t>
            </a:r>
          </a:p>
          <a:p>
            <a:pPr marL="0" indent="0" algn="just">
              <a:buNone/>
            </a:pPr>
            <a:r>
              <a:rPr lang="en-US" b="1" dirty="0"/>
              <a:t>3. Green Infrastructure:</a:t>
            </a:r>
            <a:endParaRPr lang="en-US" dirty="0"/>
          </a:p>
          <a:p>
            <a:pPr marL="0" indent="0" algn="just">
              <a:buNone/>
            </a:pPr>
            <a:r>
              <a:rPr lang="en-US" dirty="0"/>
              <a:t>Green Infrastructure is vital in providing and connecting life support systems for urban environments. It includes parks and reserves, gardens, waterways and wetlands, streets and transport corridors, pathways and greenways, squares and plazas, roof gardens and living walls, just to name a few</a:t>
            </a:r>
          </a:p>
          <a:p>
            <a:pPr marL="0" indent="0" algn="just">
              <a:buNone/>
            </a:pPr>
            <a:endParaRPr lang="en-IN" dirty="0"/>
          </a:p>
        </p:txBody>
      </p:sp>
    </p:spTree>
    <p:extLst>
      <p:ext uri="{BB962C8B-B14F-4D97-AF65-F5344CB8AC3E}">
        <p14:creationId xmlns:p14="http://schemas.microsoft.com/office/powerpoint/2010/main" val="3761607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a:t>Opportunités for Social Entrepreneurs In </a:t>
            </a:r>
            <a:r>
              <a:rPr lang="fr-FR" b="1" dirty="0" err="1"/>
              <a:t>India</a:t>
            </a:r>
            <a:endParaRPr lang="fr-FR" b="1" dirty="0"/>
          </a:p>
        </p:txBody>
      </p:sp>
      <p:sp>
        <p:nvSpPr>
          <p:cNvPr id="3" name="Content Placeholder 2"/>
          <p:cNvSpPr>
            <a:spLocks noGrp="1"/>
          </p:cNvSpPr>
          <p:nvPr>
            <p:ph idx="1"/>
          </p:nvPr>
        </p:nvSpPr>
        <p:spPr/>
        <p:txBody>
          <a:bodyPr/>
          <a:lstStyle/>
          <a:p>
            <a:pPr marL="0" indent="0">
              <a:buNone/>
            </a:pPr>
            <a:r>
              <a:rPr lang="en-US" b="1" dirty="0"/>
              <a:t>4. Water Management:</a:t>
            </a:r>
            <a:endParaRPr lang="en-US" dirty="0"/>
          </a:p>
          <a:p>
            <a:r>
              <a:rPr lang="en-US" dirty="0"/>
              <a:t>Water is one of the most important element of life. But the scarcity of drinking water, is appalling. In today’s time, access to clean water is the biggest achievement for any family living in remote areas of the country. You, being an entrepreneur, can look into this matter and figure out the best way to solve this problem with the help of your entrepreneurial skills. </a:t>
            </a:r>
          </a:p>
        </p:txBody>
      </p:sp>
    </p:spTree>
    <p:extLst>
      <p:ext uri="{BB962C8B-B14F-4D97-AF65-F5344CB8AC3E}">
        <p14:creationId xmlns:p14="http://schemas.microsoft.com/office/powerpoint/2010/main" val="733166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dirty="0"/>
              <a:t>Social Enterprise Business Models</a:t>
            </a:r>
          </a:p>
        </p:txBody>
      </p:sp>
      <p:sp>
        <p:nvSpPr>
          <p:cNvPr id="3" name="Content Placeholder 2"/>
          <p:cNvSpPr>
            <a:spLocks noGrp="1"/>
          </p:cNvSpPr>
          <p:nvPr>
            <p:ph idx="1"/>
          </p:nvPr>
        </p:nvSpPr>
        <p:spPr>
          <a:xfrm>
            <a:off x="838200" y="1094510"/>
            <a:ext cx="10515600" cy="5082453"/>
          </a:xfrm>
        </p:spPr>
        <p:txBody>
          <a:bodyPr>
            <a:noAutofit/>
          </a:bodyPr>
          <a:lstStyle/>
          <a:p>
            <a:pPr marL="0" indent="0">
              <a:buNone/>
            </a:pPr>
            <a:r>
              <a:rPr lang="en-US" sz="2200" dirty="0"/>
              <a:t>A social business model is therefore a structure, design or framework that a social business follows in order to bring about a positive change while maintaining healthy financial returns.</a:t>
            </a:r>
          </a:p>
          <a:p>
            <a:r>
              <a:rPr lang="en-US" sz="2200" b="1" dirty="0"/>
              <a:t>The entrepreneur support model</a:t>
            </a:r>
            <a:r>
              <a:rPr lang="en-US" sz="2200" dirty="0"/>
              <a:t> that sells business support services directly to the entrepreneurs in its target population  </a:t>
            </a:r>
          </a:p>
          <a:p>
            <a:r>
              <a:rPr lang="en-US" sz="2200" b="1" dirty="0"/>
              <a:t>The market intermediary model</a:t>
            </a:r>
            <a:r>
              <a:rPr lang="en-US" sz="2200" dirty="0"/>
              <a:t> that helps their clients by marketing or selling their clients’ products or services for them</a:t>
            </a:r>
          </a:p>
          <a:p>
            <a:r>
              <a:rPr lang="en-US" sz="2200" b="1" dirty="0"/>
              <a:t>The employment model</a:t>
            </a:r>
            <a:r>
              <a:rPr lang="en-US" sz="2200" dirty="0"/>
              <a:t>, in which a social enterprise provides their clients with job opportunities and job training</a:t>
            </a:r>
          </a:p>
          <a:p>
            <a:r>
              <a:rPr lang="en-US" sz="2200" b="1" dirty="0"/>
              <a:t>The fee-for-service -model</a:t>
            </a:r>
            <a:r>
              <a:rPr lang="en-US" sz="2200" dirty="0"/>
              <a:t> where a social enterprise charges the customer directly for the socially beneficial services it provides</a:t>
            </a:r>
          </a:p>
          <a:p>
            <a:r>
              <a:rPr lang="en-US" sz="2200" b="1" dirty="0"/>
              <a:t>The low-income client model </a:t>
            </a:r>
            <a:r>
              <a:rPr lang="en-US" sz="2200" dirty="0"/>
              <a:t> where a social enterprise generally offers social services directly (as in the fee-for-service model) while focusing on low-income clients</a:t>
            </a:r>
          </a:p>
          <a:p>
            <a:r>
              <a:rPr lang="en-US" sz="2200" b="1" dirty="0"/>
              <a:t>The cooperative model</a:t>
            </a:r>
            <a:r>
              <a:rPr lang="en-US" sz="2200" dirty="0"/>
              <a:t>, a fee-based membership organization that provides member services to a group that shares a common need or goal</a:t>
            </a:r>
          </a:p>
          <a:p>
            <a:pPr marL="0" indent="0">
              <a:buNone/>
            </a:pPr>
            <a:endParaRPr lang="en-IN" sz="2200" dirty="0"/>
          </a:p>
        </p:txBody>
      </p:sp>
    </p:spTree>
    <p:extLst>
      <p:ext uri="{BB962C8B-B14F-4D97-AF65-F5344CB8AC3E}">
        <p14:creationId xmlns:p14="http://schemas.microsoft.com/office/powerpoint/2010/main" val="97654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26366"/>
          </a:xfrm>
        </p:spPr>
        <p:txBody>
          <a:bodyPr/>
          <a:lstStyle/>
          <a:p>
            <a:r>
              <a:rPr lang="en-US" dirty="0"/>
              <a:t>Social Enterprise Business Models</a:t>
            </a:r>
          </a:p>
        </p:txBody>
      </p:sp>
      <p:sp>
        <p:nvSpPr>
          <p:cNvPr id="3" name="Content Placeholder 2"/>
          <p:cNvSpPr>
            <a:spLocks noGrp="1"/>
          </p:cNvSpPr>
          <p:nvPr>
            <p:ph idx="1"/>
          </p:nvPr>
        </p:nvSpPr>
        <p:spPr>
          <a:xfrm>
            <a:off x="838200" y="1385455"/>
            <a:ext cx="10515600" cy="4791508"/>
          </a:xfrm>
        </p:spPr>
        <p:txBody>
          <a:bodyPr>
            <a:normAutofit/>
          </a:bodyPr>
          <a:lstStyle/>
          <a:p>
            <a:pPr algn="just"/>
            <a:r>
              <a:rPr lang="en-US" b="1" dirty="0"/>
              <a:t>The market linkage model </a:t>
            </a:r>
            <a:r>
              <a:rPr lang="en-US" dirty="0"/>
              <a:t>that focus on building relationships and otherwise connecting their clients with markets for their clients’ products and services</a:t>
            </a:r>
          </a:p>
          <a:p>
            <a:pPr algn="just"/>
            <a:r>
              <a:rPr lang="en-US" b="1" dirty="0"/>
              <a:t>The service subsidization model</a:t>
            </a:r>
            <a:r>
              <a:rPr lang="en-US" dirty="0"/>
              <a:t> that funds social programs by selling products or services in the marketplace.</a:t>
            </a:r>
          </a:p>
          <a:p>
            <a:pPr algn="just"/>
            <a:r>
              <a:rPr lang="en-US" b="1" dirty="0"/>
              <a:t>The organization support model</a:t>
            </a:r>
            <a:r>
              <a:rPr lang="en-US" dirty="0"/>
              <a:t> also sells products or services to fund social programs (as the service subsidization model). However, the social programs they fund are part of a separate, parent organization</a:t>
            </a:r>
          </a:p>
          <a:p>
            <a:pPr marL="0" indent="0" algn="just">
              <a:buNone/>
            </a:pPr>
            <a:endParaRPr lang="en-IN" dirty="0"/>
          </a:p>
        </p:txBody>
      </p:sp>
    </p:spTree>
    <p:extLst>
      <p:ext uri="{BB962C8B-B14F-4D97-AF65-F5344CB8AC3E}">
        <p14:creationId xmlns:p14="http://schemas.microsoft.com/office/powerpoint/2010/main" val="22492716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230"/>
          </a:xfrm>
        </p:spPr>
        <p:txBody>
          <a:bodyPr>
            <a:normAutofit/>
          </a:bodyPr>
          <a:lstStyle/>
          <a:p>
            <a:r>
              <a:rPr lang="en-US" sz="4000" b="1" dirty="0">
                <a:latin typeface="Calibri(body)"/>
              </a:rPr>
              <a:t>Social Innovation</a:t>
            </a:r>
            <a:endParaRPr lang="en-IN" sz="4000" b="1" dirty="0">
              <a:latin typeface="Calibri(body)"/>
            </a:endParaRPr>
          </a:p>
        </p:txBody>
      </p:sp>
      <p:sp>
        <p:nvSpPr>
          <p:cNvPr id="3" name="Content Placeholder 2"/>
          <p:cNvSpPr>
            <a:spLocks noGrp="1"/>
          </p:cNvSpPr>
          <p:nvPr>
            <p:ph idx="1"/>
          </p:nvPr>
        </p:nvSpPr>
        <p:spPr>
          <a:xfrm>
            <a:off x="838200" y="1248355"/>
            <a:ext cx="10515600" cy="4928608"/>
          </a:xfrm>
        </p:spPr>
        <p:txBody>
          <a:bodyPr>
            <a:normAutofit/>
          </a:bodyPr>
          <a:lstStyle/>
          <a:p>
            <a:pPr marL="0" indent="0" algn="just">
              <a:buNone/>
            </a:pPr>
            <a:r>
              <a:rPr lang="en-US" sz="2200" dirty="0"/>
              <a:t>Social innovation refers to </a:t>
            </a:r>
            <a:r>
              <a:rPr lang="en-US" sz="2200" dirty="0">
                <a:solidFill>
                  <a:srgbClr val="FF0000"/>
                </a:solidFill>
              </a:rPr>
              <a:t>the design and implementation of new solutions that imply conceptual, process, product, or organizational change</a:t>
            </a:r>
            <a:r>
              <a:rPr lang="en-US" sz="2200" dirty="0"/>
              <a:t>, which ultimately aim to improve the welfare and wellbeing of individuals and communities.</a:t>
            </a:r>
          </a:p>
          <a:p>
            <a:pPr marL="0" indent="0" algn="just">
              <a:buNone/>
            </a:pPr>
            <a:r>
              <a:rPr lang="en-US" sz="2200" dirty="0"/>
              <a:t> Many initiatives undertaken by the social economy and by the civil society have proven to be innovative in dealing with socio-economic and environmental problems, while contributing to economic development.</a:t>
            </a:r>
          </a:p>
          <a:p>
            <a:pPr marL="0" indent="0" algn="just">
              <a:buNone/>
            </a:pPr>
            <a:r>
              <a:rPr lang="en-US" sz="2200" dirty="0"/>
              <a:t>Broadly, the term social innovation has been used to describe:</a:t>
            </a:r>
          </a:p>
          <a:p>
            <a:pPr algn="just"/>
            <a:r>
              <a:rPr lang="en-US" sz="2200" dirty="0"/>
              <a:t>Societal transformation</a:t>
            </a:r>
          </a:p>
          <a:p>
            <a:pPr algn="just"/>
            <a:r>
              <a:rPr lang="en-US" sz="2200" dirty="0"/>
              <a:t>A model of organizational management</a:t>
            </a:r>
          </a:p>
          <a:p>
            <a:pPr algn="just"/>
            <a:r>
              <a:rPr lang="en-US" sz="2200" dirty="0"/>
              <a:t>Social entrepreneurship</a:t>
            </a:r>
          </a:p>
          <a:p>
            <a:pPr algn="just"/>
            <a:r>
              <a:rPr lang="en-US" sz="2200" dirty="0"/>
              <a:t>The development of new products, services and program</a:t>
            </a:r>
          </a:p>
          <a:p>
            <a:pPr algn="just"/>
            <a:r>
              <a:rPr lang="en-US" sz="2200" dirty="0"/>
              <a:t>A model of governance, empowerment and capacity-building</a:t>
            </a:r>
          </a:p>
          <a:p>
            <a:pPr algn="just"/>
            <a:endParaRPr lang="en-IN" dirty="0"/>
          </a:p>
        </p:txBody>
      </p:sp>
    </p:spTree>
    <p:extLst>
      <p:ext uri="{BB962C8B-B14F-4D97-AF65-F5344CB8AC3E}">
        <p14:creationId xmlns:p14="http://schemas.microsoft.com/office/powerpoint/2010/main" val="3488112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cap="all" dirty="0">
                <a:latin typeface="Calibri body"/>
              </a:rPr>
              <a:t>SOCIAL INNOVATION ACROSS FOUR SECTORS</a:t>
            </a:r>
            <a:br>
              <a:rPr lang="en-US" b="1" cap="all" dirty="0">
                <a:latin typeface="Calibri body"/>
              </a:rPr>
            </a:br>
            <a:endParaRPr lang="en-IN" dirty="0">
              <a:latin typeface="Calibri body"/>
            </a:endParaRPr>
          </a:p>
        </p:txBody>
      </p:sp>
      <p:sp>
        <p:nvSpPr>
          <p:cNvPr id="3" name="Content Placeholder 2"/>
          <p:cNvSpPr>
            <a:spLocks noGrp="1"/>
          </p:cNvSpPr>
          <p:nvPr>
            <p:ph idx="1"/>
          </p:nvPr>
        </p:nvSpPr>
        <p:spPr>
          <a:xfrm>
            <a:off x="838200" y="1041621"/>
            <a:ext cx="10515600" cy="5135342"/>
          </a:xfrm>
        </p:spPr>
        <p:txBody>
          <a:bodyPr>
            <a:normAutofit fontScale="70000" lnSpcReduction="20000"/>
          </a:bodyPr>
          <a:lstStyle/>
          <a:p>
            <a:pPr marL="0" indent="0" algn="just">
              <a:buNone/>
            </a:pPr>
            <a:r>
              <a:rPr lang="en-US" dirty="0"/>
              <a:t>Social innovation does not refer to any particular sector of the economy, but to innovation in the creation of social outputs, regardless of where they emanate. As such, social innovation can take place in all four sectors:</a:t>
            </a:r>
          </a:p>
          <a:p>
            <a:pPr algn="just"/>
            <a:r>
              <a:rPr lang="en-US" b="1" dirty="0">
                <a:solidFill>
                  <a:srgbClr val="FF0000"/>
                </a:solidFill>
              </a:rPr>
              <a:t>The non-profit sector</a:t>
            </a:r>
            <a:r>
              <a:rPr lang="en-US" dirty="0">
                <a:solidFill>
                  <a:srgbClr val="FF0000"/>
                </a:solidFill>
              </a:rPr>
              <a:t> </a:t>
            </a:r>
            <a:r>
              <a:rPr lang="en-US" dirty="0"/>
              <a:t>– for example, taking youth at risk and pairing them with university graduates in challenging schools to inspire, motivate and encourage them to become worthy citizens. Another initiative is offering homeless people a home by teaching them to work with recycled materials or giving them a job renovating and reselling donated furniture, enabling them to become home owners.</a:t>
            </a:r>
          </a:p>
          <a:p>
            <a:pPr algn="just"/>
            <a:r>
              <a:rPr lang="en-US" b="1" dirty="0">
                <a:solidFill>
                  <a:srgbClr val="FF0000"/>
                </a:solidFill>
              </a:rPr>
              <a:t>The public sector</a:t>
            </a:r>
            <a:r>
              <a:rPr lang="en-US" dirty="0">
                <a:solidFill>
                  <a:srgbClr val="FF0000"/>
                </a:solidFill>
              </a:rPr>
              <a:t> </a:t>
            </a:r>
            <a:r>
              <a:rPr lang="en-US" dirty="0"/>
              <a:t>– both in terms of policies and service/business models. Examples include providing unemployed youth with entry-level positions (including job shadowing, </a:t>
            </a:r>
            <a:r>
              <a:rPr lang="en-US" dirty="0" err="1"/>
              <a:t>learnerships</a:t>
            </a:r>
            <a:r>
              <a:rPr lang="en-US" dirty="0"/>
              <a:t> or apprenticeships) after a process of job readiness or skills development and government providing incentives for companies and employers to provide opportunities for unemployed, uneducated youth.</a:t>
            </a:r>
          </a:p>
          <a:p>
            <a:pPr algn="just"/>
            <a:r>
              <a:rPr lang="en-US" b="1" dirty="0">
                <a:solidFill>
                  <a:srgbClr val="FF0000"/>
                </a:solidFill>
              </a:rPr>
              <a:t>The private sector</a:t>
            </a:r>
            <a:r>
              <a:rPr lang="en-US" dirty="0">
                <a:solidFill>
                  <a:srgbClr val="FF0000"/>
                </a:solidFill>
              </a:rPr>
              <a:t> </a:t>
            </a:r>
            <a:r>
              <a:rPr lang="en-US" dirty="0"/>
              <a:t>– for example, ethical finance, markets for social or environmental goods, or what the social entrepreneur and civil society leader Muhammad </a:t>
            </a:r>
            <a:r>
              <a:rPr lang="en-US" dirty="0" err="1"/>
              <a:t>Yunus</a:t>
            </a:r>
            <a:r>
              <a:rPr lang="en-US" dirty="0"/>
              <a:t> calls “social businesses”. In essence, to create new forms of businesses that offer social return on investment as opposed to pure for-profit businesses.</a:t>
            </a:r>
          </a:p>
          <a:p>
            <a:pPr algn="just"/>
            <a:r>
              <a:rPr lang="en-US" b="1" dirty="0">
                <a:solidFill>
                  <a:srgbClr val="FF0000"/>
                </a:solidFill>
              </a:rPr>
              <a:t>The informal sector</a:t>
            </a:r>
            <a:r>
              <a:rPr lang="en-US" dirty="0">
                <a:solidFill>
                  <a:srgbClr val="FF0000"/>
                </a:solidFill>
              </a:rPr>
              <a:t> </a:t>
            </a:r>
            <a:r>
              <a:rPr lang="en-US" dirty="0"/>
              <a:t>– which plays a critical role in the creation of social movements such as the slow food movement, which started in Italy but has swept across the globe. Another example is restaurants using surplus food to distribute to homeless people, or donating it to schools to use as part of feeding schemes, in essence creating a circular economy.</a:t>
            </a:r>
          </a:p>
          <a:p>
            <a:pPr algn="just"/>
            <a:endParaRPr lang="en-IN" dirty="0"/>
          </a:p>
        </p:txBody>
      </p:sp>
    </p:spTree>
    <p:extLst>
      <p:ext uri="{BB962C8B-B14F-4D97-AF65-F5344CB8AC3E}">
        <p14:creationId xmlns:p14="http://schemas.microsoft.com/office/powerpoint/2010/main" val="31646083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alibri body"/>
              </a:rPr>
              <a:t>UNIT 5</a:t>
            </a:r>
            <a:endParaRPr lang="en-IN" b="1" dirty="0">
              <a:latin typeface="Calibri body"/>
            </a:endParaRPr>
          </a:p>
        </p:txBody>
      </p:sp>
    </p:spTree>
    <p:extLst>
      <p:ext uri="{BB962C8B-B14F-4D97-AF65-F5344CB8AC3E}">
        <p14:creationId xmlns:p14="http://schemas.microsoft.com/office/powerpoint/2010/main" val="1803016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latin typeface="Calibri body"/>
              </a:rPr>
              <a:t>Social Sustainability</a:t>
            </a:r>
            <a:br>
              <a:rPr lang="en-IN" b="1" dirty="0">
                <a:latin typeface="Calibri body"/>
              </a:rPr>
            </a:br>
            <a:endParaRPr lang="en-IN" dirty="0">
              <a:latin typeface="Calibri body"/>
            </a:endParaRPr>
          </a:p>
        </p:txBody>
      </p:sp>
      <p:sp>
        <p:nvSpPr>
          <p:cNvPr id="3" name="Content Placeholder 2"/>
          <p:cNvSpPr>
            <a:spLocks noGrp="1"/>
          </p:cNvSpPr>
          <p:nvPr>
            <p:ph idx="1"/>
          </p:nvPr>
        </p:nvSpPr>
        <p:spPr>
          <a:xfrm>
            <a:off x="838200" y="1232451"/>
            <a:ext cx="10515600" cy="4944511"/>
          </a:xfrm>
        </p:spPr>
        <p:txBody>
          <a:bodyPr>
            <a:normAutofit fontScale="92500" lnSpcReduction="20000"/>
          </a:bodyPr>
          <a:lstStyle/>
          <a:p>
            <a:pPr algn="just"/>
            <a:r>
              <a:rPr lang="en-US" dirty="0"/>
              <a:t>Social sustainability is about </a:t>
            </a:r>
            <a:r>
              <a:rPr lang="en-US" dirty="0">
                <a:solidFill>
                  <a:srgbClr val="FF0000"/>
                </a:solidFill>
              </a:rPr>
              <a:t>identifying and managing business impacts, both positive and negative, on people. The quality of a company’s relationships and engagement with its stakeholders is critical</a:t>
            </a:r>
            <a:r>
              <a:rPr lang="en-US" dirty="0"/>
              <a:t>. Directly or indirectly, companies affect what happens to employees, workers in the value chain, customers and local communities, and it is important to manage impacts proactively.</a:t>
            </a:r>
          </a:p>
          <a:p>
            <a:pPr algn="just"/>
            <a:r>
              <a:rPr lang="en-US" dirty="0"/>
              <a:t>Businesses social license to operate depends greatly on their social sustainability efforts. In addition, a lack of social development, including poverty, inequality and weak rule of law, can hamper business operations and growth.</a:t>
            </a:r>
          </a:p>
          <a:p>
            <a:pPr algn="just"/>
            <a:r>
              <a:rPr lang="en-US" dirty="0"/>
              <a:t>At the same time, </a:t>
            </a:r>
            <a:r>
              <a:rPr lang="en-US" dirty="0">
                <a:solidFill>
                  <a:srgbClr val="FF0000"/>
                </a:solidFill>
              </a:rPr>
              <a:t>actions to achieve social sustainability may unlock new markets, help retain and attract business partners, or be the source for innovation for new product or service lines</a:t>
            </a:r>
            <a:r>
              <a:rPr lang="en-US" dirty="0"/>
              <a:t>. Internal morale and employee engagement may rise, while productivity, risk management and company-community conflict improve.</a:t>
            </a:r>
          </a:p>
          <a:p>
            <a:pPr algn="just"/>
            <a:endParaRPr lang="en-IN" dirty="0"/>
          </a:p>
        </p:txBody>
      </p:sp>
    </p:spTree>
    <p:extLst>
      <p:ext uri="{BB962C8B-B14F-4D97-AF65-F5344CB8AC3E}">
        <p14:creationId xmlns:p14="http://schemas.microsoft.com/office/powerpoint/2010/main" val="1547408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87820"/>
          </a:xfrm>
        </p:spPr>
        <p:txBody>
          <a:bodyPr>
            <a:normAutofit fontScale="90000"/>
          </a:bodyPr>
          <a:lstStyle/>
          <a:p>
            <a:r>
              <a:rPr lang="en-US" b="1" dirty="0">
                <a:latin typeface="Calibri body"/>
              </a:rPr>
              <a:t>Risk Management in Social Enterprise</a:t>
            </a:r>
            <a:endParaRPr lang="en-IN" b="1" dirty="0">
              <a:latin typeface="Calibri body"/>
            </a:endParaRPr>
          </a:p>
        </p:txBody>
      </p:sp>
      <p:sp>
        <p:nvSpPr>
          <p:cNvPr id="5" name="Content Placeholder 4">
            <a:extLst>
              <a:ext uri="{FF2B5EF4-FFF2-40B4-BE49-F238E27FC236}">
                <a16:creationId xmlns:a16="http://schemas.microsoft.com/office/drawing/2014/main" id="{0C519C61-A366-65A3-52DA-6ABC277041C8}"/>
              </a:ext>
            </a:extLst>
          </p:cNvPr>
          <p:cNvSpPr>
            <a:spLocks noGrp="1"/>
          </p:cNvSpPr>
          <p:nvPr>
            <p:ph idx="1"/>
          </p:nvPr>
        </p:nvSpPr>
        <p:spPr>
          <a:xfrm>
            <a:off x="838200" y="1052946"/>
            <a:ext cx="10515600" cy="5124017"/>
          </a:xfrm>
        </p:spPr>
        <p:txBody>
          <a:bodyPr>
            <a:normAutofit fontScale="92500" lnSpcReduction="10000"/>
          </a:bodyPr>
          <a:lstStyle/>
          <a:p>
            <a:pPr marL="0" indent="0">
              <a:buNone/>
            </a:pPr>
            <a:r>
              <a:rPr lang="en-US" dirty="0"/>
              <a:t>Risk management is a crucial aspect of running any business, including social enterprises. Social enterprises, which combine business principles with a social mission, face unique challenges and opportunities. Effectively managing risks is essential for their long-term success and impact. Here are some key considerations for risk management in social enterprises:</a:t>
            </a:r>
          </a:p>
          <a:p>
            <a:pPr marL="514350" indent="-514350">
              <a:buAutoNum type="arabicPeriod"/>
            </a:pPr>
            <a:r>
              <a:rPr lang="en-US" dirty="0">
                <a:solidFill>
                  <a:srgbClr val="FF0000"/>
                </a:solidFill>
              </a:rPr>
              <a:t>Identify and Assess Risks:</a:t>
            </a:r>
            <a:r>
              <a:rPr lang="en-US" dirty="0"/>
              <a:t>  </a:t>
            </a:r>
          </a:p>
          <a:p>
            <a:pPr>
              <a:buFontTx/>
              <a:buChar char="-"/>
            </a:pPr>
            <a:r>
              <a:rPr lang="en-US" dirty="0">
                <a:solidFill>
                  <a:srgbClr val="FF0000"/>
                </a:solidFill>
              </a:rPr>
              <a:t>Financial Risks</a:t>
            </a:r>
            <a:r>
              <a:rPr lang="en-US" dirty="0"/>
              <a:t>: Social enterprises often operate with limited resources. Identify potential financial risks such as insufficient funding, cash flow issues, or unexpected expenses. </a:t>
            </a:r>
          </a:p>
          <a:p>
            <a:pPr>
              <a:buFontTx/>
              <a:buChar char="-"/>
            </a:pPr>
            <a:r>
              <a:rPr lang="en-US" dirty="0">
                <a:solidFill>
                  <a:srgbClr val="FF0000"/>
                </a:solidFill>
              </a:rPr>
              <a:t>Reputational Risks</a:t>
            </a:r>
            <a:r>
              <a:rPr lang="en-US" dirty="0"/>
              <a:t>: Since social enterprises are closely tied to social missions, reputational risks can have a significant impact. Identify risks related to public perception, stakeholder relationships, and partnerships. </a:t>
            </a:r>
          </a:p>
          <a:p>
            <a:pPr>
              <a:buFontTx/>
              <a:buChar char="-"/>
            </a:pPr>
            <a:r>
              <a:rPr lang="en-US" dirty="0">
                <a:solidFill>
                  <a:srgbClr val="FF0000"/>
                </a:solidFill>
              </a:rPr>
              <a:t>Operational Risks</a:t>
            </a:r>
            <a:r>
              <a:rPr lang="en-US" dirty="0"/>
              <a:t>: Assess risks related to day-to-day operations, including supply chain issues, technology failures, and human resource challenges.</a:t>
            </a:r>
            <a:endParaRPr lang="en-IN" dirty="0"/>
          </a:p>
        </p:txBody>
      </p:sp>
    </p:spTree>
    <p:extLst>
      <p:ext uri="{BB962C8B-B14F-4D97-AF65-F5344CB8AC3E}">
        <p14:creationId xmlns:p14="http://schemas.microsoft.com/office/powerpoint/2010/main" val="9401428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4B86FA-7856-D44B-4992-2A02191FFB76}"/>
              </a:ext>
            </a:extLst>
          </p:cNvPr>
          <p:cNvSpPr>
            <a:spLocks noGrp="1"/>
          </p:cNvSpPr>
          <p:nvPr>
            <p:ph idx="1"/>
          </p:nvPr>
        </p:nvSpPr>
        <p:spPr>
          <a:xfrm>
            <a:off x="838200" y="429491"/>
            <a:ext cx="10515600" cy="5747472"/>
          </a:xfrm>
        </p:spPr>
        <p:txBody>
          <a:bodyPr>
            <a:normAutofit lnSpcReduction="10000"/>
          </a:bodyPr>
          <a:lstStyle/>
          <a:p>
            <a:pPr marL="0" indent="0" algn="just">
              <a:buNone/>
            </a:pPr>
            <a:r>
              <a:rPr lang="en-US" dirty="0">
                <a:solidFill>
                  <a:srgbClr val="FF0000"/>
                </a:solidFill>
              </a:rPr>
              <a:t>2. Mission Alignment:  </a:t>
            </a:r>
            <a:r>
              <a:rPr lang="en-US" dirty="0"/>
              <a:t>Ensure that risk management strategies align with the social mission of the enterprise. Balancing financial sustainability with social impact is crucial. </a:t>
            </a:r>
          </a:p>
          <a:p>
            <a:pPr marL="0" indent="0" algn="just">
              <a:buNone/>
            </a:pPr>
            <a:r>
              <a:rPr lang="en-US" dirty="0">
                <a:solidFill>
                  <a:srgbClr val="FF0000"/>
                </a:solidFill>
              </a:rPr>
              <a:t>3. Legal and Regulatory Compliance:  </a:t>
            </a:r>
            <a:r>
              <a:rPr lang="en-US" dirty="0"/>
              <a:t>Stay informed about and comply with relevant laws and regulations. Noncompliance can result in legal challenges that may jeopardize the enterprise's mission and sustainability. </a:t>
            </a:r>
          </a:p>
          <a:p>
            <a:pPr marL="0" indent="0" algn="just">
              <a:buNone/>
            </a:pPr>
            <a:r>
              <a:rPr lang="en-US" dirty="0">
                <a:solidFill>
                  <a:srgbClr val="FF0000"/>
                </a:solidFill>
              </a:rPr>
              <a:t>4. Stakeholder Engagement: </a:t>
            </a:r>
            <a:r>
              <a:rPr lang="en-US" dirty="0"/>
              <a:t>Engage with stakeholders, including beneficiaries, investors, employees, and the community. Understanding their perspectives can help identify potential risks and develop strategies to mitigate them. </a:t>
            </a:r>
          </a:p>
          <a:p>
            <a:pPr marL="0" indent="0" algn="just">
              <a:buNone/>
            </a:pPr>
            <a:r>
              <a:rPr lang="en-US" dirty="0">
                <a:solidFill>
                  <a:srgbClr val="FF0000"/>
                </a:solidFill>
              </a:rPr>
              <a:t>5. Diversification of Funding Sources:  </a:t>
            </a:r>
            <a:r>
              <a:rPr lang="en-US" dirty="0"/>
              <a:t>Social enterprises often rely on a mix of earned income, grants, and donations. Diversifying funding sources can help reduce dependence on a single revenue stream and mitigate financial risks.</a:t>
            </a:r>
            <a:endParaRPr lang="en-IN" dirty="0"/>
          </a:p>
        </p:txBody>
      </p:sp>
    </p:spTree>
    <p:extLst>
      <p:ext uri="{BB962C8B-B14F-4D97-AF65-F5344CB8AC3E}">
        <p14:creationId xmlns:p14="http://schemas.microsoft.com/office/powerpoint/2010/main" val="31092900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4B86FA-7856-D44B-4992-2A02191FFB76}"/>
              </a:ext>
            </a:extLst>
          </p:cNvPr>
          <p:cNvSpPr>
            <a:spLocks noGrp="1"/>
          </p:cNvSpPr>
          <p:nvPr>
            <p:ph idx="1"/>
          </p:nvPr>
        </p:nvSpPr>
        <p:spPr>
          <a:xfrm>
            <a:off x="838200" y="429491"/>
            <a:ext cx="10515600" cy="5747472"/>
          </a:xfrm>
        </p:spPr>
        <p:txBody>
          <a:bodyPr>
            <a:normAutofit lnSpcReduction="10000"/>
          </a:bodyPr>
          <a:lstStyle/>
          <a:p>
            <a:pPr marL="0" indent="0" algn="just">
              <a:buNone/>
            </a:pPr>
            <a:r>
              <a:rPr lang="en-US" dirty="0">
                <a:solidFill>
                  <a:srgbClr val="FF0000"/>
                </a:solidFill>
              </a:rPr>
              <a:t>6. Monitoring and Evaluation: </a:t>
            </a:r>
            <a:r>
              <a:rPr lang="en-US" dirty="0"/>
              <a:t>Establish a robust monitoring and evaluation system to track both financial and social performance. Regular assessments can help identify emerging risks and assess the effectiveness of risk mitigation strategies. </a:t>
            </a:r>
          </a:p>
          <a:p>
            <a:pPr marL="0" indent="0" algn="just">
              <a:buNone/>
            </a:pPr>
            <a:r>
              <a:rPr lang="en-US" dirty="0">
                <a:solidFill>
                  <a:srgbClr val="FF0000"/>
                </a:solidFill>
              </a:rPr>
              <a:t>7. Partnership Due Diligence: </a:t>
            </a:r>
            <a:r>
              <a:rPr lang="en-US" dirty="0"/>
              <a:t>Conduct thorough due diligence when entering into partnerships. Ensure that partners share the same values, and assess the potential risks associated with the partnership. </a:t>
            </a:r>
          </a:p>
          <a:p>
            <a:pPr marL="0" indent="0" algn="just">
              <a:buNone/>
            </a:pPr>
            <a:r>
              <a:rPr lang="en-US" dirty="0">
                <a:solidFill>
                  <a:srgbClr val="FF0000"/>
                </a:solidFill>
              </a:rPr>
              <a:t>8. Adaptability and Innovation: </a:t>
            </a:r>
            <a:r>
              <a:rPr lang="en-US" dirty="0"/>
              <a:t>Social enterprises operate in dynamic environments. Build a culture of adaptability and innovation to respond effectively to changes in the social, economic, and regulatory landscape. </a:t>
            </a:r>
          </a:p>
          <a:p>
            <a:pPr marL="0" indent="0" algn="just">
              <a:buNone/>
            </a:pPr>
            <a:r>
              <a:rPr lang="en-US" dirty="0">
                <a:solidFill>
                  <a:srgbClr val="FF0000"/>
                </a:solidFill>
              </a:rPr>
              <a:t>9. Insurance and Risk Transfer: </a:t>
            </a:r>
            <a:r>
              <a:rPr lang="en-US" dirty="0"/>
              <a:t>Explore insurance options to mitigate certain risks. Consider transferring specific risks through insurance policies, particularly those related to property, liability, and key personnel.</a:t>
            </a:r>
            <a:endParaRPr lang="en-IN" dirty="0"/>
          </a:p>
        </p:txBody>
      </p:sp>
    </p:spTree>
    <p:extLst>
      <p:ext uri="{BB962C8B-B14F-4D97-AF65-F5344CB8AC3E}">
        <p14:creationId xmlns:p14="http://schemas.microsoft.com/office/powerpoint/2010/main" val="3932017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A4B86FA-7856-D44B-4992-2A02191FFB76}"/>
              </a:ext>
            </a:extLst>
          </p:cNvPr>
          <p:cNvSpPr>
            <a:spLocks noGrp="1"/>
          </p:cNvSpPr>
          <p:nvPr>
            <p:ph idx="1"/>
          </p:nvPr>
        </p:nvSpPr>
        <p:spPr>
          <a:xfrm>
            <a:off x="838200" y="429491"/>
            <a:ext cx="10515600" cy="5747472"/>
          </a:xfrm>
        </p:spPr>
        <p:txBody>
          <a:bodyPr/>
          <a:lstStyle/>
          <a:p>
            <a:pPr marL="0" indent="0">
              <a:buNone/>
            </a:pPr>
            <a:r>
              <a:rPr lang="en-US" dirty="0">
                <a:solidFill>
                  <a:srgbClr val="FF0000"/>
                </a:solidFill>
              </a:rPr>
              <a:t>10. Crisis Management and Contingency Planning:</a:t>
            </a:r>
          </a:p>
          <a:p>
            <a:pPr marL="0" indent="0">
              <a:buNone/>
            </a:pPr>
            <a:r>
              <a:rPr lang="en-US" dirty="0"/>
              <a:t>Develop a comprehensive crisis management plan that outlines steps to be taken in the event of unforeseen challenges. Having contingency plans in place can minimize the impact of crises.</a:t>
            </a:r>
            <a:endParaRPr lang="en-IN" dirty="0"/>
          </a:p>
        </p:txBody>
      </p:sp>
    </p:spTree>
    <p:extLst>
      <p:ext uri="{BB962C8B-B14F-4D97-AF65-F5344CB8AC3E}">
        <p14:creationId xmlns:p14="http://schemas.microsoft.com/office/powerpoint/2010/main" val="6797922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US" sz="4000" b="1" dirty="0">
                <a:latin typeface="Calibri body"/>
              </a:rPr>
              <a:t>Marketing Management for Social Ventures</a:t>
            </a:r>
          </a:p>
        </p:txBody>
      </p:sp>
      <p:sp>
        <p:nvSpPr>
          <p:cNvPr id="3" name="Content Placeholder 2"/>
          <p:cNvSpPr>
            <a:spLocks noGrp="1"/>
          </p:cNvSpPr>
          <p:nvPr>
            <p:ph idx="1"/>
          </p:nvPr>
        </p:nvSpPr>
        <p:spPr/>
        <p:txBody>
          <a:bodyPr>
            <a:normAutofit/>
          </a:bodyPr>
          <a:lstStyle/>
          <a:p>
            <a:pPr algn="just"/>
            <a:r>
              <a:rPr lang="en-US" sz="2400" dirty="0"/>
              <a:t>Marketing strategy is the key element in building a sustainable business venture. It starts with clarifying the vision, mission and values of the social enterprise, analyzing the potential users and competitors and elaborating the market determinants such as product, price, placement and promotion. Managing effective distribution systems, promotion and communication are important factors in achieving the desired social impact.</a:t>
            </a:r>
          </a:p>
          <a:p>
            <a:pPr algn="just"/>
            <a:r>
              <a:rPr lang="en-US" sz="2400" b="1" dirty="0"/>
              <a:t>Marketing for social entrepreneurship</a:t>
            </a:r>
            <a:r>
              <a:rPr lang="en-US" sz="2400" dirty="0"/>
              <a:t> is a social and managerial process in which individuals and groups receive what they want and need through the exchange of products and values. The task of marketing is to identify and define specific markets for specific products.</a:t>
            </a:r>
          </a:p>
          <a:p>
            <a:pPr algn="just"/>
            <a:endParaRPr lang="en-IN" sz="2400" dirty="0"/>
          </a:p>
        </p:txBody>
      </p:sp>
    </p:spTree>
    <p:extLst>
      <p:ext uri="{BB962C8B-B14F-4D97-AF65-F5344CB8AC3E}">
        <p14:creationId xmlns:p14="http://schemas.microsoft.com/office/powerpoint/2010/main" val="3025304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fontAlgn="base"/>
            <a:r>
              <a:rPr lang="en-IN" sz="4000" b="1" dirty="0"/>
              <a:t>Marketing research and analysis</a:t>
            </a:r>
          </a:p>
        </p:txBody>
      </p:sp>
      <p:sp>
        <p:nvSpPr>
          <p:cNvPr id="3" name="Content Placeholder 2"/>
          <p:cNvSpPr>
            <a:spLocks noGrp="1"/>
          </p:cNvSpPr>
          <p:nvPr>
            <p:ph idx="1"/>
          </p:nvPr>
        </p:nvSpPr>
        <p:spPr/>
        <p:txBody>
          <a:bodyPr>
            <a:normAutofit/>
          </a:bodyPr>
          <a:lstStyle/>
          <a:p>
            <a:pPr marL="0" indent="0" algn="just" fontAlgn="base">
              <a:buNone/>
            </a:pPr>
            <a:r>
              <a:rPr lang="en-US" sz="2400" dirty="0"/>
              <a:t>The first step in successfully positioning the new business venture, is to conduct a thorough marketing research, analyzing who the existing and potential users of the products and services will be, what is the market size and who are the competitors.</a:t>
            </a:r>
          </a:p>
          <a:p>
            <a:pPr marL="0" indent="0" algn="just" fontAlgn="base">
              <a:buNone/>
            </a:pPr>
            <a:r>
              <a:rPr lang="en-US" sz="2400" dirty="0"/>
              <a:t>The market should be analyzed in terms of demographics, social-economical and geographical distribution and size. Useful question that should be asked on this stage are:</a:t>
            </a:r>
          </a:p>
          <a:p>
            <a:pPr algn="just" fontAlgn="base"/>
            <a:r>
              <a:rPr lang="en-US" sz="2400" b="1" dirty="0"/>
              <a:t>Who</a:t>
            </a:r>
            <a:r>
              <a:rPr lang="en-US" sz="2400" dirty="0"/>
              <a:t> are you targeting?</a:t>
            </a:r>
          </a:p>
          <a:p>
            <a:pPr algn="just" fontAlgn="base"/>
            <a:r>
              <a:rPr lang="en-US" sz="2400" b="1" dirty="0"/>
              <a:t>What</a:t>
            </a:r>
            <a:r>
              <a:rPr lang="en-US" sz="2400" dirty="0"/>
              <a:t> are the main characteristics of the target group?</a:t>
            </a:r>
          </a:p>
          <a:p>
            <a:pPr algn="just" fontAlgn="base"/>
            <a:r>
              <a:rPr lang="en-US" sz="2400" b="1" dirty="0"/>
              <a:t>How many</a:t>
            </a:r>
            <a:r>
              <a:rPr lang="en-US" sz="2400" dirty="0"/>
              <a:t> people you want to reach?</a:t>
            </a:r>
          </a:p>
          <a:p>
            <a:pPr algn="just" fontAlgn="base"/>
            <a:r>
              <a:rPr lang="en-US" sz="2400" b="1" dirty="0"/>
              <a:t>Where</a:t>
            </a:r>
            <a:r>
              <a:rPr lang="en-US" sz="2400" dirty="0"/>
              <a:t> are those people?</a:t>
            </a:r>
          </a:p>
          <a:p>
            <a:pPr algn="just"/>
            <a:endParaRPr lang="en-IN" sz="2400" dirty="0"/>
          </a:p>
        </p:txBody>
      </p:sp>
    </p:spTree>
    <p:extLst>
      <p:ext uri="{BB962C8B-B14F-4D97-AF65-F5344CB8AC3E}">
        <p14:creationId xmlns:p14="http://schemas.microsoft.com/office/powerpoint/2010/main" val="38104303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dirty="0">
                <a:latin typeface="Calibri body"/>
              </a:rPr>
              <a:t>Marketing Management for Social Ventures</a:t>
            </a:r>
            <a:endParaRPr lang="en-IN" sz="4000" dirty="0">
              <a:latin typeface="Calibri body"/>
            </a:endParaRPr>
          </a:p>
        </p:txBody>
      </p:sp>
      <p:sp>
        <p:nvSpPr>
          <p:cNvPr id="3" name="Content Placeholder 2"/>
          <p:cNvSpPr>
            <a:spLocks noGrp="1"/>
          </p:cNvSpPr>
          <p:nvPr>
            <p:ph idx="1"/>
          </p:nvPr>
        </p:nvSpPr>
        <p:spPr/>
        <p:txBody>
          <a:bodyPr>
            <a:normAutofit/>
          </a:bodyPr>
          <a:lstStyle/>
          <a:p>
            <a:pPr algn="just"/>
            <a:r>
              <a:rPr lang="en-US" sz="3200" b="1" dirty="0"/>
              <a:t>Marketing for social entrepreneurship</a:t>
            </a:r>
            <a:r>
              <a:rPr lang="en-US" sz="3200" dirty="0"/>
              <a:t> is a </a:t>
            </a:r>
            <a:r>
              <a:rPr lang="en-US" sz="3200" dirty="0">
                <a:solidFill>
                  <a:srgbClr val="FF0000"/>
                </a:solidFill>
              </a:rPr>
              <a:t>social and managerial process in which individuals and groups receive what they want and need through the exchange of products and values</a:t>
            </a:r>
            <a:r>
              <a:rPr lang="en-US" sz="3200" dirty="0"/>
              <a:t>. The task of marketing is to identify and define specific markets for specific products.</a:t>
            </a:r>
            <a:endParaRPr lang="en-IN" sz="3200" dirty="0"/>
          </a:p>
        </p:txBody>
      </p:sp>
    </p:spTree>
    <p:extLst>
      <p:ext uri="{BB962C8B-B14F-4D97-AF65-F5344CB8AC3E}">
        <p14:creationId xmlns:p14="http://schemas.microsoft.com/office/powerpoint/2010/main" val="38393936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body"/>
              </a:rPr>
              <a:t>The Four Ps of the marketing mix</a:t>
            </a:r>
            <a:br>
              <a:rPr lang="en-US" b="1" dirty="0">
                <a:latin typeface="Calibri body"/>
              </a:rPr>
            </a:br>
            <a:endParaRPr lang="en-IN" b="1" dirty="0">
              <a:latin typeface="Calibri body"/>
            </a:endParaRPr>
          </a:p>
        </p:txBody>
      </p:sp>
      <p:sp>
        <p:nvSpPr>
          <p:cNvPr id="3" name="Content Placeholder 2"/>
          <p:cNvSpPr>
            <a:spLocks noGrp="1"/>
          </p:cNvSpPr>
          <p:nvPr>
            <p:ph idx="1"/>
          </p:nvPr>
        </p:nvSpPr>
        <p:spPr>
          <a:xfrm>
            <a:off x="838200" y="1496291"/>
            <a:ext cx="10515600" cy="4680672"/>
          </a:xfrm>
        </p:spPr>
        <p:txBody>
          <a:bodyPr>
            <a:normAutofit/>
          </a:bodyPr>
          <a:lstStyle/>
          <a:p>
            <a:pPr algn="just" fontAlgn="base"/>
            <a:r>
              <a:rPr lang="en-US" sz="3200" dirty="0"/>
              <a:t>The Four P’s is a common tool to analyze the marketing mix of the business venture. </a:t>
            </a:r>
            <a:r>
              <a:rPr lang="en-US" sz="3200" dirty="0">
                <a:solidFill>
                  <a:srgbClr val="FF0000"/>
                </a:solidFill>
              </a:rPr>
              <a:t>The four P’s represent the product, price, placement and promotion </a:t>
            </a:r>
            <a:r>
              <a:rPr lang="en-US" sz="3200" dirty="0"/>
              <a:t>and aims at comprising all aspects of the production and deliverance processes in a simple and convenient manner.</a:t>
            </a:r>
          </a:p>
          <a:p>
            <a:pPr marL="0" indent="0" algn="just" fontAlgn="base">
              <a:buNone/>
            </a:pPr>
            <a:endParaRPr lang="en-US" sz="3200" dirty="0"/>
          </a:p>
          <a:p>
            <a:pPr algn="just" fontAlgn="base"/>
            <a:r>
              <a:rPr lang="en-US" sz="3200" dirty="0"/>
              <a:t>The product or service that is created through a user-driven design is the core of the marketing strategy. </a:t>
            </a:r>
          </a:p>
          <a:p>
            <a:pPr algn="just"/>
            <a:endParaRPr lang="en-IN" dirty="0"/>
          </a:p>
        </p:txBody>
      </p:sp>
    </p:spTree>
    <p:extLst>
      <p:ext uri="{BB962C8B-B14F-4D97-AF65-F5344CB8AC3E}">
        <p14:creationId xmlns:p14="http://schemas.microsoft.com/office/powerpoint/2010/main" val="31077803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body"/>
              </a:rPr>
              <a:t>The Four Ps of the marketing mix</a:t>
            </a:r>
            <a:br>
              <a:rPr lang="en-US" b="1" dirty="0">
                <a:latin typeface="Calibri body"/>
              </a:rPr>
            </a:br>
            <a:endParaRPr lang="en-IN" b="1" dirty="0">
              <a:latin typeface="Calibri body"/>
            </a:endParaRPr>
          </a:p>
        </p:txBody>
      </p:sp>
      <p:sp>
        <p:nvSpPr>
          <p:cNvPr id="3" name="Content Placeholder 2"/>
          <p:cNvSpPr>
            <a:spLocks noGrp="1"/>
          </p:cNvSpPr>
          <p:nvPr>
            <p:ph idx="1"/>
          </p:nvPr>
        </p:nvSpPr>
        <p:spPr>
          <a:xfrm>
            <a:off x="838200" y="985962"/>
            <a:ext cx="10515600" cy="5191001"/>
          </a:xfrm>
        </p:spPr>
        <p:txBody>
          <a:bodyPr>
            <a:normAutofit/>
          </a:bodyPr>
          <a:lstStyle/>
          <a:p>
            <a:endParaRPr lang="en-IN" dirty="0"/>
          </a:p>
        </p:txBody>
      </p:sp>
      <p:pic>
        <p:nvPicPr>
          <p:cNvPr id="4" name="Picture 3"/>
          <p:cNvPicPr>
            <a:picLocks noChangeAspect="1"/>
          </p:cNvPicPr>
          <p:nvPr/>
        </p:nvPicPr>
        <p:blipFill>
          <a:blip r:embed="rId2"/>
          <a:stretch>
            <a:fillRect/>
          </a:stretch>
        </p:blipFill>
        <p:spPr>
          <a:xfrm>
            <a:off x="838200" y="1027906"/>
            <a:ext cx="10515600" cy="5321345"/>
          </a:xfrm>
          <a:prstGeom prst="rect">
            <a:avLst/>
          </a:prstGeom>
        </p:spPr>
      </p:pic>
    </p:spTree>
    <p:extLst>
      <p:ext uri="{BB962C8B-B14F-4D97-AF65-F5344CB8AC3E}">
        <p14:creationId xmlns:p14="http://schemas.microsoft.com/office/powerpoint/2010/main" val="27480414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2B57B-AC6C-17C4-D19E-3B75260E172F}"/>
              </a:ext>
            </a:extLst>
          </p:cNvPr>
          <p:cNvSpPr>
            <a:spLocks noGrp="1"/>
          </p:cNvSpPr>
          <p:nvPr>
            <p:ph type="title"/>
          </p:nvPr>
        </p:nvSpPr>
        <p:spPr>
          <a:xfrm>
            <a:off x="838200" y="365125"/>
            <a:ext cx="10515600" cy="854075"/>
          </a:xfrm>
        </p:spPr>
        <p:txBody>
          <a:bodyPr/>
          <a:lstStyle/>
          <a:p>
            <a:r>
              <a:rPr lang="en-US" b="1" dirty="0">
                <a:solidFill>
                  <a:srgbClr val="FF0000"/>
                </a:solidFill>
              </a:rPr>
              <a:t>Social Sectors </a:t>
            </a:r>
            <a:r>
              <a:rPr lang="en-US" b="1" dirty="0" err="1">
                <a:solidFill>
                  <a:srgbClr val="FF0000"/>
                </a:solidFill>
              </a:rPr>
              <a:t>Perespective</a:t>
            </a:r>
            <a:endParaRPr lang="en-IN" b="1" dirty="0">
              <a:solidFill>
                <a:srgbClr val="FF0000"/>
              </a:solidFill>
            </a:endParaRPr>
          </a:p>
        </p:txBody>
      </p:sp>
      <p:sp>
        <p:nvSpPr>
          <p:cNvPr id="3" name="Content Placeholder 2">
            <a:extLst>
              <a:ext uri="{FF2B5EF4-FFF2-40B4-BE49-F238E27FC236}">
                <a16:creationId xmlns:a16="http://schemas.microsoft.com/office/drawing/2014/main" id="{27EAEE93-D1F3-93DB-288F-985ABE068D0D}"/>
              </a:ext>
            </a:extLst>
          </p:cNvPr>
          <p:cNvSpPr>
            <a:spLocks noGrp="1"/>
          </p:cNvSpPr>
          <p:nvPr>
            <p:ph idx="1"/>
          </p:nvPr>
        </p:nvSpPr>
        <p:spPr>
          <a:xfrm>
            <a:off x="838200" y="1316182"/>
            <a:ext cx="10515600" cy="4860781"/>
          </a:xfrm>
        </p:spPr>
        <p:txBody>
          <a:bodyPr>
            <a:normAutofit lnSpcReduction="10000"/>
          </a:bodyPr>
          <a:lstStyle/>
          <a:p>
            <a:pPr marL="0" indent="0" algn="just">
              <a:buNone/>
            </a:pPr>
            <a:r>
              <a:rPr lang="en-US" dirty="0"/>
              <a:t>Social sectors encompass a wide range of areas that address societal needs and challenges. These sectors include education, healthcare, environmental sustainability, poverty alleviation, and more. Social entrepreneurship is an approach within these sectors that involves using business principles and innovative strategies to create positive social or environmental impact. Here are some perspectives on social sectors and the role of social entrepreneurship:</a:t>
            </a:r>
          </a:p>
          <a:p>
            <a:pPr marL="0" indent="0" algn="just">
              <a:buNone/>
            </a:pPr>
            <a:r>
              <a:rPr lang="en-IN" dirty="0">
                <a:solidFill>
                  <a:srgbClr val="FF0000"/>
                </a:solidFill>
              </a:rPr>
              <a:t>1. Identifying Social Needs:</a:t>
            </a:r>
            <a:endParaRPr lang="en-US" dirty="0">
              <a:solidFill>
                <a:srgbClr val="FF0000"/>
              </a:solidFill>
            </a:endParaRPr>
          </a:p>
          <a:p>
            <a:pPr marL="0" indent="0" algn="just">
              <a:buNone/>
            </a:pPr>
            <a:r>
              <a:rPr lang="en-US" dirty="0"/>
              <a:t>Social sectors are often defined by the pressing needs and challenges within a society. These needs can include access to quality education, healthcare, clean energy, and poverty reduction.  Social entrepreneurs identify gaps and inefficiencies in existing systems and work towards developing innovative solutions to address these needs.</a:t>
            </a:r>
            <a:endParaRPr lang="en-IN" dirty="0"/>
          </a:p>
        </p:txBody>
      </p:sp>
    </p:spTree>
    <p:extLst>
      <p:ext uri="{BB962C8B-B14F-4D97-AF65-F5344CB8AC3E}">
        <p14:creationId xmlns:p14="http://schemas.microsoft.com/office/powerpoint/2010/main" val="20869171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00" b="1" dirty="0">
                <a:latin typeface="Calibri body"/>
              </a:rPr>
              <a:t>The Four Ps of the marketing mix</a:t>
            </a:r>
            <a:br>
              <a:rPr lang="en-US" sz="4200" b="1" dirty="0">
                <a:latin typeface="Calibri body"/>
              </a:rPr>
            </a:br>
            <a:endParaRPr lang="en-IN" sz="4200" b="1" dirty="0">
              <a:latin typeface="Calibri body"/>
            </a:endParaRPr>
          </a:p>
        </p:txBody>
      </p:sp>
      <p:sp>
        <p:nvSpPr>
          <p:cNvPr id="3" name="Content Placeholder 2"/>
          <p:cNvSpPr>
            <a:spLocks noGrp="1"/>
          </p:cNvSpPr>
          <p:nvPr>
            <p:ph idx="1"/>
          </p:nvPr>
        </p:nvSpPr>
        <p:spPr>
          <a:xfrm>
            <a:off x="838200" y="1385455"/>
            <a:ext cx="10515600" cy="4791508"/>
          </a:xfrm>
        </p:spPr>
        <p:txBody>
          <a:bodyPr>
            <a:normAutofit fontScale="85000" lnSpcReduction="20000"/>
          </a:bodyPr>
          <a:lstStyle/>
          <a:p>
            <a:pPr fontAlgn="base"/>
            <a:r>
              <a:rPr lang="en-US" b="1" dirty="0">
                <a:solidFill>
                  <a:srgbClr val="FF0000"/>
                </a:solidFill>
              </a:rPr>
              <a:t>The price</a:t>
            </a:r>
            <a:r>
              <a:rPr lang="en-US" dirty="0">
                <a:solidFill>
                  <a:srgbClr val="FF0000"/>
                </a:solidFill>
              </a:rPr>
              <a:t> </a:t>
            </a:r>
            <a:r>
              <a:rPr lang="en-US" dirty="0"/>
              <a:t>is a key element that determines not only the competitiveness of the product/service but also its accessibility to the audience, thus reflecting the social outcome of the venture. </a:t>
            </a:r>
          </a:p>
          <a:p>
            <a:pPr fontAlgn="base"/>
            <a:r>
              <a:rPr lang="en-US" dirty="0"/>
              <a:t>The goal of the social enterprise is to make the product or service as accessible as possible, and that means offering the value needed to produce the desired social outcome in the most affordable manner. </a:t>
            </a:r>
          </a:p>
          <a:p>
            <a:pPr fontAlgn="base"/>
            <a:r>
              <a:rPr lang="en-US" dirty="0"/>
              <a:t>In the same time the quality should not be compromised in order to secure lower price. Optimizing the costs of production is the key to success in both: maximizing customer benefits and ensuring financial sustainability of the enterprise. </a:t>
            </a:r>
          </a:p>
          <a:p>
            <a:pPr fontAlgn="base"/>
            <a:r>
              <a:rPr lang="en-US" dirty="0"/>
              <a:t>But affordability does not depend only on managing manufacturing costs. It can also be attained through external financing, creative payment or distribution schemes. These multiple aspects should all be reflected in the marketing and the business plan.</a:t>
            </a:r>
          </a:p>
          <a:p>
            <a:pPr fontAlgn="base"/>
            <a:r>
              <a:rPr lang="en-US" dirty="0"/>
              <a:t>The cost refers to what you’re paying to produce, promote, and distribute your product or service, while the pricing refers to what you’re charging your customers or clients.</a:t>
            </a:r>
          </a:p>
          <a:p>
            <a:endParaRPr lang="en-IN" dirty="0"/>
          </a:p>
        </p:txBody>
      </p:sp>
    </p:spTree>
    <p:extLst>
      <p:ext uri="{BB962C8B-B14F-4D97-AF65-F5344CB8AC3E}">
        <p14:creationId xmlns:p14="http://schemas.microsoft.com/office/powerpoint/2010/main" val="870300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body"/>
              </a:rPr>
              <a:t>The Four Ps of the marketing mix</a:t>
            </a:r>
            <a:br>
              <a:rPr lang="en-US" b="1" dirty="0">
                <a:latin typeface="Calibri body"/>
              </a:rPr>
            </a:br>
            <a:endParaRPr lang="en-IN" b="1" dirty="0">
              <a:latin typeface="Calibri body"/>
            </a:endParaRPr>
          </a:p>
        </p:txBody>
      </p:sp>
      <p:sp>
        <p:nvSpPr>
          <p:cNvPr id="3" name="Content Placeholder 2"/>
          <p:cNvSpPr>
            <a:spLocks noGrp="1"/>
          </p:cNvSpPr>
          <p:nvPr>
            <p:ph idx="1"/>
          </p:nvPr>
        </p:nvSpPr>
        <p:spPr>
          <a:xfrm>
            <a:off x="838200" y="1302327"/>
            <a:ext cx="10515600" cy="4874636"/>
          </a:xfrm>
        </p:spPr>
        <p:txBody>
          <a:bodyPr>
            <a:normAutofit/>
          </a:bodyPr>
          <a:lstStyle/>
          <a:p>
            <a:pPr algn="just" fontAlgn="base"/>
            <a:r>
              <a:rPr lang="en-US" dirty="0"/>
              <a:t>In certain cases, the price for the product or service could be placed below the cost of production, if other activities or sources of revenue could subsidize it and ensure the financial viability of the enterprise.</a:t>
            </a:r>
          </a:p>
          <a:p>
            <a:pPr algn="just" fontAlgn="base"/>
            <a:r>
              <a:rPr lang="en-US" b="1" dirty="0">
                <a:solidFill>
                  <a:srgbClr val="FF0000"/>
                </a:solidFill>
              </a:rPr>
              <a:t>Placement</a:t>
            </a:r>
            <a:r>
              <a:rPr lang="en-US" dirty="0"/>
              <a:t> refers to the distribution channel that are employed in delivering the product and the service to the end users. Accessing more people or larger target audience is a key factor for the success of the social enterprise.</a:t>
            </a:r>
          </a:p>
          <a:p>
            <a:pPr algn="just"/>
            <a:r>
              <a:rPr lang="en-US" b="1" dirty="0">
                <a:solidFill>
                  <a:srgbClr val="FF0000"/>
                </a:solidFill>
              </a:rPr>
              <a:t>Promotion</a:t>
            </a:r>
            <a:r>
              <a:rPr lang="en-US" dirty="0"/>
              <a:t> focus on building relationship with the potential customers. Effective promotion heavily relies on understanding customers’ behaviors and preferences and on resources that the company has for advertising</a:t>
            </a:r>
            <a:endParaRPr lang="en-IN" dirty="0"/>
          </a:p>
        </p:txBody>
      </p:sp>
    </p:spTree>
    <p:extLst>
      <p:ext uri="{BB962C8B-B14F-4D97-AF65-F5344CB8AC3E}">
        <p14:creationId xmlns:p14="http://schemas.microsoft.com/office/powerpoint/2010/main" val="2054084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Calibri body"/>
              </a:rPr>
              <a:t>Legal Framework</a:t>
            </a:r>
            <a:endParaRPr lang="en-IN" b="1" dirty="0">
              <a:latin typeface="Calibri body"/>
            </a:endParaRPr>
          </a:p>
        </p:txBody>
      </p:sp>
      <p:sp>
        <p:nvSpPr>
          <p:cNvPr id="3" name="Content Placeholder 2"/>
          <p:cNvSpPr>
            <a:spLocks noGrp="1"/>
          </p:cNvSpPr>
          <p:nvPr>
            <p:ph idx="1"/>
          </p:nvPr>
        </p:nvSpPr>
        <p:spPr>
          <a:xfrm>
            <a:off x="688074" y="1540563"/>
            <a:ext cx="10515600" cy="4351338"/>
          </a:xfrm>
        </p:spPr>
        <p:txBody>
          <a:bodyPr>
            <a:normAutofit/>
          </a:bodyPr>
          <a:lstStyle/>
          <a:p>
            <a:pPr algn="just"/>
            <a:r>
              <a:rPr lang="en-US" sz="2000" dirty="0"/>
              <a:t>For </a:t>
            </a:r>
            <a:r>
              <a:rPr lang="en-US" sz="2000" dirty="0">
                <a:solidFill>
                  <a:srgbClr val="FF0000"/>
                </a:solidFill>
              </a:rPr>
              <a:t>each project to extract natural resources from the ground, there are rules that govern the rights and responsibilities of governments, companies, and citizens. Together these rules are called a legal framework, or legal architecture</a:t>
            </a:r>
            <a:r>
              <a:rPr lang="en-US" sz="2000" dirty="0"/>
              <a:t>. </a:t>
            </a:r>
          </a:p>
          <a:p>
            <a:pPr algn="just"/>
            <a:r>
              <a:rPr lang="en-US" sz="2000" dirty="0"/>
              <a:t>A well-designed legal architecture should provide rules for </a:t>
            </a:r>
            <a:r>
              <a:rPr lang="en-US" sz="2000" dirty="0">
                <a:solidFill>
                  <a:srgbClr val="FF0000"/>
                </a:solidFill>
              </a:rPr>
              <a:t>how state institutions are structured; how companies acquire and manage licenses; the fiscal terms governing payments between companies and the state; environmental management; relationships between extractive projects and neighboring communities; the behavior of public officials active in the sector; public information disclosure and </a:t>
            </a:r>
            <a:r>
              <a:rPr lang="en-IN" sz="2000" dirty="0">
                <a:solidFill>
                  <a:srgbClr val="FF0000"/>
                </a:solidFill>
              </a:rPr>
              <a:t>accountability </a:t>
            </a:r>
            <a:r>
              <a:rPr lang="en-US" sz="2000" dirty="0">
                <a:solidFill>
                  <a:srgbClr val="FF0000"/>
                </a:solidFill>
              </a:rPr>
              <a:t>and how the government will manage natural resource revenues.</a:t>
            </a:r>
          </a:p>
          <a:p>
            <a:pPr algn="just"/>
            <a:r>
              <a:rPr lang="en-US" sz="2000" dirty="0"/>
              <a:t>Legal frameworks comprise a </a:t>
            </a:r>
            <a:r>
              <a:rPr lang="en-US" sz="2000" dirty="0">
                <a:solidFill>
                  <a:srgbClr val="FF0000"/>
                </a:solidFill>
              </a:rPr>
              <a:t>set of documents that include the constitution, legislation, regulations, and contracts.</a:t>
            </a:r>
          </a:p>
          <a:p>
            <a:pPr marL="0" indent="0" algn="just">
              <a:buNone/>
            </a:pPr>
            <a:r>
              <a:rPr lang="en-US" sz="2000" dirty="0"/>
              <a:t>The most common types of business entities include </a:t>
            </a:r>
            <a:r>
              <a:rPr lang="en-US" sz="2000" dirty="0">
                <a:solidFill>
                  <a:srgbClr val="FF0000"/>
                </a:solidFill>
              </a:rPr>
              <a:t>sole proprietorships, partnerships, limited liability companies, corporations and cooperatives</a:t>
            </a:r>
            <a:r>
              <a:rPr lang="en-US" sz="2000" dirty="0"/>
              <a:t>. Here's more about each type of legal structure.</a:t>
            </a:r>
            <a:endParaRPr lang="en-IN" sz="2000" dirty="0"/>
          </a:p>
        </p:txBody>
      </p:sp>
    </p:spTree>
    <p:extLst>
      <p:ext uri="{BB962C8B-B14F-4D97-AF65-F5344CB8AC3E}">
        <p14:creationId xmlns:p14="http://schemas.microsoft.com/office/powerpoint/2010/main" val="11261993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43239"/>
          </a:xfrm>
        </p:spPr>
        <p:txBody>
          <a:bodyPr/>
          <a:lstStyle/>
          <a:p>
            <a:r>
              <a:rPr lang="en-US" b="1" dirty="0">
                <a:latin typeface="Calibri body"/>
              </a:rPr>
              <a:t>Legal Framework</a:t>
            </a:r>
            <a:endParaRPr lang="en-IN" b="1" dirty="0">
              <a:latin typeface="Calibri body"/>
            </a:endParaRPr>
          </a:p>
        </p:txBody>
      </p:sp>
      <p:sp>
        <p:nvSpPr>
          <p:cNvPr id="3" name="Content Placeholder 2"/>
          <p:cNvSpPr>
            <a:spLocks noGrp="1"/>
          </p:cNvSpPr>
          <p:nvPr>
            <p:ph idx="1"/>
          </p:nvPr>
        </p:nvSpPr>
        <p:spPr>
          <a:xfrm>
            <a:off x="838200" y="1108364"/>
            <a:ext cx="10515600" cy="5068600"/>
          </a:xfrm>
        </p:spPr>
        <p:txBody>
          <a:bodyPr>
            <a:noAutofit/>
          </a:bodyPr>
          <a:lstStyle/>
          <a:p>
            <a:pPr marL="0" indent="0" algn="just">
              <a:buNone/>
            </a:pPr>
            <a:r>
              <a:rPr lang="en-US" sz="1800" dirty="0"/>
              <a:t>The legal framework for social ventures can vary depending on the country and legal system in which the venture operates. However, there are common legal structures and considerations that social entrepreneurs often explore. Here are some key elements of the legal framework for social ventures: </a:t>
            </a:r>
          </a:p>
          <a:p>
            <a:pPr marL="342900" indent="-342900" algn="just">
              <a:buAutoNum type="arabicPeriod"/>
            </a:pPr>
            <a:r>
              <a:rPr lang="en-US" sz="1800" dirty="0">
                <a:solidFill>
                  <a:srgbClr val="FF0000"/>
                </a:solidFill>
              </a:rPr>
              <a:t>Legal Structure: </a:t>
            </a:r>
          </a:p>
          <a:p>
            <a:pPr algn="just">
              <a:buFontTx/>
              <a:buChar char="-"/>
            </a:pPr>
            <a:r>
              <a:rPr lang="en-US" sz="1800" dirty="0"/>
              <a:t>Nonprofit Organizations: Many social ventures choose to register as nonprofit organizations or charities. This legal structure is often associated with tax benefits and restrictions on profit distribution. </a:t>
            </a:r>
          </a:p>
          <a:p>
            <a:pPr algn="just">
              <a:buFontTx/>
              <a:buChar char="-"/>
            </a:pPr>
            <a:r>
              <a:rPr lang="en-US" sz="1800" dirty="0"/>
              <a:t>Social Enterprises: In some jurisdictions, there are legal structures specifically designed for social enterprises, such as Benefit Corporations (B Corps) or Community Interest Companies (CICs). These entities are typically required to balance social and environmental goals with financial returns. </a:t>
            </a:r>
          </a:p>
          <a:p>
            <a:pPr marL="0" indent="0" algn="just">
              <a:buNone/>
            </a:pPr>
            <a:r>
              <a:rPr lang="en-US" sz="1800" dirty="0">
                <a:solidFill>
                  <a:srgbClr val="FF0000"/>
                </a:solidFill>
              </a:rPr>
              <a:t>2. Registration and Compliance:  </a:t>
            </a:r>
            <a:r>
              <a:rPr lang="en-US" sz="1800" dirty="0"/>
              <a:t>Social ventures need to comply with registration and reporting requirements of the jurisdiction in which they operate. This may include registering with a government agency, filing annual reports, and adhering to specific legal guidelines for their chosen structure.</a:t>
            </a:r>
          </a:p>
          <a:p>
            <a:pPr marL="0" indent="0" algn="just">
              <a:buNone/>
            </a:pPr>
            <a:r>
              <a:rPr lang="en-US" sz="1800" dirty="0">
                <a:solidFill>
                  <a:srgbClr val="FF0000"/>
                </a:solidFill>
              </a:rPr>
              <a:t>3. Tax Considerations: </a:t>
            </a:r>
            <a:r>
              <a:rPr lang="en-US" sz="1800" dirty="0"/>
              <a:t> Nonprofits often enjoy tax-exempt status, meaning they are not required to pay certain taxes. Social enterprises may also benefit from tax incentives or concessions, depending on the jurisdiction.</a:t>
            </a:r>
          </a:p>
          <a:p>
            <a:pPr marL="0" indent="0" algn="just">
              <a:buNone/>
            </a:pPr>
            <a:r>
              <a:rPr lang="en-US" sz="1800" dirty="0"/>
              <a:t> </a:t>
            </a:r>
            <a:r>
              <a:rPr lang="en-US" sz="1800" dirty="0">
                <a:solidFill>
                  <a:srgbClr val="FF0000"/>
                </a:solidFill>
              </a:rPr>
              <a:t>4. Governance Structure:</a:t>
            </a:r>
            <a:r>
              <a:rPr lang="en-US" sz="1800" dirty="0"/>
              <a:t> Social ventures need to establish a governance structure that aligns with their mission. This may involve the creation of a board of directors, committees, or advisory boards to ensure accountability and transparency. </a:t>
            </a:r>
            <a:endParaRPr lang="en-IN" sz="1800" dirty="0"/>
          </a:p>
        </p:txBody>
      </p:sp>
    </p:spTree>
    <p:extLst>
      <p:ext uri="{BB962C8B-B14F-4D97-AF65-F5344CB8AC3E}">
        <p14:creationId xmlns:p14="http://schemas.microsoft.com/office/powerpoint/2010/main" val="9022782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1782"/>
            <a:ext cx="10515600" cy="5775182"/>
          </a:xfrm>
        </p:spPr>
        <p:txBody>
          <a:bodyPr>
            <a:noAutofit/>
          </a:bodyPr>
          <a:lstStyle/>
          <a:p>
            <a:pPr marL="0" indent="0" algn="just">
              <a:buNone/>
            </a:pPr>
            <a:r>
              <a:rPr lang="en-US" sz="2000" dirty="0">
                <a:solidFill>
                  <a:srgbClr val="FF0000"/>
                </a:solidFill>
              </a:rPr>
              <a:t>5. Mission Lock: </a:t>
            </a:r>
            <a:r>
              <a:rPr lang="en-US" sz="2000" dirty="0"/>
              <a:t>Some legal structures for social ventures include provisions to "lock in" the social or environmental mission. For example, Benefit Corporations often have a commitment to consider the impact of their decisions on various stakeholders. </a:t>
            </a:r>
          </a:p>
          <a:p>
            <a:pPr marL="0" indent="0" algn="just">
              <a:buNone/>
            </a:pPr>
            <a:r>
              <a:rPr lang="en-US" sz="2000" dirty="0">
                <a:solidFill>
                  <a:srgbClr val="FF0000"/>
                </a:solidFill>
              </a:rPr>
              <a:t>6. Impact Measurement and Reporting:</a:t>
            </a:r>
            <a:r>
              <a:rPr lang="en-US" sz="2000" dirty="0"/>
              <a:t>  Social ventures may be required to measure and report on their social and environmental impact. This can be part of their legal obligations or a voluntary commitment to transparency. </a:t>
            </a:r>
          </a:p>
          <a:p>
            <a:pPr marL="0" indent="0" algn="just">
              <a:buNone/>
            </a:pPr>
            <a:r>
              <a:rPr lang="en-US" sz="2000" dirty="0">
                <a:solidFill>
                  <a:srgbClr val="FF0000"/>
                </a:solidFill>
              </a:rPr>
              <a:t>7. Intellectual Property:</a:t>
            </a:r>
            <a:r>
              <a:rPr lang="en-US" sz="2000" dirty="0"/>
              <a:t>  Social ventures may need to consider intellectual property issues related to their mission. This could include trademarks for branding associated with the social cause or protecting innovative solutions to social problems.</a:t>
            </a:r>
          </a:p>
          <a:p>
            <a:pPr marL="0" indent="0" algn="just">
              <a:buNone/>
            </a:pPr>
            <a:r>
              <a:rPr lang="en-US" sz="2000" dirty="0">
                <a:solidFill>
                  <a:srgbClr val="FF0000"/>
                </a:solidFill>
              </a:rPr>
              <a:t>8. Contractual Agreements:</a:t>
            </a:r>
            <a:r>
              <a:rPr lang="en-US" sz="2000" dirty="0"/>
              <a:t>  Social ventures often engage in partnerships or collaborations. Clear and </a:t>
            </a:r>
            <a:r>
              <a:rPr lang="en-US" sz="2000" dirty="0" err="1"/>
              <a:t>welldrafted</a:t>
            </a:r>
            <a:r>
              <a:rPr lang="en-US" sz="2000" dirty="0"/>
              <a:t> contracts are essential to ensure that all parties understand and uphold the social mission. </a:t>
            </a:r>
          </a:p>
          <a:p>
            <a:pPr marL="0" indent="0" algn="just">
              <a:buNone/>
            </a:pPr>
            <a:r>
              <a:rPr lang="en-US" sz="2000" dirty="0">
                <a:solidFill>
                  <a:srgbClr val="FF0000"/>
                </a:solidFill>
              </a:rPr>
              <a:t>9. Employment and Labor Laws:</a:t>
            </a:r>
            <a:r>
              <a:rPr lang="en-US" sz="2000" dirty="0"/>
              <a:t> Social ventures need to comply with employment and labor laws, including fair wage practices and non-discrimination policies. </a:t>
            </a:r>
          </a:p>
          <a:p>
            <a:pPr marL="0" indent="0" algn="just">
              <a:buNone/>
            </a:pPr>
            <a:r>
              <a:rPr lang="en-US" sz="2000" dirty="0">
                <a:solidFill>
                  <a:srgbClr val="FF0000"/>
                </a:solidFill>
              </a:rPr>
              <a:t>10. Social Finance and Investment:</a:t>
            </a:r>
            <a:r>
              <a:rPr lang="en-US" sz="2000" dirty="0"/>
              <a:t> If the social venture seeks external funding, it may explore social impact investing or other forms of socially responsible finance. Legal structures and agreements related to investments should align with the social mission.</a:t>
            </a:r>
            <a:endParaRPr lang="en-IN" sz="2000" dirty="0"/>
          </a:p>
        </p:txBody>
      </p:sp>
    </p:spTree>
    <p:extLst>
      <p:ext uri="{BB962C8B-B14F-4D97-AF65-F5344CB8AC3E}">
        <p14:creationId xmlns:p14="http://schemas.microsoft.com/office/powerpoint/2010/main" val="3554280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D8EE45-88DB-812B-9F35-8F6F8F64CDB0}"/>
              </a:ext>
            </a:extLst>
          </p:cNvPr>
          <p:cNvSpPr>
            <a:spLocks noGrp="1"/>
          </p:cNvSpPr>
          <p:nvPr>
            <p:ph idx="1"/>
          </p:nvPr>
        </p:nvSpPr>
        <p:spPr>
          <a:xfrm>
            <a:off x="838200" y="443345"/>
            <a:ext cx="10515600" cy="5733618"/>
          </a:xfrm>
        </p:spPr>
        <p:txBody>
          <a:bodyPr>
            <a:normAutofit fontScale="92500" lnSpcReduction="10000"/>
          </a:bodyPr>
          <a:lstStyle/>
          <a:p>
            <a:pPr marL="0" indent="0" algn="just">
              <a:buNone/>
            </a:pPr>
            <a:r>
              <a:rPr lang="en-US" dirty="0"/>
              <a:t>2. </a:t>
            </a:r>
            <a:r>
              <a:rPr lang="en-US" dirty="0">
                <a:solidFill>
                  <a:srgbClr val="FF0000"/>
                </a:solidFill>
              </a:rPr>
              <a:t>Innovative Solutions</a:t>
            </a:r>
            <a:r>
              <a:rPr lang="en-US" dirty="0"/>
              <a:t>: Social entrepreneurship focuses on finding creative and sustainable solutions to social problems. It involves thinking outside the box and leveraging entrepreneurial skills to create positive change.  Innovations can range from new business models to the use of technology and alternative approaches to address social and environmental issues. </a:t>
            </a:r>
          </a:p>
          <a:p>
            <a:pPr marL="0" indent="0" algn="just">
              <a:buNone/>
            </a:pPr>
            <a:r>
              <a:rPr lang="en-US" dirty="0"/>
              <a:t>3. </a:t>
            </a:r>
            <a:r>
              <a:rPr lang="en-US" dirty="0">
                <a:solidFill>
                  <a:srgbClr val="FF0000"/>
                </a:solidFill>
              </a:rPr>
              <a:t>Collaboration and Partnerships</a:t>
            </a:r>
            <a:r>
              <a:rPr lang="en-US" dirty="0"/>
              <a:t>: Social sectors often require collaboration among various stakeholders, including government agencies, non-profit organizations, businesses, and local communities.  Social entrepreneurs collaborate with these stakeholders to leverage resources, share knowledge, and maximize the impact of their initiatives. </a:t>
            </a:r>
          </a:p>
          <a:p>
            <a:pPr marL="0" indent="0" algn="just">
              <a:buNone/>
            </a:pPr>
            <a:r>
              <a:rPr lang="en-US" dirty="0"/>
              <a:t>4. </a:t>
            </a:r>
            <a:r>
              <a:rPr lang="en-US" dirty="0">
                <a:solidFill>
                  <a:srgbClr val="FF0000"/>
                </a:solidFill>
              </a:rPr>
              <a:t>Measuring Impact</a:t>
            </a:r>
            <a:r>
              <a:rPr lang="en-US" dirty="0"/>
              <a:t>: Unlike traditional business models that primarily focus on financial returns, social entrepreneurship emphasizes measuring and maximizing social and environmental impact.  Metrics such as improved educational outcomes, increased access to healthcare, reduced carbon footprint, and poverty reduction are crucial for assessing the success of social entrepreneurial ventures.</a:t>
            </a:r>
            <a:endParaRPr lang="en-IN" dirty="0"/>
          </a:p>
        </p:txBody>
      </p:sp>
    </p:spTree>
    <p:extLst>
      <p:ext uri="{BB962C8B-B14F-4D97-AF65-F5344CB8AC3E}">
        <p14:creationId xmlns:p14="http://schemas.microsoft.com/office/powerpoint/2010/main" val="3674510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356864-D605-FA43-3B1D-4B189821832D}"/>
              </a:ext>
            </a:extLst>
          </p:cNvPr>
          <p:cNvSpPr>
            <a:spLocks noGrp="1"/>
          </p:cNvSpPr>
          <p:nvPr>
            <p:ph idx="1"/>
          </p:nvPr>
        </p:nvSpPr>
        <p:spPr>
          <a:xfrm>
            <a:off x="838200" y="387927"/>
            <a:ext cx="10515600" cy="5789036"/>
          </a:xfrm>
        </p:spPr>
        <p:txBody>
          <a:bodyPr>
            <a:normAutofit fontScale="92500"/>
          </a:bodyPr>
          <a:lstStyle/>
          <a:p>
            <a:pPr marL="0" indent="0" algn="just">
              <a:buNone/>
            </a:pPr>
            <a:r>
              <a:rPr lang="en-US" dirty="0"/>
              <a:t>5. </a:t>
            </a:r>
            <a:r>
              <a:rPr lang="en-US" dirty="0">
                <a:solidFill>
                  <a:srgbClr val="FF0000"/>
                </a:solidFill>
              </a:rPr>
              <a:t>Sustainability</a:t>
            </a:r>
            <a:r>
              <a:rPr lang="en-US" dirty="0"/>
              <a:t>: Sustainable development is a key consideration in social sectors. Social entrepreneurs strive to create solutions that are not only effective in the short term but also sustainable in the long run.  This involves considering the environmental, economic, and social aspects of the initiatives to ensure they contribute to the overall well-being of communities without depleting resources. </a:t>
            </a:r>
          </a:p>
          <a:p>
            <a:pPr marL="0" indent="0" algn="just">
              <a:buNone/>
            </a:pPr>
            <a:r>
              <a:rPr lang="en-US" dirty="0"/>
              <a:t>6. </a:t>
            </a:r>
            <a:r>
              <a:rPr lang="en-US" dirty="0">
                <a:solidFill>
                  <a:srgbClr val="FF0000"/>
                </a:solidFill>
              </a:rPr>
              <a:t>Empowerment and Inclusion</a:t>
            </a:r>
            <a:r>
              <a:rPr lang="en-US" dirty="0"/>
              <a:t>: Social entrepreneurship often aims to empower marginalized communities and promote inclusivity. Initiatives may focus on providing opportunities, skills, and resources to those who have been historically disadvantaged.</a:t>
            </a:r>
          </a:p>
          <a:p>
            <a:pPr marL="0" indent="0" algn="just">
              <a:buNone/>
            </a:pPr>
            <a:r>
              <a:rPr lang="en-US" dirty="0"/>
              <a:t>7. </a:t>
            </a:r>
            <a:r>
              <a:rPr lang="en-IN" dirty="0">
                <a:solidFill>
                  <a:srgbClr val="FF0000"/>
                </a:solidFill>
              </a:rPr>
              <a:t>Policy Advocacy</a:t>
            </a:r>
            <a:r>
              <a:rPr lang="en-IN" dirty="0"/>
              <a:t>: </a:t>
            </a:r>
            <a:r>
              <a:rPr lang="en-US" dirty="0"/>
              <a:t>Social entrepreneurs may engage in advocacy to influence policies that support their initiatives and create a more conducive environment for positive social change.  Advocacy efforts can involve working with policymakers, raising awareness about social issues, and promoting policy changes that align with the goals of the social sector.</a:t>
            </a:r>
            <a:endParaRPr lang="en-IN" dirty="0"/>
          </a:p>
        </p:txBody>
      </p:sp>
    </p:spTree>
    <p:extLst>
      <p:ext uri="{BB962C8B-B14F-4D97-AF65-F5344CB8AC3E}">
        <p14:creationId xmlns:p14="http://schemas.microsoft.com/office/powerpoint/2010/main" val="2228468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9384"/>
          </a:xfrm>
        </p:spPr>
        <p:txBody>
          <a:bodyPr/>
          <a:lstStyle/>
          <a:p>
            <a:r>
              <a:rPr lang="en-US" b="1" dirty="0"/>
              <a:t>Social Entrepreneurship</a:t>
            </a:r>
            <a:endParaRPr lang="en-IN" b="1" dirty="0"/>
          </a:p>
        </p:txBody>
      </p:sp>
      <p:pic>
        <p:nvPicPr>
          <p:cNvPr id="6" name="Content Placeholder 5">
            <a:extLst>
              <a:ext uri="{FF2B5EF4-FFF2-40B4-BE49-F238E27FC236}">
                <a16:creationId xmlns:a16="http://schemas.microsoft.com/office/drawing/2014/main" id="{852D0A34-76ED-16FF-471F-18B74E5071E9}"/>
              </a:ext>
            </a:extLst>
          </p:cNvPr>
          <p:cNvPicPr>
            <a:picLocks noGrp="1" noChangeAspect="1"/>
          </p:cNvPicPr>
          <p:nvPr>
            <p:ph idx="1"/>
          </p:nvPr>
        </p:nvPicPr>
        <p:blipFill>
          <a:blip r:embed="rId2"/>
          <a:stretch>
            <a:fillRect/>
          </a:stretch>
        </p:blipFill>
        <p:spPr>
          <a:xfrm>
            <a:off x="1013258" y="1344324"/>
            <a:ext cx="4542415" cy="1609950"/>
          </a:xfrm>
          <a:prstGeom prst="rect">
            <a:avLst/>
          </a:prstGeom>
        </p:spPr>
      </p:pic>
      <p:pic>
        <p:nvPicPr>
          <p:cNvPr id="7" name="Picture 6">
            <a:extLst>
              <a:ext uri="{FF2B5EF4-FFF2-40B4-BE49-F238E27FC236}">
                <a16:creationId xmlns:a16="http://schemas.microsoft.com/office/drawing/2014/main" id="{64BFE7CE-3A35-6D61-95A0-335627888783}"/>
              </a:ext>
            </a:extLst>
          </p:cNvPr>
          <p:cNvPicPr>
            <a:picLocks noChangeAspect="1"/>
          </p:cNvPicPr>
          <p:nvPr/>
        </p:nvPicPr>
        <p:blipFill>
          <a:blip r:embed="rId3"/>
          <a:stretch>
            <a:fillRect/>
          </a:stretch>
        </p:blipFill>
        <p:spPr>
          <a:xfrm>
            <a:off x="6400077" y="1344324"/>
            <a:ext cx="5791923" cy="4682403"/>
          </a:xfrm>
          <a:prstGeom prst="rect">
            <a:avLst/>
          </a:prstGeom>
        </p:spPr>
      </p:pic>
    </p:spTree>
    <p:extLst>
      <p:ext uri="{BB962C8B-B14F-4D97-AF65-F5344CB8AC3E}">
        <p14:creationId xmlns:p14="http://schemas.microsoft.com/office/powerpoint/2010/main" val="228216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3594" y="1253331"/>
            <a:ext cx="5398333" cy="4351338"/>
          </a:xfrm>
          <a:prstGeom prst="rect">
            <a:avLst/>
          </a:prstGeom>
        </p:spPr>
      </p:pic>
      <p:pic>
        <p:nvPicPr>
          <p:cNvPr id="6" name="Picture 5">
            <a:extLst>
              <a:ext uri="{FF2B5EF4-FFF2-40B4-BE49-F238E27FC236}">
                <a16:creationId xmlns:a16="http://schemas.microsoft.com/office/drawing/2014/main" id="{039ECE2D-D4FA-55A0-3AE7-B99AED902D84}"/>
              </a:ext>
            </a:extLst>
          </p:cNvPr>
          <p:cNvPicPr>
            <a:picLocks noChangeAspect="1"/>
          </p:cNvPicPr>
          <p:nvPr/>
        </p:nvPicPr>
        <p:blipFill>
          <a:blip r:embed="rId3"/>
          <a:stretch>
            <a:fillRect/>
          </a:stretch>
        </p:blipFill>
        <p:spPr>
          <a:xfrm>
            <a:off x="6095999" y="1253331"/>
            <a:ext cx="5001491" cy="4025251"/>
          </a:xfrm>
          <a:prstGeom prst="rect">
            <a:avLst/>
          </a:prstGeom>
        </p:spPr>
      </p:pic>
    </p:spTree>
    <p:extLst>
      <p:ext uri="{BB962C8B-B14F-4D97-AF65-F5344CB8AC3E}">
        <p14:creationId xmlns:p14="http://schemas.microsoft.com/office/powerpoint/2010/main" val="1487954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Difference between Business Entrepreneurs and Social Entrepreneurship</a:t>
            </a:r>
            <a:endParaRPr lang="en-IN" sz="3200" b="1" dirty="0"/>
          </a:p>
        </p:txBody>
      </p:sp>
      <p:pic>
        <p:nvPicPr>
          <p:cNvPr id="7" name="Content Placeholder 6"/>
          <p:cNvPicPr>
            <a:picLocks noGrp="1" noChangeAspect="1"/>
          </p:cNvPicPr>
          <p:nvPr>
            <p:ph idx="1"/>
          </p:nvPr>
        </p:nvPicPr>
        <p:blipFill>
          <a:blip r:embed="rId2"/>
          <a:stretch>
            <a:fillRect/>
          </a:stretch>
        </p:blipFill>
        <p:spPr>
          <a:xfrm>
            <a:off x="1080061" y="1690688"/>
            <a:ext cx="8950630" cy="4351338"/>
          </a:xfrm>
          <a:prstGeom prst="rect">
            <a:avLst/>
          </a:prstGeom>
        </p:spPr>
      </p:pic>
    </p:spTree>
    <p:extLst>
      <p:ext uri="{BB962C8B-B14F-4D97-AF65-F5344CB8AC3E}">
        <p14:creationId xmlns:p14="http://schemas.microsoft.com/office/powerpoint/2010/main" val="9574475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Social Entrepreneurship</a:t>
            </a:r>
            <a:endParaRPr lang="en-IN" dirty="0"/>
          </a:p>
        </p:txBody>
      </p:sp>
      <p:pic>
        <p:nvPicPr>
          <p:cNvPr id="4" name="Content Placeholder 3">
            <a:extLst>
              <a:ext uri="{FF2B5EF4-FFF2-40B4-BE49-F238E27FC236}">
                <a16:creationId xmlns:a16="http://schemas.microsoft.com/office/drawing/2014/main" id="{7A35ABA7-6540-09A4-35F9-7FD24C451483}"/>
              </a:ext>
            </a:extLst>
          </p:cNvPr>
          <p:cNvPicPr>
            <a:picLocks noGrp="1" noChangeAspect="1"/>
          </p:cNvPicPr>
          <p:nvPr>
            <p:ph idx="1"/>
          </p:nvPr>
        </p:nvPicPr>
        <p:blipFill>
          <a:blip r:embed="rId2"/>
          <a:stretch>
            <a:fillRect/>
          </a:stretch>
        </p:blipFill>
        <p:spPr>
          <a:xfrm>
            <a:off x="838200" y="1948954"/>
            <a:ext cx="4814455" cy="2817010"/>
          </a:xfrm>
          <a:prstGeom prst="rect">
            <a:avLst/>
          </a:prstGeom>
        </p:spPr>
      </p:pic>
      <p:pic>
        <p:nvPicPr>
          <p:cNvPr id="5" name="Picture 4">
            <a:extLst>
              <a:ext uri="{FF2B5EF4-FFF2-40B4-BE49-F238E27FC236}">
                <a16:creationId xmlns:a16="http://schemas.microsoft.com/office/drawing/2014/main" id="{DEA0FF83-2A22-AF2B-AE9A-998ABDB6C13C}"/>
              </a:ext>
            </a:extLst>
          </p:cNvPr>
          <p:cNvPicPr>
            <a:picLocks noChangeAspect="1"/>
          </p:cNvPicPr>
          <p:nvPr/>
        </p:nvPicPr>
        <p:blipFill>
          <a:blip r:embed="rId3"/>
          <a:stretch>
            <a:fillRect/>
          </a:stretch>
        </p:blipFill>
        <p:spPr>
          <a:xfrm>
            <a:off x="6224848" y="1948953"/>
            <a:ext cx="4249188" cy="3662137"/>
          </a:xfrm>
          <a:prstGeom prst="rect">
            <a:avLst/>
          </a:prstGeom>
        </p:spPr>
      </p:pic>
    </p:spTree>
    <p:extLst>
      <p:ext uri="{BB962C8B-B14F-4D97-AF65-F5344CB8AC3E}">
        <p14:creationId xmlns:p14="http://schemas.microsoft.com/office/powerpoint/2010/main" val="1921964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711</TotalTime>
  <Words>3668</Words>
  <Application>Microsoft Office PowerPoint</Application>
  <PresentationFormat>Widescreen</PresentationFormat>
  <Paragraphs>141</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Arial</vt:lpstr>
      <vt:lpstr>Calibri</vt:lpstr>
      <vt:lpstr>Calibri body</vt:lpstr>
      <vt:lpstr>Calibri Light</vt:lpstr>
      <vt:lpstr>Calibri(body)</vt:lpstr>
      <vt:lpstr>Office Theme</vt:lpstr>
      <vt:lpstr>    Project Management and Entrepreneurship KHU-802</vt:lpstr>
      <vt:lpstr>UNIT 5</vt:lpstr>
      <vt:lpstr>Social Sectors Perespective</vt:lpstr>
      <vt:lpstr>PowerPoint Presentation</vt:lpstr>
      <vt:lpstr>PowerPoint Presentation</vt:lpstr>
      <vt:lpstr>Social Entrepreneurship</vt:lpstr>
      <vt:lpstr>PowerPoint Presentation</vt:lpstr>
      <vt:lpstr>Difference between Business Entrepreneurs and Social Entrepreneurship</vt:lpstr>
      <vt:lpstr>Social Entrepreneurship</vt:lpstr>
      <vt:lpstr>Social Entrepreneurship</vt:lpstr>
      <vt:lpstr>Opportunités for Social Entrepreneurs In India</vt:lpstr>
      <vt:lpstr>PowerPoint Presentation</vt:lpstr>
      <vt:lpstr>Opportunités for Social Entrepreneurs In India</vt:lpstr>
      <vt:lpstr>Opportunités for Social Entrepreneurs In India</vt:lpstr>
      <vt:lpstr>Opportunités for Social Entrepreneurs In India</vt:lpstr>
      <vt:lpstr>Social Enterprise Business Models</vt:lpstr>
      <vt:lpstr>Social Enterprise Business Models</vt:lpstr>
      <vt:lpstr>Social Innovation</vt:lpstr>
      <vt:lpstr>SOCIAL INNOVATION ACROSS FOUR SECTORS </vt:lpstr>
      <vt:lpstr>Social Sustainability </vt:lpstr>
      <vt:lpstr>Risk Management in Social Enterprise</vt:lpstr>
      <vt:lpstr>PowerPoint Presentation</vt:lpstr>
      <vt:lpstr>PowerPoint Presentation</vt:lpstr>
      <vt:lpstr>PowerPoint Presentation</vt:lpstr>
      <vt:lpstr>Marketing Management for Social Ventures</vt:lpstr>
      <vt:lpstr>Marketing research and analysis</vt:lpstr>
      <vt:lpstr>Marketing Management for Social Ventures</vt:lpstr>
      <vt:lpstr>The Four Ps of the marketing mix </vt:lpstr>
      <vt:lpstr>The Four Ps of the marketing mix </vt:lpstr>
      <vt:lpstr>The Four Ps of the marketing mix </vt:lpstr>
      <vt:lpstr>The Four Ps of the marketing mix </vt:lpstr>
      <vt:lpstr>Legal Framework</vt:lpstr>
      <vt:lpstr>Legal Framework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5</dc:title>
  <dc:creator>Kanika</dc:creator>
  <cp:lastModifiedBy>Kumar Himanshu</cp:lastModifiedBy>
  <cp:revision>20</cp:revision>
  <dcterms:created xsi:type="dcterms:W3CDTF">2021-12-08T11:08:16Z</dcterms:created>
  <dcterms:modified xsi:type="dcterms:W3CDTF">2024-05-15T09:22:03Z</dcterms:modified>
</cp:coreProperties>
</file>