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86" r:id="rId6"/>
    <p:sldId id="283" r:id="rId7"/>
    <p:sldId id="276" r:id="rId8"/>
    <p:sldId id="290" r:id="rId9"/>
    <p:sldId id="282" r:id="rId10"/>
    <p:sldId id="288" r:id="rId11"/>
    <p:sldId id="289" r:id="rId12"/>
    <p:sldId id="281" r:id="rId13"/>
    <p:sldId id="280" r:id="rId14"/>
    <p:sldId id="287" r:id="rId15"/>
    <p:sldId id="279" r:id="rId16"/>
    <p:sldId id="278" r:id="rId17"/>
    <p:sldId id="28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77D9E-8504-4599-93FC-AF92B9765271}" v="760" dt="2025-05-26T16:39:19.400"/>
    <p1510:client id="{70D44D3B-67B5-4B32-8E09-9F8FDF0B5779}" v="424" dt="2025-05-24T17:19:31.494"/>
    <p1510:client id="{744E2766-1830-4D69-97C4-44291D2CFC23}" v="6" dt="2025-05-25T15:17:30.808"/>
    <p1510:client id="{89291634-0791-46FD-9759-1907C4471AFE}" v="62" dt="2025-05-25T04:41:49.244"/>
    <p1510:client id="{8A02F38D-0276-4A9C-8E29-A5D8FD58CAC7}" v="19" dt="2025-05-25T04:45:01.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9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8414-F77E-A1DD-20BF-59A341B67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58C443-E2ED-19F3-46E5-FEB5DF25A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D3F67B-268D-5176-1BAB-E6D7A0F9911B}"/>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30B70429-BDF3-73D5-E7EF-80AB261EB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ED803-67B2-1895-820F-4982007ADC50}"/>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4553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C69C-1E90-70E6-700C-F5A5E49D65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F6E9A0-4DA5-F95F-A369-C5EF05334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66DBD-78D7-FA09-E9DE-188388964A91}"/>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FA31ADE0-3C43-12A6-3145-3CBB8A9F1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93C22-8651-D5F3-518F-0F83E7379F92}"/>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130804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9A88D-F808-5FF3-6B1B-F5C9EA7A68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27A90-21F3-4086-6504-8A4DB0C45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0D95C-E774-14C1-A7A1-A9F3D69975C5}"/>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0838AAD7-DD41-01C9-6FBF-B64B97860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A5906-D59D-52A1-41D0-B9690C15FC0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76980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B11D-3FC8-848F-9E22-84E458F4F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81AB1-C422-147A-B403-01898DC82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A3B8C-8C97-37BE-9652-6DF6D52E6941}"/>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BF012DD7-88FD-38B6-954E-EB50C9BD0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DD61A-2793-0E10-08AF-74F238D20FFB}"/>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33669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CE8B-9B44-1DAD-7607-79F35AE1BD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869C29-E9B8-2B81-1F96-378DE27C5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16B3F-0C18-50BF-5F91-4C13495B3917}"/>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39B910E9-4434-BB58-155E-DDDC7628B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C28DA-4EE3-C557-7F55-D19184BE3BEA}"/>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1921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FD62-CA72-FDA0-00AF-3E0A7C3F8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50FB7-3DE3-A6B8-C086-BCB5ED626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26D0E3-01A9-8E51-976D-0188F2C9B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D95E87-18CA-3F40-2E94-C9A89BA8885A}"/>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6" name="Footer Placeholder 5">
            <a:extLst>
              <a:ext uri="{FF2B5EF4-FFF2-40B4-BE49-F238E27FC236}">
                <a16:creationId xmlns:a16="http://schemas.microsoft.com/office/drawing/2014/main" id="{612EC4F2-D183-6964-3343-4F8E63ECF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EE383-77C8-093D-83E0-C4F208251EA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63707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2356-529A-CDFE-28DA-D274145A47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4330-00EF-8774-741D-48E78112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B3245-7123-B2D6-8D29-E757F16372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3600FA-894C-BBCF-8DF5-03F1F48B9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5C4E8-C51A-AD36-F732-F52CB80D6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0DC38-9961-04D6-1D6B-63E1A487A58C}"/>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8" name="Footer Placeholder 7">
            <a:extLst>
              <a:ext uri="{FF2B5EF4-FFF2-40B4-BE49-F238E27FC236}">
                <a16:creationId xmlns:a16="http://schemas.microsoft.com/office/drawing/2014/main" id="{B3168CEF-EC1C-80BC-F3BF-DB702950E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EAB03F-FE7F-6F34-365C-900B7554C3C1}"/>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86265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4B2D-F8E1-0371-A98D-4A4935F7E6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85219B-C3B6-3214-6AFE-F45F208782D9}"/>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4" name="Footer Placeholder 3">
            <a:extLst>
              <a:ext uri="{FF2B5EF4-FFF2-40B4-BE49-F238E27FC236}">
                <a16:creationId xmlns:a16="http://schemas.microsoft.com/office/drawing/2014/main" id="{69AA1C33-ED99-6831-6CCE-AA45E974BD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CCE63-E53C-5D56-5300-AD298306A895}"/>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52617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959BA-4E14-CD12-79F8-784EF8F50548}"/>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3" name="Footer Placeholder 2">
            <a:extLst>
              <a:ext uri="{FF2B5EF4-FFF2-40B4-BE49-F238E27FC236}">
                <a16:creationId xmlns:a16="http://schemas.microsoft.com/office/drawing/2014/main" id="{2CCC373D-72F2-8ED8-9002-1CDEDA55F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B652A2-7D77-B081-B697-A822B2B3A25F}"/>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151615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9DF9-FBD6-6B81-E199-E00897981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7CD8E1-7BD3-9B22-E721-6DCEC527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3B3D8-DC1D-7637-76B8-7ABF17E4F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55FB1-43B5-E5EF-2FC7-566E2CBD7FC8}"/>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6" name="Footer Placeholder 5">
            <a:extLst>
              <a:ext uri="{FF2B5EF4-FFF2-40B4-BE49-F238E27FC236}">
                <a16:creationId xmlns:a16="http://schemas.microsoft.com/office/drawing/2014/main" id="{CB0C7F18-C4E5-B150-6B53-5033BF2BF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708BC-D5A3-5DF1-8BB4-4C59E08B99EC}"/>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234198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D0DE-360C-A02D-E755-AF376A36B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4BB46-01E4-0F9D-1EB4-C92F9C683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3D8B14-9089-215E-CADA-2C180FA02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FD4F4-2AAD-7448-E2C1-763915CFEBC8}"/>
              </a:ext>
            </a:extLst>
          </p:cNvPr>
          <p:cNvSpPr>
            <a:spLocks noGrp="1"/>
          </p:cNvSpPr>
          <p:nvPr>
            <p:ph type="dt" sz="half" idx="10"/>
          </p:nvPr>
        </p:nvSpPr>
        <p:spPr/>
        <p:txBody>
          <a:bodyPr/>
          <a:lstStyle/>
          <a:p>
            <a:fld id="{2A3A3ABB-C5FB-48C3-A878-724D5437CFFF}" type="datetimeFigureOut">
              <a:rPr lang="en-IN" smtClean="0"/>
              <a:pPr/>
              <a:t>26-05-2025</a:t>
            </a:fld>
            <a:endParaRPr lang="en-IN"/>
          </a:p>
        </p:txBody>
      </p:sp>
      <p:sp>
        <p:nvSpPr>
          <p:cNvPr id="6" name="Footer Placeholder 5">
            <a:extLst>
              <a:ext uri="{FF2B5EF4-FFF2-40B4-BE49-F238E27FC236}">
                <a16:creationId xmlns:a16="http://schemas.microsoft.com/office/drawing/2014/main" id="{128F7EB4-A1FA-478D-8B58-2EAF48D5C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C8F36-0B13-28A2-158F-307B8AD8A0FA}"/>
              </a:ext>
            </a:extLst>
          </p:cNvPr>
          <p:cNvSpPr>
            <a:spLocks noGrp="1"/>
          </p:cNvSpPr>
          <p:nvPr>
            <p:ph type="sldNum" sz="quarter" idx="12"/>
          </p:nvPr>
        </p:nvSpPr>
        <p:spPr/>
        <p:txBody>
          <a:bodyPr/>
          <a:lstStyle/>
          <a:p>
            <a:fld id="{E56A0AE6-93A2-4843-982C-2D9FE8A1EA35}" type="slidenum">
              <a:rPr lang="en-IN" smtClean="0"/>
              <a:pPr/>
              <a:t>‹#›</a:t>
            </a:fld>
            <a:endParaRPr lang="en-IN"/>
          </a:p>
        </p:txBody>
      </p:sp>
    </p:spTree>
    <p:extLst>
      <p:ext uri="{BB962C8B-B14F-4D97-AF65-F5344CB8AC3E}">
        <p14:creationId xmlns:p14="http://schemas.microsoft.com/office/powerpoint/2010/main" val="44783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BEE2B-6DFC-68AB-1070-D23E71700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931DA-CEC2-243C-EAEC-D7EA54D92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C6BF7E-7194-7B69-5B14-45A17A7A2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3ABB-C5FB-48C3-A878-724D5437CFFF}" type="datetimeFigureOut">
              <a:rPr lang="en-IN" smtClean="0"/>
              <a:pPr/>
              <a:t>26-05-2025</a:t>
            </a:fld>
            <a:endParaRPr lang="en-IN"/>
          </a:p>
        </p:txBody>
      </p:sp>
      <p:sp>
        <p:nvSpPr>
          <p:cNvPr id="5" name="Footer Placeholder 4">
            <a:extLst>
              <a:ext uri="{FF2B5EF4-FFF2-40B4-BE49-F238E27FC236}">
                <a16:creationId xmlns:a16="http://schemas.microsoft.com/office/drawing/2014/main" id="{2B696924-8A97-ACC4-A0C5-38BB70820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C65BA-9463-58A6-77C3-594897615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A0AE6-93A2-4843-982C-2D9FE8A1EA35}" type="slidenum">
              <a:rPr lang="en-IN" smtClean="0"/>
              <a:pPr/>
              <a:t>‹#›</a:t>
            </a:fld>
            <a:endParaRPr lang="en-IN"/>
          </a:p>
        </p:txBody>
      </p:sp>
    </p:spTree>
    <p:extLst>
      <p:ext uri="{BB962C8B-B14F-4D97-AF65-F5344CB8AC3E}">
        <p14:creationId xmlns:p14="http://schemas.microsoft.com/office/powerpoint/2010/main" val="1582134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0C5B3E-38BA-D9C8-4997-3B76FD8426D0}"/>
              </a:ext>
            </a:extLst>
          </p:cNvPr>
          <p:cNvSpPr txBox="1">
            <a:spLocks/>
          </p:cNvSpPr>
          <p:nvPr/>
        </p:nvSpPr>
        <p:spPr>
          <a:xfrm>
            <a:off x="2658334" y="2831124"/>
            <a:ext cx="8229600" cy="6154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Castellar"/>
                <a:cs typeface="Times New Roman" pitchFamily="18" charset="0"/>
              </a:rPr>
              <a:t>FLORA VISION</a:t>
            </a:r>
            <a:endParaRPr lang="en-US" sz="2800" dirty="0">
              <a:latin typeface="Castellar"/>
              <a:cs typeface="Times New Roman" pitchFamily="18" charset="0"/>
            </a:endParaRPr>
          </a:p>
          <a:p>
            <a:r>
              <a:rPr lang="en-US" sz="1800">
                <a:latin typeface="Times New Roman"/>
                <a:ea typeface="+mj-lt"/>
                <a:cs typeface="+mj-lt"/>
              </a:rPr>
              <a:t>Automated Plant Disease Detection Using CNN</a:t>
            </a:r>
          </a:p>
        </p:txBody>
      </p:sp>
      <p:sp>
        <p:nvSpPr>
          <p:cNvPr id="6" name="Rectangle 5">
            <a:extLst>
              <a:ext uri="{FF2B5EF4-FFF2-40B4-BE49-F238E27FC236}">
                <a16:creationId xmlns:a16="http://schemas.microsoft.com/office/drawing/2014/main" id="{284AE05E-B145-EE00-66DB-CD9C233CCF6B}"/>
              </a:ext>
            </a:extLst>
          </p:cNvPr>
          <p:cNvSpPr/>
          <p:nvPr/>
        </p:nvSpPr>
        <p:spPr>
          <a:xfrm>
            <a:off x="6858002" y="4290646"/>
            <a:ext cx="7079848" cy="1354217"/>
          </a:xfrm>
          <a:prstGeom prst="rect">
            <a:avLst/>
          </a:prstGeom>
        </p:spPr>
        <p:txBody>
          <a:bodyPr wrap="square">
            <a:spAutoFit/>
          </a:bodyPr>
          <a:lstStyle/>
          <a:p>
            <a:r>
              <a:rPr lang="en-US" b="1" dirty="0">
                <a:latin typeface="Times New Roman" pitchFamily="18" charset="0"/>
                <a:cs typeface="Times New Roman" pitchFamily="18" charset="0"/>
              </a:rPr>
              <a:t>Guide name :</a:t>
            </a:r>
            <a:r>
              <a:rPr lang="en-IN" b="0" i="0" dirty="0" err="1">
                <a:solidFill>
                  <a:srgbClr val="000000"/>
                </a:solidFill>
                <a:effectLst/>
                <a:latin typeface="Fira Sans" panose="020F0502020204030204" pitchFamily="34" charset="0"/>
              </a:rPr>
              <a:t>Dr.</a:t>
            </a:r>
            <a:r>
              <a:rPr lang="en-IN" b="0" i="0" dirty="0">
                <a:solidFill>
                  <a:srgbClr val="000000"/>
                </a:solidFill>
                <a:effectLst/>
                <a:latin typeface="Fira Sans" panose="020F0502020204030204" pitchFamily="34" charset="0"/>
              </a:rPr>
              <a:t> Seema </a:t>
            </a:r>
            <a:r>
              <a:rPr lang="en-IN" b="0" i="0" dirty="0" err="1">
                <a:solidFill>
                  <a:srgbClr val="000000"/>
                </a:solidFill>
                <a:effectLst/>
                <a:latin typeface="Fira Sans" panose="020F0502020204030204" pitchFamily="34" charset="0"/>
              </a:rPr>
              <a:t>Maitrey</a:t>
            </a:r>
            <a:endParaRPr lang="en-IN" b="0" i="0" dirty="0">
              <a:solidFill>
                <a:srgbClr val="000000"/>
              </a:solidFill>
              <a:effectLst/>
              <a:latin typeface="Fira Sans" panose="020F0502020204030204" pitchFamily="34" charset="0"/>
            </a:endParaRPr>
          </a:p>
          <a:p>
            <a:r>
              <a:rPr lang="en-US" b="1" dirty="0">
                <a:latin typeface="Times New Roman" pitchFamily="18" charset="0"/>
                <a:cs typeface="Times New Roman" pitchFamily="18" charset="0"/>
              </a:rPr>
              <a:t> </a:t>
            </a:r>
            <a:endParaRPr lang="en-IN" b="1" spc="-1" dirty="0">
              <a:latin typeface="Arial"/>
            </a:endParaRPr>
          </a:p>
          <a:p>
            <a:endParaRPr lang="en-US"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11" name="Rectangle 10">
            <a:extLst>
              <a:ext uri="{FF2B5EF4-FFF2-40B4-BE49-F238E27FC236}">
                <a16:creationId xmlns:a16="http://schemas.microsoft.com/office/drawing/2014/main" id="{9FD5AAC6-D7B6-056D-EC62-84A3C8EF9189}"/>
              </a:ext>
            </a:extLst>
          </p:cNvPr>
          <p:cNvSpPr/>
          <p:nvPr/>
        </p:nvSpPr>
        <p:spPr>
          <a:xfrm>
            <a:off x="861391" y="691477"/>
            <a:ext cx="10495723" cy="769441"/>
          </a:xfrm>
          <a:prstGeom prst="rect">
            <a:avLst/>
          </a:prstGeom>
        </p:spPr>
        <p:txBody>
          <a:bodyPr wrap="square">
            <a:spAutoFit/>
          </a:bodyPr>
          <a:lstStyle/>
          <a:p>
            <a:pPr algn="ctr"/>
            <a:r>
              <a:rPr lang="en-US" sz="2200" b="1" dirty="0">
                <a:latin typeface="Times New Roman" pitchFamily="18" charset="0"/>
                <a:cs typeface="Times New Roman" pitchFamily="18" charset="0"/>
              </a:rPr>
              <a:t>KIET School of Engineering &amp; Technology, Ghaziabad</a:t>
            </a:r>
          </a:p>
          <a:p>
            <a:pPr algn="ctr"/>
            <a:r>
              <a:rPr lang="en-US" sz="2200" b="1" u="sng" dirty="0">
                <a:latin typeface="Times New Roman" pitchFamily="18" charset="0"/>
                <a:cs typeface="Times New Roman" pitchFamily="18" charset="0"/>
              </a:rPr>
              <a:t>Department of Computer Science &amp; Engineering</a:t>
            </a:r>
          </a:p>
        </p:txBody>
      </p:sp>
      <p:sp>
        <p:nvSpPr>
          <p:cNvPr id="2" name="Rectangle 1">
            <a:extLst>
              <a:ext uri="{FF2B5EF4-FFF2-40B4-BE49-F238E27FC236}">
                <a16:creationId xmlns:a16="http://schemas.microsoft.com/office/drawing/2014/main" id="{F15EBA62-B09D-B1B2-1C87-10FDA4A9AF2E}"/>
              </a:ext>
            </a:extLst>
          </p:cNvPr>
          <p:cNvSpPr/>
          <p:nvPr/>
        </p:nvSpPr>
        <p:spPr>
          <a:xfrm>
            <a:off x="931987" y="4281854"/>
            <a:ext cx="4554414" cy="2339102"/>
          </a:xfrm>
          <a:prstGeom prst="rect">
            <a:avLst/>
          </a:prstGeom>
        </p:spPr>
        <p:txBody>
          <a:bodyPr wrap="square" lIns="91440" tIns="45720" rIns="91440" bIns="45720" anchor="t">
            <a:spAutoFit/>
          </a:bodyPr>
          <a:lstStyle/>
          <a:p>
            <a:r>
              <a:rPr lang="en-US" b="1" dirty="0">
                <a:latin typeface="Times New Roman" pitchFamily="18" charset="0"/>
                <a:cs typeface="Times New Roman" pitchFamily="18" charset="0"/>
              </a:rPr>
              <a:t>Group Number:45</a:t>
            </a:r>
          </a:p>
          <a:p>
            <a:r>
              <a:rPr lang="en-US" b="1" dirty="0">
                <a:latin typeface="Times New Roman"/>
                <a:cs typeface="Times New Roman"/>
              </a:rPr>
              <a:t>Member names and roll no's.:</a:t>
            </a:r>
          </a:p>
          <a:p>
            <a:r>
              <a:rPr lang="en-US" b="1" dirty="0">
                <a:latin typeface="Times New Roman"/>
                <a:cs typeface="Times New Roman"/>
              </a:rPr>
              <a:t>           </a:t>
            </a:r>
            <a:r>
              <a:rPr lang="en-US" b="1" dirty="0" err="1">
                <a:latin typeface="Times New Roman"/>
                <a:cs typeface="Times New Roman"/>
              </a:rPr>
              <a:t>Pryanshu</a:t>
            </a:r>
            <a:r>
              <a:rPr lang="en-US" b="1" dirty="0">
                <a:latin typeface="Times New Roman"/>
                <a:cs typeface="Times New Roman"/>
              </a:rPr>
              <a:t> </a:t>
            </a:r>
            <a:r>
              <a:rPr lang="en-US" b="1" dirty="0" err="1">
                <a:latin typeface="Times New Roman"/>
                <a:cs typeface="Times New Roman"/>
              </a:rPr>
              <a:t>Rathour</a:t>
            </a:r>
            <a:r>
              <a:rPr lang="en-US" b="1" dirty="0">
                <a:latin typeface="Times New Roman"/>
                <a:cs typeface="Times New Roman"/>
              </a:rPr>
              <a:t> (2100290100123) </a:t>
            </a:r>
          </a:p>
          <a:p>
            <a:r>
              <a:rPr lang="en-US" b="1" dirty="0">
                <a:latin typeface="Times New Roman"/>
                <a:cs typeface="Times New Roman"/>
              </a:rPr>
              <a:t>           Kashish Ali Khan (2100290100086)</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Katikey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Chaubey</a:t>
            </a:r>
            <a:r>
              <a:rPr lang="en-US" b="1" dirty="0">
                <a:latin typeface="Times New Roman" pitchFamily="18" charset="0"/>
                <a:cs typeface="Times New Roman" pitchFamily="18" charset="0"/>
              </a:rPr>
              <a:t> (2100290100085)</a:t>
            </a:r>
          </a:p>
          <a:p>
            <a:r>
              <a:rPr lang="en-US" sz="2800" b="1" dirty="0">
                <a:latin typeface="Times New Roman" pitchFamily="18" charset="0"/>
                <a:cs typeface="Times New Roman" pitchFamily="18" charset="0"/>
              </a:rPr>
              <a:t>                                </a:t>
            </a:r>
          </a:p>
          <a:p>
            <a:r>
              <a:rPr lang="en-US" sz="2800"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0084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746F-2421-2434-A04A-7B7E74235EF3}"/>
              </a:ext>
            </a:extLst>
          </p:cNvPr>
          <p:cNvSpPr>
            <a:spLocks noGrp="1"/>
          </p:cNvSpPr>
          <p:nvPr>
            <p:ph type="title"/>
          </p:nvPr>
        </p:nvSpPr>
        <p:spPr>
          <a:xfrm>
            <a:off x="4782671" y="380689"/>
            <a:ext cx="10515600" cy="1325563"/>
          </a:xfrm>
        </p:spPr>
        <p:txBody>
          <a:bodyPr>
            <a:normAutofit/>
          </a:bodyPr>
          <a:lstStyle/>
          <a:p>
            <a:r>
              <a:rPr lang="en-GB" sz="3600" b="1" u="sng" dirty="0">
                <a:latin typeface="Times New Roman"/>
                <a:ea typeface="+mj-lt"/>
                <a:cs typeface="+mj-lt"/>
              </a:rPr>
              <a:t>Dataset</a:t>
            </a:r>
            <a:endParaRPr lang="en-US" sz="3600" b="1" u="sng" dirty="0">
              <a:latin typeface="Times New Roman"/>
            </a:endParaRPr>
          </a:p>
        </p:txBody>
      </p:sp>
      <p:sp>
        <p:nvSpPr>
          <p:cNvPr id="3" name="Content Placeholder 2">
            <a:extLst>
              <a:ext uri="{FF2B5EF4-FFF2-40B4-BE49-F238E27FC236}">
                <a16:creationId xmlns:a16="http://schemas.microsoft.com/office/drawing/2014/main" id="{E577C70E-DD05-6E6E-23AC-61AE2B4B9464}"/>
              </a:ext>
            </a:extLst>
          </p:cNvPr>
          <p:cNvSpPr>
            <a:spLocks noGrp="1"/>
          </p:cNvSpPr>
          <p:nvPr>
            <p:ph idx="1"/>
          </p:nvPr>
        </p:nvSpPr>
        <p:spPr>
          <a:xfrm>
            <a:off x="626533" y="2121958"/>
            <a:ext cx="6779061" cy="4351338"/>
          </a:xfrm>
        </p:spPr>
        <p:txBody>
          <a:bodyPr vert="horz" lIns="91440" tIns="45720" rIns="91440" bIns="45720" rtlCol="0" anchor="t">
            <a:noAutofit/>
          </a:bodyPr>
          <a:lstStyle/>
          <a:p>
            <a:pPr>
              <a:lnSpc>
                <a:spcPct val="100000"/>
              </a:lnSpc>
              <a:spcBef>
                <a:spcPct val="20000"/>
              </a:spcBef>
              <a:buFont typeface="Courier New" panose="020B0604020202020204" pitchFamily="34" charset="0"/>
              <a:buChar char="o"/>
            </a:pPr>
            <a:r>
              <a:rPr lang="en-US" sz="2000" dirty="0">
                <a:latin typeface="Times New Roman"/>
                <a:ea typeface="Calibri"/>
                <a:cs typeface="Calibri"/>
              </a:rPr>
              <a:t>Dataset Name: </a:t>
            </a:r>
            <a:r>
              <a:rPr lang="en-US" sz="2000" err="1">
                <a:latin typeface="Times New Roman"/>
                <a:ea typeface="Calibri"/>
                <a:cs typeface="Calibri"/>
              </a:rPr>
              <a:t>PlantVillage</a:t>
            </a:r>
            <a:endParaRPr lang="en-US" sz="2000">
              <a:latin typeface="Times New Roman"/>
              <a:ea typeface="Calibri"/>
              <a:cs typeface="Calibri"/>
            </a:endParaRPr>
          </a:p>
          <a:p>
            <a:pPr>
              <a:lnSpc>
                <a:spcPct val="100000"/>
              </a:lnSpc>
              <a:spcBef>
                <a:spcPct val="20000"/>
              </a:spcBef>
              <a:buFont typeface="Courier New" panose="020B0604020202020204" pitchFamily="34" charset="0"/>
              <a:buChar char="o"/>
            </a:pPr>
            <a:endParaRPr lang="en-US" sz="2000" dirty="0">
              <a:latin typeface="Times New Roman"/>
              <a:ea typeface="Calibri"/>
              <a:cs typeface="Calibri"/>
            </a:endParaRPr>
          </a:p>
          <a:p>
            <a:pPr marL="0" indent="0">
              <a:lnSpc>
                <a:spcPct val="100000"/>
              </a:lnSpc>
              <a:spcBef>
                <a:spcPct val="20000"/>
              </a:spcBef>
              <a:buNone/>
            </a:pPr>
            <a:r>
              <a:rPr lang="en-US" sz="2000" dirty="0">
                <a:latin typeface="Times New Roman"/>
                <a:ea typeface="Calibri"/>
                <a:cs typeface="Calibri"/>
              </a:rPr>
              <a:t>Description:</a:t>
            </a:r>
          </a:p>
          <a:p>
            <a:pPr>
              <a:lnSpc>
                <a:spcPct val="100000"/>
              </a:lnSpc>
              <a:spcBef>
                <a:spcPct val="20000"/>
              </a:spcBef>
              <a:buFont typeface="Courier New" panose="020B0604020202020204" pitchFamily="34" charset="0"/>
              <a:buChar char="o"/>
            </a:pPr>
            <a:r>
              <a:rPr lang="en-US" sz="2000" dirty="0">
                <a:latin typeface="Times New Roman"/>
                <a:ea typeface="Calibri"/>
                <a:cs typeface="Calibri"/>
              </a:rPr>
              <a:t>Publicly available and widely used dataset for plant disease detection &amp; classification.</a:t>
            </a:r>
          </a:p>
          <a:p>
            <a:pPr>
              <a:lnSpc>
                <a:spcPct val="100000"/>
              </a:lnSpc>
              <a:spcBef>
                <a:spcPct val="20000"/>
              </a:spcBef>
              <a:buFont typeface="Courier New" panose="020B0604020202020204" pitchFamily="34" charset="0"/>
              <a:buChar char="o"/>
            </a:pPr>
            <a:r>
              <a:rPr lang="en-US" sz="2000" dirty="0">
                <a:latin typeface="Times New Roman"/>
                <a:ea typeface="Calibri"/>
                <a:cs typeface="Calibri"/>
              </a:rPr>
              <a:t>Contains 50,000+ high-resolution images of leaves (both healthy and infected).</a:t>
            </a:r>
          </a:p>
          <a:p>
            <a:pPr>
              <a:lnSpc>
                <a:spcPct val="100000"/>
              </a:lnSpc>
              <a:spcBef>
                <a:spcPct val="20000"/>
              </a:spcBef>
              <a:buFont typeface="Courier New" panose="020B0604020202020204" pitchFamily="34" charset="0"/>
              <a:buChar char="o"/>
            </a:pPr>
            <a:r>
              <a:rPr lang="en-US" sz="2000" dirty="0">
                <a:latin typeface="Times New Roman"/>
                <a:ea typeface="Calibri"/>
                <a:cs typeface="Calibri"/>
              </a:rPr>
              <a:t>Covers multiple crop species: Tomato, Potato, Corn, Grape, Apple, and more.</a:t>
            </a:r>
          </a:p>
          <a:p>
            <a:pPr>
              <a:lnSpc>
                <a:spcPct val="100000"/>
              </a:lnSpc>
              <a:spcBef>
                <a:spcPct val="20000"/>
              </a:spcBef>
              <a:buFont typeface="Courier New" panose="020B0604020202020204" pitchFamily="34" charset="0"/>
              <a:buChar char="o"/>
            </a:pPr>
            <a:r>
              <a:rPr lang="en-US" sz="2000" dirty="0">
                <a:latin typeface="Times New Roman"/>
                <a:ea typeface="Calibri"/>
                <a:cs typeface="Calibri"/>
              </a:rPr>
              <a:t>Each image is labeled with:</a:t>
            </a:r>
          </a:p>
          <a:p>
            <a:pPr marL="0" indent="0">
              <a:lnSpc>
                <a:spcPct val="100000"/>
              </a:lnSpc>
              <a:spcBef>
                <a:spcPct val="20000"/>
              </a:spcBef>
              <a:buNone/>
            </a:pPr>
            <a:r>
              <a:rPr lang="en-US" sz="2000" dirty="0">
                <a:latin typeface="Times New Roman"/>
                <a:ea typeface="Calibri"/>
                <a:cs typeface="Calibri"/>
              </a:rPr>
              <a:t>  • Plant Species</a:t>
            </a:r>
          </a:p>
          <a:p>
            <a:pPr marL="0" indent="0">
              <a:lnSpc>
                <a:spcPct val="100000"/>
              </a:lnSpc>
              <a:spcBef>
                <a:spcPct val="20000"/>
              </a:spcBef>
              <a:buNone/>
            </a:pPr>
            <a:r>
              <a:rPr lang="en-US" sz="2000" dirty="0">
                <a:latin typeface="Times New Roman"/>
                <a:ea typeface="Calibri"/>
                <a:cs typeface="Calibri"/>
              </a:rPr>
              <a:t>  • Disease Type (e.g., Early Blight, Bacterial Spot, Common    Rust)</a:t>
            </a:r>
          </a:p>
          <a:p>
            <a:pPr>
              <a:buFont typeface="Courier New" panose="020B0604020202020204" pitchFamily="34" charset="0"/>
              <a:buChar char="o"/>
            </a:pPr>
            <a:endParaRPr lang="en-GB" dirty="0">
              <a:ea typeface="Calibri"/>
              <a:cs typeface="Calibri"/>
            </a:endParaRPr>
          </a:p>
        </p:txBody>
      </p:sp>
      <p:pic>
        <p:nvPicPr>
          <p:cNvPr id="5" name="Picture 3" descr="C:\Users\Manu Gupta\Downloads\KIET logo.png">
            <a:extLst>
              <a:ext uri="{FF2B5EF4-FFF2-40B4-BE49-F238E27FC236}">
                <a16:creationId xmlns:a16="http://schemas.microsoft.com/office/drawing/2014/main" id="{15B2DFA2-160E-DD0F-6334-02E9FCADDAE5}"/>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7" name="Picture 6" descr="A close-up of a license plate&#10;&#10;AI-generated content may be incorrect.">
            <a:extLst>
              <a:ext uri="{FF2B5EF4-FFF2-40B4-BE49-F238E27FC236}">
                <a16:creationId xmlns:a16="http://schemas.microsoft.com/office/drawing/2014/main" id="{9A82B4B3-3F77-A329-51AC-9A157F411D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pic>
        <p:nvPicPr>
          <p:cNvPr id="4" name="Picture 3" descr="A pie chart with numbers and text&#10;&#10;AI-generated content may be incorrect.">
            <a:extLst>
              <a:ext uri="{FF2B5EF4-FFF2-40B4-BE49-F238E27FC236}">
                <a16:creationId xmlns:a16="http://schemas.microsoft.com/office/drawing/2014/main" id="{02494145-0D6D-FB2D-9F74-68B9D37FC309}"/>
              </a:ext>
            </a:extLst>
          </p:cNvPr>
          <p:cNvPicPr>
            <a:picLocks noChangeAspect="1"/>
          </p:cNvPicPr>
          <p:nvPr/>
        </p:nvPicPr>
        <p:blipFill>
          <a:blip r:embed="rId4"/>
          <a:stretch>
            <a:fillRect/>
          </a:stretch>
        </p:blipFill>
        <p:spPr>
          <a:xfrm>
            <a:off x="7397750" y="2465917"/>
            <a:ext cx="4370295" cy="3260913"/>
          </a:xfrm>
          <a:prstGeom prst="rect">
            <a:avLst/>
          </a:prstGeom>
        </p:spPr>
      </p:pic>
    </p:spTree>
    <p:extLst>
      <p:ext uri="{BB962C8B-B14F-4D97-AF65-F5344CB8AC3E}">
        <p14:creationId xmlns:p14="http://schemas.microsoft.com/office/powerpoint/2010/main" val="192746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8CAF-88C9-1C2E-0B51-2499905F5AEA}"/>
              </a:ext>
            </a:extLst>
          </p:cNvPr>
          <p:cNvSpPr>
            <a:spLocks noGrp="1"/>
          </p:cNvSpPr>
          <p:nvPr>
            <p:ph type="title"/>
          </p:nvPr>
        </p:nvSpPr>
        <p:spPr/>
        <p:txBody>
          <a:bodyPr/>
          <a:lstStyle/>
          <a:p>
            <a:pPr algn="ctr"/>
            <a:r>
              <a:rPr lang="en-US" sz="3600" b="1" u="sng" err="1">
                <a:latin typeface="Times New Roman"/>
                <a:ea typeface="Calibri"/>
                <a:cs typeface="Calibri"/>
              </a:rPr>
              <a:t>PlantVillage</a:t>
            </a:r>
            <a:r>
              <a:rPr lang="en-US" sz="3600" b="1" u="sng" dirty="0">
                <a:latin typeface="Times New Roman"/>
                <a:ea typeface="Calibri"/>
                <a:cs typeface="Calibri"/>
              </a:rPr>
              <a:t> Dataset Overview</a:t>
            </a:r>
            <a:endParaRPr lang="en-GB" sz="3600" b="1" u="sng">
              <a:latin typeface="Times New Roman"/>
              <a:ea typeface="Calibri"/>
              <a:cs typeface="Calibri"/>
            </a:endParaRPr>
          </a:p>
          <a:p>
            <a:endParaRPr lang="en-GB" sz="3600" b="1" u="sng" dirty="0">
              <a:latin typeface="Times New Roman"/>
              <a:ea typeface="Calibri Light"/>
              <a:cs typeface="Calibri Light"/>
            </a:endParaRPr>
          </a:p>
        </p:txBody>
      </p:sp>
      <p:sp>
        <p:nvSpPr>
          <p:cNvPr id="3" name="Content Placeholder 2">
            <a:extLst>
              <a:ext uri="{FF2B5EF4-FFF2-40B4-BE49-F238E27FC236}">
                <a16:creationId xmlns:a16="http://schemas.microsoft.com/office/drawing/2014/main" id="{5A63D109-23D8-08B4-FB67-BDEE8A2CCBA4}"/>
              </a:ext>
            </a:extLst>
          </p:cNvPr>
          <p:cNvSpPr>
            <a:spLocks noGrp="1"/>
          </p:cNvSpPr>
          <p:nvPr>
            <p:ph idx="1"/>
          </p:nvPr>
        </p:nvSpPr>
        <p:spPr>
          <a:xfrm>
            <a:off x="838200" y="2301875"/>
            <a:ext cx="10515600" cy="4351338"/>
          </a:xfrm>
        </p:spPr>
        <p:txBody>
          <a:bodyPr vert="horz" lIns="91440" tIns="45720" rIns="91440" bIns="45720" rtlCol="0" anchor="t">
            <a:normAutofit/>
          </a:bodyPr>
          <a:lstStyle/>
          <a:p>
            <a:pPr>
              <a:lnSpc>
                <a:spcPct val="100000"/>
              </a:lnSpc>
              <a:spcBef>
                <a:spcPct val="20000"/>
              </a:spcBef>
            </a:pPr>
            <a:r>
              <a:rPr lang="en-US" sz="1800" dirty="0">
                <a:latin typeface="Times New Roman"/>
                <a:ea typeface="Calibri"/>
                <a:cs typeface="Calibri"/>
              </a:rPr>
              <a:t> </a:t>
            </a:r>
            <a:r>
              <a:rPr lang="en-US" sz="2000" dirty="0">
                <a:latin typeface="Times New Roman"/>
                <a:ea typeface="Calibri"/>
                <a:cs typeface="Calibri"/>
              </a:rPr>
              <a:t>Major Strengths:</a:t>
            </a:r>
          </a:p>
          <a:p>
            <a:pPr marL="0" indent="0">
              <a:lnSpc>
                <a:spcPct val="100000"/>
              </a:lnSpc>
              <a:spcBef>
                <a:spcPct val="20000"/>
              </a:spcBef>
              <a:buNone/>
            </a:pPr>
            <a:r>
              <a:rPr lang="en-US" sz="2000" dirty="0">
                <a:latin typeface="Times New Roman"/>
                <a:ea typeface="Calibri"/>
                <a:cs typeface="Calibri"/>
              </a:rPr>
              <a:t> - High-Quality Images: Clear visuals make disease symptoms easily detectable for CNNs.</a:t>
            </a:r>
          </a:p>
          <a:p>
            <a:pPr marL="0" indent="0">
              <a:lnSpc>
                <a:spcPct val="100000"/>
              </a:lnSpc>
              <a:spcBef>
                <a:spcPct val="20000"/>
              </a:spcBef>
              <a:buNone/>
            </a:pPr>
            <a:r>
              <a:rPr lang="en-US" sz="2000" dirty="0">
                <a:latin typeface="Times New Roman"/>
                <a:ea typeface="Calibri"/>
                <a:cs typeface="Calibri"/>
              </a:rPr>
              <a:t> - Diverse Representation: Wide range of plants and diseases improve model generalization.</a:t>
            </a:r>
          </a:p>
          <a:p>
            <a:pPr marL="0" indent="0">
              <a:lnSpc>
                <a:spcPct val="100000"/>
              </a:lnSpc>
              <a:spcBef>
                <a:spcPct val="20000"/>
              </a:spcBef>
              <a:buNone/>
            </a:pPr>
            <a:r>
              <a:rPr lang="en-US" sz="2000" dirty="0">
                <a:latin typeface="Times New Roman"/>
                <a:ea typeface="Calibri"/>
                <a:cs typeface="Calibri"/>
              </a:rPr>
              <a:t> - Balanced Healthy Samples: Adequate healthy leaf data helps reduce false positives.</a:t>
            </a:r>
          </a:p>
          <a:p>
            <a:pPr>
              <a:lnSpc>
                <a:spcPct val="100000"/>
              </a:lnSpc>
              <a:spcBef>
                <a:spcPct val="20000"/>
              </a:spcBef>
            </a:pPr>
            <a:endParaRPr lang="en-US" sz="2000" dirty="0">
              <a:latin typeface="Times New Roman"/>
              <a:ea typeface="Calibri"/>
              <a:cs typeface="Calibri"/>
            </a:endParaRPr>
          </a:p>
          <a:p>
            <a:pPr>
              <a:lnSpc>
                <a:spcPct val="100000"/>
              </a:lnSpc>
              <a:spcBef>
                <a:spcPct val="20000"/>
              </a:spcBef>
            </a:pPr>
            <a:r>
              <a:rPr lang="en-US" sz="2000" dirty="0">
                <a:latin typeface="Times New Roman"/>
                <a:ea typeface="Calibri"/>
                <a:cs typeface="Calibri"/>
              </a:rPr>
              <a:t>️ Limitations &amp; Challenges:</a:t>
            </a:r>
          </a:p>
          <a:p>
            <a:pPr marL="0" indent="0">
              <a:lnSpc>
                <a:spcPct val="100000"/>
              </a:lnSpc>
              <a:spcBef>
                <a:spcPct val="20000"/>
              </a:spcBef>
              <a:buNone/>
            </a:pPr>
            <a:r>
              <a:rPr lang="en-US" sz="2000" dirty="0">
                <a:latin typeface="Times New Roman"/>
                <a:ea typeface="Calibri"/>
                <a:cs typeface="Calibri"/>
              </a:rPr>
              <a:t> - Controlled Environment Conditions: Captured in lab settings, may reduce real-world applicability.</a:t>
            </a:r>
          </a:p>
          <a:p>
            <a:pPr marL="0" indent="0">
              <a:lnSpc>
                <a:spcPct val="100000"/>
              </a:lnSpc>
              <a:spcBef>
                <a:spcPct val="20000"/>
              </a:spcBef>
              <a:buNone/>
            </a:pPr>
            <a:r>
              <a:rPr lang="en-US" sz="2000" dirty="0">
                <a:latin typeface="Times New Roman"/>
                <a:ea typeface="Calibri"/>
                <a:cs typeface="Calibri"/>
              </a:rPr>
              <a:t> - Class Imbalance: Some disease classes are underrepresented, possibly biasing predictions.</a:t>
            </a:r>
          </a:p>
          <a:p>
            <a:endParaRPr lang="en-GB" sz="2000" dirty="0">
              <a:latin typeface="Times New Roman"/>
              <a:ea typeface="Calibri"/>
              <a:cs typeface="Calibri"/>
            </a:endParaRPr>
          </a:p>
        </p:txBody>
      </p:sp>
      <p:pic>
        <p:nvPicPr>
          <p:cNvPr id="5" name="Picture 3" descr="C:\Users\Manu Gupta\Downloads\KIET logo.png">
            <a:extLst>
              <a:ext uri="{FF2B5EF4-FFF2-40B4-BE49-F238E27FC236}">
                <a16:creationId xmlns:a16="http://schemas.microsoft.com/office/drawing/2014/main" id="{531B46C6-79B6-5F21-B9B4-5ED9305EA3FB}"/>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7" name="Picture 6" descr="A close-up of a license plate&#10;&#10;AI-generated content may be incorrect.">
            <a:extLst>
              <a:ext uri="{FF2B5EF4-FFF2-40B4-BE49-F238E27FC236}">
                <a16:creationId xmlns:a16="http://schemas.microsoft.com/office/drawing/2014/main" id="{BDDDAFF9-4004-E390-9B28-9E63E66BD1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Tree>
    <p:extLst>
      <p:ext uri="{BB962C8B-B14F-4D97-AF65-F5344CB8AC3E}">
        <p14:creationId xmlns:p14="http://schemas.microsoft.com/office/powerpoint/2010/main" val="30265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3992888" y="716858"/>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Implementation</a:t>
            </a:r>
            <a:endParaRPr lang="en-US" sz="3600" b="1">
              <a:solidFill>
                <a:srgbClr val="00B050"/>
              </a:solidFill>
              <a:latin typeface="Times New Roman"/>
              <a:cs typeface="Times New Roman"/>
            </a:endParaRPr>
          </a:p>
        </p:txBody>
      </p:sp>
      <p:sp>
        <p:nvSpPr>
          <p:cNvPr id="5" name="TextBox 4">
            <a:extLst>
              <a:ext uri="{FF2B5EF4-FFF2-40B4-BE49-F238E27FC236}">
                <a16:creationId xmlns:a16="http://schemas.microsoft.com/office/drawing/2014/main" id="{D9A6B64F-E768-A83A-280A-543926AE8D49}"/>
              </a:ext>
            </a:extLst>
          </p:cNvPr>
          <p:cNvSpPr txBox="1"/>
          <p:nvPr/>
        </p:nvSpPr>
        <p:spPr>
          <a:xfrm>
            <a:off x="1109188" y="1991353"/>
            <a:ext cx="10141031" cy="5122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In this project, we developed a </a:t>
            </a:r>
            <a:r>
              <a:rPr lang="en-US" sz="2000" b="1" dirty="0">
                <a:latin typeface="Times New Roman"/>
                <a:ea typeface="+mn-lt"/>
                <a:cs typeface="+mn-lt"/>
              </a:rPr>
              <a:t>foliar disease detection system</a:t>
            </a:r>
            <a:r>
              <a:rPr lang="en-US" sz="2000" dirty="0">
                <a:latin typeface="Times New Roman"/>
                <a:ea typeface="+mn-lt"/>
                <a:cs typeface="+mn-lt"/>
              </a:rPr>
              <a:t> using </a:t>
            </a:r>
            <a:r>
              <a:rPr lang="en-US" sz="2000" b="1" dirty="0">
                <a:latin typeface="Times New Roman"/>
                <a:ea typeface="+mn-lt"/>
                <a:cs typeface="+mn-lt"/>
              </a:rPr>
              <a:t>Convolutional Neural Networks (CNN)</a:t>
            </a:r>
            <a:r>
              <a:rPr lang="en-US" sz="2000" dirty="0">
                <a:latin typeface="Times New Roman"/>
                <a:ea typeface="+mn-lt"/>
                <a:cs typeface="+mn-lt"/>
              </a:rPr>
              <a:t> with </a:t>
            </a:r>
            <a:r>
              <a:rPr lang="en-US" sz="2000" b="1" err="1">
                <a:latin typeface="Times New Roman"/>
                <a:ea typeface="+mn-lt"/>
                <a:cs typeface="+mn-lt"/>
              </a:rPr>
              <a:t>PyTorch</a:t>
            </a:r>
            <a:r>
              <a:rPr lang="en-US" sz="2000" dirty="0">
                <a:latin typeface="Times New Roman"/>
                <a:ea typeface="+mn-lt"/>
                <a:cs typeface="+mn-lt"/>
              </a:rPr>
              <a:t>.</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The </a:t>
            </a:r>
            <a:r>
              <a:rPr lang="en-US" sz="2000" b="1" err="1">
                <a:latin typeface="Times New Roman"/>
                <a:ea typeface="+mn-lt"/>
                <a:cs typeface="+mn-lt"/>
              </a:rPr>
              <a:t>PlantVillage</a:t>
            </a:r>
            <a:r>
              <a:rPr lang="en-US" sz="2000" b="1" dirty="0">
                <a:latin typeface="Times New Roman"/>
                <a:ea typeface="+mn-lt"/>
                <a:cs typeface="+mn-lt"/>
              </a:rPr>
              <a:t> dataset</a:t>
            </a:r>
            <a:r>
              <a:rPr lang="en-US" sz="2000" dirty="0">
                <a:latin typeface="Times New Roman"/>
                <a:ea typeface="+mn-lt"/>
                <a:cs typeface="+mn-lt"/>
              </a:rPr>
              <a:t>, comprising </a:t>
            </a:r>
            <a:r>
              <a:rPr lang="en-US" sz="2000" b="1" dirty="0">
                <a:latin typeface="Times New Roman"/>
                <a:ea typeface="+mn-lt"/>
                <a:cs typeface="+mn-lt"/>
              </a:rPr>
              <a:t>61,486 images across 39 classes</a:t>
            </a:r>
            <a:r>
              <a:rPr lang="en-US" sz="2000" dirty="0">
                <a:latin typeface="Times New Roman"/>
                <a:ea typeface="+mn-lt"/>
                <a:cs typeface="+mn-lt"/>
              </a:rPr>
              <a:t>, was used as the primary data source.</a:t>
            </a:r>
            <a:endParaRPr lang="en-US" sz="2000">
              <a:latin typeface="Times New Roman"/>
              <a:cs typeface="Times New Roman"/>
            </a:endParaRPr>
          </a:p>
          <a:p>
            <a:pPr marL="285750" indent="-285750" algn="just">
              <a:buFont typeface="Arial"/>
              <a:buChar char="•"/>
            </a:pPr>
            <a:r>
              <a:rPr lang="en-US" sz="2000" b="1" dirty="0">
                <a:latin typeface="Times New Roman"/>
                <a:ea typeface="+mn-lt"/>
                <a:cs typeface="+mn-lt"/>
              </a:rPr>
              <a:t>Data augmentation</a:t>
            </a:r>
            <a:r>
              <a:rPr lang="en-US" sz="2000" dirty="0">
                <a:latin typeface="Times New Roman"/>
                <a:ea typeface="+mn-lt"/>
                <a:cs typeface="+mn-lt"/>
              </a:rPr>
              <a:t> techniques such as </a:t>
            </a:r>
            <a:r>
              <a:rPr lang="en-US" sz="2000" b="1" dirty="0">
                <a:latin typeface="Times New Roman"/>
                <a:ea typeface="+mn-lt"/>
                <a:cs typeface="+mn-lt"/>
              </a:rPr>
              <a:t>flipping</a:t>
            </a:r>
            <a:r>
              <a:rPr lang="en-US" sz="2000" dirty="0">
                <a:latin typeface="Times New Roman"/>
                <a:ea typeface="+mn-lt"/>
                <a:cs typeface="+mn-lt"/>
              </a:rPr>
              <a:t>, </a:t>
            </a:r>
            <a:r>
              <a:rPr lang="en-US" sz="2000" b="1" dirty="0">
                <a:latin typeface="Times New Roman"/>
                <a:ea typeface="+mn-lt"/>
                <a:cs typeface="+mn-lt"/>
              </a:rPr>
              <a:t>rotation</a:t>
            </a:r>
            <a:r>
              <a:rPr lang="en-US" sz="2000" dirty="0">
                <a:latin typeface="Times New Roman"/>
                <a:ea typeface="+mn-lt"/>
                <a:cs typeface="+mn-lt"/>
              </a:rPr>
              <a:t>, </a:t>
            </a:r>
            <a:r>
              <a:rPr lang="en-US" sz="2000" b="1" dirty="0">
                <a:latin typeface="Times New Roman"/>
                <a:ea typeface="+mn-lt"/>
                <a:cs typeface="+mn-lt"/>
              </a:rPr>
              <a:t>scaling</a:t>
            </a:r>
            <a:r>
              <a:rPr lang="en-US" sz="2000" dirty="0">
                <a:latin typeface="Times New Roman"/>
                <a:ea typeface="+mn-lt"/>
                <a:cs typeface="+mn-lt"/>
              </a:rPr>
              <a:t>, and </a:t>
            </a:r>
            <a:r>
              <a:rPr lang="en-US" sz="2000" b="1" dirty="0">
                <a:latin typeface="Times New Roman"/>
                <a:ea typeface="+mn-lt"/>
                <a:cs typeface="+mn-lt"/>
              </a:rPr>
              <a:t>noise injection</a:t>
            </a:r>
            <a:r>
              <a:rPr lang="en-US" sz="2000" dirty="0">
                <a:latin typeface="Times New Roman"/>
                <a:ea typeface="+mn-lt"/>
                <a:cs typeface="+mn-lt"/>
              </a:rPr>
              <a:t> were applied to enhance image diversity and prevent overfitting.</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During </a:t>
            </a:r>
            <a:r>
              <a:rPr lang="en-US" sz="2000" b="1" dirty="0">
                <a:latin typeface="Times New Roman"/>
                <a:ea typeface="+mn-lt"/>
                <a:cs typeface="+mn-lt"/>
              </a:rPr>
              <a:t>image preprocessing</a:t>
            </a:r>
            <a:r>
              <a:rPr lang="en-US" sz="2000" dirty="0">
                <a:latin typeface="Times New Roman"/>
                <a:ea typeface="+mn-lt"/>
                <a:cs typeface="+mn-lt"/>
              </a:rPr>
              <a:t>, all images were resized to </a:t>
            </a:r>
            <a:r>
              <a:rPr lang="en-US" sz="2000" b="1" dirty="0">
                <a:latin typeface="Times New Roman"/>
                <a:ea typeface="+mn-lt"/>
                <a:cs typeface="+mn-lt"/>
              </a:rPr>
              <a:t>224×224 pixels</a:t>
            </a:r>
            <a:r>
              <a:rPr lang="en-US" sz="2000" dirty="0">
                <a:latin typeface="Times New Roman"/>
                <a:ea typeface="+mn-lt"/>
                <a:cs typeface="+mn-lt"/>
              </a:rPr>
              <a:t>, and transformations like </a:t>
            </a:r>
            <a:r>
              <a:rPr lang="en-US" sz="2000" b="1" dirty="0">
                <a:latin typeface="Times New Roman"/>
                <a:ea typeface="+mn-lt"/>
                <a:cs typeface="+mn-lt"/>
              </a:rPr>
              <a:t>cropping</a:t>
            </a:r>
            <a:r>
              <a:rPr lang="en-US" sz="2000" dirty="0">
                <a:latin typeface="Times New Roman"/>
                <a:ea typeface="+mn-lt"/>
                <a:cs typeface="+mn-lt"/>
              </a:rPr>
              <a:t> and </a:t>
            </a:r>
            <a:r>
              <a:rPr lang="en-US" sz="2000" b="1" dirty="0">
                <a:latin typeface="Times New Roman"/>
                <a:ea typeface="+mn-lt"/>
                <a:cs typeface="+mn-lt"/>
              </a:rPr>
              <a:t>normalization</a:t>
            </a:r>
            <a:r>
              <a:rPr lang="en-US" sz="2000" dirty="0">
                <a:latin typeface="Times New Roman"/>
                <a:ea typeface="+mn-lt"/>
                <a:cs typeface="+mn-lt"/>
              </a:rPr>
              <a:t> were applied for consistency and model readiness.</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The </a:t>
            </a:r>
            <a:r>
              <a:rPr lang="en-US" sz="2000" b="1" dirty="0">
                <a:latin typeface="Times New Roman"/>
                <a:ea typeface="+mn-lt"/>
                <a:cs typeface="+mn-lt"/>
              </a:rPr>
              <a:t>CNN architecture</a:t>
            </a:r>
            <a:r>
              <a:rPr lang="en-US" sz="2000" dirty="0">
                <a:latin typeface="Times New Roman"/>
                <a:ea typeface="+mn-lt"/>
                <a:cs typeface="+mn-lt"/>
              </a:rPr>
              <a:t> included multiple </a:t>
            </a:r>
            <a:r>
              <a:rPr lang="en-US" sz="2000" b="1" dirty="0">
                <a:latin typeface="Times New Roman"/>
                <a:ea typeface="+mn-lt"/>
                <a:cs typeface="+mn-lt"/>
              </a:rPr>
              <a:t>convolutional layers</a:t>
            </a:r>
            <a:r>
              <a:rPr lang="en-US" sz="2000" dirty="0">
                <a:latin typeface="Times New Roman"/>
                <a:ea typeface="+mn-lt"/>
                <a:cs typeface="+mn-lt"/>
              </a:rPr>
              <a:t> with </a:t>
            </a:r>
            <a:r>
              <a:rPr lang="en-US" sz="2000" b="1" dirty="0">
                <a:latin typeface="Times New Roman"/>
                <a:ea typeface="+mn-lt"/>
                <a:cs typeface="+mn-lt"/>
              </a:rPr>
              <a:t>ReLU activation</a:t>
            </a:r>
            <a:r>
              <a:rPr lang="en-US" sz="2000" dirty="0">
                <a:latin typeface="Times New Roman"/>
                <a:ea typeface="+mn-lt"/>
                <a:cs typeface="+mn-lt"/>
              </a:rPr>
              <a:t> and </a:t>
            </a:r>
            <a:r>
              <a:rPr lang="en-US" sz="2000" b="1" dirty="0">
                <a:latin typeface="Times New Roman"/>
                <a:ea typeface="+mn-lt"/>
                <a:cs typeface="+mn-lt"/>
              </a:rPr>
              <a:t>max-pooling</a:t>
            </a:r>
            <a:r>
              <a:rPr lang="en-US" sz="2000" dirty="0">
                <a:latin typeface="Times New Roman"/>
                <a:ea typeface="+mn-lt"/>
                <a:cs typeface="+mn-lt"/>
              </a:rPr>
              <a:t> to extract key visual features from leaf images.</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The extracted features were passed through a </a:t>
            </a:r>
            <a:r>
              <a:rPr lang="en-US" sz="2000" b="1" dirty="0">
                <a:latin typeface="Times New Roman"/>
                <a:ea typeface="+mn-lt"/>
                <a:cs typeface="+mn-lt"/>
              </a:rPr>
              <a:t>fully connected layer</a:t>
            </a:r>
            <a:r>
              <a:rPr lang="en-US" sz="2000" dirty="0">
                <a:latin typeface="Times New Roman"/>
                <a:ea typeface="+mn-lt"/>
                <a:cs typeface="+mn-lt"/>
              </a:rPr>
              <a:t> for final </a:t>
            </a:r>
            <a:r>
              <a:rPr lang="en-US" sz="2000" b="1" dirty="0">
                <a:latin typeface="Times New Roman"/>
                <a:ea typeface="+mn-lt"/>
                <a:cs typeface="+mn-lt"/>
              </a:rPr>
              <a:t>classification of disease types</a:t>
            </a:r>
            <a:r>
              <a:rPr lang="en-US" sz="2000" dirty="0">
                <a:latin typeface="Times New Roman"/>
                <a:ea typeface="+mn-lt"/>
                <a:cs typeface="+mn-lt"/>
              </a:rPr>
              <a:t>.</a:t>
            </a:r>
            <a:endParaRPr lang="en-US" sz="2000">
              <a:latin typeface="Times New Roman"/>
              <a:cs typeface="Times New Roman"/>
            </a:endParaRPr>
          </a:p>
          <a:p>
            <a:pPr marL="285750" indent="-285750" algn="just">
              <a:buFont typeface="Arial"/>
              <a:buChar char="•"/>
            </a:pPr>
            <a:r>
              <a:rPr lang="en-US" sz="2000" dirty="0">
                <a:latin typeface="Times New Roman"/>
                <a:ea typeface="+mn-lt"/>
                <a:cs typeface="+mn-lt"/>
              </a:rPr>
              <a:t>The model was trained using the </a:t>
            </a:r>
            <a:r>
              <a:rPr lang="en-US" sz="2000" b="1" dirty="0">
                <a:latin typeface="Times New Roman"/>
                <a:ea typeface="+mn-lt"/>
                <a:cs typeface="+mn-lt"/>
              </a:rPr>
              <a:t>categorical cross-entropy loss function</a:t>
            </a:r>
            <a:r>
              <a:rPr lang="en-US" sz="2000" dirty="0">
                <a:latin typeface="Times New Roman"/>
                <a:ea typeface="+mn-lt"/>
                <a:cs typeface="+mn-lt"/>
              </a:rPr>
              <a:t>, the </a:t>
            </a:r>
            <a:r>
              <a:rPr lang="en-US" sz="2000" b="1" dirty="0">
                <a:latin typeface="Times New Roman"/>
                <a:ea typeface="+mn-lt"/>
                <a:cs typeface="+mn-lt"/>
              </a:rPr>
              <a:t>Adam optimizer</a:t>
            </a:r>
            <a:r>
              <a:rPr lang="en-US" sz="2000" dirty="0">
                <a:latin typeface="Times New Roman"/>
                <a:ea typeface="+mn-lt"/>
                <a:cs typeface="+mn-lt"/>
              </a:rPr>
              <a:t>, and </a:t>
            </a:r>
            <a:r>
              <a:rPr lang="en-US" sz="2000" b="1" dirty="0">
                <a:latin typeface="Times New Roman"/>
                <a:ea typeface="+mn-lt"/>
                <a:cs typeface="+mn-lt"/>
              </a:rPr>
              <a:t>batch gradient descent</a:t>
            </a:r>
            <a:r>
              <a:rPr lang="en-US" sz="2000" dirty="0">
                <a:latin typeface="Times New Roman"/>
                <a:ea typeface="+mn-lt"/>
                <a:cs typeface="+mn-lt"/>
              </a:rPr>
              <a:t> to minimize prediction error and accelerate convergence.</a:t>
            </a:r>
            <a:endParaRPr lang="en-US" sz="2000">
              <a:latin typeface="Times New Roman"/>
              <a:cs typeface="Times New Roman"/>
            </a:endParaRPr>
          </a:p>
          <a:p>
            <a:pPr algn="just">
              <a:lnSpc>
                <a:spcPct val="150000"/>
              </a:lnSpc>
            </a:pPr>
            <a:endParaRPr lang="en-US" sz="2000" dirty="0">
              <a:ea typeface="Calibri"/>
              <a:cs typeface="Calibri"/>
            </a:endParaRPr>
          </a:p>
        </p:txBody>
      </p:sp>
    </p:spTree>
    <p:extLst>
      <p:ext uri="{BB962C8B-B14F-4D97-AF65-F5344CB8AC3E}">
        <p14:creationId xmlns:p14="http://schemas.microsoft.com/office/powerpoint/2010/main" val="384612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3439"/>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5274805" y="642774"/>
            <a:ext cx="2217294" cy="646331"/>
          </a:xfrm>
          <a:prstGeom prst="rect">
            <a:avLst/>
          </a:prstGeom>
        </p:spPr>
        <p:txBody>
          <a:bodyPr wrap="square" lIns="91440" tIns="45720" rIns="91440" bIns="45720" anchor="t">
            <a:spAutoFit/>
          </a:bodyPr>
          <a:lstStyle/>
          <a:p>
            <a:r>
              <a:rPr lang="en-US" sz="3600" b="1" u="sng" dirty="0">
                <a:latin typeface="Times New Roman"/>
                <a:cs typeface="Times New Roman"/>
              </a:rPr>
              <a:t>Result</a:t>
            </a:r>
            <a:endParaRPr lang="en-US" sz="3600" b="1">
              <a:latin typeface="Times New Roman"/>
              <a:cs typeface="Times New Roman"/>
            </a:endParaRPr>
          </a:p>
        </p:txBody>
      </p:sp>
      <p:pic>
        <p:nvPicPr>
          <p:cNvPr id="3" name="Picture 2" descr="A screenshot of a product&#10;&#10;Description automatically generated">
            <a:extLst>
              <a:ext uri="{FF2B5EF4-FFF2-40B4-BE49-F238E27FC236}">
                <a16:creationId xmlns:a16="http://schemas.microsoft.com/office/drawing/2014/main" id="{B7C76634-48D3-9EDA-3422-D1D48974E74C}"/>
              </a:ext>
            </a:extLst>
          </p:cNvPr>
          <p:cNvPicPr>
            <a:picLocks noChangeAspect="1"/>
          </p:cNvPicPr>
          <p:nvPr/>
        </p:nvPicPr>
        <p:blipFill>
          <a:blip r:embed="rId4"/>
          <a:stretch>
            <a:fillRect/>
          </a:stretch>
        </p:blipFill>
        <p:spPr>
          <a:xfrm>
            <a:off x="8282212" y="5083241"/>
            <a:ext cx="3909788" cy="1771518"/>
          </a:xfrm>
          <a:prstGeom prst="rect">
            <a:avLst/>
          </a:prstGeom>
        </p:spPr>
      </p:pic>
      <p:pic>
        <p:nvPicPr>
          <p:cNvPr id="5" name="Picture 4" descr="A green leaf with red dots&#10;&#10;Description automatically generated">
            <a:extLst>
              <a:ext uri="{FF2B5EF4-FFF2-40B4-BE49-F238E27FC236}">
                <a16:creationId xmlns:a16="http://schemas.microsoft.com/office/drawing/2014/main" id="{42604DCF-0150-9B65-1CB3-5688CE6A41C7}"/>
              </a:ext>
            </a:extLst>
          </p:cNvPr>
          <p:cNvPicPr>
            <a:picLocks noChangeAspect="1"/>
          </p:cNvPicPr>
          <p:nvPr/>
        </p:nvPicPr>
        <p:blipFill>
          <a:blip r:embed="rId5"/>
          <a:stretch>
            <a:fillRect/>
          </a:stretch>
        </p:blipFill>
        <p:spPr>
          <a:xfrm>
            <a:off x="8282215" y="2534170"/>
            <a:ext cx="3909786" cy="2550139"/>
          </a:xfrm>
          <a:prstGeom prst="rect">
            <a:avLst/>
          </a:prstGeom>
        </p:spPr>
      </p:pic>
      <p:sp>
        <p:nvSpPr>
          <p:cNvPr id="20" name="Rectangle 19">
            <a:extLst>
              <a:ext uri="{FF2B5EF4-FFF2-40B4-BE49-F238E27FC236}">
                <a16:creationId xmlns:a16="http://schemas.microsoft.com/office/drawing/2014/main" id="{1D9981D0-54A8-2795-FABB-85177EF85178}"/>
              </a:ext>
            </a:extLst>
          </p:cNvPr>
          <p:cNvSpPr/>
          <p:nvPr/>
        </p:nvSpPr>
        <p:spPr>
          <a:xfrm>
            <a:off x="596972" y="2537189"/>
            <a:ext cx="7360794" cy="2862322"/>
          </a:xfrm>
          <a:prstGeom prst="rect">
            <a:avLst/>
          </a:prstGeom>
        </p:spPr>
        <p:txBody>
          <a:bodyPr wrap="square" lIns="91440" tIns="45720" rIns="91440" bIns="45720" anchor="t">
            <a:spAutoFit/>
          </a:bodyPr>
          <a:lstStyle/>
          <a:p>
            <a:r>
              <a:rPr lang="en-US" sz="2000" dirty="0">
                <a:latin typeface="Times New Roman"/>
                <a:ea typeface="+mn-lt"/>
                <a:cs typeface="+mn-lt"/>
              </a:rPr>
              <a:t>The CNN-based model achieved outstanding performance across training, validation, and testing phases:</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Training Accuracy</a:t>
            </a:r>
            <a:r>
              <a:rPr lang="en-US" sz="2000" dirty="0">
                <a:latin typeface="Times New Roman"/>
                <a:ea typeface="+mn-lt"/>
                <a:cs typeface="+mn-lt"/>
              </a:rPr>
              <a:t>: 99.2%</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Validation Accuracy</a:t>
            </a:r>
            <a:r>
              <a:rPr lang="en-US" sz="2000" dirty="0">
                <a:latin typeface="Times New Roman"/>
                <a:ea typeface="+mn-lt"/>
                <a:cs typeface="+mn-lt"/>
              </a:rPr>
              <a:t>: 98.6%</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Testing Accuracy</a:t>
            </a:r>
            <a:r>
              <a:rPr lang="en-US" sz="2000" dirty="0">
                <a:latin typeface="Times New Roman"/>
                <a:ea typeface="+mn-lt"/>
                <a:cs typeface="+mn-lt"/>
              </a:rPr>
              <a:t>: 98.0%</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Precision, Recall, F1-score</a:t>
            </a:r>
            <a:r>
              <a:rPr lang="en-US" sz="2000" dirty="0">
                <a:latin typeface="Times New Roman"/>
                <a:ea typeface="+mn-lt"/>
                <a:cs typeface="+mn-lt"/>
              </a:rPr>
              <a:t>: Over 97% for most disease categories</a:t>
            </a:r>
            <a:endParaRPr lang="en-US" sz="2000">
              <a:latin typeface="Times New Roman"/>
              <a:cs typeface="Times New Roman"/>
            </a:endParaRPr>
          </a:p>
          <a:p>
            <a:r>
              <a:rPr lang="en-US" sz="2000" dirty="0">
                <a:latin typeface="Times New Roman"/>
                <a:ea typeface="+mn-lt"/>
                <a:cs typeface="+mn-lt"/>
              </a:rPr>
              <a:t>These results demonstrate that the model can effectively classify plant diseases with high accuracy and robustness.</a:t>
            </a:r>
            <a:endParaRPr lang="en-US" sz="2000">
              <a:latin typeface="Times New Roman"/>
              <a:cs typeface="Times New Roman"/>
            </a:endParaRPr>
          </a:p>
          <a:p>
            <a:endParaRPr lang="en-US" sz="2000" b="1" u="sng" dirty="0">
              <a:latin typeface="Times New Roman"/>
              <a:cs typeface="Times New Roman"/>
            </a:endParaRPr>
          </a:p>
        </p:txBody>
      </p:sp>
    </p:spTree>
    <p:extLst>
      <p:ext uri="{BB962C8B-B14F-4D97-AF65-F5344CB8AC3E}">
        <p14:creationId xmlns:p14="http://schemas.microsoft.com/office/powerpoint/2010/main" val="332579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anu Gupta\Downloads\KIET logo.png">
            <a:extLst>
              <a:ext uri="{FF2B5EF4-FFF2-40B4-BE49-F238E27FC236}">
                <a16:creationId xmlns:a16="http://schemas.microsoft.com/office/drawing/2014/main" id="{0A693638-EC0A-EC43-9E1F-B5DF27BA6E8A}"/>
              </a:ext>
            </a:extLst>
          </p:cNvPr>
          <p:cNvPicPr>
            <a:picLocks noChangeAspect="1" noChangeArrowheads="1"/>
          </p:cNvPicPr>
          <p:nvPr/>
        </p:nvPicPr>
        <p:blipFill>
          <a:blip r:embed="rId2" cstate="print"/>
          <a:srcRect/>
          <a:stretch>
            <a:fillRect/>
          </a:stretch>
        </p:blipFill>
        <p:spPr bwMode="auto">
          <a:xfrm>
            <a:off x="0" y="3439"/>
            <a:ext cx="2209801" cy="1907268"/>
          </a:xfrm>
          <a:prstGeom prst="rect">
            <a:avLst/>
          </a:prstGeom>
          <a:noFill/>
        </p:spPr>
      </p:pic>
      <p:pic>
        <p:nvPicPr>
          <p:cNvPr id="6" name="Picture 5" descr="A close-up of a license plate&#10;&#10;AI-generated content may be incorrect.">
            <a:extLst>
              <a:ext uri="{FF2B5EF4-FFF2-40B4-BE49-F238E27FC236}">
                <a16:creationId xmlns:a16="http://schemas.microsoft.com/office/drawing/2014/main" id="{3F847E81-6C6C-BCD6-29F4-9825C55538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pic>
        <p:nvPicPr>
          <p:cNvPr id="8" name="Picture 7" descr="A graph of a graph&#10;&#10;AI-generated content may be incorrect.">
            <a:extLst>
              <a:ext uri="{FF2B5EF4-FFF2-40B4-BE49-F238E27FC236}">
                <a16:creationId xmlns:a16="http://schemas.microsoft.com/office/drawing/2014/main" id="{02756B73-BF07-DBC2-F050-ED01F1288BFF}"/>
              </a:ext>
            </a:extLst>
          </p:cNvPr>
          <p:cNvPicPr>
            <a:picLocks noChangeAspect="1"/>
          </p:cNvPicPr>
          <p:nvPr/>
        </p:nvPicPr>
        <p:blipFill>
          <a:blip r:embed="rId4"/>
          <a:stretch>
            <a:fillRect/>
          </a:stretch>
        </p:blipFill>
        <p:spPr>
          <a:xfrm>
            <a:off x="1502833" y="1915583"/>
            <a:ext cx="8509000" cy="4857750"/>
          </a:xfrm>
          <a:prstGeom prst="rect">
            <a:avLst/>
          </a:prstGeom>
        </p:spPr>
      </p:pic>
    </p:spTree>
    <p:extLst>
      <p:ext uri="{BB962C8B-B14F-4D97-AF65-F5344CB8AC3E}">
        <p14:creationId xmlns:p14="http://schemas.microsoft.com/office/powerpoint/2010/main" val="281212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892643" y="718067"/>
            <a:ext cx="7614794" cy="646331"/>
          </a:xfrm>
          <a:prstGeom prst="rect">
            <a:avLst/>
          </a:prstGeom>
        </p:spPr>
        <p:txBody>
          <a:bodyPr wrap="square">
            <a:spAutoFit/>
          </a:bodyPr>
          <a:lstStyle/>
          <a:p>
            <a:r>
              <a:rPr lang="en-US" sz="3600" b="1" u="sng" dirty="0">
                <a:latin typeface="Times New Roman" pitchFamily="18" charset="0"/>
                <a:cs typeface="Times New Roman" pitchFamily="18" charset="0"/>
              </a:rPr>
              <a:t>Conclusion</a:t>
            </a:r>
            <a:endParaRPr lang="en-US" sz="3600" b="1" dirty="0">
              <a:solidFill>
                <a:srgbClr val="00B050"/>
              </a:solidFill>
              <a:latin typeface="Times New Roman" pitchFamily="18" charset="0"/>
              <a:cs typeface="Times New Roman" pitchFamily="18" charset="0"/>
            </a:endParaRPr>
          </a:p>
        </p:txBody>
      </p:sp>
      <p:sp>
        <p:nvSpPr>
          <p:cNvPr id="9" name="Rectangle 3"/>
          <p:cNvSpPr>
            <a:spLocks noChangeArrowheads="1"/>
          </p:cNvSpPr>
          <p:nvPr/>
        </p:nvSpPr>
        <p:spPr bwMode="auto">
          <a:xfrm>
            <a:off x="673240" y="2196027"/>
            <a:ext cx="10849708" cy="389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dirty="0">
                <a:latin typeface="Times New Roman"/>
                <a:ea typeface="+mn-lt"/>
                <a:cs typeface="+mn-lt"/>
              </a:rPr>
              <a:t>This </a:t>
            </a:r>
            <a:r>
              <a:rPr kumimoji="0" lang="en-US" sz="2000" b="0" i="0" u="none" strike="noStrike" cap="none" normalizeH="0" baseline="0" dirty="0">
                <a:ln>
                  <a:noFill/>
                </a:ln>
                <a:effectLst/>
                <a:latin typeface="Times New Roman"/>
                <a:ea typeface="+mn-lt"/>
                <a:cs typeface="+mn-lt"/>
              </a:rPr>
              <a:t>project successfully developed </a:t>
            </a:r>
            <a:r>
              <a:rPr lang="en-US" sz="2000" dirty="0">
                <a:latin typeface="Times New Roman"/>
                <a:ea typeface="+mn-lt"/>
                <a:cs typeface="+mn-lt"/>
              </a:rPr>
              <a:t>an </a:t>
            </a:r>
            <a:r>
              <a:rPr lang="en-US" sz="2000" b="1" dirty="0">
                <a:latin typeface="Times New Roman"/>
                <a:ea typeface="+mn-lt"/>
                <a:cs typeface="+mn-lt"/>
              </a:rPr>
              <a:t>end-to-end </a:t>
            </a:r>
            <a:r>
              <a:rPr kumimoji="0" lang="en-US" sz="2000" b="1" i="0" u="none" strike="noStrike" cap="none" normalizeH="0" baseline="0" dirty="0">
                <a:ln>
                  <a:noFill/>
                </a:ln>
                <a:effectLst/>
                <a:latin typeface="Times New Roman"/>
                <a:ea typeface="+mn-lt"/>
                <a:cs typeface="+mn-lt"/>
              </a:rPr>
              <a:t>plant disease </a:t>
            </a:r>
            <a:r>
              <a:rPr lang="en-US" sz="2000" b="1" dirty="0">
                <a:latin typeface="Times New Roman"/>
                <a:ea typeface="+mn-lt"/>
                <a:cs typeface="+mn-lt"/>
              </a:rPr>
              <a:t>detection system</a:t>
            </a:r>
            <a:r>
              <a:rPr lang="en-US" sz="2000" dirty="0">
                <a:latin typeface="Times New Roman"/>
                <a:ea typeface="+mn-lt"/>
                <a:cs typeface="+mn-lt"/>
              </a:rPr>
              <a:t> </a:t>
            </a:r>
            <a:r>
              <a:rPr kumimoji="0" lang="en-US" sz="2000" b="0" i="0" u="none" strike="noStrike" cap="none" normalizeH="0" baseline="0" dirty="0">
                <a:ln>
                  <a:noFill/>
                </a:ln>
                <a:effectLst/>
                <a:latin typeface="Times New Roman"/>
                <a:ea typeface="+mn-lt"/>
                <a:cs typeface="+mn-lt"/>
              </a:rPr>
              <a:t>by integrating a </a:t>
            </a:r>
            <a:r>
              <a:rPr kumimoji="0" lang="en-US" sz="2000" b="1" i="0" u="none" strike="noStrike" cap="none" normalizeH="0" baseline="0" dirty="0">
                <a:ln>
                  <a:noFill/>
                </a:ln>
                <a:effectLst/>
                <a:latin typeface="Times New Roman"/>
                <a:ea typeface="+mn-lt"/>
                <a:cs typeface="+mn-lt"/>
              </a:rPr>
              <a:t>Convolutional Neural Network (CNN)</a:t>
            </a:r>
            <a:r>
              <a:rPr kumimoji="0" lang="en-US" sz="2000" b="0" i="0" u="none" strike="noStrike" cap="none" normalizeH="0" baseline="0" dirty="0">
                <a:ln>
                  <a:noFill/>
                </a:ln>
                <a:effectLst/>
                <a:latin typeface="Times New Roman"/>
                <a:ea typeface="+mn-lt"/>
                <a:cs typeface="+mn-lt"/>
              </a:rPr>
              <a:t> with a </a:t>
            </a:r>
            <a:r>
              <a:rPr kumimoji="0" lang="en-US" sz="2000" b="1" i="0" u="none" strike="noStrike" cap="none" normalizeH="0" baseline="0" dirty="0">
                <a:ln>
                  <a:noFill/>
                </a:ln>
                <a:effectLst/>
                <a:latin typeface="Times New Roman"/>
                <a:ea typeface="+mn-lt"/>
                <a:cs typeface="+mn-lt"/>
              </a:rPr>
              <a:t>user-friendly web application</a:t>
            </a:r>
            <a:r>
              <a:rPr kumimoji="0" lang="en-US" sz="2000" b="0" i="0" u="none" strike="noStrike" cap="none" normalizeH="0" baseline="0" dirty="0">
                <a:ln>
                  <a:noFill/>
                </a:ln>
                <a:effectLst/>
                <a:latin typeface="Times New Roman"/>
                <a:ea typeface="+mn-lt"/>
                <a:cs typeface="+mn-lt"/>
              </a:rPr>
              <a:t>.</a:t>
            </a:r>
            <a:endParaRPr lang="en-US" sz="2000">
              <a:latin typeface="Times New Roman"/>
              <a:ea typeface="+mn-lt"/>
              <a:cs typeface="+mn-lt"/>
            </a:endParaRPr>
          </a:p>
          <a:p>
            <a:pPr marL="285750" indent="-285750" algn="just">
              <a:buFont typeface="Arial"/>
              <a:buChar char="•"/>
            </a:pPr>
            <a:r>
              <a:rPr kumimoji="0" lang="en-US" sz="2000" b="0" i="0" u="none" strike="noStrike" cap="none" normalizeH="0" baseline="0" dirty="0">
                <a:ln>
                  <a:noFill/>
                </a:ln>
                <a:effectLst/>
                <a:latin typeface="Times New Roman"/>
                <a:ea typeface="+mn-lt"/>
                <a:cs typeface="+mn-lt"/>
              </a:rPr>
              <a:t>The CNN </a:t>
            </a:r>
            <a:r>
              <a:rPr lang="en-US" sz="2000" dirty="0">
                <a:latin typeface="Times New Roman"/>
                <a:ea typeface="+mn-lt"/>
                <a:cs typeface="+mn-lt"/>
              </a:rPr>
              <a:t>model </a:t>
            </a:r>
            <a:r>
              <a:rPr kumimoji="0" lang="en-US" sz="2000" b="0" i="0" u="none" strike="noStrike" cap="none" normalizeH="0" baseline="0" dirty="0">
                <a:ln>
                  <a:noFill/>
                </a:ln>
                <a:effectLst/>
                <a:latin typeface="Times New Roman"/>
                <a:ea typeface="+mn-lt"/>
                <a:cs typeface="+mn-lt"/>
              </a:rPr>
              <a:t>effectively classifies foliar diseases with </a:t>
            </a:r>
            <a:r>
              <a:rPr kumimoji="0" lang="en-US" sz="2000" b="1" i="0" u="none" strike="noStrike" cap="none" normalizeH="0" baseline="0" dirty="0">
                <a:ln>
                  <a:noFill/>
                </a:ln>
                <a:effectLst/>
                <a:latin typeface="Times New Roman"/>
                <a:ea typeface="+mn-lt"/>
                <a:cs typeface="+mn-lt"/>
              </a:rPr>
              <a:t>high accuracy</a:t>
            </a:r>
            <a:r>
              <a:rPr kumimoji="0" lang="en-US" sz="2000" b="0" i="0" u="none" strike="noStrike" cap="none" normalizeH="0" baseline="0" dirty="0">
                <a:ln>
                  <a:noFill/>
                </a:ln>
                <a:effectLst/>
                <a:latin typeface="Times New Roman"/>
                <a:ea typeface="+mn-lt"/>
                <a:cs typeface="+mn-lt"/>
              </a:rPr>
              <a:t>, </a:t>
            </a:r>
            <a:r>
              <a:rPr lang="en-US" sz="2000" dirty="0">
                <a:latin typeface="Times New Roman"/>
                <a:ea typeface="+mn-lt"/>
                <a:cs typeface="+mn-lt"/>
              </a:rPr>
              <a:t>identifying symptoms across </a:t>
            </a:r>
            <a:r>
              <a:rPr lang="en-US" sz="2000" b="1" dirty="0">
                <a:latin typeface="Times New Roman"/>
                <a:ea typeface="+mn-lt"/>
                <a:cs typeface="+mn-lt"/>
              </a:rPr>
              <a:t>39 plant disease classes</a:t>
            </a:r>
            <a:r>
              <a:rPr lang="en-US" sz="2000" dirty="0">
                <a:latin typeface="Times New Roman"/>
                <a:ea typeface="+mn-lt"/>
                <a:cs typeface="+mn-lt"/>
              </a:rPr>
              <a:t>.</a:t>
            </a:r>
            <a:endParaRPr lang="en-US" sz="2000">
              <a:latin typeface="Times New Roman"/>
              <a:ea typeface="+mn-lt"/>
              <a:cs typeface="+mn-lt"/>
            </a:endParaRPr>
          </a:p>
          <a:p>
            <a:pPr marL="285750" indent="-285750" algn="just">
              <a:buFont typeface="Arial"/>
              <a:buChar char="•"/>
            </a:pPr>
            <a:r>
              <a:rPr lang="en-US" sz="2000" dirty="0">
                <a:latin typeface="Times New Roman"/>
                <a:ea typeface="+mn-lt"/>
                <a:cs typeface="+mn-lt"/>
              </a:rPr>
              <a:t>The system provides </a:t>
            </a:r>
            <a:r>
              <a:rPr kumimoji="0" lang="en-US" sz="2000" b="0" i="0" u="none" strike="noStrike" cap="none" normalizeH="0" baseline="0" dirty="0">
                <a:ln>
                  <a:noFill/>
                </a:ln>
                <a:effectLst/>
                <a:latin typeface="Times New Roman"/>
                <a:ea typeface="+mn-lt"/>
                <a:cs typeface="+mn-lt"/>
              </a:rPr>
              <a:t>users with the </a:t>
            </a:r>
            <a:r>
              <a:rPr kumimoji="0" lang="en-US" sz="2000" b="1" i="0" u="none" strike="noStrike" cap="none" normalizeH="0" baseline="0" dirty="0">
                <a:ln>
                  <a:noFill/>
                </a:ln>
                <a:effectLst/>
                <a:latin typeface="Times New Roman"/>
                <a:ea typeface="+mn-lt"/>
                <a:cs typeface="+mn-lt"/>
              </a:rPr>
              <a:t>disease name</a:t>
            </a:r>
            <a:r>
              <a:rPr kumimoji="0" lang="en-US" sz="2000" b="0" i="0" u="none" strike="noStrike" cap="none" normalizeH="0" baseline="0" dirty="0">
                <a:ln>
                  <a:noFill/>
                </a:ln>
                <a:effectLst/>
                <a:latin typeface="Times New Roman"/>
                <a:ea typeface="+mn-lt"/>
                <a:cs typeface="+mn-lt"/>
              </a:rPr>
              <a:t>, a </a:t>
            </a:r>
            <a:r>
              <a:rPr kumimoji="0" lang="en-US" sz="2000" b="1" i="0" u="none" strike="noStrike" cap="none" normalizeH="0" baseline="0" dirty="0">
                <a:ln>
                  <a:noFill/>
                </a:ln>
                <a:effectLst/>
                <a:latin typeface="Times New Roman"/>
                <a:ea typeface="+mn-lt"/>
                <a:cs typeface="+mn-lt"/>
              </a:rPr>
              <a:t>brief description</a:t>
            </a:r>
            <a:r>
              <a:rPr kumimoji="0" lang="en-US" sz="2000" b="0" i="0" u="none" strike="noStrike" cap="none" normalizeH="0" baseline="0" dirty="0">
                <a:ln>
                  <a:noFill/>
                </a:ln>
                <a:effectLst/>
                <a:latin typeface="Times New Roman"/>
                <a:ea typeface="+mn-lt"/>
                <a:cs typeface="+mn-lt"/>
              </a:rPr>
              <a:t>, and </a:t>
            </a:r>
            <a:r>
              <a:rPr kumimoji="0" lang="en-US" sz="2000" b="1" i="0" u="none" strike="noStrike" cap="none" normalizeH="0" baseline="0" dirty="0">
                <a:ln>
                  <a:noFill/>
                </a:ln>
                <a:effectLst/>
                <a:latin typeface="Times New Roman"/>
                <a:ea typeface="+mn-lt"/>
                <a:cs typeface="+mn-lt"/>
              </a:rPr>
              <a:t>recommended </a:t>
            </a:r>
            <a:r>
              <a:rPr lang="en-US" sz="2000" b="1" dirty="0">
                <a:latin typeface="Times New Roman"/>
                <a:ea typeface="+mn-lt"/>
                <a:cs typeface="+mn-lt"/>
              </a:rPr>
              <a:t>treatments or </a:t>
            </a:r>
            <a:r>
              <a:rPr kumimoji="0" lang="en-US" sz="2000" b="1" i="0" u="none" strike="noStrike" cap="none" normalizeH="0" baseline="0" dirty="0">
                <a:ln>
                  <a:noFill/>
                </a:ln>
                <a:effectLst/>
                <a:latin typeface="Times New Roman"/>
                <a:ea typeface="+mn-lt"/>
                <a:cs typeface="+mn-lt"/>
              </a:rPr>
              <a:t>supplements</a:t>
            </a:r>
            <a:r>
              <a:rPr kumimoji="0" lang="en-US" sz="2000" b="0" i="0" u="none" strike="noStrike" cap="none" normalizeH="0" baseline="0" dirty="0">
                <a:ln>
                  <a:noFill/>
                </a:ln>
                <a:effectLst/>
                <a:latin typeface="Times New Roman"/>
                <a:ea typeface="+mn-lt"/>
                <a:cs typeface="+mn-lt"/>
              </a:rPr>
              <a:t>.</a:t>
            </a:r>
            <a:endParaRPr lang="en-US" sz="2000">
              <a:latin typeface="Times New Roman"/>
              <a:ea typeface="+mn-lt"/>
              <a:cs typeface="+mn-lt"/>
            </a:endParaRPr>
          </a:p>
          <a:p>
            <a:pPr marL="285750" indent="-285750" algn="just">
              <a:buFont typeface="Arial"/>
              <a:buChar char="•"/>
            </a:pPr>
            <a:r>
              <a:rPr kumimoji="0" lang="en-US" sz="2000" b="0" i="0" u="none" strike="noStrike" cap="none" normalizeH="0" baseline="0" dirty="0">
                <a:ln>
                  <a:noFill/>
                </a:ln>
                <a:effectLst/>
                <a:latin typeface="Times New Roman"/>
                <a:ea typeface="+mn-lt"/>
                <a:cs typeface="+mn-lt"/>
              </a:rPr>
              <a:t>The </a:t>
            </a:r>
            <a:r>
              <a:rPr lang="en-US" sz="2000" dirty="0">
                <a:latin typeface="Times New Roman"/>
                <a:ea typeface="+mn-lt"/>
                <a:cs typeface="+mn-lt"/>
              </a:rPr>
              <a:t>integrated </a:t>
            </a:r>
            <a:r>
              <a:rPr kumimoji="0" lang="en-US" sz="2000" b="1" i="0" u="none" strike="noStrike" cap="none" normalizeH="0" baseline="0" dirty="0">
                <a:ln>
                  <a:noFill/>
                </a:ln>
                <a:effectLst/>
                <a:latin typeface="Times New Roman"/>
                <a:ea typeface="+mn-lt"/>
                <a:cs typeface="+mn-lt"/>
              </a:rPr>
              <a:t>web </a:t>
            </a:r>
            <a:r>
              <a:rPr lang="en-US" sz="2000" b="1" dirty="0">
                <a:latin typeface="Times New Roman"/>
                <a:ea typeface="+mn-lt"/>
                <a:cs typeface="+mn-lt"/>
              </a:rPr>
              <a:t>application</a:t>
            </a:r>
            <a:r>
              <a:rPr lang="en-US" sz="2000" dirty="0">
                <a:latin typeface="Times New Roman"/>
                <a:ea typeface="+mn-lt"/>
                <a:cs typeface="+mn-lt"/>
              </a:rPr>
              <a:t> </a:t>
            </a:r>
            <a:r>
              <a:rPr kumimoji="0" lang="en-US" sz="2000" b="0" i="0" u="none" strike="noStrike" cap="none" normalizeH="0" baseline="0" dirty="0">
                <a:ln>
                  <a:noFill/>
                </a:ln>
                <a:effectLst/>
                <a:latin typeface="Times New Roman"/>
                <a:ea typeface="+mn-lt"/>
                <a:cs typeface="+mn-lt"/>
              </a:rPr>
              <a:t>enhances </a:t>
            </a:r>
            <a:r>
              <a:rPr lang="en-US" sz="2000" dirty="0">
                <a:latin typeface="Times New Roman"/>
                <a:ea typeface="+mn-lt"/>
                <a:cs typeface="+mn-lt"/>
              </a:rPr>
              <a:t>usability </a:t>
            </a:r>
            <a:r>
              <a:rPr kumimoji="0" lang="en-US" sz="2000" b="0" i="0" u="none" strike="noStrike" cap="none" normalizeH="0" baseline="0" dirty="0">
                <a:ln>
                  <a:noFill/>
                </a:ln>
                <a:effectLst/>
                <a:latin typeface="Times New Roman"/>
                <a:ea typeface="+mn-lt"/>
                <a:cs typeface="+mn-lt"/>
              </a:rPr>
              <a:t>by linking to an </a:t>
            </a:r>
            <a:r>
              <a:rPr kumimoji="0" lang="en-US" sz="2000" b="1" i="0" u="none" strike="noStrike" cap="none" normalizeH="0" baseline="0" dirty="0">
                <a:ln>
                  <a:noFill/>
                </a:ln>
                <a:effectLst/>
                <a:latin typeface="Times New Roman"/>
                <a:ea typeface="+mn-lt"/>
                <a:cs typeface="+mn-lt"/>
              </a:rPr>
              <a:t>e-commerce platform</a:t>
            </a:r>
            <a:r>
              <a:rPr kumimoji="0" lang="en-US" sz="2000" b="0" i="0" u="none" strike="noStrike" cap="none" normalizeH="0" baseline="0" dirty="0">
                <a:ln>
                  <a:noFill/>
                </a:ln>
                <a:effectLst/>
                <a:latin typeface="Times New Roman"/>
                <a:ea typeface="+mn-lt"/>
                <a:cs typeface="+mn-lt"/>
              </a:rPr>
              <a:t>, </a:t>
            </a:r>
            <a:r>
              <a:rPr lang="en-US" sz="2000" dirty="0">
                <a:latin typeface="Times New Roman"/>
                <a:ea typeface="+mn-lt"/>
                <a:cs typeface="+mn-lt"/>
              </a:rPr>
              <a:t>enabling </a:t>
            </a:r>
            <a:r>
              <a:rPr kumimoji="0" lang="en-US" sz="2000" b="0" i="0" u="none" strike="noStrike" cap="none" normalizeH="0" baseline="0" dirty="0">
                <a:ln>
                  <a:noFill/>
                </a:ln>
                <a:effectLst/>
                <a:latin typeface="Times New Roman"/>
                <a:ea typeface="+mn-lt"/>
                <a:cs typeface="+mn-lt"/>
              </a:rPr>
              <a:t>farmers to </a:t>
            </a:r>
            <a:r>
              <a:rPr lang="en-US" sz="2000" b="1" dirty="0">
                <a:latin typeface="Times New Roman"/>
                <a:ea typeface="+mn-lt"/>
                <a:cs typeface="+mn-lt"/>
              </a:rPr>
              <a:t>quickly </a:t>
            </a:r>
            <a:r>
              <a:rPr kumimoji="0" lang="en-US" sz="2000" b="1" i="0" u="none" strike="noStrike" cap="none" normalizeH="0" baseline="0" dirty="0">
                <a:ln>
                  <a:noFill/>
                </a:ln>
                <a:effectLst/>
                <a:latin typeface="Times New Roman"/>
                <a:ea typeface="+mn-lt"/>
                <a:cs typeface="+mn-lt"/>
              </a:rPr>
              <a:t>purchase </a:t>
            </a:r>
            <a:r>
              <a:rPr lang="en-US" sz="2000" b="1" dirty="0">
                <a:latin typeface="Times New Roman"/>
                <a:ea typeface="+mn-lt"/>
                <a:cs typeface="+mn-lt"/>
              </a:rPr>
              <a:t>remedies</a:t>
            </a:r>
            <a:r>
              <a:rPr kumimoji="0" lang="en-US" sz="2000" b="0" i="0" u="none" strike="noStrike" cap="none" normalizeH="0" baseline="0" dirty="0">
                <a:ln>
                  <a:noFill/>
                </a:ln>
                <a:effectLst/>
                <a:latin typeface="Times New Roman"/>
                <a:ea typeface="+mn-lt"/>
                <a:cs typeface="+mn-lt"/>
              </a:rPr>
              <a:t>.</a:t>
            </a:r>
            <a:endParaRPr lang="en-US" sz="2000">
              <a:latin typeface="Times New Roman"/>
              <a:ea typeface="+mn-lt"/>
              <a:cs typeface="+mn-lt"/>
            </a:endParaRPr>
          </a:p>
          <a:p>
            <a:pPr algn="just"/>
            <a:r>
              <a:rPr kumimoji="0" lang="en-US" sz="2000" b="0" i="0" u="none" strike="noStrike" cap="none" normalizeH="0" baseline="0" dirty="0">
                <a:ln>
                  <a:noFill/>
                </a:ln>
                <a:effectLst/>
                <a:latin typeface="Times New Roman"/>
                <a:ea typeface="+mn-lt"/>
                <a:cs typeface="+mn-lt"/>
              </a:rPr>
              <a:t>This seamless </a:t>
            </a:r>
            <a:r>
              <a:rPr lang="en-US" sz="2000" dirty="0">
                <a:latin typeface="Times New Roman"/>
                <a:ea typeface="+mn-lt"/>
                <a:cs typeface="+mn-lt"/>
              </a:rPr>
              <a:t>combination </a:t>
            </a:r>
            <a:r>
              <a:rPr kumimoji="0" lang="en-US" sz="2000" b="0" i="0" u="none" strike="noStrike" cap="none" normalizeH="0" baseline="0" dirty="0">
                <a:ln>
                  <a:noFill/>
                </a:ln>
                <a:effectLst/>
                <a:latin typeface="Times New Roman"/>
                <a:ea typeface="+mn-lt"/>
                <a:cs typeface="+mn-lt"/>
              </a:rPr>
              <a:t>of </a:t>
            </a:r>
            <a:r>
              <a:rPr lang="en-US" sz="2000" b="1" dirty="0">
                <a:latin typeface="Times New Roman"/>
                <a:ea typeface="+mn-lt"/>
                <a:cs typeface="+mn-lt"/>
              </a:rPr>
              <a:t>AI-driven diagnosis </a:t>
            </a:r>
            <a:r>
              <a:rPr kumimoji="0" lang="en-US" sz="2000" b="1" i="0" u="none" strike="noStrike" cap="none" normalizeH="0" baseline="0" dirty="0">
                <a:ln>
                  <a:noFill/>
                </a:ln>
                <a:effectLst/>
                <a:latin typeface="Times New Roman"/>
                <a:ea typeface="+mn-lt"/>
                <a:cs typeface="+mn-lt"/>
              </a:rPr>
              <a:t>and </a:t>
            </a:r>
            <a:r>
              <a:rPr lang="en-US" sz="2000" b="1" dirty="0">
                <a:latin typeface="Times New Roman"/>
                <a:ea typeface="+mn-lt"/>
                <a:cs typeface="+mn-lt"/>
              </a:rPr>
              <a:t>actionable solutions</a:t>
            </a:r>
            <a:r>
              <a:rPr lang="en-US" sz="2000" dirty="0">
                <a:latin typeface="Times New Roman"/>
                <a:ea typeface="+mn-lt"/>
                <a:cs typeface="+mn-lt"/>
              </a:rPr>
              <a:t> empowers farmers to make </a:t>
            </a:r>
            <a:r>
              <a:rPr lang="en-US" sz="2000" b="1" dirty="0">
                <a:latin typeface="Times New Roman"/>
                <a:ea typeface="+mn-lt"/>
                <a:cs typeface="+mn-lt"/>
              </a:rPr>
              <a:t>timely, </a:t>
            </a:r>
            <a:r>
              <a:rPr kumimoji="0" lang="en-US" sz="2000" b="1" i="0" u="none" strike="noStrike" cap="none" normalizeH="0" baseline="0" dirty="0">
                <a:ln>
                  <a:noFill/>
                </a:ln>
                <a:effectLst/>
                <a:latin typeface="Times New Roman"/>
                <a:ea typeface="+mn-lt"/>
                <a:cs typeface="+mn-lt"/>
              </a:rPr>
              <a:t>informed </a:t>
            </a:r>
            <a:r>
              <a:rPr lang="en-US" sz="2000" b="1" dirty="0">
                <a:latin typeface="Times New Roman"/>
                <a:ea typeface="+mn-lt"/>
                <a:cs typeface="+mn-lt"/>
              </a:rPr>
              <a:t>decisions</a:t>
            </a:r>
            <a:r>
              <a:rPr kumimoji="0" lang="en-US" sz="2000" b="0" i="0" u="none" strike="noStrike" cap="none" normalizeH="0" baseline="0" dirty="0">
                <a:ln>
                  <a:noFill/>
                </a:ln>
                <a:effectLst/>
                <a:latin typeface="Times New Roman"/>
                <a:ea typeface="+mn-lt"/>
                <a:cs typeface="+mn-lt"/>
              </a:rPr>
              <a:t>, </a:t>
            </a:r>
            <a:r>
              <a:rPr lang="en-US" sz="2000" dirty="0">
                <a:latin typeface="Times New Roman"/>
                <a:ea typeface="+mn-lt"/>
                <a:cs typeface="+mn-lt"/>
              </a:rPr>
              <a:t>reducing crop loss and </a:t>
            </a:r>
            <a:r>
              <a:rPr kumimoji="0" lang="en-US" sz="2000" b="0" i="0" u="none" strike="noStrike" cap="none" normalizeH="0" baseline="0" dirty="0">
                <a:ln>
                  <a:noFill/>
                </a:ln>
                <a:effectLst/>
                <a:latin typeface="Times New Roman"/>
                <a:ea typeface="+mn-lt"/>
                <a:cs typeface="+mn-lt"/>
              </a:rPr>
              <a:t>contributing to </a:t>
            </a:r>
            <a:r>
              <a:rPr lang="en-US" sz="2000" b="1" dirty="0">
                <a:latin typeface="Times New Roman"/>
                <a:ea typeface="+mn-lt"/>
                <a:cs typeface="+mn-lt"/>
              </a:rPr>
              <a:t>sustainable </a:t>
            </a:r>
            <a:r>
              <a:rPr kumimoji="0" lang="en-US" sz="2000" b="1" i="0" u="none" strike="noStrike" cap="none" normalizeH="0" baseline="0" dirty="0">
                <a:ln>
                  <a:noFill/>
                </a:ln>
                <a:effectLst/>
                <a:latin typeface="Times New Roman"/>
                <a:ea typeface="+mn-lt"/>
                <a:cs typeface="+mn-lt"/>
              </a:rPr>
              <a:t>agricultural productivity</a:t>
            </a:r>
            <a:r>
              <a:rPr kumimoji="0" lang="en-US" sz="2000" b="0" i="0" u="none" strike="noStrike" cap="none" normalizeH="0" baseline="0" dirty="0">
                <a:ln>
                  <a:noFill/>
                </a:ln>
                <a:effectLst/>
                <a:latin typeface="Times New Roman"/>
                <a:ea typeface="+mn-lt"/>
                <a:cs typeface="+mn-lt"/>
              </a:rPr>
              <a:t> and </a:t>
            </a:r>
            <a:r>
              <a:rPr lang="en-US" sz="2000" b="1" dirty="0">
                <a:latin typeface="Times New Roman"/>
                <a:ea typeface="+mn-lt"/>
                <a:cs typeface="+mn-lt"/>
              </a:rPr>
              <a:t>smart farming practices</a:t>
            </a:r>
            <a:r>
              <a:rPr kumimoji="0" lang="en-US" sz="2000" b="0" i="0" u="none" strike="noStrike" cap="none" normalizeH="0" baseline="0" dirty="0">
                <a:ln>
                  <a:noFill/>
                </a:ln>
                <a:effectLst/>
                <a:latin typeface="Times New Roman"/>
                <a:ea typeface="+mn-lt"/>
                <a:cs typeface="+mn-lt"/>
              </a:rPr>
              <a:t>.</a:t>
            </a:r>
            <a:endParaRPr lang="en-US" sz="2000">
              <a:latin typeface="Times New Roman"/>
              <a:ea typeface="+mn-lt"/>
              <a:cs typeface="+mn-lt"/>
            </a:endParaRPr>
          </a:p>
          <a:p>
            <a:pPr marL="0" marR="0" lvl="0" indent="0" algn="just" defTabSz="914400">
              <a:lnSpc>
                <a:spcPct val="150000"/>
              </a:lnSpc>
              <a:spcBef>
                <a:spcPct val="0"/>
              </a:spcBef>
              <a:spcAft>
                <a:spcPct val="0"/>
              </a:spcAft>
              <a:buClrTx/>
              <a:buSzTx/>
              <a:buFontTx/>
              <a:buNone/>
              <a:tabLst/>
            </a:pPr>
            <a:endParaRPr lang="en-US" altLang="en-US" sz="2000" b="0" i="0" u="none" strike="noStrike" cap="none" normalizeH="0" baseline="0" dirty="0">
              <a:ln>
                <a:noFill/>
              </a:ln>
              <a:effectLst/>
              <a:latin typeface="Calibri"/>
              <a:ea typeface="Calibri"/>
              <a:cs typeface="Calibri"/>
            </a:endParaRPr>
          </a:p>
        </p:txBody>
      </p:sp>
    </p:spTree>
    <p:extLst>
      <p:ext uri="{BB962C8B-B14F-4D97-AF65-F5344CB8AC3E}">
        <p14:creationId xmlns:p14="http://schemas.microsoft.com/office/powerpoint/2010/main" val="344267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573282" y="716857"/>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References</a:t>
            </a:r>
            <a:endParaRPr lang="en-US" sz="3600" b="1">
              <a:solidFill>
                <a:srgbClr val="00B050"/>
              </a:solidFill>
              <a:latin typeface="Times New Roman"/>
              <a:cs typeface="Times New Roman"/>
            </a:endParaRPr>
          </a:p>
        </p:txBody>
      </p:sp>
      <p:sp>
        <p:nvSpPr>
          <p:cNvPr id="3" name="TextBox 2">
            <a:extLst>
              <a:ext uri="{FF2B5EF4-FFF2-40B4-BE49-F238E27FC236}">
                <a16:creationId xmlns:a16="http://schemas.microsoft.com/office/drawing/2014/main" id="{2C45627F-3781-00D4-9FA8-20E68DF4FB17}"/>
              </a:ext>
            </a:extLst>
          </p:cNvPr>
          <p:cNvSpPr txBox="1"/>
          <p:nvPr/>
        </p:nvSpPr>
        <p:spPr>
          <a:xfrm>
            <a:off x="1076200" y="2206831"/>
            <a:ext cx="9930740"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List of references</a:t>
            </a:r>
            <a:endParaRPr lang="en-US" dirty="0">
              <a:ea typeface="Calibri"/>
              <a:cs typeface="Calibri"/>
            </a:endParaRPr>
          </a:p>
          <a:p>
            <a:pPr algn="just"/>
            <a:endParaRPr lang="en-US" b="1" dirty="0">
              <a:ea typeface="+mn-lt"/>
              <a:cs typeface="+mn-lt"/>
            </a:endParaRPr>
          </a:p>
          <a:p>
            <a:pPr marL="285750" indent="-285750" algn="just">
              <a:buFont typeface="Arial"/>
              <a:buChar char="•"/>
            </a:pPr>
            <a:r>
              <a:rPr lang="en-US" sz="1400" dirty="0">
                <a:latin typeface="Times New Roman"/>
                <a:ea typeface="+mn-lt"/>
                <a:cs typeface="+mn-lt"/>
              </a:rPr>
              <a:t>Savita N. </a:t>
            </a:r>
            <a:r>
              <a:rPr lang="en-US" sz="1400" dirty="0" err="1">
                <a:latin typeface="Times New Roman"/>
                <a:ea typeface="+mn-lt"/>
                <a:cs typeface="+mn-lt"/>
              </a:rPr>
              <a:t>Ghaiwat</a:t>
            </a:r>
            <a:r>
              <a:rPr lang="en-US" sz="1400" dirty="0">
                <a:latin typeface="Times New Roman"/>
                <a:ea typeface="+mn-lt"/>
                <a:cs typeface="+mn-lt"/>
              </a:rPr>
              <a:t>, Parul Arora, “Detection and classification of plant leaf diseases using image processing techniques: A review”, International Journal of Recent Advances in Engineering and Technology, ISSN (Online): 2347-2812, Volume 2 Issue 3, 2014. </a:t>
            </a:r>
          </a:p>
          <a:p>
            <a:pPr marL="285750" indent="-285750" algn="just">
              <a:buFont typeface="Arial"/>
              <a:buChar char="•"/>
            </a:pPr>
            <a:endParaRPr lang="en-US" sz="1400" dirty="0">
              <a:latin typeface="Times New Roman"/>
              <a:ea typeface="+mn-lt"/>
              <a:cs typeface="+mn-lt"/>
            </a:endParaRPr>
          </a:p>
          <a:p>
            <a:pPr marL="285750" indent="-285750" algn="just">
              <a:buFont typeface="Arial"/>
              <a:buChar char="•"/>
            </a:pPr>
            <a:r>
              <a:rPr lang="en-US" sz="1400" dirty="0">
                <a:latin typeface="Times New Roman"/>
                <a:ea typeface="+mn-lt"/>
                <a:cs typeface="+mn-lt"/>
              </a:rPr>
              <a:t>Ranjan, Malvika, and others, “Detection and classification of leaf disease using artificial neural network.” International Journal of Technical Research and Applications, 3.3 (2015): 331-333. </a:t>
            </a:r>
          </a:p>
          <a:p>
            <a:pPr marL="285750" indent="-285750" algn="just">
              <a:buFont typeface="Arial"/>
              <a:buChar char="•"/>
            </a:pPr>
            <a:endParaRPr lang="en-US" sz="1400" dirty="0">
              <a:latin typeface="Times New Roman"/>
              <a:ea typeface="+mn-lt"/>
              <a:cs typeface="+mn-lt"/>
            </a:endParaRPr>
          </a:p>
          <a:p>
            <a:pPr marL="285750" indent="-285750" algn="just">
              <a:buFont typeface="Arial"/>
              <a:buChar char="•"/>
            </a:pPr>
            <a:r>
              <a:rPr lang="en-US" sz="1400" dirty="0">
                <a:latin typeface="Times New Roman"/>
                <a:ea typeface="+mn-lt"/>
                <a:cs typeface="+mn-lt"/>
              </a:rPr>
              <a:t>G. Prem Rishi Kranth, M. Hema Lalitha, Laharika Basava, Anjali Mathur, “Plant disease prediction using machine learning algorithms,” International Journal of Computer Applications (0975–8887), November 2018. </a:t>
            </a:r>
          </a:p>
          <a:p>
            <a:pPr marL="285750" indent="-285750" algn="just">
              <a:buFont typeface="Arial"/>
              <a:buChar char="•"/>
            </a:pPr>
            <a:endParaRPr lang="en-US" sz="1400" dirty="0">
              <a:latin typeface="Times New Roman"/>
              <a:ea typeface="+mn-lt"/>
              <a:cs typeface="+mn-lt"/>
            </a:endParaRPr>
          </a:p>
          <a:p>
            <a:pPr marL="285750" indent="-285750" algn="just">
              <a:buFont typeface="Arial"/>
              <a:buChar char="•"/>
            </a:pPr>
            <a:r>
              <a:rPr lang="en-US" sz="1400" dirty="0">
                <a:latin typeface="Times New Roman"/>
                <a:ea typeface="+mn-lt"/>
                <a:cs typeface="+mn-lt"/>
              </a:rPr>
              <a:t>Shweta S. </a:t>
            </a:r>
            <a:r>
              <a:rPr lang="en-US" sz="1400" err="1">
                <a:latin typeface="Times New Roman"/>
                <a:ea typeface="+mn-lt"/>
                <a:cs typeface="+mn-lt"/>
              </a:rPr>
              <a:t>Kothawale</a:t>
            </a:r>
            <a:r>
              <a:rPr lang="en-US" sz="1400" dirty="0">
                <a:latin typeface="Times New Roman"/>
                <a:ea typeface="+mn-lt"/>
                <a:cs typeface="+mn-lt"/>
              </a:rPr>
              <a:t>, S. R. </a:t>
            </a:r>
            <a:r>
              <a:rPr lang="en-US" sz="1400" err="1">
                <a:latin typeface="Times New Roman"/>
                <a:ea typeface="+mn-lt"/>
                <a:cs typeface="+mn-lt"/>
              </a:rPr>
              <a:t>Barbade</a:t>
            </a:r>
            <a:r>
              <a:rPr lang="en-US" sz="1400" dirty="0">
                <a:latin typeface="Times New Roman"/>
                <a:ea typeface="+mn-lt"/>
                <a:cs typeface="+mn-lt"/>
              </a:rPr>
              <a:t>, Pradnya P. Mirajkar, “Grape leaf disease detection using SVM classifier,” International Journal of Innovative Research in Computer and Communication Engineering (IJIRCCE), April 2018. </a:t>
            </a:r>
          </a:p>
          <a:p>
            <a:pPr marL="285750" indent="-285750" algn="just">
              <a:buFont typeface="Arial"/>
              <a:buChar char="•"/>
            </a:pPr>
            <a:endParaRPr lang="en-US" sz="1400" dirty="0">
              <a:latin typeface="Times New Roman"/>
              <a:ea typeface="+mn-lt"/>
              <a:cs typeface="+mn-lt"/>
            </a:endParaRPr>
          </a:p>
          <a:p>
            <a:pPr marL="285750" indent="-285750" algn="just">
              <a:buFont typeface="Arial"/>
              <a:buChar char="•"/>
            </a:pPr>
            <a:r>
              <a:rPr lang="en-US" sz="1400" dirty="0">
                <a:latin typeface="Times New Roman"/>
                <a:ea typeface="+mn-lt"/>
                <a:cs typeface="+mn-lt"/>
              </a:rPr>
              <a:t>Anuradha </a:t>
            </a:r>
            <a:r>
              <a:rPr lang="en-US" sz="1400" err="1">
                <a:latin typeface="Times New Roman"/>
                <a:ea typeface="+mn-lt"/>
                <a:cs typeface="+mn-lt"/>
              </a:rPr>
              <a:t>Badage</a:t>
            </a:r>
            <a:r>
              <a:rPr lang="en-US" sz="1400" dirty="0">
                <a:latin typeface="Times New Roman"/>
                <a:ea typeface="+mn-lt"/>
                <a:cs typeface="+mn-lt"/>
              </a:rPr>
              <a:t>, “Crop disease detection using machine learning: Indian agriculture,” International Research Journal of Engineering and Technology (IRJET), September 2018. </a:t>
            </a:r>
            <a:endParaRPr lang="en-US" sz="1400" dirty="0">
              <a:latin typeface="Times New Roman"/>
              <a:ea typeface="Calibri"/>
              <a:cs typeface="Calibri"/>
            </a:endParaRPr>
          </a:p>
        </p:txBody>
      </p:sp>
    </p:spTree>
    <p:extLst>
      <p:ext uri="{BB962C8B-B14F-4D97-AF65-F5344CB8AC3E}">
        <p14:creationId xmlns:p14="http://schemas.microsoft.com/office/powerpoint/2010/main" val="219223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742615" y="716857"/>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References</a:t>
            </a:r>
            <a:endParaRPr lang="en-US" sz="3600" b="1">
              <a:solidFill>
                <a:srgbClr val="00B050"/>
              </a:solidFill>
              <a:latin typeface="Times New Roman"/>
              <a:cs typeface="Times New Roman"/>
            </a:endParaRPr>
          </a:p>
        </p:txBody>
      </p:sp>
      <p:sp>
        <p:nvSpPr>
          <p:cNvPr id="3" name="TextBox 2">
            <a:extLst>
              <a:ext uri="{FF2B5EF4-FFF2-40B4-BE49-F238E27FC236}">
                <a16:creationId xmlns:a16="http://schemas.microsoft.com/office/drawing/2014/main" id="{2C45627F-3781-00D4-9FA8-20E68DF4FB17}"/>
              </a:ext>
            </a:extLst>
          </p:cNvPr>
          <p:cNvSpPr txBox="1"/>
          <p:nvPr/>
        </p:nvSpPr>
        <p:spPr>
          <a:xfrm>
            <a:off x="972291" y="1992278"/>
            <a:ext cx="993074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List of references</a:t>
            </a:r>
            <a:endParaRPr lang="en-US" dirty="0">
              <a:ea typeface="Calibri"/>
              <a:cs typeface="Calibri"/>
            </a:endParaRPr>
          </a:p>
          <a:p>
            <a:pPr algn="just"/>
            <a:endParaRPr lang="en-US" b="1" dirty="0">
              <a:ea typeface="+mn-lt"/>
              <a:cs typeface="+mn-lt"/>
            </a:endParaRPr>
          </a:p>
          <a:p>
            <a:pPr marL="285750" indent="-285750" algn="just">
              <a:buFont typeface="Arial,Sans-Serif"/>
              <a:buChar char="•"/>
            </a:pPr>
            <a:r>
              <a:rPr lang="en-US" sz="1400" dirty="0">
                <a:latin typeface="Times New Roman"/>
                <a:ea typeface="+mn-lt"/>
                <a:cs typeface="+mn-lt"/>
              </a:rPr>
              <a:t>Satwinder Kaur, Garima Joshi, Renu Vig, “Plant disease classification using deep learning Google Net model,” International Journal of Innovative Technology and Exploring Engineering (IJITEE), July 2019.</a:t>
            </a:r>
          </a:p>
          <a:p>
            <a:pPr marL="285750" indent="-285750" algn="just">
              <a:buFont typeface="Arial,Sans-Serif"/>
              <a:buChar char="•"/>
            </a:pPr>
            <a:endParaRPr lang="en-US" sz="1400" dirty="0">
              <a:latin typeface="Times New Roman"/>
              <a:ea typeface="+mn-lt"/>
              <a:cs typeface="+mn-lt"/>
            </a:endParaRPr>
          </a:p>
          <a:p>
            <a:pPr marL="285750" indent="-285750" algn="just">
              <a:buFont typeface="Arial,Sans-Serif"/>
              <a:buChar char="•"/>
            </a:pPr>
            <a:r>
              <a:rPr lang="en-US" sz="1400" err="1">
                <a:latin typeface="Times New Roman"/>
                <a:ea typeface="+mn-lt"/>
                <a:cs typeface="+mn-lt"/>
              </a:rPr>
              <a:t>Mercelin</a:t>
            </a:r>
            <a:r>
              <a:rPr lang="en-US" sz="1400" dirty="0">
                <a:latin typeface="Times New Roman"/>
                <a:ea typeface="+mn-lt"/>
                <a:cs typeface="+mn-lt"/>
              </a:rPr>
              <a:t> Francis, C. Deisy, “Disease detection and classification in agricultural plants using convolutional neural networks – A visual understanding,” IEEE, 2019. </a:t>
            </a:r>
          </a:p>
          <a:p>
            <a:pPr marL="285750" indent="-285750" algn="just">
              <a:buFont typeface="Arial,Sans-Serif"/>
              <a:buChar char="•"/>
            </a:pPr>
            <a:endParaRPr lang="en-US" sz="1400" dirty="0">
              <a:latin typeface="Times New Roman"/>
              <a:ea typeface="+mn-lt"/>
              <a:cs typeface="+mn-lt"/>
            </a:endParaRPr>
          </a:p>
          <a:p>
            <a:pPr marL="285750" indent="-285750" algn="just">
              <a:buFont typeface="Arial,Sans-Serif"/>
              <a:buChar char="•"/>
            </a:pPr>
            <a:r>
              <a:rPr lang="en-US" sz="1400" dirty="0">
                <a:latin typeface="Times New Roman"/>
                <a:ea typeface="+mn-lt"/>
                <a:cs typeface="+mn-lt"/>
              </a:rPr>
              <a:t>S. Pavithra, A. </a:t>
            </a:r>
            <a:r>
              <a:rPr lang="en-US" sz="1400" err="1">
                <a:latin typeface="Times New Roman"/>
                <a:ea typeface="+mn-lt"/>
                <a:cs typeface="+mn-lt"/>
              </a:rPr>
              <a:t>PriyaDharshini</a:t>
            </a:r>
            <a:r>
              <a:rPr lang="en-US" sz="1400" dirty="0">
                <a:latin typeface="Times New Roman"/>
                <a:ea typeface="+mn-lt"/>
                <a:cs typeface="+mn-lt"/>
              </a:rPr>
              <a:t>, V. Praveena and T. Monika Electronics and </a:t>
            </a:r>
            <a:r>
              <a:rPr lang="en-US" sz="1400" err="1">
                <a:latin typeface="Times New Roman"/>
                <a:ea typeface="+mn-lt"/>
                <a:cs typeface="+mn-lt"/>
              </a:rPr>
              <a:t>Comunication</a:t>
            </a:r>
            <a:r>
              <a:rPr lang="en-US" sz="1400" dirty="0">
                <a:latin typeface="Times New Roman"/>
                <a:ea typeface="+mn-lt"/>
                <a:cs typeface="+mn-lt"/>
              </a:rPr>
              <a:t> Engineering, </a:t>
            </a:r>
            <a:r>
              <a:rPr lang="en-US" sz="1400" err="1">
                <a:latin typeface="Times New Roman"/>
                <a:ea typeface="+mn-lt"/>
                <a:cs typeface="+mn-lt"/>
              </a:rPr>
              <a:t>VSBEngineering</a:t>
            </a:r>
            <a:r>
              <a:rPr lang="en-US" sz="1400" dirty="0">
                <a:latin typeface="Times New Roman"/>
                <a:ea typeface="+mn-lt"/>
                <a:cs typeface="+mn-lt"/>
              </a:rPr>
              <a:t> </a:t>
            </a:r>
            <a:r>
              <a:rPr lang="en-US" sz="1400" err="1">
                <a:latin typeface="Times New Roman"/>
                <a:ea typeface="+mn-lt"/>
                <a:cs typeface="+mn-lt"/>
              </a:rPr>
              <a:t>Coleege</a:t>
            </a:r>
            <a:r>
              <a:rPr lang="en-US" sz="1400" dirty="0">
                <a:latin typeface="Times New Roman"/>
                <a:ea typeface="+mn-lt"/>
                <a:cs typeface="+mn-lt"/>
              </a:rPr>
              <a:t>, Karur. “Pady leaf disease detection using SVM classifier” Internatinal Journal of Communication and computer Technologies 3.1 (2015), 16-20.</a:t>
            </a:r>
          </a:p>
          <a:p>
            <a:pPr marL="285750" indent="-285750" algn="just">
              <a:buFont typeface="Arial,Sans-Serif"/>
              <a:buChar char="•"/>
            </a:pPr>
            <a:endParaRPr lang="en-US" sz="1400" dirty="0">
              <a:latin typeface="Times New Roman"/>
              <a:ea typeface="+mn-lt"/>
              <a:cs typeface="+mn-lt"/>
            </a:endParaRPr>
          </a:p>
          <a:p>
            <a:pPr marL="285750" indent="-285750" algn="just">
              <a:buFont typeface="Arial,Sans-Serif"/>
              <a:buChar char="•"/>
            </a:pPr>
            <a:r>
              <a:rPr lang="en-US" sz="1400" dirty="0">
                <a:latin typeface="Times New Roman"/>
                <a:ea typeface="+mn-lt"/>
                <a:cs typeface="+mn-lt"/>
              </a:rPr>
              <a:t>Mohanty, Sharada P., David P. Hughes, and Marcel </a:t>
            </a:r>
            <a:r>
              <a:rPr lang="en-US" sz="1400" err="1">
                <a:latin typeface="Times New Roman"/>
                <a:ea typeface="+mn-lt"/>
                <a:cs typeface="+mn-lt"/>
              </a:rPr>
              <a:t>Salathé</a:t>
            </a:r>
            <a:r>
              <a:rPr lang="en-US" sz="1400" dirty="0">
                <a:latin typeface="Times New Roman"/>
                <a:ea typeface="+mn-lt"/>
                <a:cs typeface="+mn-lt"/>
              </a:rPr>
              <a:t>, “Using deep learning for image-based plant disease detection.” Frontiers in Plant Science, 7 (2016): 1419.</a:t>
            </a:r>
          </a:p>
          <a:p>
            <a:pPr marL="285750" indent="-285750" algn="just">
              <a:buFont typeface="Arial,Sans-Serif"/>
              <a:buChar char="•"/>
            </a:pPr>
            <a:endParaRPr lang="en-US" sz="1400" dirty="0">
              <a:latin typeface="Times New Roman"/>
              <a:ea typeface="+mn-lt"/>
              <a:cs typeface="+mn-lt"/>
            </a:endParaRPr>
          </a:p>
          <a:p>
            <a:pPr marL="285750" indent="-285750" algn="just">
              <a:buFont typeface="Arial,Sans-Serif"/>
              <a:buChar char="•"/>
            </a:pPr>
            <a:r>
              <a:rPr lang="en-US" sz="1400" dirty="0">
                <a:latin typeface="Times New Roman"/>
                <a:ea typeface="+mn-lt"/>
                <a:cs typeface="+mn-lt"/>
              </a:rPr>
              <a:t>Dhakal, Ashwin, and Subarna Shakya, “Image-based plant disease detection with deep learning.” International Journal of Computer Trends and Technology, 61.1 (2018): 26-29.</a:t>
            </a:r>
          </a:p>
          <a:p>
            <a:pPr marL="285750" indent="-285750" algn="just">
              <a:buFont typeface="Arial,Sans-Serif"/>
              <a:buChar char="•"/>
            </a:pPr>
            <a:endParaRPr lang="en-US" sz="1400" dirty="0">
              <a:latin typeface="Times New Roman"/>
              <a:ea typeface="+mn-lt"/>
              <a:cs typeface="+mn-lt"/>
            </a:endParaRPr>
          </a:p>
          <a:p>
            <a:pPr marL="285750" indent="-285750" algn="just">
              <a:buFont typeface="Arial,Sans-Serif"/>
              <a:buChar char="•"/>
            </a:pPr>
            <a:r>
              <a:rPr lang="en-US" sz="1400" dirty="0">
                <a:latin typeface="Times New Roman"/>
                <a:ea typeface="+mn-lt"/>
                <a:cs typeface="+mn-lt"/>
              </a:rPr>
              <a:t>Sharath, D. M., et al., “Image-based plant disease detection in pomegranate plant for bacterial blight.” 2019 International Conference on Communication and Signal Processing (ICCSP). IEEE, 2019</a:t>
            </a:r>
            <a:endParaRPr lang="en-US" sz="1400" dirty="0">
              <a:latin typeface="Times New Roman"/>
              <a:ea typeface="Calibri"/>
              <a:cs typeface="Calibri"/>
            </a:endParaRPr>
          </a:p>
          <a:p>
            <a:pPr marL="285750" indent="-285750" algn="just">
              <a:buFont typeface="Arial"/>
              <a:buChar char="•"/>
            </a:pPr>
            <a:endParaRPr lang="en-US" dirty="0">
              <a:ea typeface="Calibri"/>
              <a:cs typeface="Calibri"/>
            </a:endParaRPr>
          </a:p>
          <a:p>
            <a:pPr marL="285750" indent="-285750" algn="just">
              <a:buFont typeface="Arial"/>
              <a:buChar char="•"/>
            </a:pPr>
            <a:endParaRPr lang="en-IN" u="sng" dirty="0">
              <a:latin typeface="Calibri"/>
              <a:ea typeface="Calibri"/>
              <a:cs typeface="Calibri"/>
            </a:endParaRPr>
          </a:p>
        </p:txBody>
      </p:sp>
    </p:spTree>
    <p:extLst>
      <p:ext uri="{BB962C8B-B14F-4D97-AF65-F5344CB8AC3E}">
        <p14:creationId xmlns:p14="http://schemas.microsoft.com/office/powerpoint/2010/main" val="17893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3" name="Picture 2">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0"/>
            <a:ext cx="2329339" cy="1907268"/>
          </a:xfrm>
          <a:prstGeom prst="rect">
            <a:avLst/>
          </a:prstGeom>
          <a:noFill/>
          <a:ln>
            <a:noFill/>
          </a:ln>
        </p:spPr>
      </p:pic>
      <p:sp>
        <p:nvSpPr>
          <p:cNvPr id="5" name="TextBox 4"/>
          <p:cNvSpPr txBox="1"/>
          <p:nvPr/>
        </p:nvSpPr>
        <p:spPr>
          <a:xfrm>
            <a:off x="3291967" y="2532427"/>
            <a:ext cx="5614503" cy="1200329"/>
          </a:xfrm>
          <a:prstGeom prst="rect">
            <a:avLst/>
          </a:prstGeom>
          <a:noFill/>
        </p:spPr>
        <p:txBody>
          <a:bodyPr wrap="square" rtlCol="0">
            <a:spAutoFit/>
          </a:bodyPr>
          <a:lstStyle/>
          <a:p>
            <a:pPr algn="ctr"/>
            <a:r>
              <a:rPr lang="en-US" sz="7200" dirty="0">
                <a:solidFill>
                  <a:srgbClr val="C00000"/>
                </a:solidFill>
                <a:latin typeface="Algerian"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0615FD1-D07F-FE7F-17F7-2CB1E11DE46C}"/>
              </a:ext>
            </a:extLst>
          </p:cNvPr>
          <p:cNvCxnSpPr>
            <a:cxnSpLocks/>
          </p:cNvCxnSpPr>
          <p:nvPr/>
        </p:nvCxnSpPr>
        <p:spPr>
          <a:xfrm>
            <a:off x="3564834" y="1690654"/>
            <a:ext cx="5062331"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3" name="Rectangle 2">
            <a:extLst>
              <a:ext uri="{FF2B5EF4-FFF2-40B4-BE49-F238E27FC236}">
                <a16:creationId xmlns:a16="http://schemas.microsoft.com/office/drawing/2014/main" id="{A64F0BDE-0DF9-8109-864D-A27651904CB5}"/>
              </a:ext>
            </a:extLst>
          </p:cNvPr>
          <p:cNvSpPr/>
          <p:nvPr/>
        </p:nvSpPr>
        <p:spPr>
          <a:xfrm>
            <a:off x="3570292" y="1112989"/>
            <a:ext cx="7614794" cy="523220"/>
          </a:xfrm>
          <a:prstGeom prst="rect">
            <a:avLst/>
          </a:prstGeom>
        </p:spPr>
        <p:txBody>
          <a:bodyPr wrap="square" lIns="91440" tIns="45720" rIns="91440" bIns="45720" anchor="t">
            <a:spAutoFit/>
          </a:bodyPr>
          <a:lstStyle/>
          <a:p>
            <a:r>
              <a:rPr lang="en-US" sz="2800" b="1" dirty="0">
                <a:latin typeface="Times New Roman"/>
                <a:cs typeface="Times New Roman"/>
              </a:rPr>
              <a:t>Table of Content</a:t>
            </a:r>
            <a:r>
              <a:rPr lang="en-US" sz="2800" b="1" dirty="0">
                <a:solidFill>
                  <a:srgbClr val="00B050"/>
                </a:solidFill>
                <a:latin typeface="Times New Roman"/>
                <a:cs typeface="Times New Roman"/>
              </a:rPr>
              <a:t> </a:t>
            </a:r>
          </a:p>
        </p:txBody>
      </p:sp>
      <p:sp>
        <p:nvSpPr>
          <p:cNvPr id="8" name="TextBox 7">
            <a:extLst>
              <a:ext uri="{FF2B5EF4-FFF2-40B4-BE49-F238E27FC236}">
                <a16:creationId xmlns:a16="http://schemas.microsoft.com/office/drawing/2014/main" id="{E6609C7A-C837-CFFF-E4C8-4EBEF8D7AD3A}"/>
              </a:ext>
            </a:extLst>
          </p:cNvPr>
          <p:cNvSpPr txBox="1"/>
          <p:nvPr/>
        </p:nvSpPr>
        <p:spPr>
          <a:xfrm>
            <a:off x="3564543" y="2119860"/>
            <a:ext cx="6904759"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dirty="0">
                <a:latin typeface="Times New Roman"/>
                <a:cs typeface="Times New Roman"/>
              </a:rPr>
              <a:t>Problem statement</a:t>
            </a:r>
            <a:endParaRPr lang="en-IN" sz="2400">
              <a:latin typeface="Times New Roman"/>
              <a:ea typeface="Calibri"/>
              <a:cs typeface="Times New Roman"/>
            </a:endParaRPr>
          </a:p>
          <a:p>
            <a:pPr marL="285750" indent="-285750">
              <a:buFont typeface="Arial" panose="020B0604020202020204" pitchFamily="34" charset="0"/>
              <a:buChar char="•"/>
            </a:pPr>
            <a:r>
              <a:rPr lang="en-IN" sz="2400" dirty="0">
                <a:latin typeface="Times New Roman"/>
                <a:cs typeface="Times New Roman"/>
              </a:rPr>
              <a:t>Objectives</a:t>
            </a:r>
            <a:endParaRPr lang="en-IN" sz="2400">
              <a:latin typeface="Times New Roman"/>
              <a:ea typeface="Calibri"/>
              <a:cs typeface="Times New Roman"/>
            </a:endParaRPr>
          </a:p>
          <a:p>
            <a:pPr marL="285750" indent="-285750">
              <a:buFont typeface="Arial" panose="020B0604020202020204" pitchFamily="34" charset="0"/>
              <a:buChar char="•"/>
            </a:pPr>
            <a:r>
              <a:rPr lang="en-IN" sz="2400" dirty="0">
                <a:latin typeface="Times New Roman"/>
                <a:cs typeface="Times New Roman"/>
              </a:rPr>
              <a:t>Literature Review</a:t>
            </a:r>
            <a:endParaRPr lang="en-IN" sz="2400">
              <a:latin typeface="Times New Roman"/>
              <a:ea typeface="Calibri"/>
              <a:cs typeface="Times New Roman"/>
            </a:endParaRPr>
          </a:p>
          <a:p>
            <a:pPr marL="285750" indent="-285750">
              <a:buFont typeface="Arial" panose="020B0604020202020204" pitchFamily="34" charset="0"/>
              <a:buChar char="•"/>
            </a:pPr>
            <a:r>
              <a:rPr lang="en-US" sz="2400" dirty="0">
                <a:latin typeface="Times New Roman"/>
                <a:ea typeface="Calibri"/>
                <a:cs typeface="Calibri"/>
              </a:rPr>
              <a:t>Convolutional Neural Network</a:t>
            </a:r>
          </a:p>
          <a:p>
            <a:pPr marL="285750" indent="-285750">
              <a:buFont typeface="Arial" panose="020B0604020202020204" pitchFamily="34" charset="0"/>
              <a:buChar char="•"/>
            </a:pPr>
            <a:r>
              <a:rPr lang="en-US" sz="2400" dirty="0">
                <a:latin typeface="Times New Roman"/>
                <a:ea typeface="Calibri"/>
                <a:cs typeface="Calibri"/>
              </a:rPr>
              <a:t>CNN Architecture &amp; Layer Functions</a:t>
            </a:r>
            <a:endParaRPr lang="en-US" dirty="0"/>
          </a:p>
          <a:p>
            <a:pPr marL="285750" indent="-285750">
              <a:buFont typeface="Arial" panose="020B0604020202020204" pitchFamily="34" charset="0"/>
              <a:buChar char="•"/>
            </a:pPr>
            <a:r>
              <a:rPr lang="en-IN" sz="2400" dirty="0">
                <a:latin typeface="Times New Roman"/>
                <a:cs typeface="Times New Roman"/>
              </a:rPr>
              <a:t>Methodology</a:t>
            </a:r>
            <a:endParaRPr lang="en-IN" sz="2400">
              <a:latin typeface="Times New Roman"/>
              <a:ea typeface="Calibri"/>
              <a:cs typeface="Times New Roman"/>
            </a:endParaRPr>
          </a:p>
          <a:p>
            <a:pPr marL="285750" indent="-285750">
              <a:buFont typeface="Arial" panose="020B0604020202020204" pitchFamily="34" charset="0"/>
              <a:buChar char="•"/>
            </a:pPr>
            <a:r>
              <a:rPr lang="en-IN" sz="2400" dirty="0">
                <a:latin typeface="Times New Roman"/>
                <a:ea typeface="+mn-lt"/>
                <a:cs typeface="+mn-lt"/>
              </a:rPr>
              <a:t>Dataset</a:t>
            </a:r>
            <a:endParaRPr lang="en-IN" sz="2400">
              <a:latin typeface="Times New Roman"/>
              <a:ea typeface="Calibri"/>
              <a:cs typeface="Calibri"/>
            </a:endParaRPr>
          </a:p>
          <a:p>
            <a:pPr marL="285750" indent="-285750">
              <a:buFont typeface="Arial" panose="020B0604020202020204" pitchFamily="34" charset="0"/>
              <a:buChar char="•"/>
            </a:pPr>
            <a:r>
              <a:rPr lang="en-US" sz="2400" dirty="0">
                <a:latin typeface="Times New Roman"/>
                <a:cs typeface="Times New Roman"/>
              </a:rPr>
              <a:t>Implementation</a:t>
            </a:r>
            <a:endParaRPr lang="en-US" sz="2400">
              <a:latin typeface="Times New Roman"/>
              <a:ea typeface="Calibri"/>
              <a:cs typeface="Times New Roman"/>
            </a:endParaRPr>
          </a:p>
          <a:p>
            <a:pPr marL="285750" indent="-285750">
              <a:buFont typeface="Arial" panose="020B0604020202020204" pitchFamily="34" charset="0"/>
              <a:buChar char="•"/>
            </a:pPr>
            <a:r>
              <a:rPr lang="en-US" sz="2400" dirty="0">
                <a:latin typeface="Times New Roman"/>
                <a:cs typeface="Times New Roman"/>
              </a:rPr>
              <a:t>Result</a:t>
            </a:r>
            <a:endParaRPr lang="en-US" sz="2400">
              <a:latin typeface="Times New Roman"/>
              <a:ea typeface="Calibri"/>
              <a:cs typeface="Times New Roman"/>
            </a:endParaRPr>
          </a:p>
          <a:p>
            <a:pPr marL="285750" indent="-285750">
              <a:buFont typeface="Arial" panose="020B0604020202020204" pitchFamily="34" charset="0"/>
              <a:buChar char="•"/>
            </a:pPr>
            <a:r>
              <a:rPr lang="en-US" sz="2400" dirty="0">
                <a:latin typeface="Times New Roman"/>
                <a:cs typeface="Times New Roman"/>
              </a:rPr>
              <a:t>Conclusion</a:t>
            </a:r>
            <a:endParaRPr lang="en-US" sz="2400">
              <a:latin typeface="Times New Roman"/>
              <a:ea typeface="Calibri"/>
              <a:cs typeface="Times New Roman"/>
            </a:endParaRPr>
          </a:p>
          <a:p>
            <a:pPr marL="285750" indent="-285750">
              <a:buFont typeface="Arial" panose="020B0604020202020204" pitchFamily="34" charset="0"/>
              <a:buChar char="•"/>
            </a:pPr>
            <a:r>
              <a:rPr lang="en-US" sz="2400" dirty="0">
                <a:latin typeface="Times New Roman"/>
                <a:cs typeface="Times New Roman"/>
              </a:rPr>
              <a:t>References</a:t>
            </a:r>
            <a:endParaRPr lang="en-US" sz="2400" dirty="0">
              <a:latin typeface="Times New Roman"/>
              <a:ea typeface="Calibri"/>
              <a:cs typeface="Times New Roman"/>
            </a:endParaRPr>
          </a:p>
          <a:p>
            <a:endParaRPr lang="en-IN" sz="2400" dirty="0">
              <a:solidFill>
                <a:schemeClr val="accent2">
                  <a:lumMod val="75000"/>
                </a:schemeClr>
              </a:solidFill>
            </a:endParaRPr>
          </a:p>
        </p:txBody>
      </p:sp>
    </p:spTree>
    <p:extLst>
      <p:ext uri="{BB962C8B-B14F-4D97-AF65-F5344CB8AC3E}">
        <p14:creationId xmlns:p14="http://schemas.microsoft.com/office/powerpoint/2010/main" val="252523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3439"/>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84910"/>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3890296" y="746833"/>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Problem Statement</a:t>
            </a:r>
            <a:endParaRPr lang="en-US" sz="3600" b="1">
              <a:solidFill>
                <a:srgbClr val="00B050"/>
              </a:solidFill>
              <a:latin typeface="Times New Roman"/>
              <a:cs typeface="Times New Roman"/>
            </a:endParaRPr>
          </a:p>
        </p:txBody>
      </p:sp>
      <p:sp>
        <p:nvSpPr>
          <p:cNvPr id="3" name="TextBox 2"/>
          <p:cNvSpPr txBox="1"/>
          <p:nvPr/>
        </p:nvSpPr>
        <p:spPr>
          <a:xfrm>
            <a:off x="969806" y="2001850"/>
            <a:ext cx="10063704" cy="4199611"/>
          </a:xfrm>
          <a:prstGeom prst="rect">
            <a:avLst/>
          </a:prstGeom>
          <a:noFill/>
        </p:spPr>
        <p:txBody>
          <a:bodyPr wrap="square" lIns="91440" tIns="45720" rIns="91440" bIns="45720" rtlCol="0" anchor="t">
            <a:spAutoFit/>
          </a:bodyPr>
          <a:lstStyle/>
          <a:p>
            <a:pPr algn="just"/>
            <a:r>
              <a:rPr lang="en-US" sz="2000">
                <a:latin typeface="Times New Roman"/>
                <a:ea typeface="+mn-lt"/>
                <a:cs typeface="+mn-lt"/>
              </a:rPr>
              <a:t>Agriculture, which sustains over 50% of the population in developing countries, faces significant threats from plant diseases, contributing to 20–40% of global annual crop losses. Traditional detection methods—manual inspection by farmers or experts—are often slow, subjective, and inaccessible in rural areas where agricultural expertise is limited. Moreover, climate change has intensified the spread and severity of plant diseases, causing unpredictable outbreaks and increasing risks to food security.</a:t>
            </a:r>
            <a:endParaRPr lang="en-US" sz="2000">
              <a:latin typeface="Times New Roman"/>
              <a:cs typeface="Times New Roman"/>
            </a:endParaRPr>
          </a:p>
          <a:p>
            <a:pPr algn="just"/>
            <a:r>
              <a:rPr lang="en-US" sz="2000">
                <a:latin typeface="Times New Roman"/>
                <a:ea typeface="+mn-lt"/>
                <a:cs typeface="+mn-lt"/>
              </a:rPr>
              <a:t>To address these challenges, this project proposes an automated plant disease detection system using Convolutional Neural Networks (CNNs). The aim is to develop a robust model capable of accurately identifying plant diseases from leaf images under real-world conditions. Integrated into a mobile application, this system can provide expert-level diagnostics, facilitate early intervention, and support sustainable agricultural practices.</a:t>
            </a:r>
            <a:endParaRPr lang="en-US" sz="2000">
              <a:latin typeface="Times New Roman"/>
              <a:cs typeface="Times New Roman"/>
            </a:endParaRPr>
          </a:p>
          <a:p>
            <a:pPr algn="just"/>
            <a:endParaRPr lang="en-US" sz="2000" dirty="0">
              <a:latin typeface="Times New Roman"/>
              <a:ea typeface="+mn-lt"/>
              <a:cs typeface="+mn-lt"/>
            </a:endParaRPr>
          </a:p>
          <a:p>
            <a:pPr algn="just">
              <a:lnSpc>
                <a:spcPct val="150000"/>
              </a:lnSpc>
            </a:pPr>
            <a:endParaRPr lang="en-US" sz="2000" dirty="0">
              <a:ea typeface="Calibri"/>
              <a:cs typeface="Calibri"/>
            </a:endParaRPr>
          </a:p>
        </p:txBody>
      </p:sp>
    </p:spTree>
    <p:extLst>
      <p:ext uri="{BB962C8B-B14F-4D97-AF65-F5344CB8AC3E}">
        <p14:creationId xmlns:p14="http://schemas.microsoft.com/office/powerpoint/2010/main" val="222516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2140"/>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3464"/>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674580" y="632190"/>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Objectives</a:t>
            </a:r>
          </a:p>
        </p:txBody>
      </p:sp>
      <p:sp>
        <p:nvSpPr>
          <p:cNvPr id="3" name="TextBox 2"/>
          <p:cNvSpPr txBox="1"/>
          <p:nvPr/>
        </p:nvSpPr>
        <p:spPr>
          <a:xfrm>
            <a:off x="757266" y="1914289"/>
            <a:ext cx="11016761" cy="4247317"/>
          </a:xfrm>
          <a:prstGeom prst="rect">
            <a:avLst/>
          </a:prstGeom>
          <a:noFill/>
        </p:spPr>
        <p:txBody>
          <a:bodyPr wrap="square" lIns="91440" tIns="45720" rIns="91440" bIns="45720" rtlCol="0" anchor="t">
            <a:spAutoFit/>
          </a:bodyPr>
          <a:lstStyle/>
          <a:p>
            <a:pPr algn="just">
              <a:lnSpc>
                <a:spcPct val="150000"/>
              </a:lnSpc>
            </a:pPr>
            <a:endParaRPr lang="en-US" sz="2000" dirty="0">
              <a:latin typeface="Times New Roman"/>
              <a:ea typeface="Calibri"/>
              <a:cs typeface="Calibri"/>
            </a:endParaRPr>
          </a:p>
          <a:p>
            <a:pPr marL="285750" indent="-285750" algn="just">
              <a:buFont typeface="Arial"/>
              <a:buChar char="•"/>
            </a:pPr>
            <a:r>
              <a:rPr lang="en-US" sz="2000" b="1" dirty="0">
                <a:latin typeface="Times New Roman"/>
                <a:ea typeface="+mn-lt"/>
                <a:cs typeface="+mn-lt"/>
              </a:rPr>
              <a:t>High-Accuracy Disease Classification</a:t>
            </a:r>
            <a:endParaRPr lang="en-US" sz="2000" dirty="0">
              <a:latin typeface="Times New Roman"/>
              <a:ea typeface="+mn-lt"/>
              <a:cs typeface="+mn-lt"/>
            </a:endParaRPr>
          </a:p>
          <a:p>
            <a:pPr algn="just"/>
            <a:r>
              <a:rPr lang="en-US" sz="2000" dirty="0">
                <a:latin typeface="Times New Roman"/>
                <a:ea typeface="+mn-lt"/>
                <a:cs typeface="+mn-lt"/>
              </a:rPr>
              <a:t>  Develop a Convolutional Neural Network (CNN) model capable of accurately classifying plant leaf   diseases with at least 95% accuracy, using the </a:t>
            </a:r>
            <a:r>
              <a:rPr lang="en-US" sz="2000" err="1">
                <a:latin typeface="Times New Roman"/>
                <a:ea typeface="+mn-lt"/>
                <a:cs typeface="+mn-lt"/>
              </a:rPr>
              <a:t>PlantVillage</a:t>
            </a:r>
            <a:r>
              <a:rPr lang="en-US" sz="2000" dirty="0">
                <a:latin typeface="Times New Roman"/>
                <a:ea typeface="+mn-lt"/>
                <a:cs typeface="+mn-lt"/>
              </a:rPr>
              <a:t> dataset and real-world images.</a:t>
            </a:r>
            <a:endParaRPr lang="en-US" sz="2000" dirty="0">
              <a:latin typeface="Times New Roman"/>
              <a:ea typeface="Calibri"/>
              <a:cs typeface="Calibri"/>
            </a:endParaRPr>
          </a:p>
          <a:p>
            <a:pPr marL="285750" indent="-285750" algn="just">
              <a:buFont typeface="Arial"/>
              <a:buChar char="•"/>
            </a:pPr>
            <a:r>
              <a:rPr lang="en-US" sz="2000" b="1" dirty="0">
                <a:latin typeface="Times New Roman"/>
                <a:ea typeface="+mn-lt"/>
                <a:cs typeface="+mn-lt"/>
              </a:rPr>
              <a:t>Early Detection of Plant Diseases</a:t>
            </a:r>
            <a:endParaRPr lang="en-US" sz="2000" dirty="0">
              <a:latin typeface="Times New Roman"/>
              <a:ea typeface="+mn-lt"/>
              <a:cs typeface="+mn-lt"/>
            </a:endParaRPr>
          </a:p>
          <a:p>
            <a:pPr algn="just"/>
            <a:r>
              <a:rPr lang="en-US" sz="2000" dirty="0">
                <a:latin typeface="Times New Roman"/>
                <a:ea typeface="+mn-lt"/>
                <a:cs typeface="+mn-lt"/>
              </a:rPr>
              <a:t>  Enable the model to identify subtle, early-stage disease symptoms that are often missed by manual   inspection, allowing for timely intervention before widespread crop damage.</a:t>
            </a:r>
            <a:endParaRPr lang="en-US" sz="2000" dirty="0">
              <a:latin typeface="Times New Roman"/>
              <a:ea typeface="Calibri"/>
              <a:cs typeface="Calibri"/>
            </a:endParaRPr>
          </a:p>
          <a:p>
            <a:pPr marL="285750" indent="-285750" algn="just">
              <a:buFont typeface="Arial"/>
              <a:buChar char="•"/>
            </a:pPr>
            <a:r>
              <a:rPr lang="en-US" sz="2000" b="1" dirty="0">
                <a:latin typeface="Times New Roman"/>
                <a:ea typeface="+mn-lt"/>
                <a:cs typeface="+mn-lt"/>
              </a:rPr>
              <a:t>Real-Time Diagnosis</a:t>
            </a:r>
            <a:endParaRPr lang="en-US" sz="2000" dirty="0">
              <a:latin typeface="Times New Roman"/>
              <a:ea typeface="+mn-lt"/>
              <a:cs typeface="+mn-lt"/>
            </a:endParaRPr>
          </a:p>
          <a:p>
            <a:pPr algn="just"/>
            <a:r>
              <a:rPr lang="en-US" sz="2000" dirty="0">
                <a:latin typeface="Times New Roman"/>
                <a:ea typeface="+mn-lt"/>
                <a:cs typeface="+mn-lt"/>
              </a:rPr>
              <a:t>  Design a fast and efficient inference system capable of providing disease predictions in under 5</a:t>
            </a:r>
          </a:p>
          <a:p>
            <a:pPr algn="just"/>
            <a:r>
              <a:rPr lang="en-US" sz="2000" dirty="0">
                <a:latin typeface="Times New Roman"/>
                <a:ea typeface="+mn-lt"/>
                <a:cs typeface="+mn-lt"/>
              </a:rPr>
              <a:t>  seconds, making it suitable for real-time use in practical agricultural scenarios</a:t>
            </a:r>
          </a:p>
          <a:p>
            <a:pPr marL="285750" indent="-285750" algn="just">
              <a:buFont typeface="Arial"/>
              <a:buChar char="•"/>
            </a:pPr>
            <a:r>
              <a:rPr lang="en-US" sz="2000" b="1" dirty="0">
                <a:latin typeface="Times New Roman"/>
                <a:ea typeface="+mn-lt"/>
                <a:cs typeface="+mn-lt"/>
              </a:rPr>
              <a:t>Farmer-Friendly Mobile Application</a:t>
            </a:r>
            <a:endParaRPr lang="en-US" sz="2000" dirty="0">
              <a:latin typeface="Times New Roman"/>
              <a:ea typeface="+mn-lt"/>
              <a:cs typeface="+mn-lt"/>
            </a:endParaRPr>
          </a:p>
          <a:p>
            <a:pPr algn="just"/>
            <a:r>
              <a:rPr lang="en-US" sz="2000" b="1" dirty="0">
                <a:latin typeface="Times New Roman"/>
                <a:ea typeface="+mn-lt"/>
                <a:cs typeface="+mn-lt"/>
              </a:rPr>
              <a:t>  </a:t>
            </a:r>
            <a:r>
              <a:rPr lang="en-US" sz="2000" dirty="0">
                <a:latin typeface="Times New Roman"/>
                <a:ea typeface="+mn-lt"/>
                <a:cs typeface="+mn-lt"/>
              </a:rPr>
              <a:t>Develop a user-friendly mobile app interface to make the solution accessible to farmers with</a:t>
            </a:r>
          </a:p>
          <a:p>
            <a:pPr algn="just"/>
            <a:r>
              <a:rPr lang="en-US" sz="2000" dirty="0">
                <a:latin typeface="Times New Roman"/>
                <a:ea typeface="+mn-lt"/>
                <a:cs typeface="+mn-lt"/>
              </a:rPr>
              <a:t>  minimal technical expertise, even in rural and low-resource environments.</a:t>
            </a:r>
            <a:endParaRPr lang="en-US" sz="2000" dirty="0">
              <a:latin typeface="Times New Roman"/>
              <a:ea typeface="Calibri"/>
              <a:cs typeface="Calibri"/>
            </a:endParaRPr>
          </a:p>
        </p:txBody>
      </p:sp>
    </p:spTree>
    <p:extLst>
      <p:ext uri="{BB962C8B-B14F-4D97-AF65-F5344CB8AC3E}">
        <p14:creationId xmlns:p14="http://schemas.microsoft.com/office/powerpoint/2010/main" val="174224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0450E-FAA2-81F7-D8AA-61EC0F31F761}"/>
              </a:ext>
            </a:extLst>
          </p:cNvPr>
          <p:cNvSpPr>
            <a:spLocks noGrp="1"/>
          </p:cNvSpPr>
          <p:nvPr>
            <p:ph idx="1"/>
          </p:nvPr>
        </p:nvSpPr>
        <p:spPr>
          <a:xfrm>
            <a:off x="838200" y="1993713"/>
            <a:ext cx="10515600" cy="4351338"/>
          </a:xfrm>
        </p:spPr>
        <p:txBody>
          <a:bodyPr vert="horz" lIns="91440" tIns="45720" rIns="91440" bIns="45720" rtlCol="0" anchor="t">
            <a:normAutofit/>
          </a:bodyPr>
          <a:lstStyle/>
          <a:p>
            <a:pPr marL="342900" indent="-342900" algn="just">
              <a:lnSpc>
                <a:spcPct val="100000"/>
              </a:lnSpc>
              <a:spcBef>
                <a:spcPts val="0"/>
              </a:spcBef>
              <a:buFont typeface="Arial,Sans-Serif" panose="020B0604020202020204" pitchFamily="34" charset="0"/>
            </a:pPr>
            <a:r>
              <a:rPr lang="en-US" sz="2000" b="1" dirty="0">
                <a:latin typeface="Times New Roman"/>
                <a:ea typeface="+mn-lt"/>
                <a:cs typeface="+mn-lt"/>
              </a:rPr>
              <a:t>Scalable and Adaptable System Architecture</a:t>
            </a:r>
            <a:endParaRPr lang="en-GB" sz="2000">
              <a:latin typeface="Times New Roman"/>
              <a:ea typeface="+mn-lt"/>
              <a:cs typeface="+mn-lt"/>
            </a:endParaRPr>
          </a:p>
          <a:p>
            <a:pPr marL="342900" indent="-342900" algn="just">
              <a:lnSpc>
                <a:spcPct val="100000"/>
              </a:lnSpc>
              <a:spcBef>
                <a:spcPts val="0"/>
              </a:spcBef>
              <a:buFont typeface="Arial,Sans-Serif" panose="020B0604020202020204" pitchFamily="34" charset="0"/>
            </a:pPr>
            <a:endParaRPr lang="en-GB" sz="2000" b="1" dirty="0">
              <a:latin typeface="Times New Roman"/>
              <a:ea typeface="+mn-lt"/>
              <a:cs typeface="+mn-lt"/>
            </a:endParaRPr>
          </a:p>
          <a:p>
            <a:pPr marL="342900" indent="-342900" algn="just">
              <a:lnSpc>
                <a:spcPct val="100000"/>
              </a:lnSpc>
              <a:spcBef>
                <a:spcPts val="0"/>
              </a:spcBef>
              <a:buFont typeface="Arial,Sans-Serif" panose="020B0604020202020204" pitchFamily="34" charset="0"/>
            </a:pPr>
            <a:endParaRPr lang="en-GB" sz="2000" b="1" dirty="0">
              <a:latin typeface="Times New Roman"/>
              <a:ea typeface="+mn-lt"/>
              <a:cs typeface="+mn-lt"/>
            </a:endParaRPr>
          </a:p>
          <a:p>
            <a:pPr marL="342900" indent="-342900" algn="just">
              <a:lnSpc>
                <a:spcPct val="100000"/>
              </a:lnSpc>
              <a:spcBef>
                <a:spcPts val="0"/>
              </a:spcBef>
              <a:buFont typeface="Arial,Sans-Serif" panose="020B0604020202020204" pitchFamily="34" charset="0"/>
              <a:buChar char="•"/>
            </a:pPr>
            <a:r>
              <a:rPr lang="en-GB" sz="2000" b="1" dirty="0">
                <a:latin typeface="Times New Roman"/>
                <a:ea typeface="+mn-lt"/>
                <a:cs typeface="+mn-lt"/>
              </a:rPr>
              <a:t>Field Robustness and Generalization</a:t>
            </a:r>
            <a:endParaRPr lang="en-GB" sz="2000">
              <a:latin typeface="Times New Roman"/>
              <a:ea typeface="+mn-lt"/>
              <a:cs typeface="+mn-lt"/>
            </a:endParaRPr>
          </a:p>
          <a:p>
            <a:pPr marL="342900" indent="-342900" algn="just">
              <a:lnSpc>
                <a:spcPct val="100000"/>
              </a:lnSpc>
              <a:spcBef>
                <a:spcPts val="0"/>
              </a:spcBef>
              <a:buFont typeface="Arial,Sans-Serif" panose="020B0604020202020204" pitchFamily="34" charset="0"/>
              <a:buChar char="•"/>
            </a:pPr>
            <a:endParaRPr lang="en-GB" sz="2000" b="1" dirty="0">
              <a:latin typeface="Times New Roman"/>
              <a:ea typeface="+mn-lt"/>
              <a:cs typeface="+mn-lt"/>
            </a:endParaRPr>
          </a:p>
          <a:p>
            <a:pPr marL="342900" indent="-342900" algn="just">
              <a:lnSpc>
                <a:spcPct val="100000"/>
              </a:lnSpc>
              <a:spcBef>
                <a:spcPts val="0"/>
              </a:spcBef>
              <a:buFont typeface="Arial,Sans-Serif" panose="020B0604020202020204" pitchFamily="34" charset="0"/>
              <a:buChar char="•"/>
            </a:pPr>
            <a:endParaRPr lang="en-GB" sz="2000" b="1" dirty="0">
              <a:latin typeface="Times New Roman"/>
              <a:ea typeface="+mn-lt"/>
              <a:cs typeface="+mn-lt"/>
            </a:endParaRPr>
          </a:p>
          <a:p>
            <a:pPr marL="342900" indent="-342900" algn="just">
              <a:lnSpc>
                <a:spcPct val="100000"/>
              </a:lnSpc>
              <a:spcBef>
                <a:spcPts val="0"/>
              </a:spcBef>
              <a:buFont typeface="Arial,Sans-Serif" panose="020B0604020202020204" pitchFamily="34" charset="0"/>
              <a:buChar char="•"/>
            </a:pPr>
            <a:r>
              <a:rPr lang="en-GB" sz="2000" b="1" dirty="0">
                <a:latin typeface="Times New Roman"/>
                <a:ea typeface="+mn-lt"/>
                <a:cs typeface="+mn-lt"/>
              </a:rPr>
              <a:t>Support for Sustainable Agriculture</a:t>
            </a:r>
            <a:endParaRPr lang="en-GB" sz="2000">
              <a:latin typeface="Times New Roman"/>
              <a:ea typeface="+mn-lt"/>
              <a:cs typeface="+mn-lt"/>
            </a:endParaRPr>
          </a:p>
        </p:txBody>
      </p:sp>
      <p:pic>
        <p:nvPicPr>
          <p:cNvPr id="5" name="Picture 3" descr="C:\Users\Manu Gupta\Downloads\KIET logo.png">
            <a:extLst>
              <a:ext uri="{FF2B5EF4-FFF2-40B4-BE49-F238E27FC236}">
                <a16:creationId xmlns:a16="http://schemas.microsoft.com/office/drawing/2014/main" id="{9266C0AA-52C4-4832-A3FB-61EA067E8BB4}"/>
              </a:ext>
            </a:extLst>
          </p:cNvPr>
          <p:cNvPicPr>
            <a:picLocks noChangeAspect="1" noChangeArrowheads="1"/>
          </p:cNvPicPr>
          <p:nvPr/>
        </p:nvPicPr>
        <p:blipFill>
          <a:blip r:embed="rId2" cstate="print"/>
          <a:srcRect/>
          <a:stretch>
            <a:fillRect/>
          </a:stretch>
        </p:blipFill>
        <p:spPr bwMode="auto">
          <a:xfrm>
            <a:off x="0" y="2140"/>
            <a:ext cx="2209801" cy="1907268"/>
          </a:xfrm>
          <a:prstGeom prst="rect">
            <a:avLst/>
          </a:prstGeom>
          <a:noFill/>
        </p:spPr>
      </p:pic>
      <p:pic>
        <p:nvPicPr>
          <p:cNvPr id="7" name="Picture 6" descr="A close-up of a license plate&#10;&#10;AI-generated content may be incorrect.">
            <a:extLst>
              <a:ext uri="{FF2B5EF4-FFF2-40B4-BE49-F238E27FC236}">
                <a16:creationId xmlns:a16="http://schemas.microsoft.com/office/drawing/2014/main" id="{7907F3E0-453D-C5C8-54B7-1BC26E8954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9" name="TextBox 8">
            <a:extLst>
              <a:ext uri="{FF2B5EF4-FFF2-40B4-BE49-F238E27FC236}">
                <a16:creationId xmlns:a16="http://schemas.microsoft.com/office/drawing/2014/main" id="{55F793E9-B8A3-ECBB-2233-6248EF085CA8}"/>
              </a:ext>
            </a:extLst>
          </p:cNvPr>
          <p:cNvSpPr txBox="1"/>
          <p:nvPr/>
        </p:nvSpPr>
        <p:spPr>
          <a:xfrm>
            <a:off x="1513309" y="2255858"/>
            <a:ext cx="983652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Calibri"/>
                <a:cs typeface="Calibri"/>
              </a:rPr>
              <a:t>Build a system that is scalable and adaptable, with potential integration into drones, IoT devices, and cloud platforms for large-scale crop monitoring.</a:t>
            </a:r>
            <a:endParaRPr lang="en-GB" sz="2000" dirty="0">
              <a:latin typeface="Times New Roman"/>
              <a:ea typeface="Calibri"/>
              <a:cs typeface="Calibri"/>
            </a:endParaRPr>
          </a:p>
          <a:p>
            <a:pPr algn="l"/>
            <a:endParaRPr lang="en-GB" sz="2000" dirty="0">
              <a:latin typeface="Times New Roman"/>
              <a:ea typeface="Calibri"/>
              <a:cs typeface="Calibri"/>
            </a:endParaRPr>
          </a:p>
        </p:txBody>
      </p:sp>
      <p:sp>
        <p:nvSpPr>
          <p:cNvPr id="10" name="TextBox 9">
            <a:extLst>
              <a:ext uri="{FF2B5EF4-FFF2-40B4-BE49-F238E27FC236}">
                <a16:creationId xmlns:a16="http://schemas.microsoft.com/office/drawing/2014/main" id="{8C17DC52-7F57-1E49-9431-1C378DAB892D}"/>
              </a:ext>
            </a:extLst>
          </p:cNvPr>
          <p:cNvSpPr txBox="1"/>
          <p:nvPr/>
        </p:nvSpPr>
        <p:spPr>
          <a:xfrm>
            <a:off x="1518134" y="3183500"/>
            <a:ext cx="1001581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Times New Roman"/>
                <a:ea typeface="Calibri"/>
                <a:cs typeface="Calibri"/>
              </a:rPr>
              <a:t>Ensure the model maintains high accuracy when tested on real-world field images, accounting for variability in lighting, backgrounds, and leaf orientations.</a:t>
            </a:r>
          </a:p>
          <a:p>
            <a:pPr algn="l"/>
            <a:endParaRPr lang="en-GB" sz="2000" dirty="0">
              <a:latin typeface="Times New Roman"/>
              <a:ea typeface="Calibri"/>
              <a:cs typeface="Calibri"/>
            </a:endParaRPr>
          </a:p>
        </p:txBody>
      </p:sp>
      <p:sp>
        <p:nvSpPr>
          <p:cNvPr id="12" name="TextBox 11">
            <a:extLst>
              <a:ext uri="{FF2B5EF4-FFF2-40B4-BE49-F238E27FC236}">
                <a16:creationId xmlns:a16="http://schemas.microsoft.com/office/drawing/2014/main" id="{420C1CB8-1141-C122-8927-79EE6AC5E831}"/>
              </a:ext>
            </a:extLst>
          </p:cNvPr>
          <p:cNvSpPr txBox="1"/>
          <p:nvPr/>
        </p:nvSpPr>
        <p:spPr>
          <a:xfrm>
            <a:off x="1515848" y="4166807"/>
            <a:ext cx="983652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000" dirty="0">
                <a:latin typeface="Times New Roman"/>
                <a:ea typeface="Calibri"/>
                <a:cs typeface="Calibri"/>
              </a:rPr>
              <a:t>Provide personalized treatment recommendations and reduce dependency on excessive pesticide use, promoting sustainable and precision agriculture practices.</a:t>
            </a:r>
            <a:endParaRPr lang="en-US" sz="2000">
              <a:latin typeface="Times New Roman"/>
              <a:cs typeface="Times New Roman"/>
            </a:endParaRPr>
          </a:p>
          <a:p>
            <a:pPr algn="l"/>
            <a:endParaRPr lang="en-GB" dirty="0">
              <a:ea typeface="Calibri"/>
              <a:cs typeface="Calibri"/>
            </a:endParaRPr>
          </a:p>
        </p:txBody>
      </p:sp>
    </p:spTree>
    <p:extLst>
      <p:ext uri="{BB962C8B-B14F-4D97-AF65-F5344CB8AC3E}">
        <p14:creationId xmlns:p14="http://schemas.microsoft.com/office/powerpoint/2010/main" val="106749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416044" y="781594"/>
            <a:ext cx="7614794" cy="523220"/>
          </a:xfrm>
          <a:prstGeom prst="rect">
            <a:avLst/>
          </a:prstGeom>
        </p:spPr>
        <p:txBody>
          <a:bodyPr wrap="square">
            <a:spAutoFit/>
          </a:bodyPr>
          <a:lstStyle/>
          <a:p>
            <a:r>
              <a:rPr lang="en-US" sz="2800" b="1" u="sng" dirty="0">
                <a:latin typeface="Times New Roman" pitchFamily="18" charset="0"/>
                <a:cs typeface="Times New Roman" pitchFamily="18" charset="0"/>
              </a:rPr>
              <a:t>Literature Review</a:t>
            </a:r>
            <a:endParaRPr lang="en-US" sz="2800" b="1" dirty="0">
              <a:latin typeface="Times New Roman" pitchFamily="18" charset="0"/>
              <a:cs typeface="Times New Roman" pitchFamily="18" charset="0"/>
            </a:endParaRPr>
          </a:p>
        </p:txBody>
      </p:sp>
      <p:pic>
        <p:nvPicPr>
          <p:cNvPr id="3" name="Picture 2" descr="A white sheet with black text&#10;&#10;AI-generated content may be incorrect.">
            <a:extLst>
              <a:ext uri="{FF2B5EF4-FFF2-40B4-BE49-F238E27FC236}">
                <a16:creationId xmlns:a16="http://schemas.microsoft.com/office/drawing/2014/main" id="{BC04916D-F507-5906-CEED-5D6883AA47A7}"/>
              </a:ext>
            </a:extLst>
          </p:cNvPr>
          <p:cNvPicPr>
            <a:picLocks noChangeAspect="1"/>
          </p:cNvPicPr>
          <p:nvPr/>
        </p:nvPicPr>
        <p:blipFill>
          <a:blip r:embed="rId4"/>
          <a:stretch>
            <a:fillRect/>
          </a:stretch>
        </p:blipFill>
        <p:spPr>
          <a:xfrm>
            <a:off x="3181350" y="1285875"/>
            <a:ext cx="5829300" cy="5334000"/>
          </a:xfrm>
          <a:prstGeom prst="rect">
            <a:avLst/>
          </a:prstGeom>
        </p:spPr>
      </p:pic>
    </p:spTree>
    <p:extLst>
      <p:ext uri="{BB962C8B-B14F-4D97-AF65-F5344CB8AC3E}">
        <p14:creationId xmlns:p14="http://schemas.microsoft.com/office/powerpoint/2010/main" val="376834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91787"/>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2394627" y="553571"/>
            <a:ext cx="7614794" cy="1077218"/>
          </a:xfrm>
          <a:prstGeom prst="rect">
            <a:avLst/>
          </a:prstGeom>
        </p:spPr>
        <p:txBody>
          <a:bodyPr wrap="square" lIns="91440" tIns="45720" rIns="91440" bIns="45720" anchor="t">
            <a:spAutoFit/>
          </a:bodyPr>
          <a:lstStyle/>
          <a:p>
            <a:pPr algn="ctr"/>
            <a:r>
              <a:rPr lang="en-US" sz="3600" u="sng" dirty="0">
                <a:latin typeface="Times New Roman"/>
                <a:ea typeface="Calibri"/>
                <a:cs typeface="Calibri"/>
              </a:rPr>
              <a:t>Convolutional Neural Network</a:t>
            </a:r>
          </a:p>
          <a:p>
            <a:endParaRPr lang="en-US" sz="2800" b="1" u="sng" dirty="0">
              <a:latin typeface="Times New Roman"/>
              <a:cs typeface="Times New Roman"/>
            </a:endParaRPr>
          </a:p>
        </p:txBody>
      </p:sp>
      <p:sp>
        <p:nvSpPr>
          <p:cNvPr id="3" name="TextBox 2">
            <a:extLst>
              <a:ext uri="{FF2B5EF4-FFF2-40B4-BE49-F238E27FC236}">
                <a16:creationId xmlns:a16="http://schemas.microsoft.com/office/drawing/2014/main" id="{67AB57CD-6252-3BC8-37A8-1CA15E9DAD43}"/>
              </a:ext>
            </a:extLst>
          </p:cNvPr>
          <p:cNvSpPr txBox="1"/>
          <p:nvPr/>
        </p:nvSpPr>
        <p:spPr>
          <a:xfrm>
            <a:off x="903817" y="2311400"/>
            <a:ext cx="1037378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sz="2000" dirty="0">
                <a:latin typeface="Times New Roman"/>
                <a:cs typeface="Times New Roman"/>
              </a:rPr>
              <a:t>CNN is a deep learning model designed for image recognition and classification.</a:t>
            </a:r>
            <a:endParaRPr lang="en-US" sz="2000">
              <a:latin typeface="Times New Roman"/>
              <a:ea typeface="Calibri"/>
              <a:cs typeface="Times New Roman"/>
            </a:endParaRPr>
          </a:p>
          <a:p>
            <a:pPr marL="285750" indent="-285750">
              <a:spcBef>
                <a:spcPct val="20000"/>
              </a:spcBef>
              <a:buFont typeface="Arial"/>
              <a:buChar char="•"/>
            </a:pPr>
            <a:endParaRPr lang="en-US" sz="2000" dirty="0">
              <a:latin typeface="Times New Roman"/>
              <a:ea typeface="Calibri"/>
              <a:cs typeface="Calibri"/>
            </a:endParaRPr>
          </a:p>
          <a:p>
            <a:pPr marL="285750" indent="-285750">
              <a:spcBef>
                <a:spcPct val="20000"/>
              </a:spcBef>
              <a:buFont typeface="Arial"/>
              <a:buChar char="•"/>
            </a:pPr>
            <a:r>
              <a:rPr lang="en-US" sz="2000" b="1" dirty="0">
                <a:latin typeface="Times New Roman"/>
                <a:cs typeface="Times New Roman"/>
              </a:rPr>
              <a:t>Key </a:t>
            </a:r>
            <a:r>
              <a:rPr lang="en-US" sz="2000" b="1" err="1">
                <a:latin typeface="Times New Roman"/>
                <a:cs typeface="Times New Roman"/>
              </a:rPr>
              <a:t>Layers</a:t>
            </a:r>
            <a:r>
              <a:rPr lang="en-US" sz="2000" dirty="0">
                <a:latin typeface="Times New Roman"/>
                <a:cs typeface="Times New Roman"/>
              </a:rPr>
              <a:t>:</a:t>
            </a:r>
            <a:endParaRPr lang="en-US" sz="2000">
              <a:latin typeface="Times New Roman"/>
              <a:ea typeface="Calibri"/>
              <a:cs typeface="Times New Roman"/>
            </a:endParaRPr>
          </a:p>
          <a:p>
            <a:pPr>
              <a:spcBef>
                <a:spcPct val="20000"/>
              </a:spcBef>
            </a:pPr>
            <a:r>
              <a:rPr lang="en-US" sz="2000" dirty="0">
                <a:latin typeface="Times New Roman"/>
                <a:cs typeface="Times New Roman"/>
              </a:rPr>
              <a:t> - </a:t>
            </a:r>
            <a:r>
              <a:rPr lang="en-US" sz="2000" b="1" dirty="0">
                <a:latin typeface="Times New Roman"/>
                <a:cs typeface="Times New Roman"/>
              </a:rPr>
              <a:t>Convolutional Layer</a:t>
            </a:r>
            <a:r>
              <a:rPr lang="en-US" sz="2000" dirty="0">
                <a:latin typeface="Times New Roman"/>
                <a:cs typeface="Times New Roman"/>
              </a:rPr>
              <a:t>: Extracts features using filters/kernels → produces feature maps.</a:t>
            </a:r>
            <a:endParaRPr lang="en-US" sz="2000">
              <a:latin typeface="Times New Roman"/>
              <a:ea typeface="Calibri"/>
              <a:cs typeface="Times New Roman"/>
            </a:endParaRPr>
          </a:p>
          <a:p>
            <a:pPr>
              <a:spcBef>
                <a:spcPct val="20000"/>
              </a:spcBef>
            </a:pPr>
            <a:r>
              <a:rPr lang="en-US" sz="2000" dirty="0">
                <a:latin typeface="Times New Roman"/>
                <a:cs typeface="Times New Roman"/>
              </a:rPr>
              <a:t> - </a:t>
            </a:r>
            <a:r>
              <a:rPr lang="en-US" sz="2000" b="1" dirty="0">
                <a:latin typeface="Times New Roman"/>
                <a:cs typeface="Times New Roman"/>
              </a:rPr>
              <a:t>Pooling Layer</a:t>
            </a:r>
            <a:r>
              <a:rPr lang="en-US" sz="2000" dirty="0">
                <a:latin typeface="Times New Roman"/>
                <a:cs typeface="Times New Roman"/>
              </a:rPr>
              <a:t>: Reduces dimensionality using Max/Average Pooling → improves efficiency &amp;  reduces overfitting.</a:t>
            </a:r>
            <a:endParaRPr lang="en-US" sz="2000">
              <a:latin typeface="Times New Roman"/>
              <a:ea typeface="Calibri"/>
              <a:cs typeface="Times New Roman"/>
            </a:endParaRPr>
          </a:p>
          <a:p>
            <a:pPr>
              <a:spcBef>
                <a:spcPct val="20000"/>
              </a:spcBef>
            </a:pPr>
            <a:r>
              <a:rPr lang="en-US" sz="2000" dirty="0">
                <a:latin typeface="Times New Roman"/>
                <a:cs typeface="Times New Roman"/>
              </a:rPr>
              <a:t> - </a:t>
            </a:r>
            <a:r>
              <a:rPr lang="en-US" sz="2000" b="1" dirty="0">
                <a:latin typeface="Times New Roman"/>
                <a:cs typeface="Times New Roman"/>
              </a:rPr>
              <a:t>Fully Connected Layer</a:t>
            </a:r>
            <a:r>
              <a:rPr lang="en-US" sz="2000" dirty="0">
                <a:latin typeface="Times New Roman"/>
                <a:cs typeface="Times New Roman"/>
              </a:rPr>
              <a:t>: Connects neurons for classification → learns high-level associations.</a:t>
            </a:r>
            <a:endParaRPr lang="en-US" sz="2000">
              <a:latin typeface="Times New Roman"/>
              <a:ea typeface="Calibri"/>
              <a:cs typeface="Times New Roman"/>
            </a:endParaRPr>
          </a:p>
          <a:p>
            <a:pPr marL="285750" indent="-285750">
              <a:spcBef>
                <a:spcPct val="20000"/>
              </a:spcBef>
              <a:buFont typeface="Arial"/>
              <a:buChar char="•"/>
            </a:pPr>
            <a:endParaRPr lang="en-US" sz="2000" dirty="0">
              <a:latin typeface="Times New Roman"/>
              <a:ea typeface="Calibri"/>
              <a:cs typeface="Calibri"/>
            </a:endParaRPr>
          </a:p>
          <a:p>
            <a:pPr marL="285750" indent="-285750">
              <a:spcBef>
                <a:spcPct val="20000"/>
              </a:spcBef>
              <a:buFont typeface="Arial"/>
              <a:buChar char="•"/>
            </a:pPr>
            <a:r>
              <a:rPr lang="en-US" sz="2000" b="1" dirty="0">
                <a:latin typeface="Times New Roman"/>
                <a:cs typeface="Times New Roman"/>
              </a:rPr>
              <a:t>Advantage</a:t>
            </a:r>
            <a:r>
              <a:rPr lang="en-US" sz="2000" dirty="0">
                <a:latin typeface="Times New Roman"/>
                <a:cs typeface="Times New Roman"/>
              </a:rPr>
              <a:t>: Stacked layers extract simple to complex features → from edges to disease patterns.</a:t>
            </a:r>
            <a:endParaRPr lang="en-US" sz="2000">
              <a:latin typeface="Times New Roman"/>
              <a:ea typeface="Calibri"/>
              <a:cs typeface="Times New Roman"/>
            </a:endParaRPr>
          </a:p>
        </p:txBody>
      </p:sp>
    </p:spTree>
    <p:extLst>
      <p:ext uri="{BB962C8B-B14F-4D97-AF65-F5344CB8AC3E}">
        <p14:creationId xmlns:p14="http://schemas.microsoft.com/office/powerpoint/2010/main" val="133867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50F3-73D0-9904-A5F6-E2725677E9F4}"/>
              </a:ext>
            </a:extLst>
          </p:cNvPr>
          <p:cNvSpPr>
            <a:spLocks noGrp="1"/>
          </p:cNvSpPr>
          <p:nvPr>
            <p:ph type="title"/>
          </p:nvPr>
        </p:nvSpPr>
        <p:spPr>
          <a:xfrm>
            <a:off x="1843616" y="365125"/>
            <a:ext cx="8007351" cy="1336146"/>
          </a:xfrm>
        </p:spPr>
        <p:txBody>
          <a:bodyPr/>
          <a:lstStyle/>
          <a:p>
            <a:pPr algn="ctr"/>
            <a:r>
              <a:rPr lang="en-US" sz="3600" b="1" dirty="0">
                <a:latin typeface="Times New Roman"/>
                <a:ea typeface="Calibri"/>
                <a:cs typeface="Calibri"/>
              </a:rPr>
              <a:t>CNN Architecture &amp; Layer Functions</a:t>
            </a:r>
            <a:endParaRPr lang="en-GB" sz="3600" b="1">
              <a:latin typeface="Times New Roman"/>
              <a:ea typeface="Calibri"/>
              <a:cs typeface="Calibri"/>
            </a:endParaRPr>
          </a:p>
          <a:p>
            <a:endParaRPr lang="en-GB" dirty="0">
              <a:ea typeface="Calibri Light"/>
              <a:cs typeface="Calibri Light"/>
            </a:endParaRPr>
          </a:p>
        </p:txBody>
      </p:sp>
      <p:sp>
        <p:nvSpPr>
          <p:cNvPr id="3" name="Content Placeholder 2">
            <a:extLst>
              <a:ext uri="{FF2B5EF4-FFF2-40B4-BE49-F238E27FC236}">
                <a16:creationId xmlns:a16="http://schemas.microsoft.com/office/drawing/2014/main" id="{490CEFD9-3ADD-9065-9A86-B6B928A846CB}"/>
              </a:ext>
            </a:extLst>
          </p:cNvPr>
          <p:cNvSpPr>
            <a:spLocks noGrp="1"/>
          </p:cNvSpPr>
          <p:nvPr>
            <p:ph idx="1"/>
          </p:nvPr>
        </p:nvSpPr>
        <p:spPr>
          <a:xfrm>
            <a:off x="838200" y="2026708"/>
            <a:ext cx="10759016" cy="4351338"/>
          </a:xfrm>
        </p:spPr>
        <p:txBody>
          <a:bodyPr vert="horz" lIns="91440" tIns="45720" rIns="91440" bIns="45720" rtlCol="0" anchor="t">
            <a:normAutofit/>
          </a:bodyPr>
          <a:lstStyle/>
          <a:p>
            <a:pPr>
              <a:lnSpc>
                <a:spcPct val="100000"/>
              </a:lnSpc>
              <a:spcBef>
                <a:spcPct val="20000"/>
              </a:spcBef>
            </a:pPr>
            <a:r>
              <a:rPr lang="en-US" sz="3200" dirty="0">
                <a:ea typeface="Calibri"/>
                <a:cs typeface="Calibri"/>
              </a:rPr>
              <a:t> </a:t>
            </a:r>
            <a:r>
              <a:rPr lang="en-US" sz="2000" dirty="0">
                <a:latin typeface="Times New Roman"/>
                <a:ea typeface="Calibri"/>
                <a:cs typeface="Calibri"/>
              </a:rPr>
              <a:t>CNN Structure:</a:t>
            </a:r>
          </a:p>
          <a:p>
            <a:pPr marL="0" indent="0">
              <a:lnSpc>
                <a:spcPct val="100000"/>
              </a:lnSpc>
              <a:spcBef>
                <a:spcPct val="20000"/>
              </a:spcBef>
              <a:buNone/>
            </a:pPr>
            <a:r>
              <a:rPr lang="en-US" sz="2000" dirty="0">
                <a:latin typeface="Times New Roman"/>
                <a:ea typeface="Calibri"/>
                <a:cs typeface="Calibri"/>
              </a:rPr>
              <a:t>1. Input Layer: Accepts raw image (e.g., 128×128×3 RGB).</a:t>
            </a:r>
          </a:p>
          <a:p>
            <a:pPr marL="0" indent="0">
              <a:lnSpc>
                <a:spcPct val="100000"/>
              </a:lnSpc>
              <a:spcBef>
                <a:spcPct val="20000"/>
              </a:spcBef>
              <a:buNone/>
            </a:pPr>
            <a:r>
              <a:rPr lang="en-US" sz="2000" dirty="0">
                <a:latin typeface="Times New Roman"/>
                <a:ea typeface="Calibri"/>
                <a:cs typeface="Calibri"/>
              </a:rPr>
              <a:t>2. Conv Layers: Extract features like leaf textures, spots, veins.</a:t>
            </a:r>
          </a:p>
          <a:p>
            <a:pPr marL="0" indent="0">
              <a:lnSpc>
                <a:spcPct val="100000"/>
              </a:lnSpc>
              <a:spcBef>
                <a:spcPct val="20000"/>
              </a:spcBef>
              <a:buNone/>
            </a:pPr>
            <a:r>
              <a:rPr lang="en-US" sz="2000" dirty="0">
                <a:latin typeface="Times New Roman"/>
                <a:ea typeface="Calibri"/>
                <a:cs typeface="Calibri"/>
              </a:rPr>
              <a:t>3. Activation (ReLU): Applies f(x) = max(0, x) to add non-linearity.</a:t>
            </a:r>
          </a:p>
          <a:p>
            <a:pPr marL="0" indent="0">
              <a:lnSpc>
                <a:spcPct val="100000"/>
              </a:lnSpc>
              <a:spcBef>
                <a:spcPct val="20000"/>
              </a:spcBef>
              <a:buNone/>
            </a:pPr>
            <a:r>
              <a:rPr lang="en-US" sz="2000" dirty="0">
                <a:latin typeface="Times New Roman"/>
                <a:ea typeface="Calibri"/>
                <a:cs typeface="Calibri"/>
              </a:rPr>
              <a:t>4. Pooling (Max/Average): </a:t>
            </a:r>
            <a:r>
              <a:rPr lang="en-US" sz="2000" err="1">
                <a:latin typeface="Times New Roman"/>
                <a:ea typeface="Calibri"/>
                <a:cs typeface="Calibri"/>
              </a:rPr>
              <a:t>Downsamples</a:t>
            </a:r>
            <a:r>
              <a:rPr lang="en-US" sz="2000" dirty="0">
                <a:latin typeface="Times New Roman"/>
                <a:ea typeface="Calibri"/>
                <a:cs typeface="Calibri"/>
              </a:rPr>
              <a:t> feature maps, keeps dominant traits.</a:t>
            </a:r>
          </a:p>
          <a:p>
            <a:pPr marL="0" indent="0">
              <a:lnSpc>
                <a:spcPct val="100000"/>
              </a:lnSpc>
              <a:spcBef>
                <a:spcPct val="20000"/>
              </a:spcBef>
              <a:buNone/>
            </a:pPr>
            <a:r>
              <a:rPr lang="en-US" sz="2000" dirty="0">
                <a:latin typeface="Times New Roman"/>
                <a:ea typeface="Calibri"/>
                <a:cs typeface="Calibri"/>
              </a:rPr>
              <a:t>5. Fully Connected Layer: Flattens data, learns patterns, applies weights &amp; biases.</a:t>
            </a:r>
          </a:p>
          <a:p>
            <a:pPr marL="0" indent="0">
              <a:lnSpc>
                <a:spcPct val="100000"/>
              </a:lnSpc>
              <a:spcBef>
                <a:spcPct val="20000"/>
              </a:spcBef>
              <a:buNone/>
            </a:pPr>
            <a:r>
              <a:rPr lang="en-US" sz="2000" dirty="0">
                <a:latin typeface="Times New Roman"/>
                <a:ea typeface="Calibri"/>
                <a:cs typeface="Calibri"/>
              </a:rPr>
              <a:t>6. Output Layer (</a:t>
            </a:r>
            <a:r>
              <a:rPr lang="en-US" sz="2000" err="1">
                <a:latin typeface="Times New Roman"/>
                <a:ea typeface="Calibri"/>
                <a:cs typeface="Calibri"/>
              </a:rPr>
              <a:t>Softmax</a:t>
            </a:r>
            <a:r>
              <a:rPr lang="en-US" sz="2000" dirty="0">
                <a:latin typeface="Times New Roman"/>
                <a:ea typeface="Calibri"/>
                <a:cs typeface="Calibri"/>
              </a:rPr>
              <a:t>): Generates probabilities for each class.</a:t>
            </a:r>
          </a:p>
          <a:p>
            <a:pPr>
              <a:lnSpc>
                <a:spcPct val="100000"/>
              </a:lnSpc>
              <a:spcBef>
                <a:spcPct val="20000"/>
              </a:spcBef>
            </a:pPr>
            <a:endParaRPr lang="en-US" sz="2000" dirty="0">
              <a:latin typeface="Times New Roman"/>
              <a:ea typeface="Calibri"/>
              <a:cs typeface="Calibri"/>
            </a:endParaRPr>
          </a:p>
          <a:p>
            <a:pPr>
              <a:lnSpc>
                <a:spcPct val="100000"/>
              </a:lnSpc>
              <a:spcBef>
                <a:spcPct val="20000"/>
              </a:spcBef>
            </a:pPr>
            <a:r>
              <a:rPr lang="en-US" sz="2000" dirty="0">
                <a:latin typeface="Times New Roman"/>
                <a:ea typeface="Calibri"/>
                <a:cs typeface="Calibri"/>
              </a:rPr>
              <a:t> Goal: Accurately classify plant diseases from input images.</a:t>
            </a:r>
          </a:p>
          <a:p>
            <a:endParaRPr lang="en-GB" sz="2000" dirty="0">
              <a:latin typeface="Times New Roman"/>
              <a:ea typeface="Calibri"/>
              <a:cs typeface="Calibri"/>
            </a:endParaRPr>
          </a:p>
        </p:txBody>
      </p:sp>
      <p:pic>
        <p:nvPicPr>
          <p:cNvPr id="5" name="Picture 3" descr="C:\Users\Manu Gupta\Downloads\KIET logo.png">
            <a:extLst>
              <a:ext uri="{FF2B5EF4-FFF2-40B4-BE49-F238E27FC236}">
                <a16:creationId xmlns:a16="http://schemas.microsoft.com/office/drawing/2014/main" id="{6E29DB2D-4755-786B-3476-C9DD35DF1DC5}"/>
              </a:ext>
            </a:extLst>
          </p:cNvPr>
          <p:cNvPicPr>
            <a:picLocks noChangeAspect="1" noChangeArrowheads="1"/>
          </p:cNvPicPr>
          <p:nvPr/>
        </p:nvPicPr>
        <p:blipFill>
          <a:blip r:embed="rId2" cstate="print"/>
          <a:srcRect/>
          <a:stretch>
            <a:fillRect/>
          </a:stretch>
        </p:blipFill>
        <p:spPr bwMode="auto">
          <a:xfrm>
            <a:off x="0" y="2140"/>
            <a:ext cx="2209801" cy="1907268"/>
          </a:xfrm>
          <a:prstGeom prst="rect">
            <a:avLst/>
          </a:prstGeom>
          <a:noFill/>
        </p:spPr>
      </p:pic>
      <p:pic>
        <p:nvPicPr>
          <p:cNvPr id="7" name="Picture 6" descr="A close-up of a license plate&#10;&#10;AI-generated content may be incorrect.">
            <a:extLst>
              <a:ext uri="{FF2B5EF4-FFF2-40B4-BE49-F238E27FC236}">
                <a16:creationId xmlns:a16="http://schemas.microsoft.com/office/drawing/2014/main" id="{045FC3A0-B2A4-6B4E-1839-7DA1E3E4C2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76302"/>
            <a:ext cx="2329339" cy="1907268"/>
          </a:xfrm>
          <a:prstGeom prst="rect">
            <a:avLst/>
          </a:prstGeom>
          <a:noFill/>
          <a:ln>
            <a:noFill/>
          </a:ln>
        </p:spPr>
      </p:pic>
    </p:spTree>
    <p:extLst>
      <p:ext uri="{BB962C8B-B14F-4D97-AF65-F5344CB8AC3E}">
        <p14:creationId xmlns:p14="http://schemas.microsoft.com/office/powerpoint/2010/main" val="334309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anu Gupta\Downloads\KIET logo.png">
            <a:extLst>
              <a:ext uri="{FF2B5EF4-FFF2-40B4-BE49-F238E27FC236}">
                <a16:creationId xmlns:a16="http://schemas.microsoft.com/office/drawing/2014/main" id="{9281777D-2EF8-7C3D-93B0-C175A5D2119E}"/>
              </a:ext>
            </a:extLst>
          </p:cNvPr>
          <p:cNvPicPr>
            <a:picLocks noChangeAspect="1" noChangeArrowheads="1"/>
          </p:cNvPicPr>
          <p:nvPr/>
        </p:nvPicPr>
        <p:blipFill>
          <a:blip r:embed="rId2" cstate="print"/>
          <a:srcRect/>
          <a:stretch>
            <a:fillRect/>
          </a:stretch>
        </p:blipFill>
        <p:spPr bwMode="auto">
          <a:xfrm>
            <a:off x="0" y="-3463"/>
            <a:ext cx="2209801" cy="1907268"/>
          </a:xfrm>
          <a:prstGeom prst="rect">
            <a:avLst/>
          </a:prstGeom>
          <a:noFill/>
        </p:spPr>
      </p:pic>
      <p:pic>
        <p:nvPicPr>
          <p:cNvPr id="10" name="Picture 9">
            <a:extLst>
              <a:ext uri="{FF2B5EF4-FFF2-40B4-BE49-F238E27FC236}">
                <a16:creationId xmlns:a16="http://schemas.microsoft.com/office/drawing/2014/main" id="{83C9201A-1CDA-A426-2836-6C9016C95C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2661" y="-3464"/>
            <a:ext cx="2329339" cy="1907268"/>
          </a:xfrm>
          <a:prstGeom prst="rect">
            <a:avLst/>
          </a:prstGeom>
          <a:noFill/>
          <a:ln>
            <a:noFill/>
          </a:ln>
        </p:spPr>
      </p:pic>
      <p:sp>
        <p:nvSpPr>
          <p:cNvPr id="2" name="Rectangle 1">
            <a:extLst>
              <a:ext uri="{FF2B5EF4-FFF2-40B4-BE49-F238E27FC236}">
                <a16:creationId xmlns:a16="http://schemas.microsoft.com/office/drawing/2014/main" id="{9F2FDE75-1156-E949-13D2-0AA7DADE0D89}"/>
              </a:ext>
            </a:extLst>
          </p:cNvPr>
          <p:cNvSpPr/>
          <p:nvPr/>
        </p:nvSpPr>
        <p:spPr>
          <a:xfrm>
            <a:off x="4286019" y="718369"/>
            <a:ext cx="7614794" cy="646331"/>
          </a:xfrm>
          <a:prstGeom prst="rect">
            <a:avLst/>
          </a:prstGeom>
        </p:spPr>
        <p:txBody>
          <a:bodyPr wrap="square" lIns="91440" tIns="45720" rIns="91440" bIns="45720" anchor="t">
            <a:spAutoFit/>
          </a:bodyPr>
          <a:lstStyle/>
          <a:p>
            <a:r>
              <a:rPr lang="en-US" sz="3600" b="1" u="sng" dirty="0">
                <a:latin typeface="Times New Roman"/>
                <a:cs typeface="Times New Roman"/>
              </a:rPr>
              <a:t>Methodology</a:t>
            </a:r>
          </a:p>
        </p:txBody>
      </p:sp>
      <p:sp>
        <p:nvSpPr>
          <p:cNvPr id="9" name="TextBox 8"/>
          <p:cNvSpPr txBox="1"/>
          <p:nvPr/>
        </p:nvSpPr>
        <p:spPr>
          <a:xfrm>
            <a:off x="763975" y="1837968"/>
            <a:ext cx="10937630" cy="5016758"/>
          </a:xfrm>
          <a:prstGeom prst="rect">
            <a:avLst/>
          </a:prstGeom>
          <a:noFill/>
        </p:spPr>
        <p:txBody>
          <a:bodyPr wrap="square" lIns="91440" tIns="45720" rIns="91440" bIns="45720" rtlCol="0" anchor="t">
            <a:spAutoFit/>
          </a:bodyPr>
          <a:lstStyle/>
          <a:p>
            <a:pPr marL="342900" indent="-342900">
              <a:buAutoNum type="arabicPeriod"/>
            </a:pPr>
            <a:r>
              <a:rPr lang="en-US" sz="2000" b="1" dirty="0">
                <a:latin typeface="Times New Roman"/>
                <a:cs typeface="Times New Roman"/>
              </a:rPr>
              <a:t>Data Collection &amp; Preprocessing</a:t>
            </a:r>
            <a:r>
              <a:rPr lang="en-US" sz="2000" dirty="0">
                <a:latin typeface="Times New Roman"/>
                <a:cs typeface="Times New Roman"/>
              </a:rPr>
              <a:t>: </a:t>
            </a:r>
            <a:r>
              <a:rPr lang="en-US" sz="2000" dirty="0">
                <a:latin typeface="Times New Roman"/>
                <a:ea typeface="+mn-lt"/>
                <a:cs typeface="+mn-lt"/>
              </a:rPr>
              <a:t>Plant leaf images are imported using the </a:t>
            </a:r>
            <a:r>
              <a:rPr lang="en-US" sz="2000" err="1">
                <a:latin typeface="Times New Roman"/>
                <a:cs typeface="Times New Roman"/>
              </a:rPr>
              <a:t>ImageFolder</a:t>
            </a:r>
            <a:r>
              <a:rPr lang="en-US" sz="2000" dirty="0">
                <a:latin typeface="Times New Roman"/>
                <a:ea typeface="+mn-lt"/>
                <a:cs typeface="+mn-lt"/>
              </a:rPr>
              <a:t> method, with data augmentation techniques applied including resizing, cropping, and tensor conversion. The dataset is divided into training (85%), validation, and test subsets.</a:t>
            </a:r>
          </a:p>
          <a:p>
            <a:pPr marL="342900" indent="-342900">
              <a:buAutoNum type="arabicPeriod"/>
            </a:pPr>
            <a:r>
              <a:rPr lang="en-US" sz="2000" b="1" dirty="0">
                <a:latin typeface="Times New Roman"/>
                <a:cs typeface="Times New Roman"/>
              </a:rPr>
              <a:t>Data Loading: </a:t>
            </a:r>
            <a:r>
              <a:rPr lang="en-US" sz="2000" err="1">
                <a:latin typeface="Times New Roman"/>
                <a:cs typeface="Times New Roman"/>
              </a:rPr>
              <a:t>SubsetRandomSampler</a:t>
            </a:r>
            <a:r>
              <a:rPr lang="en-US" sz="2000" dirty="0">
                <a:latin typeface="Times New Roman"/>
                <a:ea typeface="+mn-lt"/>
                <a:cs typeface="+mn-lt"/>
              </a:rPr>
              <a:t> is employed to create separate samples for training, validation, and testing. The </a:t>
            </a:r>
            <a:r>
              <a:rPr lang="en-US" sz="2000" err="1">
                <a:latin typeface="Times New Roman"/>
                <a:cs typeface="Times New Roman"/>
              </a:rPr>
              <a:t>DataLoader</a:t>
            </a:r>
            <a:r>
              <a:rPr lang="en-US" sz="2000" dirty="0">
                <a:latin typeface="Times New Roman"/>
                <a:ea typeface="+mn-lt"/>
                <a:cs typeface="+mn-lt"/>
              </a:rPr>
              <a:t> utility manages image batches of size 64 for efficient model training.</a:t>
            </a:r>
            <a:endParaRPr lang="en-US" sz="2000" dirty="0">
              <a:latin typeface="Times New Roman"/>
              <a:cs typeface="Times New Roman"/>
            </a:endParaRPr>
          </a:p>
          <a:p>
            <a:pPr marL="342900" indent="-342900">
              <a:buAutoNum type="arabicPeriod"/>
            </a:pPr>
            <a:r>
              <a:rPr lang="en-US" sz="2000" b="1" dirty="0">
                <a:latin typeface="Times New Roman"/>
                <a:cs typeface="Times New Roman"/>
              </a:rPr>
              <a:t>Model </a:t>
            </a:r>
            <a:r>
              <a:rPr lang="en-US" sz="2000" b="1" err="1">
                <a:latin typeface="Times New Roman"/>
                <a:cs typeface="Times New Roman"/>
              </a:rPr>
              <a:t>Architecture:</a:t>
            </a:r>
            <a:r>
              <a:rPr lang="en-US" sz="2000" err="1">
                <a:latin typeface="Times New Roman"/>
                <a:ea typeface="+mn-lt"/>
                <a:cs typeface="+mn-lt"/>
              </a:rPr>
              <a:t>A</a:t>
            </a:r>
            <a:r>
              <a:rPr lang="en-US" sz="2000" dirty="0">
                <a:latin typeface="Times New Roman"/>
                <a:ea typeface="+mn-lt"/>
                <a:cs typeface="+mn-lt"/>
              </a:rPr>
              <a:t> custom CNN is constructed featuring convolutional layers with ReLU activation, followed by batch normalization and max-pooling. The extracted features are passed through fully connected layers and classified into 39 categories using a </a:t>
            </a:r>
            <a:r>
              <a:rPr lang="en-US" sz="2000" err="1">
                <a:latin typeface="Times New Roman"/>
                <a:ea typeface="+mn-lt"/>
                <a:cs typeface="+mn-lt"/>
              </a:rPr>
              <a:t>softmax</a:t>
            </a:r>
            <a:r>
              <a:rPr lang="en-US" sz="2000" dirty="0">
                <a:latin typeface="Times New Roman"/>
                <a:ea typeface="+mn-lt"/>
                <a:cs typeface="+mn-lt"/>
              </a:rPr>
              <a:t> activation function.</a:t>
            </a:r>
          </a:p>
          <a:p>
            <a:pPr marL="342900" indent="-342900">
              <a:buAutoNum type="arabicPeriod"/>
            </a:pPr>
            <a:r>
              <a:rPr lang="en-US" sz="2000" b="1" dirty="0">
                <a:latin typeface="Times New Roman"/>
                <a:cs typeface="Times New Roman"/>
              </a:rPr>
              <a:t>Training: </a:t>
            </a:r>
            <a:r>
              <a:rPr lang="en-US" sz="2000" dirty="0">
                <a:latin typeface="Times New Roman"/>
                <a:ea typeface="+mn-lt"/>
                <a:cs typeface="+mn-lt"/>
              </a:rPr>
              <a:t>The model is optimized using the Adam optimizer along with the </a:t>
            </a:r>
            <a:r>
              <a:rPr lang="en-US" sz="2000" err="1">
                <a:latin typeface="Times New Roman"/>
                <a:ea typeface="+mn-lt"/>
                <a:cs typeface="+mn-lt"/>
              </a:rPr>
              <a:t>CrossEntropyLoss</a:t>
            </a:r>
            <a:r>
              <a:rPr lang="en-US" sz="2000" dirty="0">
                <a:latin typeface="Times New Roman"/>
                <a:ea typeface="+mn-lt"/>
                <a:cs typeface="+mn-lt"/>
              </a:rPr>
              <a:t> function for multi-class classification. Gradient updates are performed via the </a:t>
            </a:r>
            <a:r>
              <a:rPr lang="en-US" sz="2000" err="1">
                <a:latin typeface="Times New Roman"/>
                <a:cs typeface="Times New Roman"/>
              </a:rPr>
              <a:t>batch_gd</a:t>
            </a:r>
            <a:r>
              <a:rPr lang="en-US" sz="2000" dirty="0">
                <a:latin typeface="Times New Roman"/>
                <a:ea typeface="+mn-lt"/>
                <a:cs typeface="+mn-lt"/>
              </a:rPr>
              <a:t> function across multiple epochs.</a:t>
            </a:r>
          </a:p>
          <a:p>
            <a:pPr marL="342900" indent="-342900">
              <a:buAutoNum type="arabicPeriod"/>
            </a:pPr>
            <a:r>
              <a:rPr lang="en-US" sz="2000" b="1" dirty="0">
                <a:latin typeface="Times New Roman"/>
                <a:cs typeface="Times New Roman"/>
              </a:rPr>
              <a:t>Evaluation: </a:t>
            </a:r>
            <a:r>
              <a:rPr lang="en-US" sz="2000" dirty="0">
                <a:latin typeface="Times New Roman"/>
                <a:ea typeface="+mn-lt"/>
                <a:cs typeface="+mn-lt"/>
              </a:rPr>
              <a:t>The model achieves 94% accuracy on the training set, 87% on the validation set, and 83% on the test set, confirming its effective performance on unseen data.</a:t>
            </a:r>
          </a:p>
          <a:p>
            <a:pPr marL="342900" indent="-342900">
              <a:buAutoNum type="arabicPeriod"/>
            </a:pPr>
            <a:r>
              <a:rPr lang="en-US" sz="2000" b="1" dirty="0">
                <a:latin typeface="Times New Roman"/>
                <a:cs typeface="Times New Roman"/>
              </a:rPr>
              <a:t>Deployment: </a:t>
            </a:r>
            <a:r>
              <a:rPr lang="en-US" sz="2000" dirty="0">
                <a:latin typeface="Times New Roman"/>
                <a:ea typeface="+mn-lt"/>
                <a:cs typeface="+mn-lt"/>
              </a:rPr>
              <a:t>The trained model is deployed as a Flask-based web application hosted on Heroku, enabling real-time plant disease detection through user-uploaded leaf images.</a:t>
            </a:r>
          </a:p>
        </p:txBody>
      </p:sp>
    </p:spTree>
    <p:extLst>
      <p:ext uri="{BB962C8B-B14F-4D97-AF65-F5344CB8AC3E}">
        <p14:creationId xmlns:p14="http://schemas.microsoft.com/office/powerpoint/2010/main" val="203196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1435</Words>
  <Application>Microsoft Office PowerPoint</Application>
  <PresentationFormat>Widescreen</PresentationFormat>
  <Paragraphs>130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CNN Architecture &amp; Layer Functions </vt:lpstr>
      <vt:lpstr>PowerPoint Presentation</vt:lpstr>
      <vt:lpstr>Dataset</vt:lpstr>
      <vt:lpstr>PlantVillage Dataset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Chandra Gupta</dc:creator>
  <cp:lastModifiedBy>PRYANSHU RATHOUR</cp:lastModifiedBy>
  <cp:revision>702</cp:revision>
  <dcterms:created xsi:type="dcterms:W3CDTF">2022-08-15T10:33:43Z</dcterms:created>
  <dcterms:modified xsi:type="dcterms:W3CDTF">2025-05-26T16:40:33Z</dcterms:modified>
</cp:coreProperties>
</file>