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0" r:id="rId4"/>
    <p:sldId id="261" r:id="rId5"/>
    <p:sldId id="262" r:id="rId6"/>
    <p:sldId id="263" r:id="rId7"/>
    <p:sldId id="272" r:id="rId8"/>
    <p:sldId id="264" r:id="rId9"/>
    <p:sldId id="275" r:id="rId10"/>
    <p:sldId id="265" r:id="rId11"/>
    <p:sldId id="274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13" autoAdjust="0"/>
    <p:restoredTop sz="94660"/>
  </p:normalViewPr>
  <p:slideViewPr>
    <p:cSldViewPr snapToGrid="0">
      <p:cViewPr>
        <p:scale>
          <a:sx n="75" d="100"/>
          <a:sy n="75" d="100"/>
        </p:scale>
        <p:origin x="18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FE824-B98C-4A0B-B640-F09959F44170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2AC0-A265-4FA2-B67E-67AE6D556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1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D887-0CCA-BEA6-ECAE-36EB12CE6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9D691-BBFE-D920-729D-1BE22C4F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CC80A-D576-8482-7CA6-90FA5FD5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CE45-A134-4586-A679-F97833F07C32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155DB-D421-86F1-79C3-6C590748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27AC1-DD5C-1043-14AB-6AEA68C6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5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66BD-6CD8-0608-1E77-C43EE658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5349E-5CBD-904F-413D-9A6D6FD10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4CB5-8FD8-4688-B728-7E135EFC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9022-6FFF-4C8D-B147-EB304C254A14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B6246-150B-1327-3076-E6874B9D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C47E8-AE6B-5E2B-2183-FE5E8F84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8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AFAB4-7D77-BEA4-0C69-B244094C6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AAB8B-E739-CED3-BFF6-7ADA55CB9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A0CE-A0D0-2644-7FF1-718AA38C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D13E7-BF62-4112-92A6-FC6518AF4778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156CB-AF99-7673-85C2-894D593C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9751-1A0D-F68B-C2C1-DE5DE531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0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8E4D-E554-5511-99E2-C9BA4FD1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D0C2E-23BF-7294-A719-13434DD1E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D53BE-F4E9-FC20-4391-F8739638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33BF7-0B83-44D5-8DD5-3D41613D30C1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77DD1-0DF3-D01E-A385-37C808FB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885A3-44F7-F7E8-6617-839BA48A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A9D9-909D-D618-C95E-BA6C6AF3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A2B9F-C86D-8871-E68F-83B4E2141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E6562-9A5D-476C-0F4F-4E6D303C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FD935-6D7B-4403-B5A2-1C1FA508BED2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BB14B-901C-C088-B670-FDD1AA20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DA49-3710-9DE4-50E0-DF39D5B5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6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9B07-8EDC-96B4-9B40-B2E6CE58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CD40-5C71-B345-7B77-1BD148AAF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C2348-B7EB-2FAF-1E01-E2FA28D74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1FE03-440F-6824-8FDC-07181C78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4443-EF46-4B0C-A97B-7D2123EA9691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F3230-59F8-87E2-4751-F32FD8C9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CEF1F-92D7-40F8-24BB-589714E3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5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04E1-A6AB-CAD8-8B19-2177B047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22D0-99A2-1125-4A9D-4D7CACC9A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9723D-D112-B5AF-0583-85577B230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C6CDE-BD7A-0BF9-8FFC-CC185A123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CD70CB-C680-0382-9307-71E384418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3A3B89-BE0B-91BE-EF45-055B2A67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8382-51C4-46AC-942D-2F9108E1CCF2}" type="datetime1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D3C8E-F19B-9394-B60D-82B76858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06554-E176-E4CB-49A1-6D125A0F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8499-1EB7-11EA-3882-E9A03D93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83E64-92F8-86E2-C5ED-A3565592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1A8-3D16-439E-ACF3-04FC673452BA}" type="datetime1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17770-E0DF-85A5-B775-D90104E18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45DFE-1BEB-A582-6453-3FB80FBEE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2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86E10-2236-DD86-B10F-BE924849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156-E8E5-4076-AF96-62EDF39BC02C}" type="datetime1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EC56D-FEC3-C85F-58ED-FE36EECE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3BEF5-95C6-C191-FF50-38C98F6B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8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E25BC-EF4A-B6D5-ABBA-6D2007CEE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EF49C-1EBC-55A1-C90D-006E0F891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531F6-B543-4765-CE0A-353FD0AA2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D1D20-67C4-51E8-9165-3314E6F3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3D4F3-28FB-4349-9ED1-B73CB213C30C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A0237-B3C2-9BB2-D542-B0DEEC73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48DC2-EEFD-2BF2-C71B-9EB2FB73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6547-E88F-CC47-9D31-6CAC7EE6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D190D-610C-5C6A-D824-EA1C63B7B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4585B-7B70-E73C-B908-8B9077D38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FDF9F-8C03-AD2B-012F-C40D8EA8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1C682-A923-4684-9468-DF7DAD7C3563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B331-2173-E374-FEAA-35EB6EBF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95E5C-0DAC-9556-C4FD-23466C99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2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65EA3-0D64-8015-DA54-88878047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25869-814C-4F26-1AD7-D98C28B59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4FA9E-49AB-C40D-CAB3-4AED62962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E695B-A500-475A-BB35-CFC00DC7E733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25E19-6F09-067D-F45F-C3A9D0E18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C56B8-B171-67D9-7A7B-E9E7DD169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059FC-C8FA-489D-B2BF-919626E45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0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319A-5144-CB1F-CC46-C108C2C2B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u="sng" dirty="0"/>
              <a:t>Progressing Alzheimer’s Diagnosis with Ensemble CNN Model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F595A-3A7B-159B-1402-AC8035DC9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VIVEK YADAV</a:t>
            </a:r>
          </a:p>
          <a:p>
            <a:r>
              <a:rPr lang="en-US" dirty="0"/>
              <a:t>CSE Department KIET Group of Institutions, Delhi-NCR Ghaziabad, India</a:t>
            </a:r>
          </a:p>
          <a:p>
            <a:r>
              <a:rPr lang="en-US" dirty="0"/>
              <a:t>Paper ID: 1042</a:t>
            </a:r>
          </a:p>
          <a:p>
            <a:r>
              <a:rPr lang="en-US" dirty="0"/>
              <a:t>Vivek </a:t>
            </a:r>
            <a:r>
              <a:rPr lang="en-US" dirty="0" err="1"/>
              <a:t>yadav</a:t>
            </a:r>
            <a:r>
              <a:rPr lang="en-US" dirty="0"/>
              <a:t> , Vaibhav , Rohit , Sushil Kumar , Umang Rastogi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4A548-2F6F-7898-49A8-5EB74C24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5"/>
            <a:ext cx="1363851" cy="1285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F2565E-E083-F84D-3A70-07892DFB6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0" y="19375"/>
            <a:ext cx="1524000" cy="11217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93E186-0BDA-AC4B-0FE0-75C27DE5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550" y="426726"/>
            <a:ext cx="2190750" cy="714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9F1DF9-8089-1F2C-AC8C-2F57B1CC4F7A}"/>
              </a:ext>
            </a:extLst>
          </p:cNvPr>
          <p:cNvSpPr txBox="1"/>
          <p:nvPr/>
        </p:nvSpPr>
        <p:spPr>
          <a:xfrm>
            <a:off x="31307" y="6524784"/>
            <a:ext cx="1216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3rd International Conference on Disruptive Technologies (ICDT-2025) Technically Co-Sponsored by IEEE UP Section (INDIA)</a:t>
            </a:r>
          </a:p>
        </p:txBody>
      </p:sp>
    </p:spTree>
    <p:extLst>
      <p:ext uri="{BB962C8B-B14F-4D97-AF65-F5344CB8AC3E}">
        <p14:creationId xmlns:p14="http://schemas.microsoft.com/office/powerpoint/2010/main" val="678388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A3CE-BE55-F3BB-33ED-FD29069D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411"/>
            <a:ext cx="10515600" cy="1325563"/>
          </a:xfrm>
        </p:spPr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0457A4D-DB0D-249D-3B05-152B0E384D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705201"/>
              </p:ext>
            </p:extLst>
          </p:nvPr>
        </p:nvGraphicFramePr>
        <p:xfrm>
          <a:off x="31306" y="1319152"/>
          <a:ext cx="12008292" cy="4807329"/>
        </p:xfrm>
        <a:graphic>
          <a:graphicData uri="http://schemas.openxmlformats.org/drawingml/2006/table">
            <a:tbl>
              <a:tblPr/>
              <a:tblGrid>
                <a:gridCol w="2001382">
                  <a:extLst>
                    <a:ext uri="{9D8B030D-6E8A-4147-A177-3AD203B41FA5}">
                      <a16:colId xmlns:a16="http://schemas.microsoft.com/office/drawing/2014/main" val="172591879"/>
                    </a:ext>
                  </a:extLst>
                </a:gridCol>
                <a:gridCol w="2001382">
                  <a:extLst>
                    <a:ext uri="{9D8B030D-6E8A-4147-A177-3AD203B41FA5}">
                      <a16:colId xmlns:a16="http://schemas.microsoft.com/office/drawing/2014/main" val="2813963512"/>
                    </a:ext>
                  </a:extLst>
                </a:gridCol>
                <a:gridCol w="2001382">
                  <a:extLst>
                    <a:ext uri="{9D8B030D-6E8A-4147-A177-3AD203B41FA5}">
                      <a16:colId xmlns:a16="http://schemas.microsoft.com/office/drawing/2014/main" val="1217838974"/>
                    </a:ext>
                  </a:extLst>
                </a:gridCol>
                <a:gridCol w="2001382">
                  <a:extLst>
                    <a:ext uri="{9D8B030D-6E8A-4147-A177-3AD203B41FA5}">
                      <a16:colId xmlns:a16="http://schemas.microsoft.com/office/drawing/2014/main" val="654052683"/>
                    </a:ext>
                  </a:extLst>
                </a:gridCol>
                <a:gridCol w="2001382">
                  <a:extLst>
                    <a:ext uri="{9D8B030D-6E8A-4147-A177-3AD203B41FA5}">
                      <a16:colId xmlns:a16="http://schemas.microsoft.com/office/drawing/2014/main" val="351115909"/>
                    </a:ext>
                  </a:extLst>
                </a:gridCol>
                <a:gridCol w="2001382">
                  <a:extLst>
                    <a:ext uri="{9D8B030D-6E8A-4147-A177-3AD203B41FA5}">
                      <a16:colId xmlns:a16="http://schemas.microsoft.com/office/drawing/2014/main" val="1431332025"/>
                    </a:ext>
                  </a:extLst>
                </a:gridCol>
              </a:tblGrid>
              <a:tr h="1299278">
                <a:tc>
                  <a:txBody>
                    <a:bodyPr/>
                    <a:lstStyle/>
                    <a:p>
                      <a:r>
                        <a:rPr lang="en-IN" b="1"/>
                        <a:t>Model/Method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Accuracy (%)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Computational Cost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Explainability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Early Detection (VMD Cases)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Hardware Requirement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169745"/>
                  </a:ext>
                </a:extLst>
              </a:tr>
              <a:tr h="909495">
                <a:tc>
                  <a:txBody>
                    <a:bodyPr/>
                    <a:lstStyle/>
                    <a:p>
                      <a:r>
                        <a:rPr lang="en-IN" b="1"/>
                        <a:t>ResNet50 Hybrid (2024)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Limited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Moderate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High-end GPU (Titan XP)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646161"/>
                  </a:ext>
                </a:extLst>
              </a:tr>
              <a:tr h="1299278">
                <a:tc>
                  <a:txBody>
                    <a:bodyPr/>
                    <a:lstStyle/>
                    <a:p>
                      <a:r>
                        <a:rPr lang="en-IN" b="1"/>
                        <a:t>GoogleNet-based CNN (2023)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96.84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Very 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Moderate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High-end GPU (GTX 1080 Ti)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18241"/>
                  </a:ext>
                </a:extLst>
              </a:tr>
              <a:tr h="1299278">
                <a:tc>
                  <a:txBody>
                    <a:bodyPr/>
                    <a:lstStyle/>
                    <a:p>
                      <a:r>
                        <a:rPr lang="en-IN" b="1" dirty="0"/>
                        <a:t>Proposed System (2025)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97.35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Optimized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Yes (Grad-CAM)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High (92% VMD cases detected)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AMD Radeon Vega 8 (Cost-effective)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89467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82E65E3-2333-3E93-FC5D-1010610C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49" y="0"/>
            <a:ext cx="1363851" cy="1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7A964-0F21-BF4D-C7CA-1E127CE1EBA5}"/>
              </a:ext>
            </a:extLst>
          </p:cNvPr>
          <p:cNvSpPr txBox="1"/>
          <p:nvPr/>
        </p:nvSpPr>
        <p:spPr>
          <a:xfrm>
            <a:off x="31307" y="6478289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ICDT - 2025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52E4-8382-D108-C4B2-DF4500EA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95D12-F04B-40CB-EE18-17619E53A2B4}"/>
              </a:ext>
            </a:extLst>
          </p:cNvPr>
          <p:cNvSpPr txBox="1"/>
          <p:nvPr/>
        </p:nvSpPr>
        <p:spPr>
          <a:xfrm>
            <a:off x="31307" y="6524784"/>
            <a:ext cx="1216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3rd International Conference on Disruptive Technologies (ICDT-2025) Technically Co-Sponsored by IEEE UP Section (INDIA)</a:t>
            </a:r>
          </a:p>
        </p:txBody>
      </p:sp>
    </p:spTree>
    <p:extLst>
      <p:ext uri="{BB962C8B-B14F-4D97-AF65-F5344CB8AC3E}">
        <p14:creationId xmlns:p14="http://schemas.microsoft.com/office/powerpoint/2010/main" val="52553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8536-8F89-BFFB-C224-3DC0C0F8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Comparison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58B0-37E8-EFAE-534B-A2A06C28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090400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Key Findings from the Comparison</a:t>
            </a:r>
          </a:p>
          <a:p>
            <a:pPr marL="0" indent="0">
              <a:buNone/>
            </a:pPr>
            <a:endParaRPr lang="en-US" b="1" u="sng" dirty="0"/>
          </a:p>
          <a:p>
            <a:pPr marL="0" indent="0">
              <a:buNone/>
            </a:pPr>
            <a:r>
              <a:rPr lang="en-US" dirty="0"/>
              <a:t>• Higher Accuracy: The proposed system achieves 97.35% accuracy, outperforming ResNet50 (90%) and </a:t>
            </a:r>
            <a:r>
              <a:rPr lang="en-US" dirty="0" err="1"/>
              <a:t>GoogleNet</a:t>
            </a:r>
            <a:r>
              <a:rPr lang="en-US" dirty="0"/>
              <a:t>-based CNN (96.84%).</a:t>
            </a:r>
            <a:br>
              <a:rPr lang="en-US" dirty="0"/>
            </a:br>
            <a:r>
              <a:rPr lang="en-US" dirty="0"/>
              <a:t>• Lower Computational Cost: Unlike the Titan XP or GTX 1080 Ti, the proposed system runs efficiently on AMD Radeon Vega 8 GPU, making it more accessible.</a:t>
            </a:r>
            <a:br>
              <a:rPr lang="en-US" dirty="0"/>
            </a:br>
            <a:r>
              <a:rPr lang="en-US" dirty="0"/>
              <a:t>• Better Early Detection: The proposed model successfully detects 92% of Very Mild Dementia (VMD) cases, while other models struggle in early-stage classification.</a:t>
            </a:r>
            <a:br>
              <a:rPr lang="en-US" dirty="0"/>
            </a:br>
            <a:r>
              <a:rPr lang="en-US" dirty="0"/>
              <a:t>• Improved Explainability: Unlike previous black-box CNN models, Grad-CAM visualization provides interpretable AI predictions for medical professionals.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23C71-DEBE-950C-716E-49E01488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6F4FE-EDF5-E020-C0F9-A5194236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49" y="0"/>
            <a:ext cx="1363851" cy="1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F89B8-9E06-42EF-6C5A-A7C41F410802}"/>
              </a:ext>
            </a:extLst>
          </p:cNvPr>
          <p:cNvSpPr txBox="1"/>
          <p:nvPr/>
        </p:nvSpPr>
        <p:spPr>
          <a:xfrm>
            <a:off x="31307" y="6524784"/>
            <a:ext cx="1216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3rd International Conference on Disruptive Technologies (ICDT-2025) Technically Co-Sponsored by IEEE UP Section (INDIA)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44F9D-8B77-2D34-165C-2B65B9932399}"/>
              </a:ext>
            </a:extLst>
          </p:cNvPr>
          <p:cNvSpPr txBox="1"/>
          <p:nvPr/>
        </p:nvSpPr>
        <p:spPr>
          <a:xfrm>
            <a:off x="31307" y="6478289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ICDT - 2025</a:t>
            </a:r>
          </a:p>
        </p:txBody>
      </p:sp>
    </p:spTree>
    <p:extLst>
      <p:ext uri="{BB962C8B-B14F-4D97-AF65-F5344CB8AC3E}">
        <p14:creationId xmlns:p14="http://schemas.microsoft.com/office/powerpoint/2010/main" val="418944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A3CE-BE55-F3BB-33ED-FD29069D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7" y="-19925"/>
            <a:ext cx="10515600" cy="1325563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4141CF-F249-1B80-CC86-23B952E17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403023"/>
              </p:ext>
            </p:extLst>
          </p:nvPr>
        </p:nvGraphicFramePr>
        <p:xfrm>
          <a:off x="31307" y="961617"/>
          <a:ext cx="11232500" cy="2651760"/>
        </p:xfrm>
        <a:graphic>
          <a:graphicData uri="http://schemas.openxmlformats.org/drawingml/2006/table">
            <a:tbl>
              <a:tblPr/>
              <a:tblGrid>
                <a:gridCol w="2246500">
                  <a:extLst>
                    <a:ext uri="{9D8B030D-6E8A-4147-A177-3AD203B41FA5}">
                      <a16:colId xmlns:a16="http://schemas.microsoft.com/office/drawing/2014/main" val="3138239441"/>
                    </a:ext>
                  </a:extLst>
                </a:gridCol>
                <a:gridCol w="2246500">
                  <a:extLst>
                    <a:ext uri="{9D8B030D-6E8A-4147-A177-3AD203B41FA5}">
                      <a16:colId xmlns:a16="http://schemas.microsoft.com/office/drawing/2014/main" val="2337281152"/>
                    </a:ext>
                  </a:extLst>
                </a:gridCol>
                <a:gridCol w="2246500">
                  <a:extLst>
                    <a:ext uri="{9D8B030D-6E8A-4147-A177-3AD203B41FA5}">
                      <a16:colId xmlns:a16="http://schemas.microsoft.com/office/drawing/2014/main" val="3579554110"/>
                    </a:ext>
                  </a:extLst>
                </a:gridCol>
                <a:gridCol w="2246500">
                  <a:extLst>
                    <a:ext uri="{9D8B030D-6E8A-4147-A177-3AD203B41FA5}">
                      <a16:colId xmlns:a16="http://schemas.microsoft.com/office/drawing/2014/main" val="673426596"/>
                    </a:ext>
                  </a:extLst>
                </a:gridCol>
                <a:gridCol w="2246500">
                  <a:extLst>
                    <a:ext uri="{9D8B030D-6E8A-4147-A177-3AD203B41FA5}">
                      <a16:colId xmlns:a16="http://schemas.microsoft.com/office/drawing/2014/main" val="1637020901"/>
                    </a:ext>
                  </a:extLst>
                </a:gridCol>
              </a:tblGrid>
              <a:tr h="606611">
                <a:tc>
                  <a:txBody>
                    <a:bodyPr/>
                    <a:lstStyle/>
                    <a:p>
                      <a:r>
                        <a:rPr lang="en-IN" b="1" dirty="0"/>
                        <a:t>Model/Method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Accuracy (%)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Computational Cost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Explainability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Early-Stage Detection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026974"/>
                  </a:ext>
                </a:extLst>
              </a:tr>
              <a:tr h="346635">
                <a:tc>
                  <a:txBody>
                    <a:bodyPr/>
                    <a:lstStyle/>
                    <a:p>
                      <a:r>
                        <a:rPr lang="en-IN" b="1"/>
                        <a:t>ResNet50 (2024)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Limited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75404"/>
                  </a:ext>
                </a:extLst>
              </a:tr>
              <a:tr h="606611">
                <a:tc>
                  <a:txBody>
                    <a:bodyPr/>
                    <a:lstStyle/>
                    <a:p>
                      <a:r>
                        <a:rPr lang="en-IN" b="1"/>
                        <a:t>DenseNet + Softmax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88.9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963695"/>
                  </a:ext>
                </a:extLst>
              </a:tr>
              <a:tr h="346635">
                <a:tc>
                  <a:txBody>
                    <a:bodyPr/>
                    <a:lstStyle/>
                    <a:p>
                      <a:r>
                        <a:rPr lang="en-IN" b="1"/>
                        <a:t>GoogleNet (2023)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96.84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Very 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Limited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Moderate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132958"/>
                  </a:ext>
                </a:extLst>
              </a:tr>
              <a:tr h="606611">
                <a:tc>
                  <a:txBody>
                    <a:bodyPr/>
                    <a:lstStyle/>
                    <a:p>
                      <a:r>
                        <a:rPr lang="en-IN" b="1"/>
                        <a:t>Proposed System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97.35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n-NO" b="1"/>
                        <a:t>Optimized (AMD Vega 8 GPU)</a:t>
                      </a:r>
                      <a:endParaRPr lang="nn-NO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Yes (Grad-CAM)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High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02450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82E65E3-2333-3E93-FC5D-1010610C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49" y="0"/>
            <a:ext cx="1363851" cy="1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7A964-0F21-BF4D-C7CA-1E127CE1EBA5}"/>
              </a:ext>
            </a:extLst>
          </p:cNvPr>
          <p:cNvSpPr txBox="1"/>
          <p:nvPr/>
        </p:nvSpPr>
        <p:spPr>
          <a:xfrm>
            <a:off x="31307" y="6478289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ICDT - 2025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52E4-8382-D108-C4B2-DF4500EA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16655-4789-FF97-0092-CB6A759F2FE1}"/>
              </a:ext>
            </a:extLst>
          </p:cNvPr>
          <p:cNvSpPr txBox="1"/>
          <p:nvPr/>
        </p:nvSpPr>
        <p:spPr>
          <a:xfrm>
            <a:off x="31307" y="6524784"/>
            <a:ext cx="1216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3rd International Conference on Disruptive Technologies (ICDT-2025) Technically Co-Sponsored by IEEE UP Section (INDIA)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0F19491-A180-CFA0-D6E8-CC3465392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76868"/>
            <a:ext cx="1212088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800">
                <a:latin typeface="Arial" panose="020B0604020202020204" pitchFamily="34" charset="0"/>
              </a:rPr>
              <a:t> </a:t>
            </a:r>
            <a:r>
              <a:rPr lang="en-US" altLang="en-US" sz="2400" b="1">
                <a:latin typeface="Arial" panose="020B0604020202020204" pitchFamily="34" charset="0"/>
              </a:rPr>
              <a:t>Key Advantages of the Proposed System:</a:t>
            </a:r>
            <a:endParaRPr lang="en-US" altLang="en-US" sz="24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Higher accuracy (97.35%) compared to existing CNN models.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Lower computational cost with AMD Radeon Vega 8 GPU.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Better explainability using Grad-CAM visualization.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>
                <a:latin typeface="Arial" panose="020B0604020202020204" pitchFamily="34" charset="0"/>
              </a:rPr>
              <a:t>Stronger early-stage detection of Very Mild Dementia (VMD).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6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A3CE-BE55-F3BB-33ED-FD29069D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7" y="-154372"/>
            <a:ext cx="10515600" cy="1325563"/>
          </a:xfrm>
        </p:spPr>
        <p:txBody>
          <a:bodyPr/>
          <a:lstStyle/>
          <a:p>
            <a:r>
              <a:rPr lang="en-US" dirty="0"/>
              <a:t>Conclusions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6641-A1BE-7288-B070-8506E201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7" y="1203650"/>
            <a:ext cx="12275771" cy="5256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• Identified key challenges in Alzheimer’s detection, including imbalanced data, high computational cost, and poor early-stage diagnosis.</a:t>
            </a:r>
          </a:p>
          <a:p>
            <a:pPr marL="0" indent="0">
              <a:buNone/>
            </a:pPr>
            <a:br>
              <a:rPr lang="en-IN" sz="2400" dirty="0"/>
            </a:br>
            <a:r>
              <a:rPr lang="en-IN" sz="2400" dirty="0"/>
              <a:t>• Developed an Ensemble CNN model (EfficientNet-B2 + VGG16) with Adaptive Oversampling and Grad-CAM for better accuracy and explainability.</a:t>
            </a:r>
          </a:p>
          <a:p>
            <a:pPr marL="0" indent="0">
              <a:buNone/>
            </a:pPr>
            <a:br>
              <a:rPr lang="en-IN" sz="2400" dirty="0"/>
            </a:br>
            <a:r>
              <a:rPr lang="en-IN" sz="2400" dirty="0"/>
              <a:t>• Achieved 97.35% accuracy, outperforming single CNN models while improving early-stage detection.</a:t>
            </a:r>
          </a:p>
          <a:p>
            <a:pPr marL="0" indent="0">
              <a:buNone/>
            </a:pPr>
            <a:br>
              <a:rPr lang="en-IN" sz="2400" dirty="0"/>
            </a:br>
            <a:r>
              <a:rPr lang="en-IN" sz="2400" dirty="0"/>
              <a:t>• Optimized for AMD Radeon Vega 8 GPU, making it a cost-effective alternative to high-end GPUs.</a:t>
            </a:r>
          </a:p>
          <a:p>
            <a:pPr marL="0" indent="0">
              <a:buNone/>
            </a:pPr>
            <a:br>
              <a:rPr lang="en-IN" sz="2400" dirty="0"/>
            </a:br>
            <a:r>
              <a:rPr lang="en-IN" sz="2400" dirty="0"/>
              <a:t>• Applied Gamma correction for enhanced MRI image preprocessing, improving feature extraction.</a:t>
            </a:r>
          </a:p>
          <a:p>
            <a:pPr marL="0" indent="0">
              <a:buNone/>
            </a:pPr>
            <a:br>
              <a:rPr lang="en-IN" sz="2400" dirty="0"/>
            </a:br>
            <a:r>
              <a:rPr lang="en-IN" sz="2400" dirty="0"/>
              <a:t>• Designed for real-world hospital integration, enabling faster and more reliable Alzheimer’s diagnosis.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E65E3-2333-3E93-FC5D-1010610C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49" y="0"/>
            <a:ext cx="1363851" cy="1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7A964-0F21-BF4D-C7CA-1E127CE1EBA5}"/>
              </a:ext>
            </a:extLst>
          </p:cNvPr>
          <p:cNvSpPr txBox="1"/>
          <p:nvPr/>
        </p:nvSpPr>
        <p:spPr>
          <a:xfrm>
            <a:off x="31307" y="6478289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ICDT - 2025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52E4-8382-D108-C4B2-DF4500EA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13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F64C2-E20B-A93C-2F98-B48E61945A29}"/>
              </a:ext>
            </a:extLst>
          </p:cNvPr>
          <p:cNvSpPr txBox="1"/>
          <p:nvPr/>
        </p:nvSpPr>
        <p:spPr>
          <a:xfrm>
            <a:off x="15653" y="6532150"/>
            <a:ext cx="1216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3rd International Conference on Disruptive Technologies (ICDT-2025) Technically Co-Sponsored by IEEE UP Section (INDIA)</a:t>
            </a:r>
          </a:p>
        </p:txBody>
      </p:sp>
    </p:spTree>
    <p:extLst>
      <p:ext uri="{BB962C8B-B14F-4D97-AF65-F5344CB8AC3E}">
        <p14:creationId xmlns:p14="http://schemas.microsoft.com/office/powerpoint/2010/main" val="1376806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A3CE-BE55-F3BB-33ED-FD29069D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79"/>
            <a:ext cx="10515600" cy="1325563"/>
          </a:xfrm>
        </p:spPr>
        <p:txBody>
          <a:bodyPr/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6641-A1BE-7288-B070-8506E201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7" y="1332208"/>
            <a:ext cx="11957493" cy="5024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Future Improvements</a:t>
            </a:r>
          </a:p>
          <a:p>
            <a:pPr marL="0" indent="0">
              <a:buNone/>
            </a:pPr>
            <a:r>
              <a:rPr lang="en-US" dirty="0"/>
              <a:t>• Training on Multi-Institutional Datasets to improve generalization and real-world applicability.</a:t>
            </a:r>
            <a:br>
              <a:rPr lang="en-US" dirty="0"/>
            </a:br>
            <a:r>
              <a:rPr lang="en-US" dirty="0"/>
              <a:t>• Integration with Cloud Computing to enable faster processing for large-scale MRI datasets.</a:t>
            </a:r>
            <a:br>
              <a:rPr lang="en-US" dirty="0"/>
            </a:br>
            <a:r>
              <a:rPr lang="en-US" dirty="0"/>
              <a:t>• Enhancing Explainability with AI-driven Reports, making model decisions more transparent for doctors.</a:t>
            </a:r>
            <a:br>
              <a:rPr lang="en-US" dirty="0"/>
            </a:br>
            <a:r>
              <a:rPr lang="en-US" dirty="0"/>
              <a:t>• Fine-Tuning Hyperparameters using advanced optimization techniques to further improve accuracy and efficiency.</a:t>
            </a:r>
            <a:br>
              <a:rPr lang="en-US" dirty="0"/>
            </a:br>
            <a:r>
              <a:rPr lang="en-US" dirty="0"/>
              <a:t>• Deploying the Model in a Real-Time Clinical Setting for testing in hospitals to validate real-world performance.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E65E3-2333-3E93-FC5D-1010610C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49" y="0"/>
            <a:ext cx="1363851" cy="1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7A964-0F21-BF4D-C7CA-1E127CE1EBA5}"/>
              </a:ext>
            </a:extLst>
          </p:cNvPr>
          <p:cNvSpPr txBox="1"/>
          <p:nvPr/>
        </p:nvSpPr>
        <p:spPr>
          <a:xfrm>
            <a:off x="31307" y="6478289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ICDT - 2025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52E4-8382-D108-C4B2-DF4500EA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1A527-6F90-95A7-BE31-35977EB7B668}"/>
              </a:ext>
            </a:extLst>
          </p:cNvPr>
          <p:cNvSpPr txBox="1"/>
          <p:nvPr/>
        </p:nvSpPr>
        <p:spPr>
          <a:xfrm>
            <a:off x="31307" y="6524784"/>
            <a:ext cx="1216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3rd International Conference on Disruptive Technologies (ICDT-2025) Technically Co-Sponsored by IEEE UP Section (INDIA)</a:t>
            </a:r>
          </a:p>
        </p:txBody>
      </p:sp>
    </p:spTree>
    <p:extLst>
      <p:ext uri="{BB962C8B-B14F-4D97-AF65-F5344CB8AC3E}">
        <p14:creationId xmlns:p14="http://schemas.microsoft.com/office/powerpoint/2010/main" val="1216043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A3CE-BE55-F3BB-33ED-FD29069D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1132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6641-A1BE-7288-B070-8506E201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7" y="1454148"/>
            <a:ext cx="12059093" cy="490220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dirty="0"/>
              <a:t>[1] A. A. </a:t>
            </a:r>
            <a:r>
              <a:rPr lang="en-IN" dirty="0" err="1"/>
              <a:t>Tahami</a:t>
            </a:r>
            <a:r>
              <a:rPr lang="en-IN" dirty="0"/>
              <a:t> </a:t>
            </a:r>
            <a:r>
              <a:rPr lang="en-IN" dirty="0" err="1"/>
              <a:t>Monfared</a:t>
            </a:r>
            <a:r>
              <a:rPr lang="en-IN" dirty="0"/>
              <a:t>, M. J. Byrnes, L. A. White, and Q. Zhang, “Alzheimer’s disease: epidemiology and clinical progression,” Neurology and therapy, vol. 11, no. 2, pp. 553–569, 2022. </a:t>
            </a:r>
          </a:p>
          <a:p>
            <a:pPr marL="0" indent="0" algn="just">
              <a:buNone/>
            </a:pPr>
            <a:r>
              <a:rPr lang="en-IN" dirty="0"/>
              <a:t>[2] A. Association et al., “2018 </a:t>
            </a:r>
            <a:r>
              <a:rPr lang="en-IN" dirty="0" err="1"/>
              <a:t>alzheimer’s</a:t>
            </a:r>
            <a:r>
              <a:rPr lang="en-IN" dirty="0"/>
              <a:t> disease facts and figures,” Alzheimer’s &amp; Dementia, vol. 14, no. 3, pp. 367–429, 2018.</a:t>
            </a:r>
          </a:p>
          <a:p>
            <a:pPr marL="0" indent="0" algn="just">
              <a:buNone/>
            </a:pPr>
            <a:r>
              <a:rPr lang="en-IN" dirty="0"/>
              <a:t> [3] A. Y. Kim, S. Al </a:t>
            </a:r>
            <a:r>
              <a:rPr lang="en-IN" dirty="0" err="1"/>
              <a:t>Jerdi</a:t>
            </a:r>
            <a:r>
              <a:rPr lang="en-IN" dirty="0"/>
              <a:t>, R. MacDonald, and C. R. </a:t>
            </a:r>
            <a:r>
              <a:rPr lang="en-IN" dirty="0" err="1"/>
              <a:t>Triggle</a:t>
            </a:r>
            <a:r>
              <a:rPr lang="en-IN" dirty="0"/>
              <a:t>, “Alzheimer’s disease and its treatment–yesterday, today, and tomorrow,” Frontiers in Pharmacology, vol. 15, p. 1399121, 2024. </a:t>
            </a:r>
          </a:p>
          <a:p>
            <a:pPr marL="0" indent="0" algn="just">
              <a:buNone/>
            </a:pPr>
            <a:r>
              <a:rPr lang="en-IN" dirty="0"/>
              <a:t>[4] P. </a:t>
            </a:r>
            <a:r>
              <a:rPr lang="en-IN" dirty="0" err="1"/>
              <a:t>Calabresi</a:t>
            </a:r>
            <a:r>
              <a:rPr lang="en-IN" dirty="0"/>
              <a:t>, A. </a:t>
            </a:r>
            <a:r>
              <a:rPr lang="en-IN" dirty="0" err="1"/>
              <a:t>Mechelli</a:t>
            </a:r>
            <a:r>
              <a:rPr lang="en-IN" dirty="0"/>
              <a:t>, G. Natale, L. </a:t>
            </a:r>
            <a:r>
              <a:rPr lang="en-IN" dirty="0" err="1"/>
              <a:t>Volpicelli</a:t>
            </a:r>
            <a:r>
              <a:rPr lang="en-IN" dirty="0"/>
              <a:t>-Daley, G. Di Lazzaro, and V. </a:t>
            </a:r>
            <a:r>
              <a:rPr lang="en-IN" dirty="0" err="1"/>
              <a:t>Ghiglieri</a:t>
            </a:r>
            <a:r>
              <a:rPr lang="en-IN" dirty="0"/>
              <a:t>, “Alpha-synuclein in </a:t>
            </a:r>
            <a:r>
              <a:rPr lang="en-IN" dirty="0" err="1"/>
              <a:t>parkinson’s</a:t>
            </a:r>
            <a:r>
              <a:rPr lang="en-IN" dirty="0"/>
              <a:t> disease and other </a:t>
            </a:r>
            <a:r>
              <a:rPr lang="en-IN" dirty="0" err="1"/>
              <a:t>synucleinopathies</a:t>
            </a:r>
            <a:r>
              <a:rPr lang="en-IN" dirty="0"/>
              <a:t>: from overt neurodegeneration back to early synaptic dysfunction,” Cell death &amp; disease, vol. 14, no. 3, p. 176, 2023. </a:t>
            </a:r>
          </a:p>
          <a:p>
            <a:pPr marL="0" indent="0" algn="just">
              <a:buNone/>
            </a:pPr>
            <a:r>
              <a:rPr lang="en-IN" dirty="0"/>
              <a:t>[5] N. </a:t>
            </a:r>
            <a:r>
              <a:rPr lang="en-IN" dirty="0" err="1"/>
              <a:t>Shaffi</a:t>
            </a:r>
            <a:r>
              <a:rPr lang="en-IN" dirty="0"/>
              <a:t>, V. </a:t>
            </a:r>
            <a:r>
              <a:rPr lang="en-IN" dirty="0" err="1"/>
              <a:t>Viswan</a:t>
            </a:r>
            <a:r>
              <a:rPr lang="en-IN" dirty="0"/>
              <a:t>, and M. Mahmud, </a:t>
            </a:r>
            <a:r>
              <a:rPr lang="en-IN" dirty="0" err="1"/>
              <a:t>VisTAD</a:t>
            </a:r>
            <a:r>
              <a:rPr lang="en-IN" dirty="0"/>
              <a:t>: A Vision Transformer Pipeline for the Classification of Alzheimer’s Disease. IEEE, 2024.</a:t>
            </a:r>
          </a:p>
          <a:p>
            <a:pPr marL="0" indent="0" algn="just">
              <a:buNone/>
            </a:pPr>
            <a:r>
              <a:rPr lang="en-IN" dirty="0"/>
              <a:t> [6] I. M. Sulaiman, Recent Advancements in the Diagnosis of Human Disease. CRC Press, 2024.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E65E3-2333-3E93-FC5D-1010610C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49" y="0"/>
            <a:ext cx="1363851" cy="1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7A964-0F21-BF4D-C7CA-1E127CE1EBA5}"/>
              </a:ext>
            </a:extLst>
          </p:cNvPr>
          <p:cNvSpPr txBox="1"/>
          <p:nvPr/>
        </p:nvSpPr>
        <p:spPr>
          <a:xfrm>
            <a:off x="31307" y="6478289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ICDT - 2025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52E4-8382-D108-C4B2-DF4500EA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E0F8B-F6D0-5195-CA62-CA107F6AF9BF}"/>
              </a:ext>
            </a:extLst>
          </p:cNvPr>
          <p:cNvSpPr txBox="1"/>
          <p:nvPr/>
        </p:nvSpPr>
        <p:spPr>
          <a:xfrm>
            <a:off x="31307" y="6524784"/>
            <a:ext cx="1216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3rd International Conference on Disruptive Technologies (ICDT-2025) Technically Co-Sponsored by IEEE UP Section (INDIA)</a:t>
            </a:r>
          </a:p>
        </p:txBody>
      </p:sp>
    </p:spTree>
    <p:extLst>
      <p:ext uri="{BB962C8B-B14F-4D97-AF65-F5344CB8AC3E}">
        <p14:creationId xmlns:p14="http://schemas.microsoft.com/office/powerpoint/2010/main" val="160193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A3CE-BE55-F3BB-33ED-FD29069D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7" y="71606"/>
            <a:ext cx="10515600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E65E3-2333-3E93-FC5D-1010610C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49" y="0"/>
            <a:ext cx="1363851" cy="1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7A964-0F21-BF4D-C7CA-1E127CE1EBA5}"/>
              </a:ext>
            </a:extLst>
          </p:cNvPr>
          <p:cNvSpPr txBox="1"/>
          <p:nvPr/>
        </p:nvSpPr>
        <p:spPr>
          <a:xfrm>
            <a:off x="31307" y="6478289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ICDT - 2025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52E4-8382-D108-C4B2-DF4500EA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D970D-DAD5-4E32-E68A-F9B2AF1D0F83}"/>
              </a:ext>
            </a:extLst>
          </p:cNvPr>
          <p:cNvSpPr txBox="1"/>
          <p:nvPr/>
        </p:nvSpPr>
        <p:spPr>
          <a:xfrm>
            <a:off x="31307" y="6524784"/>
            <a:ext cx="1216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3rd International Conference on Disruptive Technologies (ICDT-2025) Technically Co-Sponsored by IEEE UP Section (INDIA)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7F172E-5126-5EED-F79D-C51EC0E8EA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307" y="875575"/>
            <a:ext cx="12061166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Alzheimer’s disease (AD) is a chronic, irreversible neurodegenerative disorder affecting memory, reasoning, and judgment.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progresses silently for decades, making early detection crucial for better disease management.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diagnosis methods rely on expert evaluation, which is time-consuming and inconsistent.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Convolutional Neural Networks (CNNs) help automate feature extraction from MRI images, improving accuracy.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uses AMD Radeon Vega 8 Graphics for faster processing and reduced training time.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Synthetic Oversampling addresses dataset imbalance for better CNN performance.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proposed method achieves 97% accuracy, making it a cost-effective and efficient tool for early AD diagnosis. </a:t>
            </a:r>
          </a:p>
        </p:txBody>
      </p:sp>
    </p:spTree>
    <p:extLst>
      <p:ext uri="{BB962C8B-B14F-4D97-AF65-F5344CB8AC3E}">
        <p14:creationId xmlns:p14="http://schemas.microsoft.com/office/powerpoint/2010/main" val="46764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A3CE-BE55-F3BB-33ED-FD29069D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7" y="-178423"/>
            <a:ext cx="10515600" cy="1325563"/>
          </a:xfrm>
        </p:spPr>
        <p:txBody>
          <a:bodyPr/>
          <a:lstStyle/>
          <a:p>
            <a:r>
              <a:rPr lang="en-US" dirty="0"/>
              <a:t>Background of the Paper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E65E3-2333-3E93-FC5D-1010610C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49" y="0"/>
            <a:ext cx="1363851" cy="1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7A964-0F21-BF4D-C7CA-1E127CE1EBA5}"/>
              </a:ext>
            </a:extLst>
          </p:cNvPr>
          <p:cNvSpPr txBox="1"/>
          <p:nvPr/>
        </p:nvSpPr>
        <p:spPr>
          <a:xfrm>
            <a:off x="31307" y="6478289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ICDT - 2025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52E4-8382-D108-C4B2-DF4500EA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E969B-1355-8114-4C29-C5AC04836B07}"/>
              </a:ext>
            </a:extLst>
          </p:cNvPr>
          <p:cNvSpPr txBox="1"/>
          <p:nvPr/>
        </p:nvSpPr>
        <p:spPr>
          <a:xfrm>
            <a:off x="31307" y="6524784"/>
            <a:ext cx="1216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3rd International Conference on Disruptive Technologies (ICDT-2025) Technically Co-Sponsored by IEEE UP Section (INDIA)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D946D92-38FC-239A-E7A3-ED115466FB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741330"/>
            <a:ext cx="1207496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Alzheimer’s disease (AD) is a neurodegenerative disorder that affects memory and cognitive functions, with increasing global prevalence.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diagnosis is crucial but challenging due to the disease's gradual onset and reliance on expert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learning, especially Convolutional Neural Networks (CNNs), has improved medical imaging by automating feature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 challenges exist in processing large MRI datasets, often requiring high-end GPUs for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study utilizes AMD Radeon Vega 8 Graphics to enhance processing speed and reduce hardware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&amp; Neural Networks – Application of CNNs, transfer learning, and ensemble models in medical imaging.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Medical Image Analysis – MRI classification techniques and handling of imbalanced datasets for better diagnosis.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High-Performance Computing &amp; GPUs – Role of GPUs in accelerating deep learning models for real-time clinical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4403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A3CE-BE55-F3BB-33ED-FD29069D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42" y="71606"/>
            <a:ext cx="10515600" cy="1325563"/>
          </a:xfrm>
        </p:spPr>
        <p:txBody>
          <a:bodyPr/>
          <a:lstStyle/>
          <a:p>
            <a:r>
              <a:rPr lang="en-US" dirty="0"/>
              <a:t>Related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6641-A1BE-7288-B070-8506E201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7" y="1332209"/>
            <a:ext cx="11995851" cy="49592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1. Early Machine Learning Approaches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Support Vector Machines (SVMs) &amp; Random Forest (RF) were used for AD classification based on MRI scans and cognitive tests.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Decision Trees &amp; K-Nearest </a:t>
            </a:r>
            <a:r>
              <a:rPr lang="en-IN" dirty="0" err="1"/>
              <a:t>Neighbors</a:t>
            </a:r>
            <a:r>
              <a:rPr lang="en-IN" dirty="0"/>
              <a:t> (KNN) were explored for distinguishing AD from Mild Cognitive Impairment (MCI).</a:t>
            </a:r>
          </a:p>
          <a:p>
            <a:pPr marL="0" indent="0">
              <a:buNone/>
            </a:pPr>
            <a:r>
              <a:rPr lang="en-IN" b="1" dirty="0"/>
              <a:t>2. Deep Learning-Based AD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LeNet5 &amp; </a:t>
            </a:r>
            <a:r>
              <a:rPr lang="en-IN" dirty="0" err="1"/>
              <a:t>GoogleNet</a:t>
            </a:r>
            <a:r>
              <a:rPr lang="en-IN" dirty="0"/>
              <a:t> were applied to AD MRI datasets, achieving 94.79% and 96.84% accuracy, respectively.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ResNet50 Hybrid Model outperformed traditional CNNs with 90%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VGG16-Based CNN reached 95.7% accuracy in AD detection using MRI images.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E65E3-2333-3E93-FC5D-1010610C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49" y="0"/>
            <a:ext cx="1363851" cy="1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7A964-0F21-BF4D-C7CA-1E127CE1EBA5}"/>
              </a:ext>
            </a:extLst>
          </p:cNvPr>
          <p:cNvSpPr txBox="1"/>
          <p:nvPr/>
        </p:nvSpPr>
        <p:spPr>
          <a:xfrm>
            <a:off x="31307" y="6478289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ICDT - 2025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52E4-8382-D108-C4B2-DF4500EA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6F7B22-F3CF-087B-3F9E-85A5EC91B734}"/>
              </a:ext>
            </a:extLst>
          </p:cNvPr>
          <p:cNvSpPr txBox="1"/>
          <p:nvPr/>
        </p:nvSpPr>
        <p:spPr>
          <a:xfrm>
            <a:off x="31307" y="6524784"/>
            <a:ext cx="1216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3rd International Conference on Disruptive Technologies (ICDT-2025) Technically Co-Sponsored by IEEE UP Section (INDIA)</a:t>
            </a:r>
          </a:p>
        </p:txBody>
      </p:sp>
    </p:spTree>
    <p:extLst>
      <p:ext uri="{BB962C8B-B14F-4D97-AF65-F5344CB8AC3E}">
        <p14:creationId xmlns:p14="http://schemas.microsoft.com/office/powerpoint/2010/main" val="30644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A3CE-BE55-F3BB-33ED-FD29069D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0" y="193322"/>
            <a:ext cx="10515600" cy="1325563"/>
          </a:xfrm>
        </p:spPr>
        <p:txBody>
          <a:bodyPr/>
          <a:lstStyle/>
          <a:p>
            <a:r>
              <a:rPr lang="en-US" dirty="0"/>
              <a:t>Problem Formulation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E65E3-2333-3E93-FC5D-1010610C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49" y="0"/>
            <a:ext cx="1363851" cy="1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7A964-0F21-BF4D-C7CA-1E127CE1EBA5}"/>
              </a:ext>
            </a:extLst>
          </p:cNvPr>
          <p:cNvSpPr txBox="1"/>
          <p:nvPr/>
        </p:nvSpPr>
        <p:spPr>
          <a:xfrm>
            <a:off x="31307" y="6478289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ICDT - 2025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52E4-8382-D108-C4B2-DF4500EA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4D6F64-7AB4-96BF-CF1F-471E6D3F0DDD}"/>
              </a:ext>
            </a:extLst>
          </p:cNvPr>
          <p:cNvSpPr txBox="1"/>
          <p:nvPr/>
        </p:nvSpPr>
        <p:spPr>
          <a:xfrm>
            <a:off x="31307" y="6524784"/>
            <a:ext cx="1216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3rd International Conference on Disruptive Technologies (ICDT-2025) Technically Co-Sponsored by IEEE UP Section (INDIA)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9D47DD09-07C2-71A2-7037-C4EB28A7D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454148"/>
            <a:ext cx="113538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Imbalanced datasets make Alzheimer’s diagnosis less accurate.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computational costs limit accessibility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Poor early-stage detection reduces treatment effectiveness.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Existing CNN models struggle with generalization and require expensive hardware.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Proposed Solution: An Ensemble CNN model optimized for AMD        Radeon Vega 8 GPU, using adaptive oversampling for balance and Grad-CAM for explainability.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7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A3CE-BE55-F3BB-33ED-FD29069D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07" y="-268540"/>
            <a:ext cx="10515600" cy="1325563"/>
          </a:xfrm>
        </p:spPr>
        <p:txBody>
          <a:bodyPr/>
          <a:lstStyle/>
          <a:p>
            <a:r>
              <a:rPr lang="en-US" dirty="0"/>
              <a:t>Proposed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6641-A1BE-7288-B070-8506E2016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07" y="763042"/>
            <a:ext cx="12160693" cy="50241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• The system uses an </a:t>
            </a:r>
            <a:r>
              <a:rPr lang="en-US" sz="2000" b="1" dirty="0"/>
              <a:t>ensemble CNN model combining EfficientNet-B2 and VGG16</a:t>
            </a:r>
            <a:r>
              <a:rPr lang="en-US" sz="2000" dirty="0"/>
              <a:t> to improve classification accuracy for Alzheimer’s disease.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• </a:t>
            </a:r>
            <a:r>
              <a:rPr lang="en-US" sz="2000" b="1" dirty="0"/>
              <a:t>Preprocessing techniques</a:t>
            </a:r>
            <a:r>
              <a:rPr lang="en-US" sz="2000" dirty="0"/>
              <a:t> such as grayscale conversion, image normalization, and </a:t>
            </a:r>
            <a:r>
              <a:rPr lang="en-US" sz="2000" b="1" dirty="0"/>
              <a:t>Adaptive Synthetic Oversampling (ADASYN)</a:t>
            </a:r>
            <a:r>
              <a:rPr lang="en-US" sz="2000" dirty="0"/>
              <a:t> are applied to balance the dataset and enhance learning.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• </a:t>
            </a:r>
            <a:r>
              <a:rPr lang="en-US" sz="2000" b="1" dirty="0"/>
              <a:t>Feature extraction is performed using transfer learning,</a:t>
            </a:r>
            <a:r>
              <a:rPr lang="en-US" sz="2000" dirty="0"/>
              <a:t> leveraging pre-trained CNN models to efficiently recognize patterns in MRI images.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• The </a:t>
            </a:r>
            <a:r>
              <a:rPr lang="en-US" sz="2000" b="1" dirty="0"/>
              <a:t>training process includes batch normalization, dropout layers, and a weighted voting mechanism,</a:t>
            </a:r>
            <a:r>
              <a:rPr lang="en-US" sz="2000" dirty="0"/>
              <a:t> reducing overfitting and improving model robustness.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• </a:t>
            </a:r>
            <a:r>
              <a:rPr lang="en-US" sz="2000" b="1" dirty="0"/>
              <a:t>Grad-CAM visualization is incorporated</a:t>
            </a:r>
            <a:r>
              <a:rPr lang="en-US" sz="2000" dirty="0"/>
              <a:t> to make AI-driven predictions more interpretable for medical professionals.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• The model is </a:t>
            </a:r>
            <a:r>
              <a:rPr lang="en-US" sz="2000" b="1" dirty="0"/>
              <a:t>optimized for AMD Radeon Vega 8 GPU,</a:t>
            </a:r>
            <a:r>
              <a:rPr lang="en-US" sz="2000" dirty="0"/>
              <a:t> providing a cost-effective and efficient alternative to high-end GPUs for real-time medical diagnosis.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E65E3-2333-3E93-FC5D-1010610C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49" y="0"/>
            <a:ext cx="1363851" cy="1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7A964-0F21-BF4D-C7CA-1E127CE1EBA5}"/>
              </a:ext>
            </a:extLst>
          </p:cNvPr>
          <p:cNvSpPr txBox="1"/>
          <p:nvPr/>
        </p:nvSpPr>
        <p:spPr>
          <a:xfrm>
            <a:off x="31307" y="6478289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ICDT - 2025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52E4-8382-D108-C4B2-DF4500EA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4193E-96C1-7D57-0EED-FBE9CA9EC7AD}"/>
              </a:ext>
            </a:extLst>
          </p:cNvPr>
          <p:cNvSpPr txBox="1"/>
          <p:nvPr/>
        </p:nvSpPr>
        <p:spPr>
          <a:xfrm>
            <a:off x="199258" y="6478289"/>
            <a:ext cx="1216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3rd International Conference on Disruptive Technologies (ICDT-2025) Technically Co-Sponsored by IEEE UP Section (INDIA)</a:t>
            </a:r>
          </a:p>
        </p:txBody>
      </p:sp>
    </p:spTree>
    <p:extLst>
      <p:ext uri="{BB962C8B-B14F-4D97-AF65-F5344CB8AC3E}">
        <p14:creationId xmlns:p14="http://schemas.microsoft.com/office/powerpoint/2010/main" val="175608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EBE1-6808-A046-743A-DCD2FF37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55" y="-215188"/>
            <a:ext cx="10515600" cy="1325563"/>
          </a:xfrm>
        </p:spPr>
        <p:txBody>
          <a:bodyPr/>
          <a:lstStyle/>
          <a:p>
            <a:r>
              <a:rPr lang="en-US" dirty="0"/>
              <a:t>Proposed Methodology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ED49E-24F0-FFCC-43E3-6AC1A7C2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E08F6-2E63-8187-F486-8C647D6C1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2336" y="1"/>
            <a:ext cx="999664" cy="9423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93A4A4-A197-EA59-7FA2-14B19FF8F3FE}"/>
              </a:ext>
            </a:extLst>
          </p:cNvPr>
          <p:cNvSpPr txBox="1"/>
          <p:nvPr/>
        </p:nvSpPr>
        <p:spPr>
          <a:xfrm>
            <a:off x="31307" y="6524784"/>
            <a:ext cx="1216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3rd International Conference on Disruptive Technologies (ICDT-2025) Technically Co-Sponsored by IEEE UP Section (INDIA)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455101-10B6-CD5A-8975-FA7739E72A1B}"/>
              </a:ext>
            </a:extLst>
          </p:cNvPr>
          <p:cNvSpPr txBox="1"/>
          <p:nvPr/>
        </p:nvSpPr>
        <p:spPr>
          <a:xfrm>
            <a:off x="31307" y="6478289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ICDT - 2025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318A69-7912-2CBE-D15C-694DA6B15481}"/>
              </a:ext>
            </a:extLst>
          </p:cNvPr>
          <p:cNvSpPr txBox="1"/>
          <p:nvPr/>
        </p:nvSpPr>
        <p:spPr>
          <a:xfrm>
            <a:off x="31308" y="765110"/>
            <a:ext cx="735853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• </a:t>
            </a:r>
            <a:r>
              <a:rPr lang="en-US" sz="1600" b="1" dirty="0"/>
              <a:t>Effectively balances dataset distribution</a:t>
            </a:r>
            <a:r>
              <a:rPr lang="en-US" sz="1600" dirty="0"/>
              <a:t> using oversampling techniques, ensuring better classification across all Alzheimer’s disease stages.</a:t>
            </a:r>
          </a:p>
          <a:p>
            <a:br>
              <a:rPr lang="en-US" sz="1600" dirty="0"/>
            </a:br>
            <a:r>
              <a:rPr lang="en-US" sz="1600" dirty="0"/>
              <a:t>• </a:t>
            </a:r>
            <a:r>
              <a:rPr lang="en-US" sz="1600" b="1" dirty="0"/>
              <a:t>Achieves a high accuracy of 97.35%,</a:t>
            </a:r>
            <a:r>
              <a:rPr lang="en-US" sz="1600" dirty="0"/>
              <a:t> outperforming traditional single CNN models and improving early-stage detection of Alzheimer’s.</a:t>
            </a:r>
          </a:p>
          <a:p>
            <a:br>
              <a:rPr lang="en-US" sz="1600" dirty="0"/>
            </a:br>
            <a:r>
              <a:rPr lang="en-US" sz="1600" dirty="0"/>
              <a:t>• </a:t>
            </a:r>
            <a:r>
              <a:rPr lang="en-US" sz="1600" b="1" dirty="0"/>
              <a:t>Reduces computational cost and training time</a:t>
            </a:r>
            <a:r>
              <a:rPr lang="en-US" sz="1600" dirty="0"/>
              <a:t> by leveraging </a:t>
            </a:r>
            <a:r>
              <a:rPr lang="en-US" sz="1600" b="1" dirty="0"/>
              <a:t>AMD Radeon Vega 8 GPU,</a:t>
            </a:r>
            <a:r>
              <a:rPr lang="en-US" sz="1600" dirty="0"/>
              <a:t> making the model accessible to a wider range of institutions.</a:t>
            </a:r>
          </a:p>
          <a:p>
            <a:br>
              <a:rPr lang="en-US" sz="1600" dirty="0"/>
            </a:br>
            <a:r>
              <a:rPr lang="en-US" sz="1600" dirty="0"/>
              <a:t>• </a:t>
            </a:r>
            <a:r>
              <a:rPr lang="en-US" sz="1600" b="1" dirty="0"/>
              <a:t>Enhances explainability with Grad-CAM visualization,</a:t>
            </a:r>
            <a:r>
              <a:rPr lang="en-US" sz="1600" dirty="0"/>
              <a:t> allowing doctors to</a:t>
            </a:r>
          </a:p>
          <a:p>
            <a:r>
              <a:rPr lang="en-US" sz="1600" dirty="0"/>
              <a:t>   understand the model’s decision-making process for better clinical trust.</a:t>
            </a:r>
          </a:p>
          <a:p>
            <a:br>
              <a:rPr lang="en-US" sz="1600" dirty="0"/>
            </a:br>
            <a:r>
              <a:rPr lang="en-US" sz="1600" dirty="0"/>
              <a:t>• </a:t>
            </a:r>
            <a:r>
              <a:rPr lang="en-US" sz="1600" b="1" dirty="0"/>
              <a:t>Designed for real-world integration,</a:t>
            </a:r>
            <a:r>
              <a:rPr lang="en-US" sz="1600" dirty="0"/>
              <a:t> ensuring compatibility with hospital diagnostic systems and potential real-time implementation.</a:t>
            </a:r>
          </a:p>
          <a:p>
            <a:br>
              <a:rPr lang="en-US" sz="1600" dirty="0"/>
            </a:br>
            <a:r>
              <a:rPr lang="en-US" sz="1600" dirty="0"/>
              <a:t>• </a:t>
            </a:r>
            <a:r>
              <a:rPr lang="en-US" sz="1600" b="1" dirty="0"/>
              <a:t>System Workflow:</a:t>
            </a:r>
            <a:r>
              <a:rPr lang="en-US" sz="1600" dirty="0"/>
              <a:t> MRI Images → Preprocessing → CNN Feature Extraction → </a:t>
            </a:r>
            <a:r>
              <a:rPr lang="en-US" sz="1600" b="1" dirty="0"/>
              <a:t>Ensemble Model</a:t>
            </a:r>
            <a:r>
              <a:rPr lang="en-US" sz="1600" dirty="0"/>
              <a:t> → Diagnosis Output for Alzheimer’s Stages.</a:t>
            </a:r>
          </a:p>
          <a:p>
            <a:br>
              <a:rPr lang="en-US" sz="1600" dirty="0"/>
            </a:br>
            <a:r>
              <a:rPr lang="en-US" sz="1600" dirty="0"/>
              <a:t>• The proposed solution aims to </a:t>
            </a:r>
            <a:r>
              <a:rPr lang="en-US" sz="1600" b="1" dirty="0"/>
              <a:t>provide an accurate, interpretable, and efficient deep learning model</a:t>
            </a:r>
            <a:r>
              <a:rPr lang="en-US" sz="1600" dirty="0"/>
              <a:t> for early Alzheimer’s detection, improving healthcare accessibility and patient outcomes.</a:t>
            </a:r>
          </a:p>
        </p:txBody>
      </p:sp>
      <p:pic>
        <p:nvPicPr>
          <p:cNvPr id="9" name="Picture 8" descr="A diagram of a brain process">
            <a:extLst>
              <a:ext uri="{FF2B5EF4-FFF2-40B4-BE49-F238E27FC236}">
                <a16:creationId xmlns:a16="http://schemas.microsoft.com/office/drawing/2014/main" id="{75CC5D1D-631A-3B63-0CDD-3D12F4411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881" y="2424643"/>
            <a:ext cx="5026965" cy="348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12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A3CE-BE55-F3BB-33ED-FD29069D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32" y="127635"/>
            <a:ext cx="10515600" cy="1325563"/>
          </a:xfrm>
        </p:spPr>
        <p:txBody>
          <a:bodyPr/>
          <a:lstStyle/>
          <a:p>
            <a:r>
              <a:rPr lang="en-US" dirty="0"/>
              <a:t>Result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2E65E3-2333-3E93-FC5D-1010610C3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49" y="0"/>
            <a:ext cx="1363851" cy="1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07A964-0F21-BF4D-C7CA-1E127CE1EBA5}"/>
              </a:ext>
            </a:extLst>
          </p:cNvPr>
          <p:cNvSpPr txBox="1"/>
          <p:nvPr/>
        </p:nvSpPr>
        <p:spPr>
          <a:xfrm>
            <a:off x="31307" y="6478289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ICDT - 2025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F52E4-8382-D108-C4B2-DF4500EA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D8E6FE-4F95-536C-894C-7DEF670A284E}"/>
              </a:ext>
            </a:extLst>
          </p:cNvPr>
          <p:cNvSpPr txBox="1"/>
          <p:nvPr/>
        </p:nvSpPr>
        <p:spPr>
          <a:xfrm>
            <a:off x="31307" y="6524784"/>
            <a:ext cx="1216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3rd International Conference on Disruptive Technologies (ICDT-2025) Technically Co-Sponsored by IEEE UP Section (INDIA)</a:t>
            </a:r>
          </a:p>
        </p:txBody>
      </p:sp>
      <p:pic>
        <p:nvPicPr>
          <p:cNvPr id="13" name="Content Placeholder 12" descr="A comparison of graphs with numbers&#10;&#10;AI-generated content may be incorrect.">
            <a:extLst>
              <a:ext uri="{FF2B5EF4-FFF2-40B4-BE49-F238E27FC236}">
                <a16:creationId xmlns:a16="http://schemas.microsoft.com/office/drawing/2014/main" id="{29598D9A-724E-1660-3130-B2783AE2D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2" y="1690688"/>
            <a:ext cx="6792248" cy="393382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29396C-15CA-679F-E096-33CA76F5BD73}"/>
              </a:ext>
            </a:extLst>
          </p:cNvPr>
          <p:cNvSpPr txBox="1"/>
          <p:nvPr/>
        </p:nvSpPr>
        <p:spPr>
          <a:xfrm>
            <a:off x="7269192" y="2028230"/>
            <a:ext cx="44859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Observations: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Steady increase in accuracy</a:t>
            </a:r>
            <a:r>
              <a:rPr lang="en-US" dirty="0"/>
              <a:t> over epochs, reaching </a:t>
            </a:r>
            <a:r>
              <a:rPr lang="en-US" b="1" dirty="0"/>
              <a:t>97.35%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Loss decreases consistently</a:t>
            </a:r>
            <a:r>
              <a:rPr lang="en-US" dirty="0"/>
              <a:t>, meaning the model is learning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major overfitting</a:t>
            </a:r>
            <a:r>
              <a:rPr lang="en-US" dirty="0"/>
              <a:t> (training and validation curves are close), proving that </a:t>
            </a:r>
            <a:r>
              <a:rPr lang="en-US" b="1" dirty="0"/>
              <a:t>batch normalization &amp; dropout layers</a:t>
            </a:r>
            <a:r>
              <a:rPr lang="en-US" dirty="0"/>
              <a:t> improved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64141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FDF62-639D-C554-4843-93382B92E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B86-9B6D-5E19-C3F4-5DC0ACE11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32" y="-39849"/>
            <a:ext cx="10515600" cy="1325563"/>
          </a:xfrm>
        </p:spPr>
        <p:txBody>
          <a:bodyPr/>
          <a:lstStyle/>
          <a:p>
            <a:r>
              <a:rPr lang="en-US" dirty="0"/>
              <a:t>Result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346AD-DDC3-4B7D-07DF-D14987635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149" y="0"/>
            <a:ext cx="1363851" cy="1285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CF7CBF-277E-E187-7E3E-8FA8036FFF37}"/>
              </a:ext>
            </a:extLst>
          </p:cNvPr>
          <p:cNvSpPr txBox="1"/>
          <p:nvPr/>
        </p:nvSpPr>
        <p:spPr>
          <a:xfrm>
            <a:off x="31307" y="6478289"/>
            <a:ext cx="13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ICDT - 2025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FFF0D-7B11-837E-56B5-0AEB7EEF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059FC-C8FA-489D-B2BF-919626E45400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BE203-60C6-9438-0BB4-EAE2D6C64B9F}"/>
              </a:ext>
            </a:extLst>
          </p:cNvPr>
          <p:cNvSpPr txBox="1"/>
          <p:nvPr/>
        </p:nvSpPr>
        <p:spPr>
          <a:xfrm>
            <a:off x="31307" y="6524784"/>
            <a:ext cx="12160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 3rd International Conference on Disruptive Technologies (ICDT-2025) Technically Co-Sponsored by IEEE UP Section (INDIA)</a:t>
            </a:r>
          </a:p>
        </p:txBody>
      </p:sp>
      <p:pic>
        <p:nvPicPr>
          <p:cNvPr id="10" name="Content Placeholder 9" descr="A close-up of several images&#10;&#10;AI-generated content may be incorrect.">
            <a:extLst>
              <a:ext uri="{FF2B5EF4-FFF2-40B4-BE49-F238E27FC236}">
                <a16:creationId xmlns:a16="http://schemas.microsoft.com/office/drawing/2014/main" id="{9FF16205-3DD5-ABD6-37E2-1827D8ED5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2" y="1432556"/>
            <a:ext cx="6369269" cy="4776952"/>
          </a:xfr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C2C2E351-D023-A1AB-7500-3B4307D38F4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83381" y="2073663"/>
            <a:ext cx="407041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classification accuracy across all classes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proving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 learning is effective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Fewer misclassifications in early-stage dementia (Very Mild Demented)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other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the claim that this model improves early Alzheimer’s detection.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3078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itle of the Paper" id="{5B843310-5B9C-460A-8D8F-86AF39B300D9}" vid="{3E6C31B0-A012-4E11-9760-451F9B211E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ICDT Presentation Template</Template>
  <TotalTime>332</TotalTime>
  <Words>1940</Words>
  <Application>Microsoft Office PowerPoint</Application>
  <PresentationFormat>Widescreen</PresentationFormat>
  <Paragraphs>197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Progressing Alzheimer’s Diagnosis with Ensemble CNN Model</vt:lpstr>
      <vt:lpstr>Introduction</vt:lpstr>
      <vt:lpstr>Background of the Paper </vt:lpstr>
      <vt:lpstr>Related works </vt:lpstr>
      <vt:lpstr>Problem Formulation </vt:lpstr>
      <vt:lpstr>Proposed Methodology </vt:lpstr>
      <vt:lpstr>Proposed Methodology </vt:lpstr>
      <vt:lpstr>Result Analysis</vt:lpstr>
      <vt:lpstr>Result Analysis</vt:lpstr>
      <vt:lpstr>Comparison</vt:lpstr>
      <vt:lpstr>Comparison</vt:lpstr>
      <vt:lpstr>Discussion</vt:lpstr>
      <vt:lpstr>Conclusions  </vt:lpstr>
      <vt:lpstr>Future work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Paper</dc:title>
  <dc:creator>PK</dc:creator>
  <cp:lastModifiedBy>VIVEK YADAV</cp:lastModifiedBy>
  <cp:revision>17</cp:revision>
  <dcterms:created xsi:type="dcterms:W3CDTF">2025-02-24T08:43:25Z</dcterms:created>
  <dcterms:modified xsi:type="dcterms:W3CDTF">2025-03-04T07:34:50Z</dcterms:modified>
</cp:coreProperties>
</file>