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Corbe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5CA68DD-746F-4580-840D-2DD59B640F7A}">
  <a:tblStyle styleId="{85CA68DD-746F-4580-840D-2DD59B640F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Corbel-regular.fntdata"/><Relationship Id="rId21" Type="http://schemas.openxmlformats.org/officeDocument/2006/relationships/slide" Target="slides/slide14.xml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Corbel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f5be95591_2_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4f5be95591_2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f5be95591_2_1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4f5be95591_2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f5be95591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4f5be95591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f5be9559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4f5be95591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f5be95591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4f5be95591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f5be95591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4f5be95591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f5be95591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4f5be95591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f5be95591_2_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4f5be95591_2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f5be95591_2_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4f5be95591_2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f5be95591_2_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4f5be95591_2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f5be95591_2_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4f5be95591_2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f5be95591_2_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4f5be95591_2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f5be95591_2_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4f5be95591_2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f5be95591_2_1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4f5be95591_2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11704" y="236090"/>
            <a:ext cx="862148" cy="75438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0207" y="336842"/>
            <a:ext cx="594950" cy="5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2772" y="329465"/>
            <a:ext cx="566220" cy="55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ctrTitle"/>
          </p:nvPr>
        </p:nvSpPr>
        <p:spPr>
          <a:xfrm>
            <a:off x="832485" y="661782"/>
            <a:ext cx="747522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b="1" sz="5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282147" y="2902226"/>
            <a:ext cx="6575895" cy="104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483995" y="2800350"/>
            <a:ext cx="61722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29818" y="880181"/>
            <a:ext cx="747522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orbel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282446" y="3115890"/>
            <a:ext cx="6576822" cy="10228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1485900" y="3015306"/>
            <a:ext cx="61722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57250" y="1543049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  <a:defRPr sz="17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6pPr>
            <a:lvl7pPr indent="-2921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7pPr>
            <a:lvl8pPr indent="-2921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8pPr>
            <a:lvl9pPr indent="-2921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Char char="•"/>
              <a:defRPr sz="1200"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700709" y="154305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  <a:defRPr sz="17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6pPr>
            <a:lvl7pPr indent="-2921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7pPr>
            <a:lvl8pPr indent="-2921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8pPr>
            <a:lvl9pPr indent="-2921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Char char="•"/>
              <a:defRPr sz="1200"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57250" y="1501133"/>
            <a:ext cx="3566160" cy="582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857250" y="2041112"/>
            <a:ext cx="3566160" cy="2537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  <a:defRPr sz="17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6pPr>
            <a:lvl7pPr indent="-2921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7pPr>
            <a:lvl8pPr indent="-2921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8pPr>
            <a:lvl9pPr indent="-2921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Char char="•"/>
              <a:defRPr sz="1200"/>
            </a:lvl9pPr>
          </a:lstStyle>
          <a:p/>
        </p:txBody>
      </p:sp>
      <p:sp>
        <p:nvSpPr>
          <p:cNvPr id="92" name="Google Shape;92;p18"/>
          <p:cNvSpPr txBox="1"/>
          <p:nvPr>
            <p:ph idx="3" type="body"/>
          </p:nvPr>
        </p:nvSpPr>
        <p:spPr>
          <a:xfrm>
            <a:off x="4701880" y="1499274"/>
            <a:ext cx="3566160" cy="582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4" type="body"/>
          </p:nvPr>
        </p:nvSpPr>
        <p:spPr>
          <a:xfrm>
            <a:off x="4701880" y="2039492"/>
            <a:ext cx="3566160" cy="2537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  <a:defRPr sz="17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6pPr>
            <a:lvl7pPr indent="-2921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7pPr>
            <a:lvl8pPr indent="-2921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8pPr>
            <a:lvl9pPr indent="-2921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Char char="•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857250" y="822960"/>
            <a:ext cx="2948940" cy="13030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389119" y="822960"/>
            <a:ext cx="3909060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Char char="•"/>
              <a:defRPr sz="2400"/>
            </a:lvl1pPr>
            <a:lvl2pPr indent="-3365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Char char="•"/>
              <a:defRPr sz="21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857250" y="2125980"/>
            <a:ext cx="2948940" cy="2263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10" name="Google Shape;110;p21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857250" y="822960"/>
            <a:ext cx="2948940" cy="13030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/>
          <p:nvPr>
            <p:ph idx="2" type="pic"/>
          </p:nvPr>
        </p:nvSpPr>
        <p:spPr>
          <a:xfrm>
            <a:off x="4059936" y="802385"/>
            <a:ext cx="4574286" cy="360045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857250" y="2125980"/>
            <a:ext cx="294894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17" name="Google Shape;117;p22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 rot="5400000">
            <a:off x="3045102" y="-644802"/>
            <a:ext cx="3028950" cy="74046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 rot="5400000">
            <a:off x="5386388" y="1728788"/>
            <a:ext cx="405765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 rot="5400000">
            <a:off x="1614488" y="-185738"/>
            <a:ext cx="4057650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11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orbel"/>
              <a:buChar char="•"/>
              <a:defRPr b="0" i="0" sz="17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Char char="•"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Char char="•"/>
              <a:defRPr b="0" i="0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ibguides.hccfl.edu/powerpoint/content?utm_source=chatgpt.com" TargetMode="External"/><Relationship Id="rId4" Type="http://schemas.openxmlformats.org/officeDocument/2006/relationships/hyperlink" Target="https://www.pharmacoepi.org/pub/?id=76a123f3-c419-8689-f823-a38e28f5fd02&amp;utm_source=chatgpt.com" TargetMode="External"/><Relationship Id="rId5" Type="http://schemas.openxmlformats.org/officeDocument/2006/relationships/hyperlink" Target="https://subjectguides.york.ac.uk/presentations/design?audience=staff&amp;utm_source=chatgpt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ubjectguides.york.ac.uk/presentations/design?audience=staff&amp;utm_source=chatgpt.com" TargetMode="External"/><Relationship Id="rId4" Type="http://schemas.openxmlformats.org/officeDocument/2006/relationships/hyperlink" Target="https://visme.co/blog/bullet-points-presentation/?utm_source=chatgpt.com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ispringsolutions.com/blog/how-to-structure-a-powerpoint-presentation?utm_source=chatgpt.com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1129208" y="260238"/>
            <a:ext cx="6578186" cy="926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22810"/>
              </a:buClr>
              <a:buSzPts val="2100"/>
              <a:buFont typeface="Times New Roman"/>
              <a:buNone/>
            </a:pPr>
            <a:r>
              <a:rPr b="1" lang="en" sz="21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lang="en" sz="21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lang="en" sz="21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Engineering and Technological Innovation for Sustainable Development </a:t>
            </a:r>
            <a:r>
              <a:rPr b="1" lang="en" sz="24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(ICETISD 2025)</a:t>
            </a:r>
            <a:endParaRPr b="1" sz="2100">
              <a:solidFill>
                <a:srgbClr val="722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989237" y="1496625"/>
            <a:ext cx="71796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Corbel"/>
              <a:buNone/>
            </a:pPr>
            <a:r>
              <a:rPr b="1" lang="en" sz="2300">
                <a:solidFill>
                  <a:srgbClr val="002060"/>
                </a:solidFill>
                <a:latin typeface="Corbel"/>
                <a:ea typeface="Corbel"/>
                <a:cs typeface="Corbel"/>
                <a:sym typeface="Corbel"/>
              </a:rPr>
              <a:t>Tourism Itinerary Generation Based on Image Similarity</a:t>
            </a:r>
            <a:endParaRPr sz="1100"/>
          </a:p>
        </p:txBody>
      </p:sp>
      <p:sp>
        <p:nvSpPr>
          <p:cNvPr id="138" name="Google Shape;138;p25"/>
          <p:cNvSpPr txBox="1"/>
          <p:nvPr/>
        </p:nvSpPr>
        <p:spPr>
          <a:xfrm>
            <a:off x="1621522" y="2901034"/>
            <a:ext cx="5915024" cy="458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3C19"/>
              </a:buClr>
              <a:buSzPts val="2000"/>
              <a:buFont typeface="Corbel"/>
              <a:buNone/>
            </a:pPr>
            <a:r>
              <a:rPr b="1" lang="en" sz="2000">
                <a:solidFill>
                  <a:srgbClr val="AB3C19"/>
                </a:solidFill>
                <a:latin typeface="Corbel"/>
                <a:ea typeface="Corbel"/>
                <a:cs typeface="Corbel"/>
                <a:sym typeface="Corbel"/>
              </a:rPr>
              <a:t>Rovince Gangwar</a:t>
            </a:r>
            <a:endParaRPr sz="1100"/>
          </a:p>
        </p:txBody>
      </p:sp>
      <p:sp>
        <p:nvSpPr>
          <p:cNvPr id="139" name="Google Shape;139;p25"/>
          <p:cNvSpPr txBox="1"/>
          <p:nvPr/>
        </p:nvSpPr>
        <p:spPr>
          <a:xfrm>
            <a:off x="1614487" y="3490121"/>
            <a:ext cx="5915024" cy="45895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8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3C19"/>
              </a:buClr>
              <a:buSzPct val="100000"/>
              <a:buFont typeface="Corbel"/>
              <a:buNone/>
            </a:pPr>
            <a:r>
              <a:rPr b="1" lang="en" sz="2000">
                <a:solidFill>
                  <a:srgbClr val="AB3C19"/>
                </a:solidFill>
                <a:latin typeface="Corbel"/>
                <a:ea typeface="Corbel"/>
                <a:cs typeface="Corbel"/>
                <a:sym typeface="Corbel"/>
              </a:rPr>
              <a:t>B.Tech. (CSE) student, KIET Group of Institutions, Delhi-NCR, Ghaziabad, Uttar Pradesh, India</a:t>
            </a:r>
            <a:endParaRPr sz="1100"/>
          </a:p>
        </p:txBody>
      </p:sp>
      <p:sp>
        <p:nvSpPr>
          <p:cNvPr id="140" name="Google Shape;140;p25"/>
          <p:cNvSpPr txBox="1"/>
          <p:nvPr/>
        </p:nvSpPr>
        <p:spPr>
          <a:xfrm>
            <a:off x="168813" y="4695092"/>
            <a:ext cx="8820443" cy="430824"/>
          </a:xfrm>
          <a:prstGeom prst="rect">
            <a:avLst/>
          </a:prstGeom>
          <a:solidFill>
            <a:srgbClr val="525B13"/>
          </a:solidFill>
          <a:ln cap="flat" cmpd="sng" w="9525">
            <a:solidFill>
              <a:srgbClr val="525B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F5CD"/>
              </a:buClr>
              <a:buSzPts val="2400"/>
              <a:buFont typeface="Corbel"/>
              <a:buNone/>
            </a:pPr>
            <a:r>
              <a:rPr b="1" i="0" lang="en" sz="2400" u="none" cap="none" strike="noStrike">
                <a:solidFill>
                  <a:srgbClr val="F1F5CD"/>
                </a:solidFill>
                <a:latin typeface="Corbel"/>
                <a:ea typeface="Corbel"/>
                <a:cs typeface="Corbel"/>
                <a:sym typeface="Corbel"/>
              </a:rPr>
              <a:t>POORNIMA UNIVERSITY, JAIPUR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639491" y="452731"/>
            <a:ext cx="5411391" cy="33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orbel"/>
              <a:buNone/>
            </a:pPr>
            <a:r>
              <a:rPr b="1" lang="en" sz="21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Highlights</a:t>
            </a:r>
            <a:endParaRPr b="1" sz="2100">
              <a:solidFill>
                <a:srgbClr val="722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0" y="4790048"/>
            <a:ext cx="9144000" cy="335867"/>
          </a:xfrm>
          <a:prstGeom prst="rect">
            <a:avLst/>
          </a:prstGeom>
          <a:solidFill>
            <a:srgbClr val="525B13"/>
          </a:solidFill>
          <a:ln cap="flat" cmpd="sng" w="9525">
            <a:solidFill>
              <a:srgbClr val="525B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F5CD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Engineering and Technological Innovation for Sustainable Development (ICETISD 2025)</a:t>
            </a:r>
            <a:endParaRPr b="1" i="0" sz="1400" u="none" cap="none" strike="noStrike">
              <a:solidFill>
                <a:srgbClr val="F1F5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610791" y="1350169"/>
            <a:ext cx="7458075" cy="3144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Pre‑processing &amp; Embedding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Batch‑process images through CLIP for GPU/CPU efficiency</a:t>
            </a:r>
            <a:b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</a:b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FAISS IndexFlatIP on normalized 512‑D vectors for sub‑second neighbor search</a:t>
            </a:r>
            <a:b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</a:b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Integration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Maps “nearbysearch” + “placedetails” with thread pools for lower latency</a:t>
            </a:r>
            <a:b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</a:b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VRPTW Solver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OR‑Tools routing model, initial PATH_CHEAPEST_ARC, guided local search, 10s time limit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1639491" y="452731"/>
            <a:ext cx="5411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orbel"/>
              <a:buNone/>
            </a:pPr>
            <a:r>
              <a:rPr b="1" lang="en" sz="21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Screenshots</a:t>
            </a:r>
            <a:endParaRPr b="1" sz="2100">
              <a:solidFill>
                <a:srgbClr val="722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0" y="4790048"/>
            <a:ext cx="9144000" cy="336000"/>
          </a:xfrm>
          <a:prstGeom prst="rect">
            <a:avLst/>
          </a:prstGeom>
          <a:solidFill>
            <a:srgbClr val="525B13"/>
          </a:solidFill>
          <a:ln cap="flat" cmpd="sng" w="9525">
            <a:solidFill>
              <a:srgbClr val="525B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F5CD"/>
              </a:buClr>
              <a:buSzPct val="1000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Engineering and Technological Innovation for Sustainable Development (ICETISD 2025)</a:t>
            </a:r>
            <a:endParaRPr b="1" i="0" sz="1400" u="none" cap="none" strike="noStrike">
              <a:solidFill>
                <a:srgbClr val="F1F5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610791" y="1350169"/>
            <a:ext cx="7458000" cy="3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&amp; Search.</a:t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b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—&gt;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 Panel</a:t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Radius slider (1–100 km), date pickers, type selectors (PO</a:t>
            </a: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categories)</a:t>
            </a:r>
            <a:b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Folium Map</a:t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Daily routes plotted, markers with popup details (name, time, rating)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975" y="1519513"/>
            <a:ext cx="2283600" cy="7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450" y="1579850"/>
            <a:ext cx="541925" cy="6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 rotWithShape="1">
          <a:blip r:embed="rId5">
            <a:alphaModFix/>
          </a:blip>
          <a:srcRect b="0" l="0" r="33029" t="0"/>
          <a:stretch/>
        </p:blipFill>
        <p:spPr>
          <a:xfrm>
            <a:off x="4493750" y="2388200"/>
            <a:ext cx="2241628" cy="7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8" y="3459175"/>
            <a:ext cx="1617750" cy="10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49187" y="2325225"/>
            <a:ext cx="1086174" cy="7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49175" y="2335051"/>
            <a:ext cx="1058531" cy="7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1639491" y="452731"/>
            <a:ext cx="5411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orbel"/>
              <a:buNone/>
            </a:pPr>
            <a:r>
              <a:rPr b="1" lang="en" sz="21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&amp; Discussion</a:t>
            </a:r>
            <a:endParaRPr b="1" sz="2100">
              <a:solidFill>
                <a:srgbClr val="722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0" y="4790048"/>
            <a:ext cx="9144000" cy="336000"/>
          </a:xfrm>
          <a:prstGeom prst="rect">
            <a:avLst/>
          </a:prstGeom>
          <a:solidFill>
            <a:srgbClr val="525B13"/>
          </a:solidFill>
          <a:ln cap="flat" cmpd="sng" w="9525">
            <a:solidFill>
              <a:srgbClr val="525B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F5CD"/>
              </a:buClr>
              <a:buSzPct val="1000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Engineering and Technological Innovation for Sustainable Development (ICETISD 2025)</a:t>
            </a:r>
            <a:endParaRPr b="1" i="0" sz="1400" u="none" cap="none" strike="noStrike">
              <a:solidFill>
                <a:srgbClr val="F1F5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610791" y="1350169"/>
            <a:ext cx="7458000" cy="3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~90 % of top‑5 matches were relevant in pilot tests.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FAISS search: ~0.2 s per query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OR‑Tools solve: ~8–12 s per day route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Limitations: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API latency (Google Maps), and dependency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dataset size limited to 50 locations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639491" y="452731"/>
            <a:ext cx="5411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orbel"/>
              <a:buNone/>
            </a:pPr>
            <a:r>
              <a:rPr b="1" lang="en" sz="21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&amp; References</a:t>
            </a:r>
            <a:endParaRPr b="1" sz="2100">
              <a:solidFill>
                <a:srgbClr val="722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0" y="4790048"/>
            <a:ext cx="9144000" cy="336000"/>
          </a:xfrm>
          <a:prstGeom prst="rect">
            <a:avLst/>
          </a:prstGeom>
          <a:solidFill>
            <a:srgbClr val="525B13"/>
          </a:solidFill>
          <a:ln cap="flat" cmpd="sng" w="9525">
            <a:solidFill>
              <a:srgbClr val="525B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F5CD"/>
              </a:buClr>
              <a:buSzPct val="1000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Engineering and Technological Innovation for Sustainable Development (ICETISD 2025)</a:t>
            </a:r>
            <a:endParaRPr b="1" i="0" sz="1400" u="none" cap="none" strike="noStrike">
              <a:solidFill>
                <a:srgbClr val="F1F5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610791" y="1350169"/>
            <a:ext cx="7458000" cy="3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novel, vision‑driven itinerary planner that marries aesthetics with practical routing.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Integrates homographic warping, CLIP, FAISS, Maps API, and OR‑Tools for end‑to‑end workflow.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 to larger locations’ dataset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 live traffic, weather, crowd data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user feedback loop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References: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Zhang &amp; Liu (2022)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J. Tourism Tech.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2022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Van-Hau Trieu et al.,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Int. J. Travel Studies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2023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Chen et al. arXiv:2109.08275, 2021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1639491" y="452731"/>
            <a:ext cx="5411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orbel"/>
              <a:buNone/>
            </a:pPr>
            <a:r>
              <a:rPr b="1" lang="en" sz="21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  <a:endParaRPr b="1" sz="2100">
              <a:solidFill>
                <a:srgbClr val="722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0" y="4790048"/>
            <a:ext cx="9144000" cy="336000"/>
          </a:xfrm>
          <a:prstGeom prst="rect">
            <a:avLst/>
          </a:prstGeom>
          <a:solidFill>
            <a:srgbClr val="525B13"/>
          </a:solidFill>
          <a:ln cap="flat" cmpd="sng" w="9525">
            <a:solidFill>
              <a:srgbClr val="525B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 fontScale="92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F5CD"/>
              </a:buClr>
              <a:buSzPct val="1000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Engineering and Technological Innovation for Sustainable Development (ICETISD 2025)</a:t>
            </a:r>
            <a:endParaRPr b="1" i="0" sz="1400" u="none" cap="none" strike="noStrike">
              <a:solidFill>
                <a:srgbClr val="F1F5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610791" y="1350169"/>
            <a:ext cx="7458000" cy="3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Authors: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Rovince Gangwar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Yash Goswami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Mohd. Uzair Khan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Seema Maitrey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Affiliation: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Dept. of Computer Science &amp; Engineering, KIET Group of Institutions, Ghaziabad, India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Contacts: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rovince.2125cse1106@kiet.edu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yash.2125cse1112@kiet.edu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mohd.2125cse1143@kiet.edu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seema.maitrey@kiet.edu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1639491" y="452731"/>
            <a:ext cx="5411391" cy="33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orbel"/>
              <a:buNone/>
            </a:pPr>
            <a:r>
              <a:rPr b="1" lang="en" sz="21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 &amp; Introduction</a:t>
            </a:r>
            <a:endParaRPr b="1" sz="2100">
              <a:solidFill>
                <a:srgbClr val="722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0" y="4790048"/>
            <a:ext cx="9144000" cy="335867"/>
          </a:xfrm>
          <a:prstGeom prst="rect">
            <a:avLst/>
          </a:prstGeom>
          <a:solidFill>
            <a:srgbClr val="525B13"/>
          </a:solidFill>
          <a:ln cap="flat" cmpd="sng" w="9525">
            <a:solidFill>
              <a:srgbClr val="525B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F5CD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Engineering and Technological Innovation for Sustainable Development (ICETISD 2025)</a:t>
            </a:r>
            <a:endParaRPr b="1" i="0" sz="1400" u="none" cap="none" strike="noStrike">
              <a:solidFill>
                <a:srgbClr val="F1F5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610791" y="1350169"/>
            <a:ext cx="7458075" cy="3144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Text‑Only Planning Falls Short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Relies solely on ratings, reviews, and popularity metrics, neglecting visual appeal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Rise of Visual Inspiration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Platforms like Instagram and Pinterest drive tourism choices by imagery, not text alone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Identified Gap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existing system connects a traveler’s photo directly with end‑to‑end itinerary planning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Goal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an input image, recommend visually similar attractions and optimize a practical route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1639491" y="452731"/>
            <a:ext cx="5411391" cy="33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orbel"/>
              <a:buNone/>
            </a:pPr>
            <a:r>
              <a:rPr b="1" lang="en" sz="21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Formulation</a:t>
            </a:r>
            <a:endParaRPr b="1" sz="2100">
              <a:solidFill>
                <a:srgbClr val="722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0" y="4790048"/>
            <a:ext cx="9144000" cy="335867"/>
          </a:xfrm>
          <a:prstGeom prst="rect">
            <a:avLst/>
          </a:prstGeom>
          <a:solidFill>
            <a:srgbClr val="525B13"/>
          </a:solidFill>
          <a:ln cap="flat" cmpd="sng" w="9525">
            <a:solidFill>
              <a:srgbClr val="525B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F5CD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Engineering and Technological Innovation for Sustainable Development (ICETISD 2025)</a:t>
            </a:r>
            <a:endParaRPr b="1" i="0" sz="1400" u="none" cap="none" strike="noStrike">
              <a:solidFill>
                <a:srgbClr val="F1F5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610791" y="1350169"/>
            <a:ext cx="7458075" cy="3144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an image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uploads a photo that captures their desired aesthetic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 to features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the photo into a 512‑dimensional CLIP embedding for similarity comparison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Retrieve matches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 FAISS index to find top K nearest‑neighbor locations by cosine similarity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 route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a Vehicle Routing Problem with Time Windows, including meal and lodging constraints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 itinerary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an interactive, multi‑day plan via Streamlit with embedded Folium map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1639491" y="452731"/>
            <a:ext cx="5411391" cy="33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orbel"/>
              <a:buNone/>
            </a:pPr>
            <a:r>
              <a:rPr b="1" lang="en" sz="21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High-Level Workflow</a:t>
            </a:r>
            <a:endParaRPr b="1" sz="2100">
              <a:solidFill>
                <a:srgbClr val="722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0" y="4790048"/>
            <a:ext cx="9144000" cy="335867"/>
          </a:xfrm>
          <a:prstGeom prst="rect">
            <a:avLst/>
          </a:prstGeom>
          <a:solidFill>
            <a:srgbClr val="525B13"/>
          </a:solidFill>
          <a:ln cap="flat" cmpd="sng" w="9525">
            <a:solidFill>
              <a:srgbClr val="525B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F5CD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Engineering and Technological Innovation for Sustainable Development (ICETISD 2025)</a:t>
            </a:r>
            <a:endParaRPr b="1" i="0" sz="1400" u="none" cap="none" strike="noStrike">
              <a:solidFill>
                <a:srgbClr val="F1F5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610791" y="1350169"/>
            <a:ext cx="7458075" cy="3144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Pre‑processing: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Homographic warping aligns and crops the region of interest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Embedding Generation: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CLIP model produces a normalized vector representing visual features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Search: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FAISS retrieves nearest neighbors in sub‑second time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Geospatial Enri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chment: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 Maps API provides coordinates, ratings, and opening hours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Itinerary Optimization: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OR‑Tools solves VRPTW under user‑defined time windows and penalties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 &amp; UI: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Streamlit UI allows parameter tweaks; Folium map shows the daily route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1639491" y="452731"/>
            <a:ext cx="5411391" cy="33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orbel"/>
              <a:buNone/>
            </a:pPr>
            <a:r>
              <a:rPr b="1" lang="en" sz="21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flowchart</a:t>
            </a:r>
            <a:endParaRPr b="1" sz="2100">
              <a:solidFill>
                <a:srgbClr val="722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0" y="4790048"/>
            <a:ext cx="9144000" cy="335867"/>
          </a:xfrm>
          <a:prstGeom prst="rect">
            <a:avLst/>
          </a:prstGeom>
          <a:solidFill>
            <a:srgbClr val="525B13"/>
          </a:solidFill>
          <a:ln cap="flat" cmpd="sng" w="9525">
            <a:solidFill>
              <a:srgbClr val="525B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F5CD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Engineering and Technological Innovation for Sustainable Development (ICETISD 2025)</a:t>
            </a:r>
            <a:endParaRPr b="1" i="0" sz="1400" u="none" cap="none" strike="noStrike">
              <a:solidFill>
                <a:srgbClr val="F1F5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610791" y="1350169"/>
            <a:ext cx="7458075" cy="3144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uploads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“Click to select your photo”</a:t>
            </a:r>
            <a:b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Warp &amp; Embed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“Align image, extract CLIP vector”</a:t>
            </a:r>
            <a:b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FAISS Search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“Retrieve top 5 similar places”</a:t>
            </a:r>
            <a:b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 Selection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“User picks a base location”</a:t>
            </a:r>
            <a:b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Maps API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“Fetch nearby attractions &amp; details”</a:t>
            </a:r>
            <a:b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VRPTW Solver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“Optimize daily routes”</a:t>
            </a:r>
            <a:b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&amp; Map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“Interactive display of itinerary”</a:t>
            </a:r>
            <a:endParaRPr i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2" y="892650"/>
            <a:ext cx="3264133" cy="37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1639491" y="452731"/>
            <a:ext cx="5411391" cy="33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orbel"/>
              <a:buNone/>
            </a:pPr>
            <a:r>
              <a:rPr b="1" lang="en" sz="21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Prior Works</a:t>
            </a:r>
            <a:endParaRPr b="1" sz="2100">
              <a:solidFill>
                <a:srgbClr val="722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0" y="4790048"/>
            <a:ext cx="9144000" cy="335867"/>
          </a:xfrm>
          <a:prstGeom prst="rect">
            <a:avLst/>
          </a:prstGeom>
          <a:solidFill>
            <a:srgbClr val="525B13"/>
          </a:solidFill>
          <a:ln cap="flat" cmpd="sng" w="9525">
            <a:solidFill>
              <a:srgbClr val="525B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F5CD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Engineering and Technological Innovation for Sustainable Development (ICETISD 2025)</a:t>
            </a:r>
            <a:endParaRPr b="1" i="0" sz="1400" u="none" cap="none" strike="noStrike">
              <a:solidFill>
                <a:srgbClr val="F1F5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610791" y="1350169"/>
            <a:ext cx="7458075" cy="3144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Zhang &amp; Liu (2022)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Implicit preference via images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Weakness: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Fails on ambiguous or noisy photos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Van-Hau Trieu et al. (2023)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Domestic “foreign‑like” experience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Weakness: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routing/time‑window support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Chen et al. (2021)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Multi‑level geo‑tag similarity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Weakness: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Computationally intensive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1639491" y="452731"/>
            <a:ext cx="5411391" cy="33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orbel"/>
              <a:buNone/>
            </a:pPr>
            <a:r>
              <a:rPr b="1" lang="en" sz="21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&amp; Improvements</a:t>
            </a:r>
            <a:endParaRPr b="1" sz="2100">
              <a:solidFill>
                <a:srgbClr val="722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0" y="4790048"/>
            <a:ext cx="9144000" cy="335867"/>
          </a:xfrm>
          <a:prstGeom prst="rect">
            <a:avLst/>
          </a:prstGeom>
          <a:solidFill>
            <a:srgbClr val="525B13"/>
          </a:solidFill>
          <a:ln cap="flat" cmpd="sng" w="9525">
            <a:solidFill>
              <a:srgbClr val="525B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F5CD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Engineering and Technological Innovation for Sustainable Development (ICETISD 2025)</a:t>
            </a:r>
            <a:endParaRPr b="1" i="0" sz="1400" u="none" cap="none" strike="noStrike">
              <a:solidFill>
                <a:srgbClr val="F1F5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183" name="Google Shape;183;p31"/>
          <p:cNvGraphicFramePr/>
          <p:nvPr/>
        </p:nvGraphicFramePr>
        <p:xfrm>
          <a:off x="952500" y="140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{85CA68DD-746F-4580-840D-2DD59B640F7A}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 Work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Limitation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This System’s Advance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Zhang &amp; Liu (2022)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Struggles on low‑quality inputs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Homographic warping cleans and aligns input images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Van-Hau Trieu et al.</a:t>
                      </a:r>
                      <a:r>
                        <a:rPr lang="en"/>
                        <a:t> (2023)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itinerary optimization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OR‑Tools VRPTW with meal/lodging time windows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Chen et al. (2021)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Heavy compute on multi‑level similarity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Batch CLIP + FAISS index for sub‑second retrieval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1639491" y="452731"/>
            <a:ext cx="5411391" cy="33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orbel"/>
              <a:buNone/>
            </a:pPr>
            <a:r>
              <a:rPr b="1" lang="en" sz="21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Highlights</a:t>
            </a:r>
            <a:endParaRPr b="1" sz="2100">
              <a:solidFill>
                <a:srgbClr val="722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0" y="4790048"/>
            <a:ext cx="9144000" cy="335867"/>
          </a:xfrm>
          <a:prstGeom prst="rect">
            <a:avLst/>
          </a:prstGeom>
          <a:solidFill>
            <a:srgbClr val="525B13"/>
          </a:solidFill>
          <a:ln cap="flat" cmpd="sng" w="9525">
            <a:solidFill>
              <a:srgbClr val="525B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F5CD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Engineering and Technological Innovation for Sustainable Development (ICETISD 2025)</a:t>
            </a:r>
            <a:endParaRPr b="1" i="0" sz="1400" u="none" cap="none" strike="noStrike">
              <a:solidFill>
                <a:srgbClr val="F1F5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610791" y="1350169"/>
            <a:ext cx="7458000" cy="3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Homographic Warping</a:t>
            </a:r>
            <a:b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– Ensures ROI (region of interest) alignment before embedding</a:t>
            </a:r>
            <a:b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</a:b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CLIP Embedding &amp; Normalization</a:t>
            </a:r>
            <a:b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– Creates unit‑length vectors for cosine search</a:t>
            </a:r>
            <a:b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</a:b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Centroid Aggregation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Robust per‑location signature via average of multiple images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9488" y="1328663"/>
            <a:ext cx="940575" cy="5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9488" y="2436725"/>
            <a:ext cx="1051575" cy="4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9499" y="3543800"/>
            <a:ext cx="1468250" cy="5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1639491" y="452731"/>
            <a:ext cx="5411391" cy="33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orbel"/>
              <a:buNone/>
            </a:pPr>
            <a:r>
              <a:rPr b="1" lang="en" sz="2100">
                <a:solidFill>
                  <a:srgbClr val="72281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Formulation</a:t>
            </a:r>
            <a:endParaRPr b="1" sz="2100">
              <a:solidFill>
                <a:srgbClr val="72281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0" y="4790048"/>
            <a:ext cx="9144000" cy="335867"/>
          </a:xfrm>
          <a:prstGeom prst="rect">
            <a:avLst/>
          </a:prstGeom>
          <a:solidFill>
            <a:srgbClr val="525B13"/>
          </a:solidFill>
          <a:ln cap="flat" cmpd="sng" w="9525">
            <a:solidFill>
              <a:srgbClr val="525B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F5CD"/>
              </a:buClr>
              <a:buSzPts val="1400"/>
              <a:buFont typeface="Times New Roman"/>
              <a:buNone/>
            </a:pP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i="0" lang="en" sz="1400" u="none" cap="none" strike="noStrike">
                <a:solidFill>
                  <a:srgbClr val="F1F5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International Conference on Engineering and Technological Innovation for Sustainable Development (ICETISD 2025)</a:t>
            </a:r>
            <a:endParaRPr b="1" i="0" sz="1400" u="none" cap="none" strike="noStrike">
              <a:solidFill>
                <a:srgbClr val="F1F5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610791" y="1350169"/>
            <a:ext cx="7458075" cy="3144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Haversine Distance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To calculate distance between two geographic points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Travel Time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Simple time-distance-speed relationship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ime‑Window Constraint:</a:t>
            </a:r>
            <a:b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Guarantees feasible visit times within opening hours</a:t>
            </a:r>
            <a:b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</a:b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 Function:</a:t>
            </a:r>
            <a:b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Balances travel cost and penalties for skipped POIs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317" y="1372675"/>
            <a:ext cx="2076057" cy="3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5322" y="1610038"/>
            <a:ext cx="2692792" cy="3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5325" y="2292625"/>
            <a:ext cx="705708" cy="3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5325" y="3020375"/>
            <a:ext cx="1198829" cy="289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55325" y="3701500"/>
            <a:ext cx="2180600" cy="4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