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3" r:id="rId5"/>
    <p:sldId id="264" r:id="rId6"/>
    <p:sldId id="267" r:id="rId7"/>
    <p:sldId id="257" r:id="rId8"/>
    <p:sldId id="266" r:id="rId9"/>
    <p:sldId id="271" r:id="rId10"/>
    <p:sldId id="272" r:id="rId11"/>
    <p:sldId id="260" r:id="rId12"/>
    <p:sldId id="273" r:id="rId13"/>
    <p:sldId id="274" r:id="rId14"/>
    <p:sldId id="275" r:id="rId15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A5ACE-BFB7-4527-8DE7-444918A61C35}">
          <p14:sldIdLst>
            <p14:sldId id="256"/>
            <p14:sldId id="263"/>
          </p14:sldIdLst>
        </p14:section>
        <p14:section name="Untitled Section" id="{B4F426B3-4A3D-49EC-986F-AC954C7C6DFA}">
          <p14:sldIdLst>
            <p14:sldId id="264"/>
            <p14:sldId id="267"/>
            <p14:sldId id="257"/>
            <p14:sldId id="266"/>
            <p14:sldId id="271"/>
            <p14:sldId id="272"/>
            <p14:sldId id="260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8CDF7-9F8D-40E8-9DFB-599ABFF2867A}" v="567" dt="2025-05-27T04:54:41.848"/>
    <p1510:client id="{EC16FC13-9BB4-4DF1-B68B-1CE2F27D5958}" v="5" dt="2025-05-27T05:21:41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40000" y="158400"/>
            <a:ext cx="895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000" y="18000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41" name="Picture 40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64000" y="115200"/>
            <a:ext cx="859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47560" y="162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80" name="Picture 79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0" y="12685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b="1" dirty="0">
                <a:solidFill>
                  <a:srgbClr val="2C3E50"/>
                </a:solidFill>
                <a:latin typeface="Arial"/>
                <a:cs typeface="Arial"/>
              </a:rPr>
              <a:t>Deep </a:t>
            </a:r>
            <a:r>
              <a:rPr lang="en-US" b="1" dirty="0" err="1">
                <a:solidFill>
                  <a:srgbClr val="2C3E50"/>
                </a:solidFill>
                <a:latin typeface="Arial"/>
                <a:cs typeface="Arial"/>
              </a:rPr>
              <a:t>TrafficFlow</a:t>
            </a:r>
            <a:r>
              <a:rPr lang="en-US" b="1" dirty="0">
                <a:solidFill>
                  <a:srgbClr val="2C3E50"/>
                </a:solidFill>
                <a:latin typeface="Arial"/>
                <a:cs typeface="Arial"/>
              </a:rPr>
              <a:t>: A Deep Learning Approach for Real-Time Traffic Monitoring and Congestion Reduction</a:t>
            </a:r>
            <a:endParaRPr lang="en-US" dirty="0"/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altLang="en-US" sz="2800" b="1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Group ID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: </a:t>
            </a:r>
            <a:r>
              <a:rPr lang="en-US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PCSE25-59</a:t>
            </a: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  <a:cs typeface="Times New Roman"/>
              </a:rPr>
              <a:t>Team Leader: </a:t>
            </a:r>
            <a:r>
              <a:rPr lang="en-US" b="1" spc="-1">
                <a:solidFill>
                  <a:srgbClr val="000000"/>
                </a:solidFill>
                <a:latin typeface="Times New Roman"/>
                <a:ea typeface="DejaVu Sans"/>
                <a:cs typeface="Times New Roman"/>
              </a:rPr>
              <a:t>Vikas Kumar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  <a:cs typeface="Times New Roman"/>
              </a:rPr>
              <a:t>		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Semester	: 8		Department: CSE</a:t>
            </a:r>
            <a:endParaRPr lang="en-IN" sz="1800" b="0" strike="noStrike" spc="-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  <a:cs typeface="Times New Roman"/>
              </a:rPr>
              <a:t>Group Member: </a:t>
            </a:r>
            <a:r>
              <a:rPr lang="en-US" b="1" spc="-1" dirty="0">
                <a:solidFill>
                  <a:srgbClr val="000000"/>
                </a:solidFill>
                <a:latin typeface="Times New Roman"/>
                <a:ea typeface="DejaVu Sans"/>
                <a:cs typeface="Times New Roman"/>
              </a:rPr>
              <a:t>Shreyansh Tiwari</a:t>
            </a:r>
            <a:r>
              <a:rPr lang="en-US" b="1" spc="-1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Semester	: 8		Department: </a:t>
            </a:r>
            <a:r>
              <a:rPr lang="en-US" b="1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  <a:sym typeface="+mn-ea"/>
              </a:rPr>
              <a:t>CSE</a:t>
            </a:r>
            <a:endParaRPr lang="en-IN" sz="1800" b="0" strike="noStrike" spc="-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1" strike="noStrike" spc="-1" dirty="0">
              <a:solidFill>
                <a:srgbClr val="000000"/>
              </a:solidFill>
              <a:latin typeface="Times New Roman"/>
              <a:ea typeface="Calibri" panose="020F0502020204030204"/>
              <a:cs typeface="Times New Roman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Name of Guide: </a:t>
            </a:r>
            <a:r>
              <a:rPr lang="en-US" b="1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Mr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.</a:t>
            </a:r>
            <a:r>
              <a:rPr lang="en-US" b="1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 Rahul Kumar Sharma</a:t>
            </a:r>
            <a:endParaRPr lang="en-IN" sz="1800" b="0" strike="noStrike" spc="-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Date of Presentation: </a:t>
            </a:r>
            <a:r>
              <a:rPr lang="en-US" b="1" spc="-1" dirty="0">
                <a:solidFill>
                  <a:srgbClr val="000000"/>
                </a:solidFill>
                <a:latin typeface="Times New Roman"/>
                <a:ea typeface="Calibri" panose="020F0502020204030204"/>
                <a:cs typeface="Times New Roman"/>
              </a:rPr>
              <a:t>27-05-2025</a:t>
            </a:r>
            <a:endParaRPr lang="en-IN" sz="1800" b="0" strike="noStrike" spc="-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Date of presentation: 17-05-2023</a:t>
            </a:r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DC1C-A5D3-AAD8-9B68-85D217430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s 132">
            <a:extLst>
              <a:ext uri="{FF2B5EF4-FFF2-40B4-BE49-F238E27FC236}">
                <a16:creationId xmlns:a16="http://schemas.microsoft.com/office/drawing/2014/main" id="{5B9AA8A5-A99B-A862-D1DD-522E4EB23964}"/>
              </a:ext>
            </a:extLst>
          </p:cNvPr>
          <p:cNvSpPr/>
          <p:nvPr/>
        </p:nvSpPr>
        <p:spPr>
          <a:xfrm>
            <a:off x="4500000" y="3008520"/>
            <a:ext cx="3232800" cy="76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endParaRPr lang="en-IN" sz="48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CustomShape 6">
            <a:extLst>
              <a:ext uri="{FF2B5EF4-FFF2-40B4-BE49-F238E27FC236}">
                <a16:creationId xmlns:a16="http://schemas.microsoft.com/office/drawing/2014/main" id="{DABD1E5A-985B-D9FE-A6E2-C44C8706C341}"/>
              </a:ext>
            </a:extLst>
          </p:cNvPr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26034A-6E07-1E5E-7C0F-329FCAC5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5" y="1051672"/>
            <a:ext cx="8811185" cy="54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FC7A1-DF9E-83D0-687F-A21C87A93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s 132">
            <a:extLst>
              <a:ext uri="{FF2B5EF4-FFF2-40B4-BE49-F238E27FC236}">
                <a16:creationId xmlns:a16="http://schemas.microsoft.com/office/drawing/2014/main" id="{29281780-14C5-857D-6EB7-2AC669CC0B48}"/>
              </a:ext>
            </a:extLst>
          </p:cNvPr>
          <p:cNvSpPr/>
          <p:nvPr/>
        </p:nvSpPr>
        <p:spPr>
          <a:xfrm>
            <a:off x="4500000" y="3008520"/>
            <a:ext cx="3232800" cy="76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endParaRPr lang="en-IN" sz="48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CustomShape 6">
            <a:extLst>
              <a:ext uri="{FF2B5EF4-FFF2-40B4-BE49-F238E27FC236}">
                <a16:creationId xmlns:a16="http://schemas.microsoft.com/office/drawing/2014/main" id="{288F19CD-E3F8-0E14-026F-BE0974AC787F}"/>
              </a:ext>
            </a:extLst>
          </p:cNvPr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3739D-BCA5-25AE-6230-4A29E381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41" y="1096776"/>
            <a:ext cx="69342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60067-C807-DA38-6CC5-D7EE9AF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s 132">
            <a:extLst>
              <a:ext uri="{FF2B5EF4-FFF2-40B4-BE49-F238E27FC236}">
                <a16:creationId xmlns:a16="http://schemas.microsoft.com/office/drawing/2014/main" id="{ED032849-33C9-491F-D3F6-48BABE3F8A08}"/>
              </a:ext>
            </a:extLst>
          </p:cNvPr>
          <p:cNvSpPr/>
          <p:nvPr/>
        </p:nvSpPr>
        <p:spPr>
          <a:xfrm>
            <a:off x="4500000" y="3008520"/>
            <a:ext cx="3232800" cy="76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endParaRPr lang="en-IN" sz="48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CustomShape 6">
            <a:extLst>
              <a:ext uri="{FF2B5EF4-FFF2-40B4-BE49-F238E27FC236}">
                <a16:creationId xmlns:a16="http://schemas.microsoft.com/office/drawing/2014/main" id="{3CFDF5B9-DA77-4958-E3AE-41CC896C1B8C}"/>
              </a:ext>
            </a:extLst>
          </p:cNvPr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4D7D1-5694-F2FC-28D4-E218D35134B7}"/>
              </a:ext>
            </a:extLst>
          </p:cNvPr>
          <p:cNvSpPr txBox="1"/>
          <p:nvPr/>
        </p:nvSpPr>
        <p:spPr>
          <a:xfrm>
            <a:off x="4847039" y="3130282"/>
            <a:ext cx="66092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989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71270" y="1052830"/>
            <a:ext cx="10379710" cy="600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Mapping of Our Project with Sustainable Development Goals (SDGs)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794625" y="188595"/>
            <a:ext cx="4397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  <p:graphicFrame>
        <p:nvGraphicFramePr>
          <p:cNvPr id="8" name="Table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1454196"/>
              </p:ext>
            </p:extLst>
          </p:nvPr>
        </p:nvGraphicFramePr>
        <p:xfrm>
          <a:off x="320675" y="1918335"/>
          <a:ext cx="2747645" cy="407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2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4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  <a:p>
                      <a:pPr>
                        <a:buNone/>
                      </a:pPr>
                      <a:endParaRPr lang="en-US" altLang="en-US" sz="4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SDG 3 – 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</a:rPr>
                        <a:t> Good Health and Well-Being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1738019"/>
              </p:ext>
            </p:extLst>
          </p:nvPr>
        </p:nvGraphicFramePr>
        <p:xfrm>
          <a:off x="3266440" y="1922145"/>
          <a:ext cx="27432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440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  <a:p>
                      <a:pPr>
                        <a:buNone/>
                      </a:pPr>
                      <a:endParaRPr lang="en-US" altLang="en-US" sz="4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SDG 9 – 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</a:rPr>
                        <a:t>Industry, Innovation and Infrastructure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13106157"/>
              </p:ext>
            </p:extLst>
          </p:nvPr>
        </p:nvGraphicFramePr>
        <p:xfrm>
          <a:off x="6207760" y="1917065"/>
          <a:ext cx="27432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440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  <a:p>
                      <a:pPr>
                        <a:buNone/>
                      </a:pPr>
                      <a:endParaRPr lang="en-US" altLang="en-US" sz="4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SDG 11 – 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</a:rPr>
                        <a:t>Sustainable Cities and Communities</a:t>
                      </a:r>
                      <a:endParaRPr lang="en-US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9013863"/>
              </p:ext>
            </p:extLst>
          </p:nvPr>
        </p:nvGraphicFramePr>
        <p:xfrm>
          <a:off x="9148445" y="1944370"/>
          <a:ext cx="27432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440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  <a:p>
                      <a:pPr>
                        <a:buNone/>
                      </a:pPr>
                      <a:endParaRPr lang="en-US" altLang="en-US" sz="4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SDG 13 – 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</a:rPr>
                        <a:t>Reduces vehicle idle time and emissions through optimized traffic flow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2976893"/>
              </p:ext>
            </p:extLst>
          </p:nvPr>
        </p:nvGraphicFramePr>
        <p:xfrm>
          <a:off x="214630" y="1484630"/>
          <a:ext cx="11512548" cy="256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 no.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Course Outcome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Apply machine learning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+mn-ea"/>
                        </a:rPr>
                        <a:t> and deep learn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ing algorithms for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real-time traffic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detection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and congestion prediction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Integrate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surveillance systems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and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video analytics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for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automated vehicle tracking and monitoring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Design and develop a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smart traffic management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system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using computer vision and predictive modeling techniques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.</a:t>
                      </a:r>
                      <a:endParaRPr lang="en-US" sz="16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lvl="0">
                        <a:buNone/>
                      </a:pPr>
                      <a:endParaRPr lang="en-US" altLang="zh-CN" sz="16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Times New Roman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Evaluate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the accuracy and efficiency of the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system using standard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performance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  <a:sym typeface="+mn-ea"/>
                        </a:rPr>
                        <a:t>metrics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(e.g., precision, recall, F1-score).</a:t>
                      </a:r>
                      <a:endParaRPr lang="en-US" sz="160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Times New Roman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0676601"/>
              </p:ext>
            </p:extLst>
          </p:nvPr>
        </p:nvGraphicFramePr>
        <p:xfrm>
          <a:off x="214630" y="4663701"/>
          <a:ext cx="1151382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PO no.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Program Outcome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PO1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chemeClr val="tx1"/>
                          </a:solidFill>
                        </a:rPr>
                        <a:t>Engineering Knowledge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Apply computer vision, deep learning, and AI concepts to solve real-world traffic challenges.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PO2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Problem Analysis:</a:t>
                      </a:r>
                      <a:r>
                        <a:rPr lang="en-US" alt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Identify, analyze, and address issues in vehicle detection, traffic congestion, and flow management.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PO3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Design/Development of Solutions:</a:t>
                      </a:r>
                      <a:r>
                        <a:rPr lang="en-US" altLang="en-US" sz="16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noProof="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Design and implement intelligent, scalable systems for real-time traffic monitoring.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 Box 21"/>
          <p:cNvSpPr txBox="1"/>
          <p:nvPr/>
        </p:nvSpPr>
        <p:spPr>
          <a:xfrm>
            <a:off x="3430905" y="981392"/>
            <a:ext cx="5080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Course Outcome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2994660" y="429323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 Outcome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7896225" y="188595"/>
            <a:ext cx="4445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065" y="188595"/>
            <a:ext cx="3785870" cy="1144905"/>
          </a:xfrm>
        </p:spPr>
        <p:txBody>
          <a:bodyPr/>
          <a:lstStyle/>
          <a:p>
            <a:pPr algn="ctr"/>
            <a:r>
              <a:rPr lang="en-US" sz="2800" b="1" u="sng">
                <a:latin typeface="Times New Roman" panose="02020603050405020304" charset="0"/>
                <a:cs typeface="Times New Roman" panose="02020603050405020304" charset="0"/>
              </a:rPr>
              <a:t>Project Outcome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824470" y="44450"/>
            <a:ext cx="4363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75A71-EB70-5AB9-F423-72905B1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82" y="1120588"/>
            <a:ext cx="4890837" cy="5446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s 121"/>
          <p:cNvSpPr/>
          <p:nvPr/>
        </p:nvSpPr>
        <p:spPr>
          <a:xfrm>
            <a:off x="4363200" y="976680"/>
            <a:ext cx="535068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Project Objectives</a:t>
            </a:r>
            <a:endParaRPr lang="en-IN" sz="32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CustomShape 1_1"/>
          <p:cNvSpPr/>
          <p:nvPr/>
        </p:nvSpPr>
        <p:spPr>
          <a:xfrm>
            <a:off x="838080" y="2163960"/>
            <a:ext cx="11096911" cy="373161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Real-Time Traffic Monitoring:</a:t>
            </a:r>
            <a:br>
              <a:rPr lang="en-US" b="1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</a:br>
            <a:r>
              <a:rPr lang="en-US" b="1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Utilize computer vision and deep learning (Fast R-CNN) to continuously monitor traffic flow from video feeds for accurate vehicle detection and classification.</a:t>
            </a: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Intelligent Congestion Prediction:</a:t>
            </a:r>
            <a:br>
              <a:rPr lang="en-US" b="1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</a:br>
            <a:r>
              <a:rPr lang="en-US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Implement machine learning models (e.g., Random Forest) to analyze traffic density and patterns for early prediction of congestion, enabling proactive management.</a:t>
            </a: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Anomaly and Incident Detection:</a:t>
            </a:r>
            <a:br>
              <a:rPr lang="en-US" b="1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</a:br>
            <a:r>
              <a:rPr lang="en-US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Track vehicle trajectories using Kalman filters to identify unusual movement patterns (e.g., sudden stops, illegal lane changes) that may indicate accidents or disruptions.</a:t>
            </a:r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Scalable and Automated Traffic Control:</a:t>
            </a:r>
            <a:br>
              <a:rPr lang="en-US" b="1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</a:br>
            <a:r>
              <a:rPr lang="en-US" spc="-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Design a modular, real-time system capable of integrating with smart city infrastructure (e.g., adaptive traffic signals, emergency dispatch) to improve urban mobility and reduce manual oversight.</a:t>
            </a:r>
            <a:endParaRPr lang="en-US" alt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24" name="Text Box 123"/>
          <p:cNvSpPr txBox="1"/>
          <p:nvPr/>
        </p:nvSpPr>
        <p:spPr>
          <a:xfrm>
            <a:off x="7740000" y="432000"/>
            <a:ext cx="431676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076" y="233419"/>
            <a:ext cx="2883535" cy="763270"/>
          </a:xfrm>
        </p:spPr>
        <p:txBody>
          <a:bodyPr/>
          <a:lstStyle/>
          <a:p>
            <a:pPr algn="ctr"/>
            <a:r>
              <a:rPr lang="en-US" sz="3200" b="1" u="sng" dirty="0" err="1">
                <a:latin typeface="Times New Roman"/>
                <a:cs typeface="Times New Roman"/>
              </a:rPr>
              <a:t>FlowChart</a:t>
            </a:r>
            <a:r>
              <a:rPr lang="en-US" sz="3200" b="1" u="sng" dirty="0">
                <a:latin typeface="Times New Roman"/>
                <a:cs typeface="Times New Roman"/>
              </a:rPr>
              <a:t> OF Model</a:t>
            </a:r>
            <a:endParaRPr lang="en-US" sz="3200" b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96225" y="44450"/>
            <a:ext cx="4356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2EDC5-EF51-1446-BA65-C2BACA88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5" y="1066800"/>
            <a:ext cx="10817598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/>
          </p:nvPr>
        </p:nvSpPr>
        <p:spPr>
          <a:xfrm>
            <a:off x="727710" y="1263015"/>
            <a:ext cx="10972165" cy="536257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Models Used: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Fast Convolutional Neural Networks (CNN):</a:t>
            </a: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Used for real-time vehicle detection and classification from traffic surveillance footage.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Implemented using </a:t>
            </a:r>
            <a:r>
              <a:rPr lang="en-US" b="1" dirty="0">
                <a:solidFill>
                  <a:srgbClr val="000000"/>
                </a:solidFill>
              </a:rPr>
              <a:t>Fast R-CNN</a:t>
            </a:r>
            <a:r>
              <a:rPr lang="en-US" dirty="0">
                <a:solidFill>
                  <a:srgbClr val="000000"/>
                </a:solidFill>
              </a:rPr>
              <a:t>, which provides accurate bounding boxes and class labels for various vehicle types (car, truck, bike, etc.).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Random Forest:</a:t>
            </a: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Applied for traffic congestion prediction based on historical data.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Kalman Filter:</a:t>
            </a:r>
            <a:endParaRPr lang="en-US" dirty="0">
              <a:solidFill>
                <a:srgbClr val="000000"/>
              </a:solidFill>
            </a:endParaRPr>
          </a:p>
          <a:p>
            <a:pPr marL="914400" lvl="2"/>
            <a:r>
              <a:rPr lang="en-US" dirty="0">
                <a:solidFill>
                  <a:srgbClr val="000000"/>
                </a:solidFill>
              </a:rPr>
              <a:t>Used for </a:t>
            </a:r>
            <a:r>
              <a:rPr lang="en-US" b="1" dirty="0">
                <a:solidFill>
                  <a:srgbClr val="000000"/>
                </a:solidFill>
              </a:rPr>
              <a:t>vehicle tracking</a:t>
            </a:r>
            <a:r>
              <a:rPr lang="en-US" dirty="0">
                <a:solidFill>
                  <a:srgbClr val="000000"/>
                </a:solidFill>
              </a:rPr>
              <a:t> and path prediction across multiple frame</a:t>
            </a:r>
            <a:r>
              <a:rPr lang="en-US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dirty="0"/>
          </a:p>
          <a:p>
            <a:pPr marL="914400" lvl="2"/>
            <a:endParaRPr lang="en-US" alt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/>
            <a:endParaRPr lang="en-US" alt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Dataset: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750" b="1" dirty="0">
                <a:solidFill>
                  <a:srgbClr val="000000"/>
                </a:solidFill>
                <a:latin typeface="Times New Roman"/>
                <a:cs typeface="Times New Roman"/>
              </a:rPr>
              <a:t>Image Dataset:</a:t>
            </a: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000000"/>
                </a:solidFill>
              </a:rPr>
              <a:t>Real-world traffic surveillance footage of intersections and highways.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750" dirty="0">
                <a:solidFill>
                  <a:srgbClr val="000000"/>
                </a:solidFill>
                <a:latin typeface="Times New Roman"/>
                <a:cs typeface="Times New Roman"/>
              </a:rPr>
              <a:t>Sourced from Kaggle and MIT Dataset</a:t>
            </a:r>
            <a:endParaRPr lang="en-US" altLang="en-US" sz="1750" dirty="0">
              <a:latin typeface="Times New Roman"/>
              <a:cs typeface="Times New 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750" b="1" dirty="0">
                <a:latin typeface="Times New Roman"/>
                <a:cs typeface="Times New Roman"/>
              </a:rPr>
              <a:t>Sensor Dataset: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en-US" sz="1750" dirty="0">
                <a:latin typeface="Times New Roman"/>
                <a:cs typeface="Times New Roman"/>
              </a:rPr>
              <a:t>20000+ time stamp data point</a:t>
            </a:r>
            <a:endParaRPr lang="en-US" altLang="en-US" sz="1750" b="0" dirty="0">
              <a:latin typeface="Times New Roman"/>
              <a:cs typeface="Times New Roman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750" dirty="0">
                <a:latin typeface="Times New Roman"/>
                <a:cs typeface="Times New Roman"/>
              </a:rPr>
              <a:t>Features – Vehicles count , Timing</a:t>
            </a:r>
            <a:endParaRPr lang="en-US" altLang="en-US" sz="1750" b="0" dirty="0">
              <a:latin typeface="Times New Roman"/>
              <a:cs typeface="Times New Roman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752080" y="44450"/>
            <a:ext cx="4406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824470" y="116840"/>
            <a:ext cx="4316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 dirty="0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0073005" y="3658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403AA-B1E6-81E4-2E35-D271A53D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1" y="1025058"/>
            <a:ext cx="7219950" cy="5625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09894-1FE2-FE59-B676-08A135E0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588" y="1024778"/>
            <a:ext cx="4975411" cy="56152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s 132"/>
          <p:cNvSpPr/>
          <p:nvPr/>
        </p:nvSpPr>
        <p:spPr>
          <a:xfrm>
            <a:off x="4500000" y="3008520"/>
            <a:ext cx="3232800" cy="76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endParaRPr lang="en-IN" sz="48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55E91B-F982-CC36-481B-78C4E12B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74" y="1464889"/>
            <a:ext cx="10573310" cy="49031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6*320"/>
  <p:tag name="TABLE_ENDDRAG_RECT" val="32*151*216*3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9*316"/>
  <p:tag name="TABLE_ENDDRAG_RECT" val="258*155*209*3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21*215"/>
  <p:tag name="TABLE_ENDDRAG_RECT" val="478*153*221*2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6*213"/>
  <p:tag name="TABLE_ENDDRAG_RECT" val="720*153*196*2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06*183"/>
  <p:tag name="TABLE_ENDDRAG_RECT" val="16*116*906*1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06*134"/>
  <p:tag name="TABLE_ENDDRAG_RECT" val="16*385*906*134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3670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Project Outcome</vt:lpstr>
      <vt:lpstr>PowerPoint Presentation</vt:lpstr>
      <vt:lpstr>FlowChart OF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Jalaj Pateria</dc:creator>
  <cp:lastModifiedBy>Rani Asmit</cp:lastModifiedBy>
  <cp:revision>375</cp:revision>
  <dcterms:created xsi:type="dcterms:W3CDTF">2020-11-28T07:11:00Z</dcterms:created>
  <dcterms:modified xsi:type="dcterms:W3CDTF">2025-05-27T05:22:07Z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13</vt:i4>
  </property>
  <property fmtid="{D5CDD505-2E9C-101B-9397-08002B2CF9AE}" pid="11" name="ICV">
    <vt:lpwstr>4F342320FCC646BB992378FC4A86CBB9_12</vt:lpwstr>
  </property>
  <property fmtid="{D5CDD505-2E9C-101B-9397-08002B2CF9AE}" pid="12" name="KSOProductBuildVer">
    <vt:lpwstr>1033-12.2.0.21179</vt:lpwstr>
  </property>
</Properties>
</file>