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League Spartan" charset="1" panose="00000800000000000000"/>
      <p:regular r:id="rId20"/>
    </p:embeddedFont>
    <p:embeddedFont>
      <p:font typeface="Montserrat Bold" charset="1" panose="00000600000000000000"/>
      <p:regular r:id="rId21"/>
    </p:embeddedFont>
    <p:embeddedFont>
      <p:font typeface="Montserrat" charset="1" panose="00000500000000000000"/>
      <p:regular r:id="rId22"/>
    </p:embeddedFont>
    <p:embeddedFont>
      <p:font typeface="Cocomat Pro Heavy" charset="1" panose="00000A00000000000000"/>
      <p:regular r:id="rId23"/>
    </p:embeddedFont>
    <p:embeddedFont>
      <p:font typeface="Montserrat Bold Italics" charset="1" panose="00000600000000000000"/>
      <p:regular r:id="rId24"/>
    </p:embeddedFont>
    <p:embeddedFont>
      <p:font typeface="Agrandir Grand Black" charset="1" panose="00000A07000000000000"/>
      <p:regular r:id="rId25"/>
    </p:embeddedFont>
    <p:embeddedFont>
      <p:font typeface="Horizon" charset="1" panose="02000500000000000000"/>
      <p:regular r:id="rId26"/>
    </p:embeddedFont>
    <p:embeddedFont>
      <p:font typeface="Montserrat Semi-Bold" charset="1" panose="00000700000000000000"/>
      <p:regular r:id="rId27"/>
    </p:embeddedFont>
    <p:embeddedFont>
      <p:font typeface="Montserrat Semi-Bold Bold" charset="1" panose="00000800000000000000"/>
      <p:regular r:id="rId28"/>
    </p:embeddedFont>
    <p:embeddedFont>
      <p:font typeface="Shrikhand" charset="1" panose="02000000000000000000"/>
      <p:regular r:id="rId29"/>
    </p:embeddedFont>
    <p:embeddedFont>
      <p:font typeface="Abril Fatface" charset="1" panose="02000503000000020003"/>
      <p:regular r:id="rId30"/>
    </p:embeddedFont>
    <p:embeddedFont>
      <p:font typeface="Montserrat Semi-Bold Italics" charset="1" panose="00000700000000000000"/>
      <p:regular r:id="rId31"/>
    </p:embeddedFont>
    <p:embeddedFont>
      <p:font typeface="Montserrat Semi-Bold Bold Italics" charset="1" panose="00000800000000000000"/>
      <p:regular r:id="rId32"/>
    </p:embeddedFont>
    <p:embeddedFont>
      <p:font typeface="Montserrat Classic Bold" charset="1" panose="0000080000000000000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11.pn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33.png" Type="http://schemas.openxmlformats.org/officeDocument/2006/relationships/image"/><Relationship Id="rId8" Target="../media/image3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1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png" Type="http://schemas.openxmlformats.org/officeDocument/2006/relationships/image"/><Relationship Id="rId11" Target="../media/image2.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14" Target="../media/image43.png" Type="http://schemas.openxmlformats.org/officeDocument/2006/relationships/image"/><Relationship Id="rId15" Target="../media/image44.svg" Type="http://schemas.openxmlformats.org/officeDocument/2006/relationships/image"/><Relationship Id="rId16" Target="../media/image11.png" Type="http://schemas.openxmlformats.org/officeDocument/2006/relationships/image"/><Relationship Id="rId2" Target="../media/image35.png" Type="http://schemas.openxmlformats.org/officeDocument/2006/relationships/image"/><Relationship Id="rId3" Target="../media/image36.svg" Type="http://schemas.openxmlformats.org/officeDocument/2006/relationships/image"/><Relationship Id="rId4" Target="../media/image37.png" Type="http://schemas.openxmlformats.org/officeDocument/2006/relationships/image"/><Relationship Id="rId5" Target="../media/image38.svg" Type="http://schemas.openxmlformats.org/officeDocument/2006/relationships/image"/><Relationship Id="rId6" Target="../media/image39.png" Type="http://schemas.openxmlformats.org/officeDocument/2006/relationships/image"/><Relationship Id="rId7" Target="../media/image40.svg" Type="http://schemas.openxmlformats.org/officeDocument/2006/relationships/image"/><Relationship Id="rId8" Target="../media/image41.png" Type="http://schemas.openxmlformats.org/officeDocument/2006/relationships/image"/><Relationship Id="rId9" Target="../media/image4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45.png" Type="http://schemas.openxmlformats.org/officeDocument/2006/relationships/image"/><Relationship Id="rId5" Target="../media/image46.svg" Type="http://schemas.openxmlformats.org/officeDocument/2006/relationships/image"/><Relationship Id="rId6" Target="../media/image1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47.png" Type="http://schemas.openxmlformats.org/officeDocument/2006/relationships/image"/><Relationship Id="rId7" Target="../media/image48.svg" Type="http://schemas.openxmlformats.org/officeDocument/2006/relationships/image"/><Relationship Id="rId8" Target="../media/image1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1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1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1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6.png" Type="http://schemas.openxmlformats.org/officeDocument/2006/relationships/image"/><Relationship Id="rId5" Target="../media/image11.pn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11.png" Type="http://schemas.openxmlformats.org/officeDocument/2006/relationships/image"/><Relationship Id="rId5" Target="../media/image29.png" Type="http://schemas.openxmlformats.org/officeDocument/2006/relationships/image"/><Relationship Id="rId6" Target="../media/image30.svg" Type="http://schemas.openxmlformats.org/officeDocument/2006/relationships/image"/><Relationship Id="rId7" Target="../media/image31.png" Type="http://schemas.openxmlformats.org/officeDocument/2006/relationships/image"/><Relationship Id="rId8" Target="../media/image3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B0C5FF"/>
        </a:solidFill>
      </p:bgPr>
    </p:bg>
    <p:spTree>
      <p:nvGrpSpPr>
        <p:cNvPr id="1" name=""/>
        <p:cNvGrpSpPr/>
        <p:nvPr/>
      </p:nvGrpSpPr>
      <p:grpSpPr>
        <a:xfrm>
          <a:off x="0" y="0"/>
          <a:ext cx="0" cy="0"/>
          <a:chOff x="0" y="0"/>
          <a:chExt cx="0" cy="0"/>
        </a:xfrm>
      </p:grpSpPr>
      <p:sp>
        <p:nvSpPr>
          <p:cNvPr name="Freeform 2" id="2"/>
          <p:cNvSpPr/>
          <p:nvPr/>
        </p:nvSpPr>
        <p:spPr>
          <a:xfrm flipH="false" flipV="false" rot="0">
            <a:off x="10560112" y="-6875490"/>
            <a:ext cx="13398375" cy="12377222"/>
          </a:xfrm>
          <a:custGeom>
            <a:avLst/>
            <a:gdLst/>
            <a:ahLst/>
            <a:cxnLst/>
            <a:rect r="r" b="b" t="t" l="l"/>
            <a:pathLst>
              <a:path h="12377222" w="13398375">
                <a:moveTo>
                  <a:pt x="0" y="0"/>
                </a:moveTo>
                <a:lnTo>
                  <a:pt x="13398376" y="0"/>
                </a:lnTo>
                <a:lnTo>
                  <a:pt x="13398376" y="12377222"/>
                </a:lnTo>
                <a:lnTo>
                  <a:pt x="0" y="12377222"/>
                </a:lnTo>
                <a:lnTo>
                  <a:pt x="0" y="0"/>
                </a:lnTo>
                <a:close/>
              </a:path>
            </a:pathLst>
          </a:custGeom>
          <a:blipFill>
            <a:blip r:embed="rId2">
              <a:alphaModFix amt="43999"/>
              <a:extLst>
                <a:ext uri="{96DAC541-7B7A-43D3-8B79-37D633B846F1}">
                  <asvg:svgBlip xmlns:asvg="http://schemas.microsoft.com/office/drawing/2016/SVG/main" r:embed="rId3"/>
                </a:ext>
              </a:extLst>
            </a:blip>
            <a:stretch>
              <a:fillRect l="0" t="-6179" r="-211836" b="0"/>
            </a:stretch>
          </a:blipFill>
        </p:spPr>
      </p:sp>
      <p:sp>
        <p:nvSpPr>
          <p:cNvPr name="Freeform 3" id="3"/>
          <p:cNvSpPr/>
          <p:nvPr/>
        </p:nvSpPr>
        <p:spPr>
          <a:xfrm flipH="false" flipV="false" rot="0">
            <a:off x="-914324" y="5764267"/>
            <a:ext cx="19437557" cy="7341025"/>
          </a:xfrm>
          <a:custGeom>
            <a:avLst/>
            <a:gdLst/>
            <a:ahLst/>
            <a:cxnLst/>
            <a:rect r="r" b="b" t="t" l="l"/>
            <a:pathLst>
              <a:path h="7341025" w="19437557">
                <a:moveTo>
                  <a:pt x="0" y="0"/>
                </a:moveTo>
                <a:lnTo>
                  <a:pt x="19437557" y="0"/>
                </a:lnTo>
                <a:lnTo>
                  <a:pt x="19437557" y="7341026"/>
                </a:lnTo>
                <a:lnTo>
                  <a:pt x="0" y="73410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0" y="2913991"/>
            <a:ext cx="5840822" cy="7373009"/>
          </a:xfrm>
          <a:custGeom>
            <a:avLst/>
            <a:gdLst/>
            <a:ahLst/>
            <a:cxnLst/>
            <a:rect r="r" b="b" t="t" l="l"/>
            <a:pathLst>
              <a:path h="7373009" w="5840822">
                <a:moveTo>
                  <a:pt x="5840822" y="0"/>
                </a:moveTo>
                <a:lnTo>
                  <a:pt x="0" y="0"/>
                </a:lnTo>
                <a:lnTo>
                  <a:pt x="0" y="7373009"/>
                </a:lnTo>
                <a:lnTo>
                  <a:pt x="5840822" y="7373009"/>
                </a:lnTo>
                <a:lnTo>
                  <a:pt x="584082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474580" y="358839"/>
            <a:ext cx="1569439" cy="1838289"/>
          </a:xfrm>
          <a:custGeom>
            <a:avLst/>
            <a:gdLst/>
            <a:ahLst/>
            <a:cxnLst/>
            <a:rect r="r" b="b" t="t" l="l"/>
            <a:pathLst>
              <a:path h="1838289" w="1569439">
                <a:moveTo>
                  <a:pt x="0" y="0"/>
                </a:moveTo>
                <a:lnTo>
                  <a:pt x="1569440" y="0"/>
                </a:lnTo>
                <a:lnTo>
                  <a:pt x="1569440" y="1838289"/>
                </a:lnTo>
                <a:lnTo>
                  <a:pt x="0" y="183828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12794401" y="7219621"/>
            <a:ext cx="8307535" cy="2958118"/>
          </a:xfrm>
          <a:prstGeom prst="rect">
            <a:avLst/>
          </a:prstGeom>
        </p:spPr>
        <p:txBody>
          <a:bodyPr anchor="t" rtlCol="false" tIns="0" lIns="0" bIns="0" rIns="0">
            <a:spAutoFit/>
          </a:bodyPr>
          <a:lstStyle/>
          <a:p>
            <a:pPr algn="just">
              <a:lnSpc>
                <a:spcPts val="3904"/>
              </a:lnSpc>
            </a:pPr>
            <a:r>
              <a:rPr lang="en-US" sz="2788">
                <a:solidFill>
                  <a:srgbClr val="000000"/>
                </a:solidFill>
                <a:latin typeface="League Spartan"/>
                <a:ea typeface="League Spartan"/>
                <a:cs typeface="League Spartan"/>
                <a:sym typeface="League Spartan"/>
              </a:rPr>
              <a:t>Developed By-</a:t>
            </a:r>
          </a:p>
          <a:p>
            <a:pPr algn="just">
              <a:lnSpc>
                <a:spcPts val="3904"/>
              </a:lnSpc>
            </a:pPr>
            <a:r>
              <a:rPr lang="en-US" sz="2788" b="true">
                <a:solidFill>
                  <a:srgbClr val="000000"/>
                </a:solidFill>
                <a:latin typeface="Montserrat Bold"/>
                <a:ea typeface="Montserrat Bold"/>
                <a:cs typeface="Montserrat Bold"/>
                <a:sym typeface="Montserrat Bold"/>
              </a:rPr>
              <a:t>Utkarsh Jain- 2100290100178</a:t>
            </a:r>
          </a:p>
          <a:p>
            <a:pPr algn="just">
              <a:lnSpc>
                <a:spcPts val="3904"/>
              </a:lnSpc>
            </a:pPr>
            <a:r>
              <a:rPr lang="en-US" sz="2788" b="true">
                <a:solidFill>
                  <a:srgbClr val="000000"/>
                </a:solidFill>
                <a:latin typeface="Montserrat Bold"/>
                <a:ea typeface="Montserrat Bold"/>
                <a:cs typeface="Montserrat Bold"/>
                <a:sym typeface="Montserrat Bold"/>
              </a:rPr>
              <a:t>Pranav Mishra- 2100290100116</a:t>
            </a:r>
          </a:p>
          <a:p>
            <a:pPr algn="just">
              <a:lnSpc>
                <a:spcPts val="3904"/>
              </a:lnSpc>
            </a:pPr>
            <a:r>
              <a:rPr lang="en-US" sz="2788" b="true">
                <a:solidFill>
                  <a:srgbClr val="000000"/>
                </a:solidFill>
                <a:latin typeface="Montserrat Bold"/>
                <a:ea typeface="Montserrat Bold"/>
                <a:cs typeface="Montserrat Bold"/>
                <a:sym typeface="Montserrat Bold"/>
              </a:rPr>
              <a:t>Tushar Kumar- 2100290100176</a:t>
            </a:r>
          </a:p>
          <a:p>
            <a:pPr algn="just">
              <a:lnSpc>
                <a:spcPts val="3904"/>
              </a:lnSpc>
            </a:pPr>
            <a:r>
              <a:rPr lang="en-US" sz="2788">
                <a:solidFill>
                  <a:srgbClr val="000000"/>
                </a:solidFill>
                <a:latin typeface="League Spartan"/>
                <a:ea typeface="League Spartan"/>
                <a:cs typeface="League Spartan"/>
                <a:sym typeface="League Spartan"/>
              </a:rPr>
              <a:t>Guide Name-</a:t>
            </a:r>
          </a:p>
          <a:p>
            <a:pPr algn="just">
              <a:lnSpc>
                <a:spcPts val="3904"/>
              </a:lnSpc>
            </a:pPr>
            <a:r>
              <a:rPr lang="en-US" sz="2788">
                <a:solidFill>
                  <a:srgbClr val="000000"/>
                </a:solidFill>
                <a:latin typeface="Montserrat"/>
                <a:ea typeface="Montserrat"/>
                <a:cs typeface="Montserrat"/>
                <a:sym typeface="Montserrat"/>
              </a:rPr>
              <a:t>M</a:t>
            </a:r>
            <a:r>
              <a:rPr lang="en-US" b="true" sz="2788">
                <a:solidFill>
                  <a:srgbClr val="000000"/>
                </a:solidFill>
                <a:latin typeface="Montserrat Bold"/>
                <a:ea typeface="Montserrat Bold"/>
                <a:cs typeface="Montserrat Bold"/>
                <a:sym typeface="Montserrat Bold"/>
              </a:rPr>
              <a:t>r. Rahul Kumar Sharma</a:t>
            </a:r>
          </a:p>
        </p:txBody>
      </p:sp>
      <p:sp>
        <p:nvSpPr>
          <p:cNvPr name="Freeform 7" id="7"/>
          <p:cNvSpPr/>
          <p:nvPr/>
        </p:nvSpPr>
        <p:spPr>
          <a:xfrm flipH="false" flipV="false" rot="0">
            <a:off x="10771713" y="8272430"/>
            <a:ext cx="1704180" cy="1722119"/>
          </a:xfrm>
          <a:custGeom>
            <a:avLst/>
            <a:gdLst/>
            <a:ahLst/>
            <a:cxnLst/>
            <a:rect r="r" b="b" t="t" l="l"/>
            <a:pathLst>
              <a:path h="1722119" w="1704180">
                <a:moveTo>
                  <a:pt x="0" y="0"/>
                </a:moveTo>
                <a:lnTo>
                  <a:pt x="1704180" y="0"/>
                </a:lnTo>
                <a:lnTo>
                  <a:pt x="1704180" y="1722119"/>
                </a:lnTo>
                <a:lnTo>
                  <a:pt x="0" y="172211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0" y="0"/>
            <a:ext cx="4598402" cy="1498356"/>
          </a:xfrm>
          <a:custGeom>
            <a:avLst/>
            <a:gdLst/>
            <a:ahLst/>
            <a:cxnLst/>
            <a:rect r="r" b="b" t="t" l="l"/>
            <a:pathLst>
              <a:path h="1498356" w="4598402">
                <a:moveTo>
                  <a:pt x="0" y="0"/>
                </a:moveTo>
                <a:lnTo>
                  <a:pt x="4598402" y="0"/>
                </a:lnTo>
                <a:lnTo>
                  <a:pt x="4598402" y="1498356"/>
                </a:lnTo>
                <a:lnTo>
                  <a:pt x="0" y="1498356"/>
                </a:lnTo>
                <a:lnTo>
                  <a:pt x="0" y="0"/>
                </a:lnTo>
                <a:close/>
              </a:path>
            </a:pathLst>
          </a:custGeom>
          <a:blipFill>
            <a:blip r:embed="rId12"/>
            <a:stretch>
              <a:fillRect l="0" t="0" r="0" b="0"/>
            </a:stretch>
          </a:blipFill>
        </p:spPr>
      </p:sp>
      <p:sp>
        <p:nvSpPr>
          <p:cNvPr name="TextBox 9" id="9"/>
          <p:cNvSpPr txBox="true"/>
          <p:nvPr/>
        </p:nvSpPr>
        <p:spPr>
          <a:xfrm rot="0">
            <a:off x="4964258" y="589073"/>
            <a:ext cx="11325189" cy="1358772"/>
          </a:xfrm>
          <a:prstGeom prst="rect">
            <a:avLst/>
          </a:prstGeom>
        </p:spPr>
        <p:txBody>
          <a:bodyPr anchor="t" rtlCol="false" tIns="0" lIns="0" bIns="0" rIns="0">
            <a:spAutoFit/>
          </a:bodyPr>
          <a:lstStyle/>
          <a:p>
            <a:pPr algn="l">
              <a:lnSpc>
                <a:spcPts val="10736"/>
              </a:lnSpc>
            </a:pPr>
            <a:r>
              <a:rPr lang="en-US" sz="8800">
                <a:solidFill>
                  <a:srgbClr val="05066D"/>
                </a:solidFill>
                <a:latin typeface="Cocomat Pro Heavy"/>
                <a:ea typeface="Cocomat Pro Heavy"/>
                <a:cs typeface="Cocomat Pro Heavy"/>
                <a:sym typeface="Cocomat Pro Heavy"/>
              </a:rPr>
              <a:t>"MAJOR PROJECT"</a:t>
            </a:r>
          </a:p>
        </p:txBody>
      </p:sp>
      <p:sp>
        <p:nvSpPr>
          <p:cNvPr name="TextBox 10" id="10"/>
          <p:cNvSpPr txBox="true"/>
          <p:nvPr/>
        </p:nvSpPr>
        <p:spPr>
          <a:xfrm rot="0">
            <a:off x="5688996" y="1900338"/>
            <a:ext cx="11869615" cy="3863929"/>
          </a:xfrm>
          <a:prstGeom prst="rect">
            <a:avLst/>
          </a:prstGeom>
        </p:spPr>
        <p:txBody>
          <a:bodyPr anchor="t" rtlCol="false" tIns="0" lIns="0" bIns="0" rIns="0">
            <a:spAutoFit/>
          </a:bodyPr>
          <a:lstStyle/>
          <a:p>
            <a:pPr algn="l">
              <a:lnSpc>
                <a:spcPts val="6122"/>
              </a:lnSpc>
            </a:pPr>
            <a:r>
              <a:rPr lang="en-US" sz="5018">
                <a:solidFill>
                  <a:srgbClr val="5E17EB"/>
                </a:solidFill>
                <a:latin typeface="Cocomat Pro Heavy"/>
                <a:ea typeface="Cocomat Pro Heavy"/>
                <a:cs typeface="Cocomat Pro Heavy"/>
                <a:sym typeface="Cocomat Pro Heavy"/>
              </a:rPr>
              <a:t>ADVANCED PROGNOSTIC FRAMEWORK FOR</a:t>
            </a:r>
          </a:p>
          <a:p>
            <a:pPr algn="l">
              <a:lnSpc>
                <a:spcPts val="6122"/>
              </a:lnSpc>
            </a:pPr>
            <a:r>
              <a:rPr lang="en-US" sz="5018">
                <a:solidFill>
                  <a:srgbClr val="5E17EB"/>
                </a:solidFill>
                <a:latin typeface="Cocomat Pro Heavy"/>
                <a:ea typeface="Cocomat Pro Heavy"/>
                <a:cs typeface="Cocomat Pro Heavy"/>
                <a:sym typeface="Cocomat Pro Heavy"/>
              </a:rPr>
              <a:t>Multi-Disease Prediction Utilizing</a:t>
            </a:r>
          </a:p>
          <a:p>
            <a:pPr algn="l">
              <a:lnSpc>
                <a:spcPts val="6122"/>
              </a:lnSpc>
            </a:pPr>
            <a:r>
              <a:rPr lang="en-US" sz="5018">
                <a:solidFill>
                  <a:srgbClr val="5E17EB"/>
                </a:solidFill>
                <a:latin typeface="Cocomat Pro Heavy"/>
                <a:ea typeface="Cocomat Pro Heavy"/>
                <a:cs typeface="Cocomat Pro Heavy"/>
                <a:sym typeface="Cocomat Pro Heavy"/>
              </a:rPr>
              <a:t>Machine Learning Algorithms</a:t>
            </a:r>
          </a:p>
        </p:txBody>
      </p:sp>
      <p:sp>
        <p:nvSpPr>
          <p:cNvPr name="TextBox 11" id="11"/>
          <p:cNvSpPr txBox="true"/>
          <p:nvPr/>
        </p:nvSpPr>
        <p:spPr>
          <a:xfrm rot="0">
            <a:off x="3875484" y="7442376"/>
            <a:ext cx="4638880" cy="830054"/>
          </a:xfrm>
          <a:prstGeom prst="rect">
            <a:avLst/>
          </a:prstGeom>
        </p:spPr>
        <p:txBody>
          <a:bodyPr anchor="t" rtlCol="false" tIns="0" lIns="0" bIns="0" rIns="0">
            <a:spAutoFit/>
          </a:bodyPr>
          <a:lstStyle/>
          <a:p>
            <a:pPr algn="l">
              <a:lnSpc>
                <a:spcPts val="3308"/>
              </a:lnSpc>
            </a:pPr>
            <a:r>
              <a:rPr lang="en-US" b="true" sz="2362" i="true" u="sng">
                <a:solidFill>
                  <a:srgbClr val="05066D"/>
                </a:solidFill>
                <a:latin typeface="Montserrat Bold Italics"/>
                <a:ea typeface="Montserrat Bold Italics"/>
                <a:cs typeface="Montserrat Bold Italics"/>
                <a:sym typeface="Montserrat Bold Italics"/>
              </a:rPr>
              <a:t>PROJECT ID-</a:t>
            </a:r>
            <a:r>
              <a:rPr lang="en-US" b="true" sz="2362" i="true">
                <a:solidFill>
                  <a:srgbClr val="05066D"/>
                </a:solidFill>
                <a:latin typeface="Montserrat Bold Italics"/>
                <a:ea typeface="Montserrat Bold Italics"/>
                <a:cs typeface="Montserrat Bold Italics"/>
                <a:sym typeface="Montserrat Bold Italics"/>
              </a:rPr>
              <a:t> </a:t>
            </a:r>
            <a:r>
              <a:rPr lang="en-US" sz="2362" b="true">
                <a:solidFill>
                  <a:srgbClr val="05066D"/>
                </a:solidFill>
                <a:latin typeface="Montserrat Bold"/>
                <a:ea typeface="Montserrat Bold"/>
                <a:cs typeface="Montserrat Bold"/>
                <a:sym typeface="Montserrat Bold"/>
              </a:rPr>
              <a:t>PCSE25-68</a:t>
            </a:r>
          </a:p>
          <a:p>
            <a:pPr algn="l" marL="0" indent="0" lvl="0">
              <a:lnSpc>
                <a:spcPts val="3308"/>
              </a:lnSpc>
              <a:spcBef>
                <a:spcPct val="0"/>
              </a:spcBef>
            </a:pPr>
            <a:r>
              <a:rPr lang="en-US" b="true" sz="2362" i="true" u="sng">
                <a:solidFill>
                  <a:srgbClr val="05066D"/>
                </a:solidFill>
                <a:latin typeface="Montserrat Bold Italics"/>
                <a:ea typeface="Montserrat Bold Italics"/>
                <a:cs typeface="Montserrat Bold Italics"/>
                <a:sym typeface="Montserrat Bold Italics"/>
              </a:rPr>
              <a:t>TEAM NAME-</a:t>
            </a:r>
            <a:r>
              <a:rPr lang="en-US" b="true" sz="2362">
                <a:solidFill>
                  <a:srgbClr val="05066D"/>
                </a:solidFill>
                <a:latin typeface="Montserrat Bold"/>
                <a:ea typeface="Montserrat Bold"/>
                <a:cs typeface="Montserrat Bold"/>
                <a:sym typeface="Montserrat Bold"/>
              </a:rPr>
              <a:t> CURECRAFTERS</a:t>
            </a:r>
          </a:p>
        </p:txBody>
      </p:sp>
      <p:sp>
        <p:nvSpPr>
          <p:cNvPr name="TextBox 12" id="12"/>
          <p:cNvSpPr txBox="true"/>
          <p:nvPr/>
        </p:nvSpPr>
        <p:spPr>
          <a:xfrm rot="0">
            <a:off x="5688996" y="5923512"/>
            <a:ext cx="7954376" cy="883853"/>
          </a:xfrm>
          <a:prstGeom prst="rect">
            <a:avLst/>
          </a:prstGeom>
        </p:spPr>
        <p:txBody>
          <a:bodyPr anchor="t" rtlCol="false" tIns="0" lIns="0" bIns="0" rIns="0">
            <a:spAutoFit/>
          </a:bodyPr>
          <a:lstStyle/>
          <a:p>
            <a:pPr algn="l" marL="0" indent="0" lvl="0">
              <a:lnSpc>
                <a:spcPts val="3579"/>
              </a:lnSpc>
              <a:spcBef>
                <a:spcPct val="0"/>
              </a:spcBef>
            </a:pPr>
            <a:r>
              <a:rPr lang="en-US" b="true" sz="2556" i="true">
                <a:solidFill>
                  <a:srgbClr val="05066D"/>
                </a:solidFill>
                <a:latin typeface="Montserrat Bold Italics"/>
                <a:ea typeface="Montserrat Bold Italics"/>
                <a:cs typeface="Montserrat Bold Italics"/>
                <a:sym typeface="Montserrat Bold Italics"/>
              </a:rPr>
              <a:t> SYSTEM THAT IS CAPABLE OF DETECTION   OF MULTIPLE DISEASES ON SINGLE PLATFORM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B0C5FF"/>
        </a:solidFill>
      </p:bgPr>
    </p:bg>
    <p:spTree>
      <p:nvGrpSpPr>
        <p:cNvPr id="1" name=""/>
        <p:cNvGrpSpPr/>
        <p:nvPr/>
      </p:nvGrpSpPr>
      <p:grpSpPr>
        <a:xfrm>
          <a:off x="0" y="0"/>
          <a:ext cx="0" cy="0"/>
          <a:chOff x="0" y="0"/>
          <a:chExt cx="0" cy="0"/>
        </a:xfrm>
      </p:grpSpPr>
      <p:sp>
        <p:nvSpPr>
          <p:cNvPr name="Freeform 2" id="2"/>
          <p:cNvSpPr/>
          <p:nvPr/>
        </p:nvSpPr>
        <p:spPr>
          <a:xfrm flipH="true" flipV="true" rot="1704061">
            <a:off x="13547902" y="2120558"/>
            <a:ext cx="8220239" cy="12420690"/>
          </a:xfrm>
          <a:custGeom>
            <a:avLst/>
            <a:gdLst/>
            <a:ahLst/>
            <a:cxnLst/>
            <a:rect r="r" b="b" t="t" l="l"/>
            <a:pathLst>
              <a:path h="12420690" w="8220239">
                <a:moveTo>
                  <a:pt x="8220239" y="12420691"/>
                </a:moveTo>
                <a:lnTo>
                  <a:pt x="0" y="12420691"/>
                </a:lnTo>
                <a:lnTo>
                  <a:pt x="0" y="0"/>
                </a:lnTo>
                <a:lnTo>
                  <a:pt x="8220239" y="0"/>
                </a:lnTo>
                <a:lnTo>
                  <a:pt x="8220239" y="12420691"/>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1704061">
            <a:off x="11413575" y="173075"/>
            <a:ext cx="8220239" cy="12420690"/>
          </a:xfrm>
          <a:custGeom>
            <a:avLst/>
            <a:gdLst/>
            <a:ahLst/>
            <a:cxnLst/>
            <a:rect r="r" b="b" t="t" l="l"/>
            <a:pathLst>
              <a:path h="12420690" w="8220239">
                <a:moveTo>
                  <a:pt x="8220239" y="12420690"/>
                </a:moveTo>
                <a:lnTo>
                  <a:pt x="0" y="12420690"/>
                </a:lnTo>
                <a:lnTo>
                  <a:pt x="0" y="0"/>
                </a:lnTo>
                <a:lnTo>
                  <a:pt x="8220239" y="0"/>
                </a:lnTo>
                <a:lnTo>
                  <a:pt x="8220239" y="1242069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1950582"/>
            <a:ext cx="9493306" cy="6721606"/>
          </a:xfrm>
          <a:prstGeom prst="rect">
            <a:avLst/>
          </a:prstGeom>
        </p:spPr>
        <p:txBody>
          <a:bodyPr anchor="t" rtlCol="false" tIns="0" lIns="0" bIns="0" rIns="0">
            <a:spAutoFit/>
          </a:bodyPr>
          <a:lstStyle/>
          <a:p>
            <a:pPr algn="l">
              <a:lnSpc>
                <a:spcPts val="4717"/>
              </a:lnSpc>
            </a:pPr>
            <a:r>
              <a:rPr lang="en-US" sz="3369" u="sng">
                <a:solidFill>
                  <a:srgbClr val="FFFFFF"/>
                </a:solidFill>
                <a:latin typeface="League Spartan"/>
                <a:ea typeface="League Spartan"/>
                <a:cs typeface="League Spartan"/>
                <a:sym typeface="League Spartan"/>
              </a:rPr>
              <a:t>For Parkinson Analysis:</a:t>
            </a:r>
          </a:p>
          <a:p>
            <a:pPr algn="l">
              <a:lnSpc>
                <a:spcPts val="4717"/>
              </a:lnSpc>
            </a:pPr>
          </a:p>
          <a:p>
            <a:pPr algn="l">
              <a:lnSpc>
                <a:spcPts val="4017"/>
              </a:lnSpc>
            </a:pPr>
            <a:r>
              <a:rPr lang="en-US" sz="2869" u="sng">
                <a:solidFill>
                  <a:srgbClr val="000000"/>
                </a:solidFill>
                <a:latin typeface="League Spartan"/>
                <a:ea typeface="League Spartan"/>
                <a:cs typeface="League Spartan"/>
                <a:sym typeface="League Spartan"/>
              </a:rPr>
              <a:t>Parameters are:</a:t>
            </a:r>
          </a:p>
          <a:p>
            <a:pPr algn="l">
              <a:lnSpc>
                <a:spcPts val="4017"/>
              </a:lnSpc>
            </a:pPr>
            <a:r>
              <a:rPr lang="en-US" sz="2869">
                <a:solidFill>
                  <a:srgbClr val="000000"/>
                </a:solidFill>
                <a:latin typeface="League Spartan"/>
                <a:ea typeface="League Spartan"/>
                <a:cs typeface="League Spartan"/>
                <a:sym typeface="League Spartan"/>
              </a:rPr>
              <a:t>Age</a:t>
            </a:r>
            <a:r>
              <a:rPr lang="en-US" sz="2869">
                <a:solidFill>
                  <a:srgbClr val="000000"/>
                </a:solidFill>
                <a:latin typeface="League Spartan"/>
                <a:ea typeface="League Spartan"/>
                <a:cs typeface="League Spartan"/>
                <a:sym typeface="League Spartan"/>
              </a:rPr>
              <a:t>,MDVP:Fo(Hz), MDVP:Fhi(Hz), MDVP:Flo(Hz), MDVP:Jitter(%), MDVP:Jitter(Abs), MDVP:RAP, MDVP:PPQJitter:DDP, MDVP:Shimmer, MDVP:Shimmer(dB), Shimmer:APQ3, Shimmer:APQ5, MDVP:APQ, Shimmer:DDA, NHRHNRstatus, RPDEDFAspread1, spread2D2PPE,  etc.</a:t>
            </a:r>
          </a:p>
          <a:p>
            <a:pPr algn="l">
              <a:lnSpc>
                <a:spcPts val="4017"/>
              </a:lnSpc>
            </a:pPr>
          </a:p>
          <a:p>
            <a:pPr algn="l">
              <a:lnSpc>
                <a:spcPts val="4017"/>
              </a:lnSpc>
            </a:pPr>
            <a:r>
              <a:rPr lang="en-US" sz="2869" u="sng">
                <a:solidFill>
                  <a:srgbClr val="000000"/>
                </a:solidFill>
                <a:latin typeface="League Spartan"/>
                <a:ea typeface="League Spartan"/>
                <a:cs typeface="League Spartan"/>
                <a:sym typeface="League Spartan"/>
              </a:rPr>
              <a:t>Implementation:</a:t>
            </a:r>
          </a:p>
          <a:p>
            <a:pPr algn="l">
              <a:lnSpc>
                <a:spcPts val="4017"/>
              </a:lnSpc>
            </a:pPr>
            <a:r>
              <a:rPr lang="en-US" sz="2869">
                <a:solidFill>
                  <a:srgbClr val="000000"/>
                </a:solidFill>
                <a:latin typeface="League Spartan"/>
                <a:ea typeface="League Spartan"/>
                <a:cs typeface="League Spartan"/>
                <a:sym typeface="League Spartan"/>
              </a:rPr>
              <a:t>Same as for the diabetes prediction model.</a:t>
            </a:r>
          </a:p>
        </p:txBody>
      </p:sp>
      <p:sp>
        <p:nvSpPr>
          <p:cNvPr name="Freeform 5" id="5"/>
          <p:cNvSpPr/>
          <p:nvPr/>
        </p:nvSpPr>
        <p:spPr>
          <a:xfrm flipH="false" flipV="false" rot="0">
            <a:off x="13689598" y="0"/>
            <a:ext cx="4598402" cy="1498356"/>
          </a:xfrm>
          <a:custGeom>
            <a:avLst/>
            <a:gdLst/>
            <a:ahLst/>
            <a:cxnLst/>
            <a:rect r="r" b="b" t="t" l="l"/>
            <a:pathLst>
              <a:path h="1498356" w="4598402">
                <a:moveTo>
                  <a:pt x="0" y="0"/>
                </a:moveTo>
                <a:lnTo>
                  <a:pt x="4598402" y="0"/>
                </a:lnTo>
                <a:lnTo>
                  <a:pt x="4598402" y="1498356"/>
                </a:lnTo>
                <a:lnTo>
                  <a:pt x="0" y="1498356"/>
                </a:lnTo>
                <a:lnTo>
                  <a:pt x="0" y="0"/>
                </a:lnTo>
                <a:close/>
              </a:path>
            </a:pathLst>
          </a:custGeom>
          <a:blipFill>
            <a:blip r:embed="rId4"/>
            <a:stretch>
              <a:fillRect l="0" t="0" r="0" b="0"/>
            </a:stretch>
          </a:blipFill>
        </p:spPr>
      </p:sp>
      <p:sp>
        <p:nvSpPr>
          <p:cNvPr name="Freeform 6" id="6"/>
          <p:cNvSpPr/>
          <p:nvPr/>
        </p:nvSpPr>
        <p:spPr>
          <a:xfrm flipH="false" flipV="false" rot="0">
            <a:off x="12557950" y="2334085"/>
            <a:ext cx="5730050" cy="7952915"/>
          </a:xfrm>
          <a:custGeom>
            <a:avLst/>
            <a:gdLst/>
            <a:ahLst/>
            <a:cxnLst/>
            <a:rect r="r" b="b" t="t" l="l"/>
            <a:pathLst>
              <a:path h="7952915" w="5730050">
                <a:moveTo>
                  <a:pt x="0" y="0"/>
                </a:moveTo>
                <a:lnTo>
                  <a:pt x="5730050" y="0"/>
                </a:lnTo>
                <a:lnTo>
                  <a:pt x="5730050" y="7952915"/>
                </a:lnTo>
                <a:lnTo>
                  <a:pt x="0" y="795291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9616186" y="0"/>
            <a:ext cx="3812036" cy="3347661"/>
          </a:xfrm>
          <a:custGeom>
            <a:avLst/>
            <a:gdLst/>
            <a:ahLst/>
            <a:cxnLst/>
            <a:rect r="r" b="b" t="t" l="l"/>
            <a:pathLst>
              <a:path h="3347661" w="3812036">
                <a:moveTo>
                  <a:pt x="0" y="0"/>
                </a:moveTo>
                <a:lnTo>
                  <a:pt x="3812036" y="0"/>
                </a:lnTo>
                <a:lnTo>
                  <a:pt x="3812036" y="3347661"/>
                </a:lnTo>
                <a:lnTo>
                  <a:pt x="0" y="334766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8" id="8"/>
          <p:cNvSpPr txBox="true"/>
          <p:nvPr/>
        </p:nvSpPr>
        <p:spPr>
          <a:xfrm rot="0">
            <a:off x="806587" y="789273"/>
            <a:ext cx="7633179" cy="1053785"/>
          </a:xfrm>
          <a:prstGeom prst="rect">
            <a:avLst/>
          </a:prstGeom>
        </p:spPr>
        <p:txBody>
          <a:bodyPr anchor="t" rtlCol="false" tIns="0" lIns="0" bIns="0" rIns="0">
            <a:spAutoFit/>
          </a:bodyPr>
          <a:lstStyle/>
          <a:p>
            <a:pPr algn="ctr" marL="0" indent="0" lvl="0">
              <a:lnSpc>
                <a:spcPts val="8592"/>
              </a:lnSpc>
              <a:spcBef>
                <a:spcPct val="0"/>
              </a:spcBef>
            </a:pPr>
            <a:r>
              <a:rPr lang="en-US" sz="6137">
                <a:solidFill>
                  <a:srgbClr val="FFFFFF"/>
                </a:solidFill>
                <a:latin typeface="Cocomat Pro Heavy"/>
                <a:ea typeface="Cocomat Pro Heavy"/>
                <a:cs typeface="Cocomat Pro Heavy"/>
                <a:sym typeface="Cocomat Pro Heavy"/>
              </a:rPr>
              <a:t>DATA COLLECTED</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B0C5FF"/>
        </a:solidFill>
      </p:bgPr>
    </p:bg>
    <p:spTree>
      <p:nvGrpSpPr>
        <p:cNvPr id="1" name=""/>
        <p:cNvGrpSpPr/>
        <p:nvPr/>
      </p:nvGrpSpPr>
      <p:grpSpPr>
        <a:xfrm>
          <a:off x="0" y="0"/>
          <a:ext cx="0" cy="0"/>
          <a:chOff x="0" y="0"/>
          <a:chExt cx="0" cy="0"/>
        </a:xfrm>
      </p:grpSpPr>
      <p:sp>
        <p:nvSpPr>
          <p:cNvPr name="Freeform 2" id="2"/>
          <p:cNvSpPr/>
          <p:nvPr/>
        </p:nvSpPr>
        <p:spPr>
          <a:xfrm flipH="true" flipV="true" rot="1704061">
            <a:off x="13824431" y="5385399"/>
            <a:ext cx="4991149" cy="7541571"/>
          </a:xfrm>
          <a:custGeom>
            <a:avLst/>
            <a:gdLst/>
            <a:ahLst/>
            <a:cxnLst/>
            <a:rect r="r" b="b" t="t" l="l"/>
            <a:pathLst>
              <a:path h="7541571" w="4991149">
                <a:moveTo>
                  <a:pt x="4991149" y="7541572"/>
                </a:moveTo>
                <a:lnTo>
                  <a:pt x="0" y="7541572"/>
                </a:lnTo>
                <a:lnTo>
                  <a:pt x="0" y="0"/>
                </a:lnTo>
                <a:lnTo>
                  <a:pt x="4991149" y="0"/>
                </a:lnTo>
                <a:lnTo>
                  <a:pt x="4991149" y="7541572"/>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1704061">
            <a:off x="11603194" y="525483"/>
            <a:ext cx="8220239" cy="12420690"/>
          </a:xfrm>
          <a:custGeom>
            <a:avLst/>
            <a:gdLst/>
            <a:ahLst/>
            <a:cxnLst/>
            <a:rect r="r" b="b" t="t" l="l"/>
            <a:pathLst>
              <a:path h="12420690" w="8220239">
                <a:moveTo>
                  <a:pt x="8220239" y="12420690"/>
                </a:moveTo>
                <a:lnTo>
                  <a:pt x="0" y="12420690"/>
                </a:lnTo>
                <a:lnTo>
                  <a:pt x="0" y="0"/>
                </a:lnTo>
                <a:lnTo>
                  <a:pt x="8220239" y="0"/>
                </a:lnTo>
                <a:lnTo>
                  <a:pt x="8220239" y="1242069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16402" y="101107"/>
            <a:ext cx="18055197" cy="1674211"/>
          </a:xfrm>
          <a:prstGeom prst="rect">
            <a:avLst/>
          </a:prstGeom>
        </p:spPr>
        <p:txBody>
          <a:bodyPr anchor="t" rtlCol="false" tIns="0" lIns="0" bIns="0" rIns="0">
            <a:spAutoFit/>
          </a:bodyPr>
          <a:lstStyle/>
          <a:p>
            <a:pPr algn="l" marL="0" indent="0" lvl="0">
              <a:lnSpc>
                <a:spcPts val="13770"/>
              </a:lnSpc>
              <a:spcBef>
                <a:spcPct val="0"/>
              </a:spcBef>
            </a:pPr>
            <a:r>
              <a:rPr lang="en-US" sz="9836">
                <a:solidFill>
                  <a:srgbClr val="FFFFFF"/>
                </a:solidFill>
                <a:latin typeface="Abril Fatface"/>
                <a:ea typeface="Abril Fatface"/>
                <a:cs typeface="Abril Fatface"/>
                <a:sym typeface="Abril Fatface"/>
              </a:rPr>
              <a:t>ONGOING WORK</a:t>
            </a:r>
          </a:p>
        </p:txBody>
      </p:sp>
      <p:sp>
        <p:nvSpPr>
          <p:cNvPr name="Freeform 5" id="5"/>
          <p:cNvSpPr/>
          <p:nvPr/>
        </p:nvSpPr>
        <p:spPr>
          <a:xfrm flipH="true" flipV="false" rot="0">
            <a:off x="12217812" y="3073856"/>
            <a:ext cx="6369242" cy="7213144"/>
          </a:xfrm>
          <a:custGeom>
            <a:avLst/>
            <a:gdLst/>
            <a:ahLst/>
            <a:cxnLst/>
            <a:rect r="r" b="b" t="t" l="l"/>
            <a:pathLst>
              <a:path h="7213144" w="6369242">
                <a:moveTo>
                  <a:pt x="6369242" y="0"/>
                </a:moveTo>
                <a:lnTo>
                  <a:pt x="0" y="0"/>
                </a:lnTo>
                <a:lnTo>
                  <a:pt x="0" y="7213144"/>
                </a:lnTo>
                <a:lnTo>
                  <a:pt x="6369242" y="7213144"/>
                </a:lnTo>
                <a:lnTo>
                  <a:pt x="636924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73925" y="1718168"/>
            <a:ext cx="12921910" cy="8928244"/>
          </a:xfrm>
          <a:prstGeom prst="rect">
            <a:avLst/>
          </a:prstGeom>
        </p:spPr>
        <p:txBody>
          <a:bodyPr anchor="t" rtlCol="false" tIns="0" lIns="0" bIns="0" rIns="0">
            <a:spAutoFit/>
          </a:bodyPr>
          <a:lstStyle/>
          <a:p>
            <a:pPr algn="l">
              <a:lnSpc>
                <a:spcPts val="4017"/>
              </a:lnSpc>
            </a:pPr>
            <a:r>
              <a:rPr lang="en-US" sz="2869">
                <a:solidFill>
                  <a:srgbClr val="000000"/>
                </a:solidFill>
                <a:latin typeface="Montserrat Semi-Bold"/>
                <a:ea typeface="Montserrat Semi-Bold"/>
                <a:cs typeface="Montserrat Semi-Bold"/>
                <a:sym typeface="Montserrat Semi-Bold"/>
              </a:rPr>
              <a:t>A)These are the research paper which we are going through for the development, understanding and data collection from it:</a:t>
            </a:r>
            <a:r>
              <a:rPr lang="en-US" sz="2869" i="true">
                <a:solidFill>
                  <a:srgbClr val="000000"/>
                </a:solidFill>
                <a:latin typeface="Montserrat Semi-Bold Italics"/>
                <a:ea typeface="Montserrat Semi-Bold Italics"/>
                <a:cs typeface="Montserrat Semi-Bold Italics"/>
                <a:sym typeface="Montserrat Semi-Bold Italics"/>
              </a:rPr>
              <a:t> Martinez-Lopez, Joaquin, et al. . </a:t>
            </a:r>
            <a:r>
              <a:rPr lang="en-US" sz="2869" i="true" u="sng">
                <a:solidFill>
                  <a:srgbClr val="000000"/>
                </a:solidFill>
                <a:latin typeface="Montserrat Semi-Bold Italics"/>
                <a:ea typeface="Montserrat Semi-Bold Italics"/>
                <a:cs typeface="Montserrat Semi-Bold Italics"/>
                <a:sym typeface="Montserrat Semi-Bold Italics"/>
              </a:rPr>
              <a:t>'Prognostic value of deep sequencing method for minimal residual disease detection in multiple myeloma</a:t>
            </a:r>
            <a:r>
              <a:rPr lang="en-US" sz="2869" i="true">
                <a:solidFill>
                  <a:srgbClr val="000000"/>
                </a:solidFill>
                <a:latin typeface="Montserrat Semi-Bold Italics"/>
                <a:ea typeface="Montserrat Semi-Bold Italics"/>
                <a:cs typeface="Montserrat Semi-Bold Italics"/>
                <a:sym typeface="Montserrat Semi-Bold Italics"/>
              </a:rPr>
              <a:t>.</a:t>
            </a:r>
            <a:r>
              <a:rPr lang="en-US" sz="2869" i="true" b="true">
                <a:solidFill>
                  <a:srgbClr val="000000"/>
                </a:solidFill>
                <a:latin typeface="Montserrat Semi-Bold Bold Italics"/>
                <a:ea typeface="Montserrat Semi-Bold Bold Italics"/>
                <a:cs typeface="Montserrat Semi-Bold Bold Italics"/>
                <a:sym typeface="Montserrat Semi-Bold Bold Italics"/>
              </a:rPr>
              <a:t>" Blood, The Journal of the American Society of Hematology"</a:t>
            </a:r>
            <a:r>
              <a:rPr lang="en-US" sz="2869" i="true">
                <a:solidFill>
                  <a:srgbClr val="000000"/>
                </a:solidFill>
                <a:latin typeface="Montserrat Semi-Bold Italics"/>
                <a:ea typeface="Montserrat Semi-Bold Italics"/>
                <a:cs typeface="Montserrat Semi-Bold Italics"/>
                <a:sym typeface="Montserrat Semi-Bold Italics"/>
              </a:rPr>
              <a:t> in 2014</a:t>
            </a:r>
          </a:p>
          <a:p>
            <a:pPr algn="l">
              <a:lnSpc>
                <a:spcPts val="4997"/>
              </a:lnSpc>
            </a:pPr>
            <a:r>
              <a:rPr lang="en-US" sz="3569" i="true">
                <a:solidFill>
                  <a:srgbClr val="000000"/>
                </a:solidFill>
                <a:latin typeface="Montserrat Semi-Bold Italics"/>
                <a:ea typeface="Montserrat Semi-Bold Italics"/>
                <a:cs typeface="Montserrat Semi-Bold Italics"/>
                <a:sym typeface="Montserrat Semi-Bold Italics"/>
              </a:rPr>
              <a:t>B) </a:t>
            </a:r>
            <a:r>
              <a:rPr lang="en-US" sz="3569" i="true" b="true">
                <a:solidFill>
                  <a:srgbClr val="000000"/>
                </a:solidFill>
                <a:latin typeface="Montserrat Semi-Bold Bold Italics"/>
                <a:ea typeface="Montserrat Semi-Bold Bold Italics"/>
                <a:cs typeface="Montserrat Semi-Bold Bold Italics"/>
                <a:sym typeface="Montserrat Semi-Bold Bold Italics"/>
              </a:rPr>
              <a:t>For data collection, we are visiting many multi-speciality hospitals and local physicians.</a:t>
            </a:r>
          </a:p>
          <a:p>
            <a:pPr algn="l">
              <a:lnSpc>
                <a:spcPts val="4997"/>
              </a:lnSpc>
            </a:pPr>
            <a:r>
              <a:rPr lang="en-US" sz="3569" i="true" b="true">
                <a:solidFill>
                  <a:srgbClr val="000000"/>
                </a:solidFill>
                <a:latin typeface="Montserrat Semi-Bold Bold Italics"/>
                <a:ea typeface="Montserrat Semi-Bold Bold Italics"/>
                <a:cs typeface="Montserrat Semi-Bold Bold Italics"/>
                <a:sym typeface="Montserrat Semi-Bold Bold Italics"/>
              </a:rPr>
              <a:t>C) Model development for diseases like Diabetes and heart disease is been implemented and has been completed.</a:t>
            </a:r>
          </a:p>
          <a:p>
            <a:pPr algn="l">
              <a:lnSpc>
                <a:spcPts val="4997"/>
              </a:lnSpc>
            </a:pPr>
            <a:r>
              <a:rPr lang="en-US" sz="3569" i="true" b="true">
                <a:solidFill>
                  <a:srgbClr val="000000"/>
                </a:solidFill>
                <a:latin typeface="Montserrat Semi-Bold Bold Italics"/>
                <a:ea typeface="Montserrat Semi-Bold Bold Italics"/>
                <a:cs typeface="Montserrat Semi-Bold Bold Italics"/>
                <a:sym typeface="Montserrat Semi-Bold Bold Italics"/>
              </a:rPr>
              <a:t>D) Writing of research paper by initializing writing of abstract and introduction of the paper.</a:t>
            </a:r>
          </a:p>
          <a:p>
            <a:pPr algn="l">
              <a:lnSpc>
                <a:spcPts val="4017"/>
              </a:lnSpc>
            </a:pPr>
          </a:p>
          <a:p>
            <a:pPr algn="l">
              <a:lnSpc>
                <a:spcPts val="4017"/>
              </a:lnSpc>
            </a:pPr>
          </a:p>
          <a:p>
            <a:pPr algn="l">
              <a:lnSpc>
                <a:spcPts val="4017"/>
              </a:lnSpc>
              <a:spcBef>
                <a:spcPct val="0"/>
              </a:spcBef>
            </a:pPr>
          </a:p>
        </p:txBody>
      </p:sp>
      <p:sp>
        <p:nvSpPr>
          <p:cNvPr name="Freeform 7" id="7"/>
          <p:cNvSpPr/>
          <p:nvPr/>
        </p:nvSpPr>
        <p:spPr>
          <a:xfrm flipH="false" flipV="false" rot="0">
            <a:off x="13643810" y="0"/>
            <a:ext cx="4598402" cy="1498356"/>
          </a:xfrm>
          <a:custGeom>
            <a:avLst/>
            <a:gdLst/>
            <a:ahLst/>
            <a:cxnLst/>
            <a:rect r="r" b="b" t="t" l="l"/>
            <a:pathLst>
              <a:path h="1498356" w="4598402">
                <a:moveTo>
                  <a:pt x="0" y="0"/>
                </a:moveTo>
                <a:lnTo>
                  <a:pt x="4598402" y="0"/>
                </a:lnTo>
                <a:lnTo>
                  <a:pt x="4598402" y="1498356"/>
                </a:lnTo>
                <a:lnTo>
                  <a:pt x="0" y="1498356"/>
                </a:lnTo>
                <a:lnTo>
                  <a:pt x="0" y="0"/>
                </a:lnTo>
                <a:close/>
              </a:path>
            </a:pathLst>
          </a:custGeom>
          <a:blipFill>
            <a:blip r:embed="rId6"/>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BFAF8"/>
        </a:solidFill>
      </p:bgPr>
    </p:bg>
    <p:spTree>
      <p:nvGrpSpPr>
        <p:cNvPr id="1" name=""/>
        <p:cNvGrpSpPr/>
        <p:nvPr/>
      </p:nvGrpSpPr>
      <p:grpSpPr>
        <a:xfrm>
          <a:off x="0" y="0"/>
          <a:ext cx="0" cy="0"/>
          <a:chOff x="0" y="0"/>
          <a:chExt cx="0" cy="0"/>
        </a:xfrm>
      </p:grpSpPr>
      <p:grpSp>
        <p:nvGrpSpPr>
          <p:cNvPr name="Group 2" id="2"/>
          <p:cNvGrpSpPr/>
          <p:nvPr/>
        </p:nvGrpSpPr>
        <p:grpSpPr>
          <a:xfrm rot="0">
            <a:off x="539763" y="5018190"/>
            <a:ext cx="2116660" cy="211666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C5FF"/>
            </a:solidFill>
            <a:ln cap="sq">
              <a:no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3418"/>
                </a:lnSpc>
              </a:pPr>
            </a:p>
          </p:txBody>
        </p:sp>
      </p:grpSp>
      <p:grpSp>
        <p:nvGrpSpPr>
          <p:cNvPr name="Group 5" id="5"/>
          <p:cNvGrpSpPr/>
          <p:nvPr/>
        </p:nvGrpSpPr>
        <p:grpSpPr>
          <a:xfrm rot="0">
            <a:off x="3972340" y="5018190"/>
            <a:ext cx="2252134" cy="225213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C5FF"/>
            </a:solidFill>
            <a:ln cap="sq">
              <a:no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3418"/>
                </a:lnSpc>
              </a:pPr>
            </a:p>
          </p:txBody>
        </p:sp>
      </p:grpSp>
      <p:grpSp>
        <p:nvGrpSpPr>
          <p:cNvPr name="Group 8" id="8"/>
          <p:cNvGrpSpPr/>
          <p:nvPr/>
        </p:nvGrpSpPr>
        <p:grpSpPr>
          <a:xfrm rot="0">
            <a:off x="7671321" y="5018190"/>
            <a:ext cx="2252134" cy="225213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C5FF"/>
            </a:solidFill>
            <a:ln cap="sq">
              <a:noFill/>
              <a:prstDash val="solid"/>
              <a:miter/>
            </a:ln>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3418"/>
                </a:lnSpc>
              </a:pPr>
            </a:p>
          </p:txBody>
        </p:sp>
      </p:grpSp>
      <p:grpSp>
        <p:nvGrpSpPr>
          <p:cNvPr name="Group 11" id="11"/>
          <p:cNvGrpSpPr/>
          <p:nvPr/>
        </p:nvGrpSpPr>
        <p:grpSpPr>
          <a:xfrm rot="0">
            <a:off x="11525262" y="5096185"/>
            <a:ext cx="2174139" cy="2174139"/>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C5FF"/>
            </a:solidFill>
            <a:ln cap="sq">
              <a:noFill/>
              <a:prstDash val="solid"/>
              <a:miter/>
            </a:ln>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3418"/>
                </a:lnSpc>
              </a:pPr>
            </a:p>
          </p:txBody>
        </p:sp>
      </p:grpSp>
      <p:sp>
        <p:nvSpPr>
          <p:cNvPr name="Freeform 14" id="14"/>
          <p:cNvSpPr/>
          <p:nvPr/>
        </p:nvSpPr>
        <p:spPr>
          <a:xfrm flipH="false" flipV="false" rot="0">
            <a:off x="1168484" y="5146655"/>
            <a:ext cx="859218" cy="1693041"/>
          </a:xfrm>
          <a:custGeom>
            <a:avLst/>
            <a:gdLst/>
            <a:ahLst/>
            <a:cxnLst/>
            <a:rect r="r" b="b" t="t" l="l"/>
            <a:pathLst>
              <a:path h="1693041" w="859218">
                <a:moveTo>
                  <a:pt x="0" y="0"/>
                </a:moveTo>
                <a:lnTo>
                  <a:pt x="859218" y="0"/>
                </a:lnTo>
                <a:lnTo>
                  <a:pt x="859218" y="1693041"/>
                </a:lnTo>
                <a:lnTo>
                  <a:pt x="0" y="16930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4370758" y="5563351"/>
            <a:ext cx="1455298" cy="1161813"/>
          </a:xfrm>
          <a:custGeom>
            <a:avLst/>
            <a:gdLst/>
            <a:ahLst/>
            <a:cxnLst/>
            <a:rect r="r" b="b" t="t" l="l"/>
            <a:pathLst>
              <a:path h="1161813" w="1455298">
                <a:moveTo>
                  <a:pt x="0" y="0"/>
                </a:moveTo>
                <a:lnTo>
                  <a:pt x="1455298" y="0"/>
                </a:lnTo>
                <a:lnTo>
                  <a:pt x="1455298" y="1161812"/>
                </a:lnTo>
                <a:lnTo>
                  <a:pt x="0" y="11618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8247034" y="5493199"/>
            <a:ext cx="1372709" cy="1427427"/>
          </a:xfrm>
          <a:custGeom>
            <a:avLst/>
            <a:gdLst/>
            <a:ahLst/>
            <a:cxnLst/>
            <a:rect r="r" b="b" t="t" l="l"/>
            <a:pathLst>
              <a:path h="1427427" w="1372709">
                <a:moveTo>
                  <a:pt x="0" y="0"/>
                </a:moveTo>
                <a:lnTo>
                  <a:pt x="1372708" y="0"/>
                </a:lnTo>
                <a:lnTo>
                  <a:pt x="1372708" y="1427426"/>
                </a:lnTo>
                <a:lnTo>
                  <a:pt x="0" y="14274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2085631" y="5384318"/>
            <a:ext cx="1205785" cy="1645187"/>
          </a:xfrm>
          <a:custGeom>
            <a:avLst/>
            <a:gdLst/>
            <a:ahLst/>
            <a:cxnLst/>
            <a:rect r="r" b="b" t="t" l="l"/>
            <a:pathLst>
              <a:path h="1645187" w="1205785">
                <a:moveTo>
                  <a:pt x="0" y="0"/>
                </a:moveTo>
                <a:lnTo>
                  <a:pt x="1205785" y="0"/>
                </a:lnTo>
                <a:lnTo>
                  <a:pt x="1205785" y="1645188"/>
                </a:lnTo>
                <a:lnTo>
                  <a:pt x="0" y="164518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2655331" y="-5465495"/>
            <a:ext cx="28212405" cy="8874084"/>
          </a:xfrm>
          <a:custGeom>
            <a:avLst/>
            <a:gdLst/>
            <a:ahLst/>
            <a:cxnLst/>
            <a:rect r="r" b="b" t="t" l="l"/>
            <a:pathLst>
              <a:path h="8874084" w="28212405">
                <a:moveTo>
                  <a:pt x="0" y="0"/>
                </a:moveTo>
                <a:lnTo>
                  <a:pt x="28212405" y="0"/>
                </a:lnTo>
                <a:lnTo>
                  <a:pt x="28212405" y="8874084"/>
                </a:lnTo>
                <a:lnTo>
                  <a:pt x="0" y="8874084"/>
                </a:lnTo>
                <a:lnTo>
                  <a:pt x="0" y="0"/>
                </a:lnTo>
                <a:close/>
              </a:path>
            </a:pathLst>
          </a:custGeom>
          <a:blipFill>
            <a:blip r:embed="rId10">
              <a:alphaModFix amt="43999"/>
              <a:extLst>
                <a:ext uri="{96DAC541-7B7A-43D3-8B79-37D633B846F1}">
                  <asvg:svgBlip xmlns:asvg="http://schemas.microsoft.com/office/drawing/2016/SVG/main" r:embed="rId11"/>
                </a:ext>
              </a:extLst>
            </a:blip>
            <a:stretch>
              <a:fillRect l="0" t="0" r="0" b="0"/>
            </a:stretch>
          </a:blipFill>
        </p:spPr>
      </p:sp>
      <p:grpSp>
        <p:nvGrpSpPr>
          <p:cNvPr name="Group 19" id="19"/>
          <p:cNvGrpSpPr/>
          <p:nvPr/>
        </p:nvGrpSpPr>
        <p:grpSpPr>
          <a:xfrm rot="0">
            <a:off x="238947" y="7479609"/>
            <a:ext cx="2718291" cy="2487874"/>
            <a:chOff x="0" y="0"/>
            <a:chExt cx="389031" cy="356054"/>
          </a:xfrm>
        </p:grpSpPr>
        <p:sp>
          <p:nvSpPr>
            <p:cNvPr name="Freeform 20" id="20"/>
            <p:cNvSpPr/>
            <p:nvPr/>
          </p:nvSpPr>
          <p:spPr>
            <a:xfrm flipH="false" flipV="false" rot="0">
              <a:off x="0" y="0"/>
              <a:ext cx="389031" cy="356054"/>
            </a:xfrm>
            <a:custGeom>
              <a:avLst/>
              <a:gdLst/>
              <a:ahLst/>
              <a:cxnLst/>
              <a:rect r="r" b="b" t="t" l="l"/>
              <a:pathLst>
                <a:path h="356054" w="389031">
                  <a:moveTo>
                    <a:pt x="48417" y="0"/>
                  </a:moveTo>
                  <a:lnTo>
                    <a:pt x="340613" y="0"/>
                  </a:lnTo>
                  <a:cubicBezTo>
                    <a:pt x="367354" y="0"/>
                    <a:pt x="389031" y="21677"/>
                    <a:pt x="389031" y="48417"/>
                  </a:cubicBezTo>
                  <a:lnTo>
                    <a:pt x="389031" y="307637"/>
                  </a:lnTo>
                  <a:cubicBezTo>
                    <a:pt x="389031" y="334377"/>
                    <a:pt x="367354" y="356054"/>
                    <a:pt x="340613" y="356054"/>
                  </a:cubicBezTo>
                  <a:lnTo>
                    <a:pt x="48417" y="356054"/>
                  </a:lnTo>
                  <a:cubicBezTo>
                    <a:pt x="21677" y="356054"/>
                    <a:pt x="0" y="334377"/>
                    <a:pt x="0" y="307637"/>
                  </a:cubicBezTo>
                  <a:lnTo>
                    <a:pt x="0" y="48417"/>
                  </a:lnTo>
                  <a:cubicBezTo>
                    <a:pt x="0" y="21677"/>
                    <a:pt x="21677" y="0"/>
                    <a:pt x="48417" y="0"/>
                  </a:cubicBezTo>
                  <a:close/>
                </a:path>
              </a:pathLst>
            </a:custGeom>
            <a:solidFill>
              <a:srgbClr val="B0C5FF"/>
            </a:solidFill>
            <a:ln cap="sq">
              <a:noFill/>
              <a:prstDash val="solid"/>
              <a:miter/>
            </a:ln>
          </p:spPr>
        </p:sp>
        <p:sp>
          <p:nvSpPr>
            <p:cNvPr name="TextBox 21" id="21"/>
            <p:cNvSpPr txBox="true"/>
            <p:nvPr/>
          </p:nvSpPr>
          <p:spPr>
            <a:xfrm>
              <a:off x="0" y="-47625"/>
              <a:ext cx="389031" cy="403679"/>
            </a:xfrm>
            <a:prstGeom prst="rect">
              <a:avLst/>
            </a:prstGeom>
          </p:spPr>
          <p:txBody>
            <a:bodyPr anchor="ctr" rtlCol="false" tIns="50800" lIns="50800" bIns="50800" rIns="50800"/>
            <a:lstStyle/>
            <a:p>
              <a:pPr algn="ctr">
                <a:lnSpc>
                  <a:spcPts val="3716"/>
                </a:lnSpc>
              </a:pPr>
              <a:r>
                <a:rPr lang="en-US" b="true" sz="2693" spc="263">
                  <a:solidFill>
                    <a:srgbClr val="000000"/>
                  </a:solidFill>
                  <a:latin typeface="Montserrat Bold"/>
                  <a:ea typeface="Montserrat Bold"/>
                  <a:cs typeface="Montserrat Bold"/>
                  <a:sym typeface="Montserrat Bold"/>
                </a:rPr>
                <a:t>Survey</a:t>
              </a:r>
            </a:p>
            <a:p>
              <a:pPr algn="ctr">
                <a:lnSpc>
                  <a:spcPts val="3716"/>
                </a:lnSpc>
              </a:pPr>
              <a:r>
                <a:rPr lang="en-US" b="true" sz="2693" spc="263">
                  <a:solidFill>
                    <a:srgbClr val="000000"/>
                  </a:solidFill>
                  <a:latin typeface="Montserrat Bold"/>
                  <a:ea typeface="Montserrat Bold"/>
                  <a:cs typeface="Montserrat Bold"/>
                  <a:sym typeface="Montserrat Bold"/>
                </a:rPr>
                <a:t>and Data </a:t>
              </a:r>
            </a:p>
            <a:p>
              <a:pPr algn="ctr">
                <a:lnSpc>
                  <a:spcPts val="3716"/>
                </a:lnSpc>
              </a:pPr>
              <a:r>
                <a:rPr lang="en-US" b="true" sz="2693" spc="263">
                  <a:solidFill>
                    <a:srgbClr val="000000"/>
                  </a:solidFill>
                  <a:latin typeface="Montserrat Bold"/>
                  <a:ea typeface="Montserrat Bold"/>
                  <a:cs typeface="Montserrat Bold"/>
                  <a:sym typeface="Montserrat Bold"/>
                </a:rPr>
                <a:t>Collection</a:t>
              </a:r>
            </a:p>
          </p:txBody>
        </p:sp>
      </p:grpSp>
      <p:grpSp>
        <p:nvGrpSpPr>
          <p:cNvPr name="Group 22" id="22"/>
          <p:cNvGrpSpPr/>
          <p:nvPr/>
        </p:nvGrpSpPr>
        <p:grpSpPr>
          <a:xfrm rot="0">
            <a:off x="3669419" y="7560481"/>
            <a:ext cx="2857976" cy="2380045"/>
            <a:chOff x="0" y="0"/>
            <a:chExt cx="409022" cy="340622"/>
          </a:xfrm>
        </p:grpSpPr>
        <p:sp>
          <p:nvSpPr>
            <p:cNvPr name="Freeform 23" id="23"/>
            <p:cNvSpPr/>
            <p:nvPr/>
          </p:nvSpPr>
          <p:spPr>
            <a:xfrm flipH="false" flipV="false" rot="0">
              <a:off x="0" y="0"/>
              <a:ext cx="409022" cy="340622"/>
            </a:xfrm>
            <a:custGeom>
              <a:avLst/>
              <a:gdLst/>
              <a:ahLst/>
              <a:cxnLst/>
              <a:rect r="r" b="b" t="t" l="l"/>
              <a:pathLst>
                <a:path h="340622" w="409022">
                  <a:moveTo>
                    <a:pt x="46051" y="0"/>
                  </a:moveTo>
                  <a:lnTo>
                    <a:pt x="362971" y="0"/>
                  </a:lnTo>
                  <a:cubicBezTo>
                    <a:pt x="375184" y="0"/>
                    <a:pt x="386898" y="4852"/>
                    <a:pt x="395534" y="13488"/>
                  </a:cubicBezTo>
                  <a:cubicBezTo>
                    <a:pt x="404170" y="22124"/>
                    <a:pt x="409022" y="33838"/>
                    <a:pt x="409022" y="46051"/>
                  </a:cubicBezTo>
                  <a:lnTo>
                    <a:pt x="409022" y="294571"/>
                  </a:lnTo>
                  <a:cubicBezTo>
                    <a:pt x="409022" y="306785"/>
                    <a:pt x="404170" y="318498"/>
                    <a:pt x="395534" y="327134"/>
                  </a:cubicBezTo>
                  <a:cubicBezTo>
                    <a:pt x="386898" y="335771"/>
                    <a:pt x="375184" y="340622"/>
                    <a:pt x="362971" y="340622"/>
                  </a:cubicBezTo>
                  <a:lnTo>
                    <a:pt x="46051" y="340622"/>
                  </a:lnTo>
                  <a:cubicBezTo>
                    <a:pt x="33838" y="340622"/>
                    <a:pt x="22124" y="335771"/>
                    <a:pt x="13488" y="327134"/>
                  </a:cubicBezTo>
                  <a:cubicBezTo>
                    <a:pt x="4852" y="318498"/>
                    <a:pt x="0" y="306785"/>
                    <a:pt x="0" y="294571"/>
                  </a:cubicBezTo>
                  <a:lnTo>
                    <a:pt x="0" y="46051"/>
                  </a:lnTo>
                  <a:cubicBezTo>
                    <a:pt x="0" y="33838"/>
                    <a:pt x="4852" y="22124"/>
                    <a:pt x="13488" y="13488"/>
                  </a:cubicBezTo>
                  <a:cubicBezTo>
                    <a:pt x="22124" y="4852"/>
                    <a:pt x="33838" y="0"/>
                    <a:pt x="46051" y="0"/>
                  </a:cubicBezTo>
                  <a:close/>
                </a:path>
              </a:pathLst>
            </a:custGeom>
            <a:solidFill>
              <a:srgbClr val="B0C5FF"/>
            </a:solidFill>
            <a:ln cap="sq">
              <a:noFill/>
              <a:prstDash val="solid"/>
              <a:miter/>
            </a:ln>
          </p:spPr>
        </p:sp>
        <p:sp>
          <p:nvSpPr>
            <p:cNvPr name="TextBox 24" id="24"/>
            <p:cNvSpPr txBox="true"/>
            <p:nvPr/>
          </p:nvSpPr>
          <p:spPr>
            <a:xfrm>
              <a:off x="0" y="-47625"/>
              <a:ext cx="409022" cy="388247"/>
            </a:xfrm>
            <a:prstGeom prst="rect">
              <a:avLst/>
            </a:prstGeom>
          </p:spPr>
          <p:txBody>
            <a:bodyPr anchor="ctr" rtlCol="false" tIns="50800" lIns="50800" bIns="50800" rIns="50800"/>
            <a:lstStyle/>
            <a:p>
              <a:pPr algn="ctr">
                <a:lnSpc>
                  <a:spcPts val="3716"/>
                </a:lnSpc>
              </a:pPr>
              <a:r>
                <a:rPr lang="en-US" b="true" sz="2693" spc="263">
                  <a:solidFill>
                    <a:srgbClr val="000000"/>
                  </a:solidFill>
                  <a:latin typeface="Montserrat Bold"/>
                  <a:ea typeface="Montserrat Bold"/>
                  <a:cs typeface="Montserrat Bold"/>
                  <a:sym typeface="Montserrat Bold"/>
                </a:rPr>
                <a:t>Model Development </a:t>
              </a:r>
            </a:p>
          </p:txBody>
        </p:sp>
      </p:grpSp>
      <p:grpSp>
        <p:nvGrpSpPr>
          <p:cNvPr name="Group 25" id="25"/>
          <p:cNvGrpSpPr/>
          <p:nvPr/>
        </p:nvGrpSpPr>
        <p:grpSpPr>
          <a:xfrm rot="0">
            <a:off x="7501591" y="7668310"/>
            <a:ext cx="2863594" cy="2272216"/>
            <a:chOff x="0" y="0"/>
            <a:chExt cx="409826" cy="325190"/>
          </a:xfrm>
        </p:grpSpPr>
        <p:sp>
          <p:nvSpPr>
            <p:cNvPr name="Freeform 26" id="26"/>
            <p:cNvSpPr/>
            <p:nvPr/>
          </p:nvSpPr>
          <p:spPr>
            <a:xfrm flipH="false" flipV="false" rot="0">
              <a:off x="0" y="0"/>
              <a:ext cx="409826" cy="325190"/>
            </a:xfrm>
            <a:custGeom>
              <a:avLst/>
              <a:gdLst/>
              <a:ahLst/>
              <a:cxnLst/>
              <a:rect r="r" b="b" t="t" l="l"/>
              <a:pathLst>
                <a:path h="325190" w="409826">
                  <a:moveTo>
                    <a:pt x="45961" y="0"/>
                  </a:moveTo>
                  <a:lnTo>
                    <a:pt x="363865" y="0"/>
                  </a:lnTo>
                  <a:cubicBezTo>
                    <a:pt x="376055" y="0"/>
                    <a:pt x="387745" y="4842"/>
                    <a:pt x="396364" y="13462"/>
                  </a:cubicBezTo>
                  <a:cubicBezTo>
                    <a:pt x="404984" y="22081"/>
                    <a:pt x="409826" y="33771"/>
                    <a:pt x="409826" y="45961"/>
                  </a:cubicBezTo>
                  <a:lnTo>
                    <a:pt x="409826" y="279230"/>
                  </a:lnTo>
                  <a:cubicBezTo>
                    <a:pt x="409826" y="291419"/>
                    <a:pt x="404984" y="303110"/>
                    <a:pt x="396364" y="311729"/>
                  </a:cubicBezTo>
                  <a:cubicBezTo>
                    <a:pt x="387745" y="320348"/>
                    <a:pt x="376055" y="325190"/>
                    <a:pt x="363865" y="325190"/>
                  </a:cubicBezTo>
                  <a:lnTo>
                    <a:pt x="45961" y="325190"/>
                  </a:lnTo>
                  <a:cubicBezTo>
                    <a:pt x="33771" y="325190"/>
                    <a:pt x="22081" y="320348"/>
                    <a:pt x="13462" y="311729"/>
                  </a:cubicBezTo>
                  <a:cubicBezTo>
                    <a:pt x="4842" y="303110"/>
                    <a:pt x="0" y="291419"/>
                    <a:pt x="0" y="279230"/>
                  </a:cubicBezTo>
                  <a:lnTo>
                    <a:pt x="0" y="45961"/>
                  </a:lnTo>
                  <a:cubicBezTo>
                    <a:pt x="0" y="33771"/>
                    <a:pt x="4842" y="22081"/>
                    <a:pt x="13462" y="13462"/>
                  </a:cubicBezTo>
                  <a:cubicBezTo>
                    <a:pt x="22081" y="4842"/>
                    <a:pt x="33771" y="0"/>
                    <a:pt x="45961" y="0"/>
                  </a:cubicBezTo>
                  <a:close/>
                </a:path>
              </a:pathLst>
            </a:custGeom>
            <a:solidFill>
              <a:srgbClr val="B0C5FF"/>
            </a:solidFill>
            <a:ln cap="sq">
              <a:noFill/>
              <a:prstDash val="solid"/>
              <a:miter/>
            </a:ln>
          </p:spPr>
        </p:sp>
        <p:sp>
          <p:nvSpPr>
            <p:cNvPr name="TextBox 27" id="27"/>
            <p:cNvSpPr txBox="true"/>
            <p:nvPr/>
          </p:nvSpPr>
          <p:spPr>
            <a:xfrm>
              <a:off x="0" y="-47625"/>
              <a:ext cx="409826" cy="372815"/>
            </a:xfrm>
            <a:prstGeom prst="rect">
              <a:avLst/>
            </a:prstGeom>
          </p:spPr>
          <p:txBody>
            <a:bodyPr anchor="ctr" rtlCol="false" tIns="50800" lIns="50800" bIns="50800" rIns="50800"/>
            <a:lstStyle/>
            <a:p>
              <a:pPr algn="ctr">
                <a:lnSpc>
                  <a:spcPts val="3716"/>
                </a:lnSpc>
              </a:pPr>
              <a:r>
                <a:rPr lang="en-US" b="true" sz="2693" spc="263">
                  <a:solidFill>
                    <a:srgbClr val="000000"/>
                  </a:solidFill>
                  <a:latin typeface="Montserrat Bold"/>
                  <a:ea typeface="Montserrat Bold"/>
                  <a:cs typeface="Montserrat Bold"/>
                  <a:sym typeface="Montserrat Bold"/>
                </a:rPr>
                <a:t>Model Development and Training</a:t>
              </a:r>
            </a:p>
          </p:txBody>
        </p:sp>
      </p:grpSp>
      <p:grpSp>
        <p:nvGrpSpPr>
          <p:cNvPr name="Group 28" id="28"/>
          <p:cNvGrpSpPr/>
          <p:nvPr/>
        </p:nvGrpSpPr>
        <p:grpSpPr>
          <a:xfrm rot="0">
            <a:off x="11170540" y="7641353"/>
            <a:ext cx="2928880" cy="2326131"/>
            <a:chOff x="0" y="0"/>
            <a:chExt cx="419169" cy="332906"/>
          </a:xfrm>
        </p:grpSpPr>
        <p:sp>
          <p:nvSpPr>
            <p:cNvPr name="Freeform 29" id="29"/>
            <p:cNvSpPr/>
            <p:nvPr/>
          </p:nvSpPr>
          <p:spPr>
            <a:xfrm flipH="false" flipV="false" rot="0">
              <a:off x="0" y="0"/>
              <a:ext cx="419169" cy="332906"/>
            </a:xfrm>
            <a:custGeom>
              <a:avLst/>
              <a:gdLst/>
              <a:ahLst/>
              <a:cxnLst/>
              <a:rect r="r" b="b" t="t" l="l"/>
              <a:pathLst>
                <a:path h="332906" w="419169">
                  <a:moveTo>
                    <a:pt x="44936" y="0"/>
                  </a:moveTo>
                  <a:lnTo>
                    <a:pt x="374233" y="0"/>
                  </a:lnTo>
                  <a:cubicBezTo>
                    <a:pt x="399051" y="0"/>
                    <a:pt x="419169" y="20119"/>
                    <a:pt x="419169" y="44936"/>
                  </a:cubicBezTo>
                  <a:lnTo>
                    <a:pt x="419169" y="287970"/>
                  </a:lnTo>
                  <a:cubicBezTo>
                    <a:pt x="419169" y="312788"/>
                    <a:pt x="399051" y="332906"/>
                    <a:pt x="374233" y="332906"/>
                  </a:cubicBezTo>
                  <a:lnTo>
                    <a:pt x="44936" y="332906"/>
                  </a:lnTo>
                  <a:cubicBezTo>
                    <a:pt x="33018" y="332906"/>
                    <a:pt x="21589" y="328172"/>
                    <a:pt x="13161" y="319745"/>
                  </a:cubicBezTo>
                  <a:cubicBezTo>
                    <a:pt x="4734" y="311318"/>
                    <a:pt x="0" y="299888"/>
                    <a:pt x="0" y="287970"/>
                  </a:cubicBezTo>
                  <a:lnTo>
                    <a:pt x="0" y="44936"/>
                  </a:lnTo>
                  <a:cubicBezTo>
                    <a:pt x="0" y="20119"/>
                    <a:pt x="20119" y="0"/>
                    <a:pt x="44936" y="0"/>
                  </a:cubicBezTo>
                  <a:close/>
                </a:path>
              </a:pathLst>
            </a:custGeom>
            <a:solidFill>
              <a:srgbClr val="B0C5FF"/>
            </a:solidFill>
            <a:ln cap="sq">
              <a:noFill/>
              <a:prstDash val="solid"/>
              <a:miter/>
            </a:ln>
          </p:spPr>
        </p:sp>
        <p:sp>
          <p:nvSpPr>
            <p:cNvPr name="TextBox 30" id="30"/>
            <p:cNvSpPr txBox="true"/>
            <p:nvPr/>
          </p:nvSpPr>
          <p:spPr>
            <a:xfrm>
              <a:off x="0" y="-47625"/>
              <a:ext cx="419169" cy="380531"/>
            </a:xfrm>
            <a:prstGeom prst="rect">
              <a:avLst/>
            </a:prstGeom>
          </p:spPr>
          <p:txBody>
            <a:bodyPr anchor="ctr" rtlCol="false" tIns="50800" lIns="50800" bIns="50800" rIns="50800"/>
            <a:lstStyle/>
            <a:p>
              <a:pPr algn="ctr">
                <a:lnSpc>
                  <a:spcPts val="3716"/>
                </a:lnSpc>
              </a:pPr>
              <a:r>
                <a:rPr lang="en-US" b="true" sz="2693" spc="263">
                  <a:solidFill>
                    <a:srgbClr val="000000"/>
                  </a:solidFill>
                  <a:latin typeface="Montserrat Bold"/>
                  <a:ea typeface="Montserrat Bold"/>
                  <a:cs typeface="Montserrat Bold"/>
                  <a:sym typeface="Montserrat Bold"/>
                </a:rPr>
                <a:t>Frontend Development</a:t>
              </a:r>
            </a:p>
          </p:txBody>
        </p:sp>
      </p:grpSp>
      <p:grpSp>
        <p:nvGrpSpPr>
          <p:cNvPr name="Group 31" id="31"/>
          <p:cNvGrpSpPr/>
          <p:nvPr/>
        </p:nvGrpSpPr>
        <p:grpSpPr>
          <a:xfrm rot="0">
            <a:off x="14894036" y="7668310"/>
            <a:ext cx="2934858" cy="2258738"/>
            <a:chOff x="0" y="0"/>
            <a:chExt cx="420025" cy="323261"/>
          </a:xfrm>
        </p:grpSpPr>
        <p:sp>
          <p:nvSpPr>
            <p:cNvPr name="Freeform 32" id="32"/>
            <p:cNvSpPr/>
            <p:nvPr/>
          </p:nvSpPr>
          <p:spPr>
            <a:xfrm flipH="false" flipV="false" rot="0">
              <a:off x="0" y="0"/>
              <a:ext cx="420025" cy="323261"/>
            </a:xfrm>
            <a:custGeom>
              <a:avLst/>
              <a:gdLst/>
              <a:ahLst/>
              <a:cxnLst/>
              <a:rect r="r" b="b" t="t" l="l"/>
              <a:pathLst>
                <a:path h="323261" w="420025">
                  <a:moveTo>
                    <a:pt x="44845" y="0"/>
                  </a:moveTo>
                  <a:lnTo>
                    <a:pt x="375180" y="0"/>
                  </a:lnTo>
                  <a:cubicBezTo>
                    <a:pt x="387074" y="0"/>
                    <a:pt x="398480" y="4725"/>
                    <a:pt x="406890" y="13135"/>
                  </a:cubicBezTo>
                  <a:cubicBezTo>
                    <a:pt x="415300" y="21545"/>
                    <a:pt x="420025" y="32951"/>
                    <a:pt x="420025" y="44845"/>
                  </a:cubicBezTo>
                  <a:lnTo>
                    <a:pt x="420025" y="278417"/>
                  </a:lnTo>
                  <a:cubicBezTo>
                    <a:pt x="420025" y="290310"/>
                    <a:pt x="415300" y="301717"/>
                    <a:pt x="406890" y="310127"/>
                  </a:cubicBezTo>
                  <a:cubicBezTo>
                    <a:pt x="398480" y="318537"/>
                    <a:pt x="387074" y="323261"/>
                    <a:pt x="375180" y="323261"/>
                  </a:cubicBezTo>
                  <a:lnTo>
                    <a:pt x="44845" y="323261"/>
                  </a:lnTo>
                  <a:cubicBezTo>
                    <a:pt x="32951" y="323261"/>
                    <a:pt x="21545" y="318537"/>
                    <a:pt x="13135" y="310127"/>
                  </a:cubicBezTo>
                  <a:cubicBezTo>
                    <a:pt x="4725" y="301717"/>
                    <a:pt x="0" y="290310"/>
                    <a:pt x="0" y="278417"/>
                  </a:cubicBezTo>
                  <a:lnTo>
                    <a:pt x="0" y="44845"/>
                  </a:lnTo>
                  <a:cubicBezTo>
                    <a:pt x="0" y="32951"/>
                    <a:pt x="4725" y="21545"/>
                    <a:pt x="13135" y="13135"/>
                  </a:cubicBezTo>
                  <a:cubicBezTo>
                    <a:pt x="21545" y="4725"/>
                    <a:pt x="32951" y="0"/>
                    <a:pt x="44845" y="0"/>
                  </a:cubicBezTo>
                  <a:close/>
                </a:path>
              </a:pathLst>
            </a:custGeom>
            <a:solidFill>
              <a:srgbClr val="B0C5FF"/>
            </a:solidFill>
            <a:ln cap="sq">
              <a:noFill/>
              <a:prstDash val="solid"/>
              <a:miter/>
            </a:ln>
          </p:spPr>
        </p:sp>
        <p:sp>
          <p:nvSpPr>
            <p:cNvPr name="TextBox 33" id="33"/>
            <p:cNvSpPr txBox="true"/>
            <p:nvPr/>
          </p:nvSpPr>
          <p:spPr>
            <a:xfrm>
              <a:off x="0" y="-47625"/>
              <a:ext cx="420025" cy="370886"/>
            </a:xfrm>
            <a:prstGeom prst="rect">
              <a:avLst/>
            </a:prstGeom>
          </p:spPr>
          <p:txBody>
            <a:bodyPr anchor="ctr" rtlCol="false" tIns="50800" lIns="50800" bIns="50800" rIns="50800"/>
            <a:lstStyle/>
            <a:p>
              <a:pPr algn="ctr">
                <a:lnSpc>
                  <a:spcPts val="3716"/>
                </a:lnSpc>
              </a:pPr>
              <a:r>
                <a:rPr lang="en-US" b="true" sz="2693" spc="263">
                  <a:solidFill>
                    <a:srgbClr val="000000"/>
                  </a:solidFill>
                  <a:latin typeface="Montserrat Bold"/>
                  <a:ea typeface="Montserrat Bold"/>
                  <a:cs typeface="Montserrat Bold"/>
                  <a:sym typeface="Montserrat Bold"/>
                </a:rPr>
                <a:t>Deployment</a:t>
              </a:r>
            </a:p>
          </p:txBody>
        </p:sp>
      </p:grpSp>
      <p:grpSp>
        <p:nvGrpSpPr>
          <p:cNvPr name="Group 34" id="34"/>
          <p:cNvGrpSpPr/>
          <p:nvPr/>
        </p:nvGrpSpPr>
        <p:grpSpPr>
          <a:xfrm rot="0">
            <a:off x="15301208" y="5146655"/>
            <a:ext cx="2186324" cy="2186324"/>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C5FF"/>
            </a:solidFill>
            <a:ln cap="sq">
              <a:noFill/>
              <a:prstDash val="solid"/>
              <a:miter/>
            </a:ln>
          </p:spPr>
        </p:sp>
        <p:sp>
          <p:nvSpPr>
            <p:cNvPr name="TextBox 36" id="36"/>
            <p:cNvSpPr txBox="true"/>
            <p:nvPr/>
          </p:nvSpPr>
          <p:spPr>
            <a:xfrm>
              <a:off x="76200" y="28575"/>
              <a:ext cx="660400" cy="708025"/>
            </a:xfrm>
            <a:prstGeom prst="rect">
              <a:avLst/>
            </a:prstGeom>
          </p:spPr>
          <p:txBody>
            <a:bodyPr anchor="ctr" rtlCol="false" tIns="50800" lIns="50800" bIns="50800" rIns="50800"/>
            <a:lstStyle/>
            <a:p>
              <a:pPr algn="ctr">
                <a:lnSpc>
                  <a:spcPts val="3418"/>
                </a:lnSpc>
              </a:pPr>
            </a:p>
          </p:txBody>
        </p:sp>
      </p:grpSp>
      <p:sp>
        <p:nvSpPr>
          <p:cNvPr name="Freeform 37" id="37"/>
          <p:cNvSpPr/>
          <p:nvPr/>
        </p:nvSpPr>
        <p:spPr>
          <a:xfrm flipH="false" flipV="false" rot="0">
            <a:off x="15646312" y="5438759"/>
            <a:ext cx="1520304" cy="1536307"/>
          </a:xfrm>
          <a:custGeom>
            <a:avLst/>
            <a:gdLst/>
            <a:ahLst/>
            <a:cxnLst/>
            <a:rect r="r" b="b" t="t" l="l"/>
            <a:pathLst>
              <a:path h="1536307" w="1520304">
                <a:moveTo>
                  <a:pt x="0" y="0"/>
                </a:moveTo>
                <a:lnTo>
                  <a:pt x="1520304" y="0"/>
                </a:lnTo>
                <a:lnTo>
                  <a:pt x="1520304" y="1536307"/>
                </a:lnTo>
                <a:lnTo>
                  <a:pt x="0" y="153630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38" id="38"/>
          <p:cNvSpPr/>
          <p:nvPr/>
        </p:nvSpPr>
        <p:spPr>
          <a:xfrm flipH="false" flipV="false" rot="0">
            <a:off x="2185837" y="7093757"/>
            <a:ext cx="2184921" cy="1095192"/>
          </a:xfrm>
          <a:custGeom>
            <a:avLst/>
            <a:gdLst/>
            <a:ahLst/>
            <a:cxnLst/>
            <a:rect r="r" b="b" t="t" l="l"/>
            <a:pathLst>
              <a:path h="1095192" w="2184921">
                <a:moveTo>
                  <a:pt x="0" y="0"/>
                </a:moveTo>
                <a:lnTo>
                  <a:pt x="2184921" y="0"/>
                </a:lnTo>
                <a:lnTo>
                  <a:pt x="2184921" y="1095192"/>
                </a:lnTo>
                <a:lnTo>
                  <a:pt x="0" y="109519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39" id="39"/>
          <p:cNvSpPr txBox="true"/>
          <p:nvPr/>
        </p:nvSpPr>
        <p:spPr>
          <a:xfrm rot="0">
            <a:off x="806587" y="789273"/>
            <a:ext cx="4943420" cy="1058722"/>
          </a:xfrm>
          <a:prstGeom prst="rect">
            <a:avLst/>
          </a:prstGeom>
        </p:spPr>
        <p:txBody>
          <a:bodyPr anchor="t" rtlCol="false" tIns="0" lIns="0" bIns="0" rIns="0">
            <a:spAutoFit/>
          </a:bodyPr>
          <a:lstStyle/>
          <a:p>
            <a:pPr algn="ctr" marL="0" indent="0" lvl="0">
              <a:lnSpc>
                <a:spcPts val="8592"/>
              </a:lnSpc>
              <a:spcBef>
                <a:spcPct val="0"/>
              </a:spcBef>
            </a:pPr>
            <a:r>
              <a:rPr lang="en-US" sz="6137">
                <a:solidFill>
                  <a:srgbClr val="05066D"/>
                </a:solidFill>
                <a:latin typeface="Cocomat Pro Heavy"/>
                <a:ea typeface="Cocomat Pro Heavy"/>
                <a:cs typeface="Cocomat Pro Heavy"/>
                <a:sym typeface="Cocomat Pro Heavy"/>
              </a:rPr>
              <a:t>TIMELINE</a:t>
            </a:r>
          </a:p>
        </p:txBody>
      </p:sp>
      <p:sp>
        <p:nvSpPr>
          <p:cNvPr name="Freeform 40" id="40"/>
          <p:cNvSpPr/>
          <p:nvPr/>
        </p:nvSpPr>
        <p:spPr>
          <a:xfrm flipH="false" flipV="false" rot="0">
            <a:off x="5821021" y="7134851"/>
            <a:ext cx="2184921" cy="1095192"/>
          </a:xfrm>
          <a:custGeom>
            <a:avLst/>
            <a:gdLst/>
            <a:ahLst/>
            <a:cxnLst/>
            <a:rect r="r" b="b" t="t" l="l"/>
            <a:pathLst>
              <a:path h="1095192" w="2184921">
                <a:moveTo>
                  <a:pt x="0" y="0"/>
                </a:moveTo>
                <a:lnTo>
                  <a:pt x="2184921" y="0"/>
                </a:lnTo>
                <a:lnTo>
                  <a:pt x="2184921" y="1095191"/>
                </a:lnTo>
                <a:lnTo>
                  <a:pt x="0" y="109519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41" id="41"/>
          <p:cNvSpPr/>
          <p:nvPr/>
        </p:nvSpPr>
        <p:spPr>
          <a:xfrm flipH="false" flipV="false" rot="0">
            <a:off x="9619742" y="7134851"/>
            <a:ext cx="2184921" cy="1095192"/>
          </a:xfrm>
          <a:custGeom>
            <a:avLst/>
            <a:gdLst/>
            <a:ahLst/>
            <a:cxnLst/>
            <a:rect r="r" b="b" t="t" l="l"/>
            <a:pathLst>
              <a:path h="1095192" w="2184921">
                <a:moveTo>
                  <a:pt x="0" y="0"/>
                </a:moveTo>
                <a:lnTo>
                  <a:pt x="2184922" y="0"/>
                </a:lnTo>
                <a:lnTo>
                  <a:pt x="2184922" y="1095191"/>
                </a:lnTo>
                <a:lnTo>
                  <a:pt x="0" y="109519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42" id="42"/>
          <p:cNvSpPr/>
          <p:nvPr/>
        </p:nvSpPr>
        <p:spPr>
          <a:xfrm flipH="false" flipV="false" rot="0">
            <a:off x="13291416" y="7175944"/>
            <a:ext cx="2184921" cy="1095192"/>
          </a:xfrm>
          <a:custGeom>
            <a:avLst/>
            <a:gdLst/>
            <a:ahLst/>
            <a:cxnLst/>
            <a:rect r="r" b="b" t="t" l="l"/>
            <a:pathLst>
              <a:path h="1095192" w="2184921">
                <a:moveTo>
                  <a:pt x="0" y="0"/>
                </a:moveTo>
                <a:lnTo>
                  <a:pt x="2184921" y="0"/>
                </a:lnTo>
                <a:lnTo>
                  <a:pt x="2184921" y="1095192"/>
                </a:lnTo>
                <a:lnTo>
                  <a:pt x="0" y="109519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43" id="43"/>
          <p:cNvSpPr txBox="true"/>
          <p:nvPr/>
        </p:nvSpPr>
        <p:spPr>
          <a:xfrm rot="0">
            <a:off x="145344" y="3951452"/>
            <a:ext cx="2811895" cy="440491"/>
          </a:xfrm>
          <a:prstGeom prst="rect">
            <a:avLst/>
          </a:prstGeom>
        </p:spPr>
        <p:txBody>
          <a:bodyPr anchor="t" rtlCol="false" tIns="0" lIns="0" bIns="0" rIns="0">
            <a:spAutoFit/>
          </a:bodyPr>
          <a:lstStyle/>
          <a:p>
            <a:pPr algn="ctr">
              <a:lnSpc>
                <a:spcPts val="3545"/>
              </a:lnSpc>
            </a:pPr>
            <a:r>
              <a:rPr lang="en-US" sz="2532">
                <a:solidFill>
                  <a:srgbClr val="000000"/>
                </a:solidFill>
                <a:latin typeface="Shrikhand"/>
                <a:ea typeface="Shrikhand"/>
                <a:cs typeface="Shrikhand"/>
                <a:sym typeface="Shrikhand"/>
              </a:rPr>
              <a:t>Dec'23</a:t>
            </a:r>
          </a:p>
        </p:txBody>
      </p:sp>
      <p:sp>
        <p:nvSpPr>
          <p:cNvPr name="TextBox 44" id="44"/>
          <p:cNvSpPr txBox="true"/>
          <p:nvPr/>
        </p:nvSpPr>
        <p:spPr>
          <a:xfrm rot="0">
            <a:off x="3715500" y="3951452"/>
            <a:ext cx="2811895" cy="440491"/>
          </a:xfrm>
          <a:prstGeom prst="rect">
            <a:avLst/>
          </a:prstGeom>
        </p:spPr>
        <p:txBody>
          <a:bodyPr anchor="t" rtlCol="false" tIns="0" lIns="0" bIns="0" rIns="0">
            <a:spAutoFit/>
          </a:bodyPr>
          <a:lstStyle/>
          <a:p>
            <a:pPr algn="ctr">
              <a:lnSpc>
                <a:spcPts val="3545"/>
              </a:lnSpc>
            </a:pPr>
            <a:r>
              <a:rPr lang="en-US" sz="2532">
                <a:solidFill>
                  <a:srgbClr val="000000"/>
                </a:solidFill>
                <a:latin typeface="Shrikhand"/>
                <a:ea typeface="Shrikhand"/>
                <a:cs typeface="Shrikhand"/>
                <a:sym typeface="Shrikhand"/>
              </a:rPr>
              <a:t>Feb'24</a:t>
            </a:r>
          </a:p>
        </p:txBody>
      </p:sp>
      <p:sp>
        <p:nvSpPr>
          <p:cNvPr name="TextBox 45" id="45"/>
          <p:cNvSpPr txBox="true"/>
          <p:nvPr/>
        </p:nvSpPr>
        <p:spPr>
          <a:xfrm rot="0">
            <a:off x="7527441" y="3951452"/>
            <a:ext cx="2811895" cy="440491"/>
          </a:xfrm>
          <a:prstGeom prst="rect">
            <a:avLst/>
          </a:prstGeom>
        </p:spPr>
        <p:txBody>
          <a:bodyPr anchor="t" rtlCol="false" tIns="0" lIns="0" bIns="0" rIns="0">
            <a:spAutoFit/>
          </a:bodyPr>
          <a:lstStyle/>
          <a:p>
            <a:pPr algn="ctr">
              <a:lnSpc>
                <a:spcPts val="3545"/>
              </a:lnSpc>
            </a:pPr>
            <a:r>
              <a:rPr lang="en-US" sz="2532">
                <a:solidFill>
                  <a:srgbClr val="000000"/>
                </a:solidFill>
                <a:latin typeface="Shrikhand"/>
                <a:ea typeface="Shrikhand"/>
                <a:cs typeface="Shrikhand"/>
                <a:sym typeface="Shrikhand"/>
              </a:rPr>
              <a:t>June'24</a:t>
            </a:r>
          </a:p>
        </p:txBody>
      </p:sp>
      <p:sp>
        <p:nvSpPr>
          <p:cNvPr name="TextBox 46" id="46"/>
          <p:cNvSpPr txBox="true"/>
          <p:nvPr/>
        </p:nvSpPr>
        <p:spPr>
          <a:xfrm rot="0">
            <a:off x="11414324" y="3951452"/>
            <a:ext cx="2811895" cy="440491"/>
          </a:xfrm>
          <a:prstGeom prst="rect">
            <a:avLst/>
          </a:prstGeom>
        </p:spPr>
        <p:txBody>
          <a:bodyPr anchor="t" rtlCol="false" tIns="0" lIns="0" bIns="0" rIns="0">
            <a:spAutoFit/>
          </a:bodyPr>
          <a:lstStyle/>
          <a:p>
            <a:pPr algn="ctr">
              <a:lnSpc>
                <a:spcPts val="3545"/>
              </a:lnSpc>
            </a:pPr>
            <a:r>
              <a:rPr lang="en-US" sz="2532">
                <a:solidFill>
                  <a:srgbClr val="000000"/>
                </a:solidFill>
                <a:latin typeface="Shrikhand"/>
                <a:ea typeface="Shrikhand"/>
                <a:cs typeface="Shrikhand"/>
                <a:sym typeface="Shrikhand"/>
              </a:rPr>
              <a:t>July'24</a:t>
            </a:r>
          </a:p>
        </p:txBody>
      </p:sp>
      <p:sp>
        <p:nvSpPr>
          <p:cNvPr name="TextBox 47" id="47"/>
          <p:cNvSpPr txBox="true"/>
          <p:nvPr/>
        </p:nvSpPr>
        <p:spPr>
          <a:xfrm rot="0">
            <a:off x="15016999" y="3951452"/>
            <a:ext cx="2811895" cy="440491"/>
          </a:xfrm>
          <a:prstGeom prst="rect">
            <a:avLst/>
          </a:prstGeom>
        </p:spPr>
        <p:txBody>
          <a:bodyPr anchor="t" rtlCol="false" tIns="0" lIns="0" bIns="0" rIns="0">
            <a:spAutoFit/>
          </a:bodyPr>
          <a:lstStyle/>
          <a:p>
            <a:pPr algn="ctr">
              <a:lnSpc>
                <a:spcPts val="3545"/>
              </a:lnSpc>
            </a:pPr>
            <a:r>
              <a:rPr lang="en-US" sz="2532">
                <a:solidFill>
                  <a:srgbClr val="000000"/>
                </a:solidFill>
                <a:latin typeface="Shrikhand"/>
                <a:ea typeface="Shrikhand"/>
                <a:cs typeface="Shrikhand"/>
                <a:sym typeface="Shrikhand"/>
              </a:rPr>
              <a:t>Aug’24</a:t>
            </a:r>
          </a:p>
        </p:txBody>
      </p:sp>
      <p:sp>
        <p:nvSpPr>
          <p:cNvPr name="TextBox 48" id="48"/>
          <p:cNvSpPr txBox="true"/>
          <p:nvPr/>
        </p:nvSpPr>
        <p:spPr>
          <a:xfrm rot="0">
            <a:off x="539763" y="2219470"/>
            <a:ext cx="16260298" cy="975796"/>
          </a:xfrm>
          <a:prstGeom prst="rect">
            <a:avLst/>
          </a:prstGeom>
        </p:spPr>
        <p:txBody>
          <a:bodyPr anchor="t" rtlCol="false" tIns="0" lIns="0" bIns="0" rIns="0">
            <a:spAutoFit/>
          </a:bodyPr>
          <a:lstStyle/>
          <a:p>
            <a:pPr algn="ctr">
              <a:lnSpc>
                <a:spcPts val="3965"/>
              </a:lnSpc>
            </a:pPr>
            <a:r>
              <a:rPr lang="en-US" sz="2832">
                <a:solidFill>
                  <a:srgbClr val="000000"/>
                </a:solidFill>
                <a:latin typeface="League Spartan"/>
                <a:ea typeface="League Spartan"/>
                <a:cs typeface="League Spartan"/>
                <a:sym typeface="League Spartan"/>
              </a:rPr>
              <a:t>Our project is expected to complete on the given timeline and will be fully functionable according to it.</a:t>
            </a:r>
          </a:p>
        </p:txBody>
      </p:sp>
      <p:sp>
        <p:nvSpPr>
          <p:cNvPr name="Freeform 49" id="49"/>
          <p:cNvSpPr/>
          <p:nvPr/>
        </p:nvSpPr>
        <p:spPr>
          <a:xfrm flipH="false" flipV="false" rot="0">
            <a:off x="13689598" y="25789"/>
            <a:ext cx="4598402" cy="1498356"/>
          </a:xfrm>
          <a:custGeom>
            <a:avLst/>
            <a:gdLst/>
            <a:ahLst/>
            <a:cxnLst/>
            <a:rect r="r" b="b" t="t" l="l"/>
            <a:pathLst>
              <a:path h="1498356" w="4598402">
                <a:moveTo>
                  <a:pt x="0" y="0"/>
                </a:moveTo>
                <a:lnTo>
                  <a:pt x="4598402" y="0"/>
                </a:lnTo>
                <a:lnTo>
                  <a:pt x="4598402" y="1498356"/>
                </a:lnTo>
                <a:lnTo>
                  <a:pt x="0" y="1498356"/>
                </a:lnTo>
                <a:lnTo>
                  <a:pt x="0" y="0"/>
                </a:lnTo>
                <a:close/>
              </a:path>
            </a:pathLst>
          </a:custGeom>
          <a:blipFill>
            <a:blip r:embed="rId16"/>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3EEFF"/>
        </a:solidFill>
      </p:bgPr>
    </p:bg>
    <p:spTree>
      <p:nvGrpSpPr>
        <p:cNvPr id="1" name=""/>
        <p:cNvGrpSpPr/>
        <p:nvPr/>
      </p:nvGrpSpPr>
      <p:grpSpPr>
        <a:xfrm>
          <a:off x="0" y="0"/>
          <a:ext cx="0" cy="0"/>
          <a:chOff x="0" y="0"/>
          <a:chExt cx="0" cy="0"/>
        </a:xfrm>
      </p:grpSpPr>
      <p:sp>
        <p:nvSpPr>
          <p:cNvPr name="Freeform 2" id="2"/>
          <p:cNvSpPr/>
          <p:nvPr/>
        </p:nvSpPr>
        <p:spPr>
          <a:xfrm flipH="false" flipV="false" rot="0">
            <a:off x="-595629" y="-266657"/>
            <a:ext cx="2630125" cy="3974090"/>
          </a:xfrm>
          <a:custGeom>
            <a:avLst/>
            <a:gdLst/>
            <a:ahLst/>
            <a:cxnLst/>
            <a:rect r="r" b="b" t="t" l="l"/>
            <a:pathLst>
              <a:path h="3974090" w="2630125">
                <a:moveTo>
                  <a:pt x="0" y="0"/>
                </a:moveTo>
                <a:lnTo>
                  <a:pt x="2630126" y="0"/>
                </a:lnTo>
                <a:lnTo>
                  <a:pt x="2630126" y="3974091"/>
                </a:lnTo>
                <a:lnTo>
                  <a:pt x="0" y="3974091"/>
                </a:lnTo>
                <a:lnTo>
                  <a:pt x="0"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691463" y="664632"/>
            <a:ext cx="9738141" cy="996603"/>
          </a:xfrm>
          <a:prstGeom prst="rect">
            <a:avLst/>
          </a:prstGeom>
        </p:spPr>
        <p:txBody>
          <a:bodyPr anchor="t" rtlCol="false" tIns="0" lIns="0" bIns="0" rIns="0">
            <a:spAutoFit/>
          </a:bodyPr>
          <a:lstStyle/>
          <a:p>
            <a:pPr algn="ctr" marL="0" indent="0" lvl="0">
              <a:lnSpc>
                <a:spcPts val="8124"/>
              </a:lnSpc>
              <a:spcBef>
                <a:spcPct val="0"/>
              </a:spcBef>
            </a:pPr>
            <a:r>
              <a:rPr lang="en-US" sz="5803">
                <a:solidFill>
                  <a:srgbClr val="05066D"/>
                </a:solidFill>
                <a:latin typeface="Cocomat Pro Heavy"/>
                <a:ea typeface="Cocomat Pro Heavy"/>
                <a:cs typeface="Cocomat Pro Heavy"/>
                <a:sym typeface="Cocomat Pro Heavy"/>
              </a:rPr>
              <a:t>FUTURE AIMS</a:t>
            </a:r>
          </a:p>
        </p:txBody>
      </p:sp>
      <p:sp>
        <p:nvSpPr>
          <p:cNvPr name="Freeform 4" id="4"/>
          <p:cNvSpPr/>
          <p:nvPr/>
        </p:nvSpPr>
        <p:spPr>
          <a:xfrm flipH="true" flipV="true" rot="1704061">
            <a:off x="13824431" y="5385399"/>
            <a:ext cx="4991149" cy="7541571"/>
          </a:xfrm>
          <a:custGeom>
            <a:avLst/>
            <a:gdLst/>
            <a:ahLst/>
            <a:cxnLst/>
            <a:rect r="r" b="b" t="t" l="l"/>
            <a:pathLst>
              <a:path h="7541571" w="4991149">
                <a:moveTo>
                  <a:pt x="4991149" y="7541572"/>
                </a:moveTo>
                <a:lnTo>
                  <a:pt x="0" y="7541572"/>
                </a:lnTo>
                <a:lnTo>
                  <a:pt x="0" y="0"/>
                </a:lnTo>
                <a:lnTo>
                  <a:pt x="4991149" y="0"/>
                </a:lnTo>
                <a:lnTo>
                  <a:pt x="4991149" y="7541572"/>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414669" y="3707434"/>
            <a:ext cx="7659215" cy="5349757"/>
          </a:xfrm>
          <a:custGeom>
            <a:avLst/>
            <a:gdLst/>
            <a:ahLst/>
            <a:cxnLst/>
            <a:rect r="r" b="b" t="t" l="l"/>
            <a:pathLst>
              <a:path h="5349757" w="7659215">
                <a:moveTo>
                  <a:pt x="0" y="0"/>
                </a:moveTo>
                <a:lnTo>
                  <a:pt x="7659215" y="0"/>
                </a:lnTo>
                <a:lnTo>
                  <a:pt x="7659215" y="5349757"/>
                </a:lnTo>
                <a:lnTo>
                  <a:pt x="0" y="53497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028700" y="2448085"/>
            <a:ext cx="8808633" cy="4266899"/>
            <a:chOff x="0" y="0"/>
            <a:chExt cx="1216420" cy="589233"/>
          </a:xfrm>
        </p:grpSpPr>
        <p:sp>
          <p:nvSpPr>
            <p:cNvPr name="Freeform 7" id="7"/>
            <p:cNvSpPr/>
            <p:nvPr/>
          </p:nvSpPr>
          <p:spPr>
            <a:xfrm flipH="false" flipV="false" rot="0">
              <a:off x="0" y="0"/>
              <a:ext cx="1216420" cy="589233"/>
            </a:xfrm>
            <a:custGeom>
              <a:avLst/>
              <a:gdLst/>
              <a:ahLst/>
              <a:cxnLst/>
              <a:rect r="r" b="b" t="t" l="l"/>
              <a:pathLst>
                <a:path h="589233" w="1216420">
                  <a:moveTo>
                    <a:pt x="14941" y="0"/>
                  </a:moveTo>
                  <a:lnTo>
                    <a:pt x="1201478" y="0"/>
                  </a:lnTo>
                  <a:cubicBezTo>
                    <a:pt x="1209730" y="0"/>
                    <a:pt x="1216420" y="6689"/>
                    <a:pt x="1216420" y="14941"/>
                  </a:cubicBezTo>
                  <a:lnTo>
                    <a:pt x="1216420" y="574292"/>
                  </a:lnTo>
                  <a:cubicBezTo>
                    <a:pt x="1216420" y="582544"/>
                    <a:pt x="1209730" y="589233"/>
                    <a:pt x="1201478" y="589233"/>
                  </a:cubicBezTo>
                  <a:lnTo>
                    <a:pt x="14941" y="589233"/>
                  </a:lnTo>
                  <a:cubicBezTo>
                    <a:pt x="6689" y="589233"/>
                    <a:pt x="0" y="582544"/>
                    <a:pt x="0" y="574292"/>
                  </a:cubicBezTo>
                  <a:lnTo>
                    <a:pt x="0" y="14941"/>
                  </a:lnTo>
                  <a:cubicBezTo>
                    <a:pt x="0" y="6689"/>
                    <a:pt x="6689" y="0"/>
                    <a:pt x="14941" y="0"/>
                  </a:cubicBezTo>
                  <a:close/>
                </a:path>
              </a:pathLst>
            </a:custGeom>
            <a:solidFill>
              <a:srgbClr val="94BAFF">
                <a:alpha val="56863"/>
              </a:srgbClr>
            </a:solidFill>
            <a:ln cap="sq">
              <a:noFill/>
              <a:prstDash val="solid"/>
              <a:miter/>
            </a:ln>
          </p:spPr>
        </p:sp>
        <p:sp>
          <p:nvSpPr>
            <p:cNvPr name="TextBox 8" id="8"/>
            <p:cNvSpPr txBox="true"/>
            <p:nvPr/>
          </p:nvSpPr>
          <p:spPr>
            <a:xfrm>
              <a:off x="0" y="-57150"/>
              <a:ext cx="1216420" cy="646383"/>
            </a:xfrm>
            <a:prstGeom prst="rect">
              <a:avLst/>
            </a:prstGeom>
          </p:spPr>
          <p:txBody>
            <a:bodyPr anchor="ctr" rtlCol="false" tIns="50800" lIns="50800" bIns="50800" rIns="50800"/>
            <a:lstStyle/>
            <a:p>
              <a:pPr algn="ctr">
                <a:lnSpc>
                  <a:spcPts val="4682"/>
                </a:lnSpc>
              </a:pPr>
            </a:p>
          </p:txBody>
        </p:sp>
      </p:grpSp>
      <p:sp>
        <p:nvSpPr>
          <p:cNvPr name="TextBox 9" id="9"/>
          <p:cNvSpPr txBox="true"/>
          <p:nvPr/>
        </p:nvSpPr>
        <p:spPr>
          <a:xfrm rot="0">
            <a:off x="5539947" y="1908885"/>
            <a:ext cx="4297386" cy="539199"/>
          </a:xfrm>
          <a:prstGeom prst="rect">
            <a:avLst/>
          </a:prstGeom>
        </p:spPr>
        <p:txBody>
          <a:bodyPr anchor="t" rtlCol="false" tIns="0" lIns="0" bIns="0" rIns="0">
            <a:spAutoFit/>
          </a:bodyPr>
          <a:lstStyle/>
          <a:p>
            <a:pPr algn="ctr">
              <a:lnSpc>
                <a:spcPts val="4405"/>
              </a:lnSpc>
              <a:spcBef>
                <a:spcPct val="0"/>
              </a:spcBef>
            </a:pPr>
            <a:r>
              <a:rPr lang="en-US" b="true" sz="3146">
                <a:solidFill>
                  <a:srgbClr val="1F2B5B"/>
                </a:solidFill>
                <a:latin typeface="Montserrat Classic Bold"/>
                <a:ea typeface="Montserrat Classic Bold"/>
                <a:cs typeface="Montserrat Classic Bold"/>
                <a:sym typeface="Montserrat Classic Bold"/>
              </a:rPr>
              <a:t>IMAGE PROCESSING</a:t>
            </a:r>
          </a:p>
        </p:txBody>
      </p:sp>
      <p:sp>
        <p:nvSpPr>
          <p:cNvPr name="TextBox 10" id="10"/>
          <p:cNvSpPr txBox="true"/>
          <p:nvPr/>
        </p:nvSpPr>
        <p:spPr>
          <a:xfrm rot="0">
            <a:off x="1189687" y="2718066"/>
            <a:ext cx="8647647" cy="3820754"/>
          </a:xfrm>
          <a:prstGeom prst="rect">
            <a:avLst/>
          </a:prstGeom>
        </p:spPr>
        <p:txBody>
          <a:bodyPr anchor="t" rtlCol="false" tIns="0" lIns="0" bIns="0" rIns="0">
            <a:spAutoFit/>
          </a:bodyPr>
          <a:lstStyle/>
          <a:p>
            <a:pPr algn="l">
              <a:lnSpc>
                <a:spcPts val="3789"/>
              </a:lnSpc>
            </a:pPr>
            <a:r>
              <a:rPr lang="en-US" sz="2707">
                <a:solidFill>
                  <a:srgbClr val="000000"/>
                </a:solidFill>
                <a:latin typeface="League Spartan"/>
                <a:ea typeface="League Spartan"/>
                <a:cs typeface="League Spartan"/>
                <a:sym typeface="League Spartan"/>
              </a:rPr>
              <a:t>If our aimed targets are achieved that is our current work of the development and deployment of our model, then we aim to development of a model for diseases which are detected by photos.</a:t>
            </a:r>
          </a:p>
          <a:p>
            <a:pPr algn="l">
              <a:lnSpc>
                <a:spcPts val="3789"/>
              </a:lnSpc>
            </a:pPr>
            <a:r>
              <a:rPr lang="en-US" sz="2707">
                <a:solidFill>
                  <a:srgbClr val="000000"/>
                </a:solidFill>
                <a:latin typeface="League Spartan"/>
                <a:ea typeface="League Spartan"/>
                <a:cs typeface="League Spartan"/>
                <a:sym typeface="League Spartan"/>
              </a:rPr>
              <a:t>So we will aim for photo processing for the detection of diseases like cancer and fungal diseases.</a:t>
            </a:r>
          </a:p>
        </p:txBody>
      </p:sp>
      <p:sp>
        <p:nvSpPr>
          <p:cNvPr name="TextBox 11" id="11"/>
          <p:cNvSpPr txBox="true"/>
          <p:nvPr/>
        </p:nvSpPr>
        <p:spPr>
          <a:xfrm rot="0">
            <a:off x="719434" y="7138145"/>
            <a:ext cx="4297386" cy="539199"/>
          </a:xfrm>
          <a:prstGeom prst="rect">
            <a:avLst/>
          </a:prstGeom>
        </p:spPr>
        <p:txBody>
          <a:bodyPr anchor="t" rtlCol="false" tIns="0" lIns="0" bIns="0" rIns="0">
            <a:spAutoFit/>
          </a:bodyPr>
          <a:lstStyle/>
          <a:p>
            <a:pPr algn="ctr">
              <a:lnSpc>
                <a:spcPts val="4405"/>
              </a:lnSpc>
              <a:spcBef>
                <a:spcPct val="0"/>
              </a:spcBef>
            </a:pPr>
            <a:r>
              <a:rPr lang="en-US" b="true" sz="3146">
                <a:solidFill>
                  <a:srgbClr val="1F2B5B"/>
                </a:solidFill>
                <a:latin typeface="Montserrat Classic Bold"/>
                <a:ea typeface="Montserrat Classic Bold"/>
                <a:cs typeface="Montserrat Classic Bold"/>
                <a:sym typeface="Montserrat Classic Bold"/>
              </a:rPr>
              <a:t>RESEARCH PAPER</a:t>
            </a:r>
          </a:p>
        </p:txBody>
      </p:sp>
      <p:grpSp>
        <p:nvGrpSpPr>
          <p:cNvPr name="Group 12" id="12"/>
          <p:cNvGrpSpPr/>
          <p:nvPr/>
        </p:nvGrpSpPr>
        <p:grpSpPr>
          <a:xfrm rot="0">
            <a:off x="957398" y="7677345"/>
            <a:ext cx="8879935" cy="1990866"/>
            <a:chOff x="0" y="0"/>
            <a:chExt cx="1226266" cy="274927"/>
          </a:xfrm>
        </p:grpSpPr>
        <p:sp>
          <p:nvSpPr>
            <p:cNvPr name="Freeform 13" id="13"/>
            <p:cNvSpPr/>
            <p:nvPr/>
          </p:nvSpPr>
          <p:spPr>
            <a:xfrm flipH="false" flipV="false" rot="0">
              <a:off x="0" y="0"/>
              <a:ext cx="1226266" cy="274927"/>
            </a:xfrm>
            <a:custGeom>
              <a:avLst/>
              <a:gdLst/>
              <a:ahLst/>
              <a:cxnLst/>
              <a:rect r="r" b="b" t="t" l="l"/>
              <a:pathLst>
                <a:path h="274927" w="1226266">
                  <a:moveTo>
                    <a:pt x="14821" y="0"/>
                  </a:moveTo>
                  <a:lnTo>
                    <a:pt x="1211445" y="0"/>
                  </a:lnTo>
                  <a:cubicBezTo>
                    <a:pt x="1219630" y="0"/>
                    <a:pt x="1226266" y="6636"/>
                    <a:pt x="1226266" y="14821"/>
                  </a:cubicBezTo>
                  <a:lnTo>
                    <a:pt x="1226266" y="260105"/>
                  </a:lnTo>
                  <a:cubicBezTo>
                    <a:pt x="1226266" y="268291"/>
                    <a:pt x="1219630" y="274927"/>
                    <a:pt x="1211445" y="274927"/>
                  </a:cubicBezTo>
                  <a:lnTo>
                    <a:pt x="14821" y="274927"/>
                  </a:lnTo>
                  <a:cubicBezTo>
                    <a:pt x="6636" y="274927"/>
                    <a:pt x="0" y="268291"/>
                    <a:pt x="0" y="260105"/>
                  </a:cubicBezTo>
                  <a:lnTo>
                    <a:pt x="0" y="14821"/>
                  </a:lnTo>
                  <a:cubicBezTo>
                    <a:pt x="0" y="6636"/>
                    <a:pt x="6636" y="0"/>
                    <a:pt x="14821" y="0"/>
                  </a:cubicBezTo>
                  <a:close/>
                </a:path>
              </a:pathLst>
            </a:custGeom>
            <a:solidFill>
              <a:srgbClr val="94BAFF">
                <a:alpha val="56863"/>
              </a:srgbClr>
            </a:solidFill>
            <a:ln cap="sq">
              <a:noFill/>
              <a:prstDash val="solid"/>
              <a:miter/>
            </a:ln>
          </p:spPr>
        </p:sp>
        <p:sp>
          <p:nvSpPr>
            <p:cNvPr name="TextBox 14" id="14"/>
            <p:cNvSpPr txBox="true"/>
            <p:nvPr/>
          </p:nvSpPr>
          <p:spPr>
            <a:xfrm>
              <a:off x="0" y="-57150"/>
              <a:ext cx="1226266" cy="332077"/>
            </a:xfrm>
            <a:prstGeom prst="rect">
              <a:avLst/>
            </a:prstGeom>
          </p:spPr>
          <p:txBody>
            <a:bodyPr anchor="ctr" rtlCol="false" tIns="50800" lIns="50800" bIns="50800" rIns="50800"/>
            <a:lstStyle/>
            <a:p>
              <a:pPr algn="ctr">
                <a:lnSpc>
                  <a:spcPts val="4682"/>
                </a:lnSpc>
              </a:pPr>
            </a:p>
          </p:txBody>
        </p:sp>
      </p:grpSp>
      <p:sp>
        <p:nvSpPr>
          <p:cNvPr name="TextBox 15" id="15"/>
          <p:cNvSpPr txBox="true"/>
          <p:nvPr/>
        </p:nvSpPr>
        <p:spPr>
          <a:xfrm rot="0">
            <a:off x="1073543" y="7745720"/>
            <a:ext cx="8554101" cy="1922491"/>
          </a:xfrm>
          <a:prstGeom prst="rect">
            <a:avLst/>
          </a:prstGeom>
        </p:spPr>
        <p:txBody>
          <a:bodyPr anchor="t" rtlCol="false" tIns="0" lIns="0" bIns="0" rIns="0">
            <a:spAutoFit/>
          </a:bodyPr>
          <a:lstStyle/>
          <a:p>
            <a:pPr algn="l">
              <a:lnSpc>
                <a:spcPts val="3816"/>
              </a:lnSpc>
            </a:pPr>
            <a:r>
              <a:rPr lang="en-US" sz="2726">
                <a:solidFill>
                  <a:srgbClr val="000000"/>
                </a:solidFill>
                <a:latin typeface="League Spartan"/>
                <a:ea typeface="League Spartan"/>
                <a:cs typeface="League Spartan"/>
                <a:sym typeface="League Spartan"/>
              </a:rPr>
              <a:t>After development of the project we aim to publish our work as our research.</a:t>
            </a:r>
          </a:p>
          <a:p>
            <a:pPr algn="l">
              <a:lnSpc>
                <a:spcPts val="3816"/>
              </a:lnSpc>
            </a:pPr>
            <a:r>
              <a:rPr lang="en-US" sz="2726">
                <a:solidFill>
                  <a:srgbClr val="000000"/>
                </a:solidFill>
                <a:latin typeface="League Spartan"/>
                <a:ea typeface="League Spartan"/>
                <a:cs typeface="League Spartan"/>
                <a:sym typeface="League Spartan"/>
              </a:rPr>
              <a:t>We will achieve the aim  by presenting our research paper in one of the conferences. </a:t>
            </a:r>
          </a:p>
        </p:txBody>
      </p:sp>
      <p:sp>
        <p:nvSpPr>
          <p:cNvPr name="Freeform 16" id="16"/>
          <p:cNvSpPr/>
          <p:nvPr/>
        </p:nvSpPr>
        <p:spPr>
          <a:xfrm flipH="false" flipV="false" rot="0">
            <a:off x="13689598" y="29754"/>
            <a:ext cx="4598402" cy="1498356"/>
          </a:xfrm>
          <a:custGeom>
            <a:avLst/>
            <a:gdLst/>
            <a:ahLst/>
            <a:cxnLst/>
            <a:rect r="r" b="b" t="t" l="l"/>
            <a:pathLst>
              <a:path h="1498356" w="4598402">
                <a:moveTo>
                  <a:pt x="0" y="0"/>
                </a:moveTo>
                <a:lnTo>
                  <a:pt x="4598402" y="0"/>
                </a:lnTo>
                <a:lnTo>
                  <a:pt x="4598402" y="1498356"/>
                </a:lnTo>
                <a:lnTo>
                  <a:pt x="0" y="1498356"/>
                </a:lnTo>
                <a:lnTo>
                  <a:pt x="0" y="0"/>
                </a:lnTo>
                <a:close/>
              </a:path>
            </a:pathLst>
          </a:custGeom>
          <a:blipFill>
            <a:blip r:embed="rId6"/>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B0C5FF"/>
        </a:solidFill>
      </p:bgPr>
    </p:bg>
    <p:spTree>
      <p:nvGrpSpPr>
        <p:cNvPr id="1" name=""/>
        <p:cNvGrpSpPr/>
        <p:nvPr/>
      </p:nvGrpSpPr>
      <p:grpSpPr>
        <a:xfrm>
          <a:off x="0" y="0"/>
          <a:ext cx="0" cy="0"/>
          <a:chOff x="0" y="0"/>
          <a:chExt cx="0" cy="0"/>
        </a:xfrm>
      </p:grpSpPr>
      <p:sp>
        <p:nvSpPr>
          <p:cNvPr name="Freeform 2" id="2"/>
          <p:cNvSpPr/>
          <p:nvPr/>
        </p:nvSpPr>
        <p:spPr>
          <a:xfrm flipH="true" flipV="true" rot="1704061">
            <a:off x="13824431" y="5385399"/>
            <a:ext cx="4991149" cy="7541571"/>
          </a:xfrm>
          <a:custGeom>
            <a:avLst/>
            <a:gdLst/>
            <a:ahLst/>
            <a:cxnLst/>
            <a:rect r="r" b="b" t="t" l="l"/>
            <a:pathLst>
              <a:path h="7541571" w="4991149">
                <a:moveTo>
                  <a:pt x="4991149" y="7541572"/>
                </a:moveTo>
                <a:lnTo>
                  <a:pt x="0" y="7541572"/>
                </a:lnTo>
                <a:lnTo>
                  <a:pt x="0" y="0"/>
                </a:lnTo>
                <a:lnTo>
                  <a:pt x="4991149" y="0"/>
                </a:lnTo>
                <a:lnTo>
                  <a:pt x="4991149" y="7541572"/>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1704061">
            <a:off x="11603194" y="525483"/>
            <a:ext cx="8220239" cy="12420690"/>
          </a:xfrm>
          <a:custGeom>
            <a:avLst/>
            <a:gdLst/>
            <a:ahLst/>
            <a:cxnLst/>
            <a:rect r="r" b="b" t="t" l="l"/>
            <a:pathLst>
              <a:path h="12420690" w="8220239">
                <a:moveTo>
                  <a:pt x="8220239" y="12420690"/>
                </a:moveTo>
                <a:lnTo>
                  <a:pt x="0" y="12420690"/>
                </a:lnTo>
                <a:lnTo>
                  <a:pt x="0" y="0"/>
                </a:lnTo>
                <a:lnTo>
                  <a:pt x="8220239" y="0"/>
                </a:lnTo>
                <a:lnTo>
                  <a:pt x="8220239" y="1242069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0919901" y="2404476"/>
            <a:ext cx="7145265" cy="8091988"/>
          </a:xfrm>
          <a:custGeom>
            <a:avLst/>
            <a:gdLst/>
            <a:ahLst/>
            <a:cxnLst/>
            <a:rect r="r" b="b" t="t" l="l"/>
            <a:pathLst>
              <a:path h="8091988" w="7145265">
                <a:moveTo>
                  <a:pt x="7145266" y="0"/>
                </a:moveTo>
                <a:lnTo>
                  <a:pt x="0" y="0"/>
                </a:lnTo>
                <a:lnTo>
                  <a:pt x="0" y="8091989"/>
                </a:lnTo>
                <a:lnTo>
                  <a:pt x="7145266" y="8091989"/>
                </a:lnTo>
                <a:lnTo>
                  <a:pt x="714526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704906" y="2195012"/>
            <a:ext cx="8933105" cy="7381168"/>
          </a:xfrm>
          <a:custGeom>
            <a:avLst/>
            <a:gdLst/>
            <a:ahLst/>
            <a:cxnLst/>
            <a:rect r="r" b="b" t="t" l="l"/>
            <a:pathLst>
              <a:path h="7381168" w="8933105">
                <a:moveTo>
                  <a:pt x="0" y="0"/>
                </a:moveTo>
                <a:lnTo>
                  <a:pt x="8933105" y="0"/>
                </a:lnTo>
                <a:lnTo>
                  <a:pt x="8933105" y="7381167"/>
                </a:lnTo>
                <a:lnTo>
                  <a:pt x="0" y="73811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3689598" y="0"/>
            <a:ext cx="4598402" cy="1498356"/>
          </a:xfrm>
          <a:custGeom>
            <a:avLst/>
            <a:gdLst/>
            <a:ahLst/>
            <a:cxnLst/>
            <a:rect r="r" b="b" t="t" l="l"/>
            <a:pathLst>
              <a:path h="1498356" w="4598402">
                <a:moveTo>
                  <a:pt x="0" y="0"/>
                </a:moveTo>
                <a:lnTo>
                  <a:pt x="4598402" y="0"/>
                </a:lnTo>
                <a:lnTo>
                  <a:pt x="4598402" y="1498356"/>
                </a:lnTo>
                <a:lnTo>
                  <a:pt x="0" y="1498356"/>
                </a:lnTo>
                <a:lnTo>
                  <a:pt x="0" y="0"/>
                </a:lnTo>
                <a:close/>
              </a:path>
            </a:pathLst>
          </a:custGeom>
          <a:blipFill>
            <a:blip r:embed="rId8"/>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BFAF8"/>
        </a:solidFill>
      </p:bgPr>
    </p:bg>
    <p:spTree>
      <p:nvGrpSpPr>
        <p:cNvPr id="1" name=""/>
        <p:cNvGrpSpPr/>
        <p:nvPr/>
      </p:nvGrpSpPr>
      <p:grpSpPr>
        <a:xfrm>
          <a:off x="0" y="0"/>
          <a:ext cx="0" cy="0"/>
          <a:chOff x="0" y="0"/>
          <a:chExt cx="0" cy="0"/>
        </a:xfrm>
      </p:grpSpPr>
      <p:sp>
        <p:nvSpPr>
          <p:cNvPr name="Freeform 2" id="2"/>
          <p:cNvSpPr/>
          <p:nvPr/>
        </p:nvSpPr>
        <p:spPr>
          <a:xfrm flipH="false" flipV="false" rot="0">
            <a:off x="-1863829" y="-959723"/>
            <a:ext cx="4991149" cy="7541571"/>
          </a:xfrm>
          <a:custGeom>
            <a:avLst/>
            <a:gdLst/>
            <a:ahLst/>
            <a:cxnLst/>
            <a:rect r="r" b="b" t="t" l="l"/>
            <a:pathLst>
              <a:path h="7541571" w="4991149">
                <a:moveTo>
                  <a:pt x="0" y="0"/>
                </a:moveTo>
                <a:lnTo>
                  <a:pt x="4991149" y="0"/>
                </a:lnTo>
                <a:lnTo>
                  <a:pt x="4991149" y="7541571"/>
                </a:lnTo>
                <a:lnTo>
                  <a:pt x="0" y="7541571"/>
                </a:lnTo>
                <a:lnTo>
                  <a:pt x="0"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9472" y="7484397"/>
            <a:ext cx="3072063" cy="2552372"/>
          </a:xfrm>
          <a:custGeom>
            <a:avLst/>
            <a:gdLst/>
            <a:ahLst/>
            <a:cxnLst/>
            <a:rect r="r" b="b" t="t" l="l"/>
            <a:pathLst>
              <a:path h="2552372" w="3072063">
                <a:moveTo>
                  <a:pt x="0" y="0"/>
                </a:moveTo>
                <a:lnTo>
                  <a:pt x="3072062" y="0"/>
                </a:lnTo>
                <a:lnTo>
                  <a:pt x="3072062" y="2552372"/>
                </a:lnTo>
                <a:lnTo>
                  <a:pt x="0" y="25523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385863" y="1775564"/>
            <a:ext cx="1318121" cy="1187507"/>
          </a:xfrm>
          <a:prstGeom prst="rect">
            <a:avLst/>
          </a:prstGeom>
        </p:spPr>
        <p:txBody>
          <a:bodyPr anchor="t" rtlCol="false" tIns="0" lIns="0" bIns="0" rIns="0">
            <a:spAutoFit/>
          </a:bodyPr>
          <a:lstStyle/>
          <a:p>
            <a:pPr algn="ctr">
              <a:lnSpc>
                <a:spcPts val="9607"/>
              </a:lnSpc>
            </a:pPr>
            <a:r>
              <a:rPr lang="en-US" sz="6862" b="true">
                <a:solidFill>
                  <a:srgbClr val="05066D"/>
                </a:solidFill>
                <a:latin typeface="Cocomat Pro Heavy"/>
                <a:ea typeface="Cocomat Pro Heavy"/>
                <a:cs typeface="Cocomat Pro Heavy"/>
                <a:sym typeface="Cocomat Pro Heavy"/>
              </a:rPr>
              <a:t>1</a:t>
            </a:r>
          </a:p>
        </p:txBody>
      </p:sp>
      <p:sp>
        <p:nvSpPr>
          <p:cNvPr name="TextBox 5" id="5"/>
          <p:cNvSpPr txBox="true"/>
          <p:nvPr/>
        </p:nvSpPr>
        <p:spPr>
          <a:xfrm rot="0">
            <a:off x="4537153" y="1799706"/>
            <a:ext cx="6417085" cy="1011356"/>
          </a:xfrm>
          <a:prstGeom prst="rect">
            <a:avLst/>
          </a:prstGeom>
        </p:spPr>
        <p:txBody>
          <a:bodyPr anchor="t" rtlCol="false" tIns="0" lIns="0" bIns="0" rIns="0">
            <a:spAutoFit/>
          </a:bodyPr>
          <a:lstStyle/>
          <a:p>
            <a:pPr algn="l">
              <a:lnSpc>
                <a:spcPts val="4105"/>
              </a:lnSpc>
            </a:pPr>
            <a:r>
              <a:rPr lang="en-US" sz="2932" b="true">
                <a:solidFill>
                  <a:srgbClr val="000000"/>
                </a:solidFill>
                <a:latin typeface="Montserrat Bold"/>
                <a:ea typeface="Montserrat Bold"/>
                <a:cs typeface="Montserrat Bold"/>
                <a:sym typeface="Montserrat Bold"/>
              </a:rPr>
              <a:t>Problem Statement and Motivation to develop our Project</a:t>
            </a:r>
          </a:p>
        </p:txBody>
      </p:sp>
      <p:sp>
        <p:nvSpPr>
          <p:cNvPr name="TextBox 6" id="6"/>
          <p:cNvSpPr txBox="true"/>
          <p:nvPr/>
        </p:nvSpPr>
        <p:spPr>
          <a:xfrm rot="0">
            <a:off x="3310867" y="3001172"/>
            <a:ext cx="1393116" cy="1246943"/>
          </a:xfrm>
          <a:prstGeom prst="rect">
            <a:avLst/>
          </a:prstGeom>
        </p:spPr>
        <p:txBody>
          <a:bodyPr anchor="t" rtlCol="false" tIns="0" lIns="0" bIns="0" rIns="0">
            <a:spAutoFit/>
          </a:bodyPr>
          <a:lstStyle/>
          <a:p>
            <a:pPr algn="ctr">
              <a:lnSpc>
                <a:spcPts val="10154"/>
              </a:lnSpc>
            </a:pPr>
            <a:r>
              <a:rPr lang="en-US" sz="7253" b="true">
                <a:solidFill>
                  <a:srgbClr val="05066D"/>
                </a:solidFill>
                <a:latin typeface="Cocomat Pro Heavy"/>
                <a:ea typeface="Cocomat Pro Heavy"/>
                <a:cs typeface="Cocomat Pro Heavy"/>
                <a:sym typeface="Cocomat Pro Heavy"/>
              </a:rPr>
              <a:t>2</a:t>
            </a:r>
          </a:p>
        </p:txBody>
      </p:sp>
      <p:sp>
        <p:nvSpPr>
          <p:cNvPr name="TextBox 7" id="7"/>
          <p:cNvSpPr txBox="true"/>
          <p:nvPr/>
        </p:nvSpPr>
        <p:spPr>
          <a:xfrm rot="0">
            <a:off x="3181534" y="4225412"/>
            <a:ext cx="1469633" cy="1326634"/>
          </a:xfrm>
          <a:prstGeom prst="rect">
            <a:avLst/>
          </a:prstGeom>
        </p:spPr>
        <p:txBody>
          <a:bodyPr anchor="t" rtlCol="false" tIns="0" lIns="0" bIns="0" rIns="0">
            <a:spAutoFit/>
          </a:bodyPr>
          <a:lstStyle/>
          <a:p>
            <a:pPr algn="ctr">
              <a:lnSpc>
                <a:spcPts val="10712"/>
              </a:lnSpc>
            </a:pPr>
            <a:r>
              <a:rPr lang="en-US" sz="7651" b="true">
                <a:solidFill>
                  <a:srgbClr val="05066D"/>
                </a:solidFill>
                <a:latin typeface="Cocomat Pro Heavy"/>
                <a:ea typeface="Cocomat Pro Heavy"/>
                <a:cs typeface="Cocomat Pro Heavy"/>
                <a:sym typeface="Cocomat Pro Heavy"/>
              </a:rPr>
              <a:t>3</a:t>
            </a:r>
          </a:p>
        </p:txBody>
      </p:sp>
      <p:sp>
        <p:nvSpPr>
          <p:cNvPr name="TextBox 8" id="8"/>
          <p:cNvSpPr txBox="true"/>
          <p:nvPr/>
        </p:nvSpPr>
        <p:spPr>
          <a:xfrm rot="0">
            <a:off x="3219301" y="5558799"/>
            <a:ext cx="1383607" cy="1239406"/>
          </a:xfrm>
          <a:prstGeom prst="rect">
            <a:avLst/>
          </a:prstGeom>
        </p:spPr>
        <p:txBody>
          <a:bodyPr anchor="t" rtlCol="false" tIns="0" lIns="0" bIns="0" rIns="0">
            <a:spAutoFit/>
          </a:bodyPr>
          <a:lstStyle/>
          <a:p>
            <a:pPr algn="ctr">
              <a:lnSpc>
                <a:spcPts val="10085"/>
              </a:lnSpc>
            </a:pPr>
            <a:r>
              <a:rPr lang="en-US" sz="7203" b="true">
                <a:solidFill>
                  <a:srgbClr val="05066D"/>
                </a:solidFill>
                <a:latin typeface="Cocomat Pro Heavy"/>
                <a:ea typeface="Cocomat Pro Heavy"/>
                <a:cs typeface="Cocomat Pro Heavy"/>
                <a:sym typeface="Cocomat Pro Heavy"/>
              </a:rPr>
              <a:t>4</a:t>
            </a:r>
          </a:p>
        </p:txBody>
      </p:sp>
      <p:sp>
        <p:nvSpPr>
          <p:cNvPr name="TextBox 9" id="9"/>
          <p:cNvSpPr txBox="true"/>
          <p:nvPr/>
        </p:nvSpPr>
        <p:spPr>
          <a:xfrm rot="0">
            <a:off x="307236" y="261664"/>
            <a:ext cx="17673528" cy="1047024"/>
          </a:xfrm>
          <a:prstGeom prst="rect">
            <a:avLst/>
          </a:prstGeom>
        </p:spPr>
        <p:txBody>
          <a:bodyPr anchor="t" rtlCol="false" tIns="0" lIns="0" bIns="0" rIns="0">
            <a:spAutoFit/>
          </a:bodyPr>
          <a:lstStyle/>
          <a:p>
            <a:pPr algn="l" marL="0" indent="0" lvl="0">
              <a:lnSpc>
                <a:spcPts val="7389"/>
              </a:lnSpc>
              <a:spcBef>
                <a:spcPct val="0"/>
              </a:spcBef>
            </a:pPr>
            <a:r>
              <a:rPr lang="en-US" sz="5278">
                <a:solidFill>
                  <a:srgbClr val="05066D"/>
                </a:solidFill>
                <a:latin typeface="Agrandir Grand Black"/>
                <a:ea typeface="Agrandir Grand Black"/>
                <a:cs typeface="Agrandir Grand Black"/>
                <a:sym typeface="Agrandir Grand Black"/>
              </a:rPr>
              <a:t>CONTENT OF PRESENTATION</a:t>
            </a:r>
          </a:p>
        </p:txBody>
      </p:sp>
      <p:sp>
        <p:nvSpPr>
          <p:cNvPr name="TextBox 10" id="10"/>
          <p:cNvSpPr txBox="true"/>
          <p:nvPr/>
        </p:nvSpPr>
        <p:spPr>
          <a:xfrm rot="0">
            <a:off x="4574651" y="3189132"/>
            <a:ext cx="4668238" cy="966271"/>
          </a:xfrm>
          <a:prstGeom prst="rect">
            <a:avLst/>
          </a:prstGeom>
        </p:spPr>
        <p:txBody>
          <a:bodyPr anchor="t" rtlCol="false" tIns="0" lIns="0" bIns="0" rIns="0">
            <a:spAutoFit/>
          </a:bodyPr>
          <a:lstStyle/>
          <a:p>
            <a:pPr algn="l">
              <a:lnSpc>
                <a:spcPts val="3965"/>
              </a:lnSpc>
            </a:pPr>
            <a:r>
              <a:rPr lang="en-US" sz="2832" b="true">
                <a:solidFill>
                  <a:srgbClr val="000000"/>
                </a:solidFill>
                <a:latin typeface="Montserrat Bold"/>
                <a:ea typeface="Montserrat Bold"/>
                <a:cs typeface="Montserrat Bold"/>
                <a:sym typeface="Montserrat Bold"/>
              </a:rPr>
              <a:t>Objective Behind our Project</a:t>
            </a:r>
          </a:p>
        </p:txBody>
      </p:sp>
      <p:sp>
        <p:nvSpPr>
          <p:cNvPr name="TextBox 11" id="11"/>
          <p:cNvSpPr txBox="true"/>
          <p:nvPr/>
        </p:nvSpPr>
        <p:spPr>
          <a:xfrm rot="0">
            <a:off x="4574651" y="4488779"/>
            <a:ext cx="3559265" cy="914201"/>
          </a:xfrm>
          <a:prstGeom prst="rect">
            <a:avLst/>
          </a:prstGeom>
        </p:spPr>
        <p:txBody>
          <a:bodyPr anchor="t" rtlCol="false" tIns="0" lIns="0" bIns="0" rIns="0">
            <a:spAutoFit/>
          </a:bodyPr>
          <a:lstStyle/>
          <a:p>
            <a:pPr algn="l">
              <a:lnSpc>
                <a:spcPts val="3685"/>
              </a:lnSpc>
            </a:pPr>
            <a:r>
              <a:rPr lang="en-US" sz="2632" b="true">
                <a:solidFill>
                  <a:srgbClr val="000000"/>
                </a:solidFill>
                <a:latin typeface="Montserrat Bold"/>
                <a:ea typeface="Montserrat Bold"/>
                <a:cs typeface="Montserrat Bold"/>
                <a:sym typeface="Montserrat Bold"/>
              </a:rPr>
              <a:t>Methodology to develop our Project</a:t>
            </a:r>
          </a:p>
        </p:txBody>
      </p:sp>
      <p:sp>
        <p:nvSpPr>
          <p:cNvPr name="TextBox 12" id="12"/>
          <p:cNvSpPr txBox="true"/>
          <p:nvPr/>
        </p:nvSpPr>
        <p:spPr>
          <a:xfrm rot="0">
            <a:off x="4537153" y="5834649"/>
            <a:ext cx="3742848" cy="914201"/>
          </a:xfrm>
          <a:prstGeom prst="rect">
            <a:avLst/>
          </a:prstGeom>
        </p:spPr>
        <p:txBody>
          <a:bodyPr anchor="t" rtlCol="false" tIns="0" lIns="0" bIns="0" rIns="0">
            <a:spAutoFit/>
          </a:bodyPr>
          <a:lstStyle/>
          <a:p>
            <a:pPr algn="l">
              <a:lnSpc>
                <a:spcPts val="3685"/>
              </a:lnSpc>
            </a:pPr>
            <a:r>
              <a:rPr lang="en-US" sz="2632" b="true">
                <a:solidFill>
                  <a:srgbClr val="000000"/>
                </a:solidFill>
                <a:latin typeface="Montserrat Bold"/>
                <a:ea typeface="Montserrat Bold"/>
                <a:cs typeface="Montserrat Bold"/>
                <a:sym typeface="Montserrat Bold"/>
              </a:rPr>
              <a:t>Technologies used to develop our Project</a:t>
            </a:r>
          </a:p>
        </p:txBody>
      </p:sp>
      <p:sp>
        <p:nvSpPr>
          <p:cNvPr name="TextBox 13" id="13"/>
          <p:cNvSpPr txBox="true"/>
          <p:nvPr/>
        </p:nvSpPr>
        <p:spPr>
          <a:xfrm rot="0">
            <a:off x="3219301" y="6795433"/>
            <a:ext cx="1434079" cy="1288931"/>
          </a:xfrm>
          <a:prstGeom prst="rect">
            <a:avLst/>
          </a:prstGeom>
        </p:spPr>
        <p:txBody>
          <a:bodyPr anchor="t" rtlCol="false" tIns="0" lIns="0" bIns="0" rIns="0">
            <a:spAutoFit/>
          </a:bodyPr>
          <a:lstStyle/>
          <a:p>
            <a:pPr algn="ctr">
              <a:lnSpc>
                <a:spcPts val="10452"/>
              </a:lnSpc>
            </a:pPr>
            <a:r>
              <a:rPr lang="en-US" sz="7466" b="true">
                <a:solidFill>
                  <a:srgbClr val="05066D"/>
                </a:solidFill>
                <a:latin typeface="Cocomat Pro Heavy"/>
                <a:ea typeface="Cocomat Pro Heavy"/>
                <a:cs typeface="Cocomat Pro Heavy"/>
                <a:sym typeface="Cocomat Pro Heavy"/>
              </a:rPr>
              <a:t>5</a:t>
            </a:r>
          </a:p>
        </p:txBody>
      </p:sp>
      <p:sp>
        <p:nvSpPr>
          <p:cNvPr name="TextBox 14" id="14"/>
          <p:cNvSpPr txBox="true"/>
          <p:nvPr/>
        </p:nvSpPr>
        <p:spPr>
          <a:xfrm rot="0">
            <a:off x="4612909" y="7057356"/>
            <a:ext cx="4022134" cy="914201"/>
          </a:xfrm>
          <a:prstGeom prst="rect">
            <a:avLst/>
          </a:prstGeom>
        </p:spPr>
        <p:txBody>
          <a:bodyPr anchor="t" rtlCol="false" tIns="0" lIns="0" bIns="0" rIns="0">
            <a:spAutoFit/>
          </a:bodyPr>
          <a:lstStyle/>
          <a:p>
            <a:pPr algn="l">
              <a:lnSpc>
                <a:spcPts val="3685"/>
              </a:lnSpc>
            </a:pPr>
            <a:r>
              <a:rPr lang="en-US" sz="2632" b="true">
                <a:solidFill>
                  <a:srgbClr val="000000"/>
                </a:solidFill>
                <a:latin typeface="Montserrat Bold"/>
                <a:ea typeface="Montserrat Bold"/>
                <a:cs typeface="Montserrat Bold"/>
                <a:sym typeface="Montserrat Bold"/>
              </a:rPr>
              <a:t>Timeline of completion of our Project</a:t>
            </a:r>
          </a:p>
        </p:txBody>
      </p:sp>
      <p:sp>
        <p:nvSpPr>
          <p:cNvPr name="TextBox 15" id="15"/>
          <p:cNvSpPr txBox="true"/>
          <p:nvPr/>
        </p:nvSpPr>
        <p:spPr>
          <a:xfrm rot="0">
            <a:off x="3235526" y="7899806"/>
            <a:ext cx="1509835" cy="1358494"/>
          </a:xfrm>
          <a:prstGeom prst="rect">
            <a:avLst/>
          </a:prstGeom>
        </p:spPr>
        <p:txBody>
          <a:bodyPr anchor="t" rtlCol="false" tIns="0" lIns="0" bIns="0" rIns="0">
            <a:spAutoFit/>
          </a:bodyPr>
          <a:lstStyle/>
          <a:p>
            <a:pPr algn="ctr">
              <a:lnSpc>
                <a:spcPts val="11005"/>
              </a:lnSpc>
            </a:pPr>
            <a:r>
              <a:rPr lang="en-US" sz="7860" b="true">
                <a:solidFill>
                  <a:srgbClr val="05066D"/>
                </a:solidFill>
                <a:latin typeface="Cocomat Pro Heavy"/>
                <a:ea typeface="Cocomat Pro Heavy"/>
                <a:cs typeface="Cocomat Pro Heavy"/>
                <a:sym typeface="Cocomat Pro Heavy"/>
              </a:rPr>
              <a:t>6</a:t>
            </a:r>
          </a:p>
        </p:txBody>
      </p:sp>
      <p:sp>
        <p:nvSpPr>
          <p:cNvPr name="TextBox 16" id="16"/>
          <p:cNvSpPr txBox="true"/>
          <p:nvPr/>
        </p:nvSpPr>
        <p:spPr>
          <a:xfrm rot="0">
            <a:off x="4729328" y="9210675"/>
            <a:ext cx="3207550" cy="878641"/>
          </a:xfrm>
          <a:prstGeom prst="rect">
            <a:avLst/>
          </a:prstGeom>
        </p:spPr>
        <p:txBody>
          <a:bodyPr anchor="t" rtlCol="false" tIns="0" lIns="0" bIns="0" rIns="0">
            <a:spAutoFit/>
          </a:bodyPr>
          <a:lstStyle/>
          <a:p>
            <a:pPr algn="l">
              <a:lnSpc>
                <a:spcPts val="3545"/>
              </a:lnSpc>
            </a:pPr>
            <a:r>
              <a:rPr lang="en-US" sz="2532" b="true">
                <a:solidFill>
                  <a:srgbClr val="000000"/>
                </a:solidFill>
                <a:latin typeface="Montserrat Bold"/>
                <a:ea typeface="Montserrat Bold"/>
                <a:cs typeface="Montserrat Bold"/>
                <a:sym typeface="Montserrat Bold"/>
              </a:rPr>
              <a:t>Future Aim of our Project</a:t>
            </a:r>
          </a:p>
        </p:txBody>
      </p:sp>
      <p:sp>
        <p:nvSpPr>
          <p:cNvPr name="TextBox 17" id="17"/>
          <p:cNvSpPr txBox="true"/>
          <p:nvPr/>
        </p:nvSpPr>
        <p:spPr>
          <a:xfrm rot="0">
            <a:off x="3235526" y="9096375"/>
            <a:ext cx="1543798" cy="1385410"/>
          </a:xfrm>
          <a:prstGeom prst="rect">
            <a:avLst/>
          </a:prstGeom>
        </p:spPr>
        <p:txBody>
          <a:bodyPr anchor="t" rtlCol="false" tIns="0" lIns="0" bIns="0" rIns="0">
            <a:spAutoFit/>
          </a:bodyPr>
          <a:lstStyle/>
          <a:p>
            <a:pPr algn="ctr">
              <a:lnSpc>
                <a:spcPts val="11252"/>
              </a:lnSpc>
            </a:pPr>
            <a:r>
              <a:rPr lang="en-US" sz="8037" b="true">
                <a:solidFill>
                  <a:srgbClr val="05066D"/>
                </a:solidFill>
                <a:latin typeface="Cocomat Pro Heavy"/>
                <a:ea typeface="Cocomat Pro Heavy"/>
                <a:cs typeface="Cocomat Pro Heavy"/>
                <a:sym typeface="Cocomat Pro Heavy"/>
              </a:rPr>
              <a:t>7</a:t>
            </a:r>
          </a:p>
        </p:txBody>
      </p:sp>
      <p:sp>
        <p:nvSpPr>
          <p:cNvPr name="TextBox 18" id="18"/>
          <p:cNvSpPr txBox="true"/>
          <p:nvPr/>
        </p:nvSpPr>
        <p:spPr>
          <a:xfrm rot="0">
            <a:off x="4671119" y="8219516"/>
            <a:ext cx="3905716" cy="878641"/>
          </a:xfrm>
          <a:prstGeom prst="rect">
            <a:avLst/>
          </a:prstGeom>
        </p:spPr>
        <p:txBody>
          <a:bodyPr anchor="t" rtlCol="false" tIns="0" lIns="0" bIns="0" rIns="0">
            <a:spAutoFit/>
          </a:bodyPr>
          <a:lstStyle/>
          <a:p>
            <a:pPr algn="l">
              <a:lnSpc>
                <a:spcPts val="3545"/>
              </a:lnSpc>
            </a:pPr>
            <a:r>
              <a:rPr lang="en-US" sz="2532" b="true">
                <a:solidFill>
                  <a:srgbClr val="000000"/>
                </a:solidFill>
                <a:latin typeface="Montserrat Bold"/>
                <a:ea typeface="Montserrat Bold"/>
                <a:cs typeface="Montserrat Bold"/>
                <a:sym typeface="Montserrat Bold"/>
              </a:rPr>
              <a:t>Ongoing Work related to our Project</a:t>
            </a:r>
          </a:p>
        </p:txBody>
      </p:sp>
      <p:sp>
        <p:nvSpPr>
          <p:cNvPr name="Freeform 19" id="19"/>
          <p:cNvSpPr/>
          <p:nvPr/>
        </p:nvSpPr>
        <p:spPr>
          <a:xfrm flipH="false" flipV="false" rot="0">
            <a:off x="10843088" y="2749270"/>
            <a:ext cx="7137675" cy="7542650"/>
          </a:xfrm>
          <a:custGeom>
            <a:avLst/>
            <a:gdLst/>
            <a:ahLst/>
            <a:cxnLst/>
            <a:rect r="r" b="b" t="t" l="l"/>
            <a:pathLst>
              <a:path h="7542650" w="7137675">
                <a:moveTo>
                  <a:pt x="0" y="0"/>
                </a:moveTo>
                <a:lnTo>
                  <a:pt x="7137676" y="0"/>
                </a:lnTo>
                <a:lnTo>
                  <a:pt x="7137676" y="7542650"/>
                </a:lnTo>
                <a:lnTo>
                  <a:pt x="0" y="75426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0" id="20"/>
          <p:cNvSpPr txBox="true"/>
          <p:nvPr/>
        </p:nvSpPr>
        <p:spPr>
          <a:xfrm rot="0">
            <a:off x="307236" y="1251538"/>
            <a:ext cx="5555953" cy="497006"/>
          </a:xfrm>
          <a:prstGeom prst="rect">
            <a:avLst/>
          </a:prstGeom>
        </p:spPr>
        <p:txBody>
          <a:bodyPr anchor="t" rtlCol="false" tIns="0" lIns="0" bIns="0" rIns="0">
            <a:spAutoFit/>
          </a:bodyPr>
          <a:lstStyle/>
          <a:p>
            <a:pPr algn="l">
              <a:lnSpc>
                <a:spcPts val="4105"/>
              </a:lnSpc>
            </a:pPr>
            <a:r>
              <a:rPr lang="en-US" sz="2932">
                <a:solidFill>
                  <a:srgbClr val="000000"/>
                </a:solidFill>
                <a:latin typeface="League Spartan"/>
                <a:ea typeface="League Spartan"/>
                <a:cs typeface="League Spartan"/>
                <a:sym typeface="League Spartan"/>
              </a:rPr>
              <a:t>This presentation contains</a:t>
            </a:r>
          </a:p>
        </p:txBody>
      </p:sp>
      <p:sp>
        <p:nvSpPr>
          <p:cNvPr name="Freeform 21" id="21"/>
          <p:cNvSpPr/>
          <p:nvPr/>
        </p:nvSpPr>
        <p:spPr>
          <a:xfrm flipH="false" flipV="false" rot="0">
            <a:off x="14459802" y="0"/>
            <a:ext cx="3828198" cy="1247390"/>
          </a:xfrm>
          <a:custGeom>
            <a:avLst/>
            <a:gdLst/>
            <a:ahLst/>
            <a:cxnLst/>
            <a:rect r="r" b="b" t="t" l="l"/>
            <a:pathLst>
              <a:path h="1247390" w="3828198">
                <a:moveTo>
                  <a:pt x="0" y="0"/>
                </a:moveTo>
                <a:lnTo>
                  <a:pt x="3828198" y="0"/>
                </a:lnTo>
                <a:lnTo>
                  <a:pt x="3828198" y="1247390"/>
                </a:lnTo>
                <a:lnTo>
                  <a:pt x="0" y="1247390"/>
                </a:lnTo>
                <a:lnTo>
                  <a:pt x="0" y="0"/>
                </a:lnTo>
                <a:close/>
              </a:path>
            </a:pathLst>
          </a:custGeom>
          <a:blipFill>
            <a:blip r:embed="rId8"/>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B0C5FF"/>
        </a:solidFill>
      </p:bgPr>
    </p:bg>
    <p:spTree>
      <p:nvGrpSpPr>
        <p:cNvPr id="1" name=""/>
        <p:cNvGrpSpPr/>
        <p:nvPr/>
      </p:nvGrpSpPr>
      <p:grpSpPr>
        <a:xfrm>
          <a:off x="0" y="0"/>
          <a:ext cx="0" cy="0"/>
          <a:chOff x="0" y="0"/>
          <a:chExt cx="0" cy="0"/>
        </a:xfrm>
      </p:grpSpPr>
      <p:sp>
        <p:nvSpPr>
          <p:cNvPr name="TextBox 2" id="2"/>
          <p:cNvSpPr txBox="true"/>
          <p:nvPr/>
        </p:nvSpPr>
        <p:spPr>
          <a:xfrm rot="0">
            <a:off x="138884" y="1083973"/>
            <a:ext cx="14978169" cy="1161952"/>
          </a:xfrm>
          <a:prstGeom prst="rect">
            <a:avLst/>
          </a:prstGeom>
        </p:spPr>
        <p:txBody>
          <a:bodyPr anchor="t" rtlCol="false" tIns="0" lIns="0" bIns="0" rIns="0">
            <a:spAutoFit/>
          </a:bodyPr>
          <a:lstStyle/>
          <a:p>
            <a:pPr algn="l" marL="0" indent="0" lvl="0">
              <a:lnSpc>
                <a:spcPts val="8930"/>
              </a:lnSpc>
              <a:spcBef>
                <a:spcPct val="0"/>
              </a:spcBef>
            </a:pPr>
            <a:r>
              <a:rPr lang="en-US" sz="6378">
                <a:solidFill>
                  <a:srgbClr val="FFFFFF"/>
                </a:solidFill>
                <a:latin typeface="Horizon"/>
                <a:ea typeface="Horizon"/>
                <a:cs typeface="Horizon"/>
                <a:sym typeface="Horizon"/>
              </a:rPr>
              <a:t>PROBLEM SATEMENT </a:t>
            </a:r>
          </a:p>
        </p:txBody>
      </p:sp>
      <p:sp>
        <p:nvSpPr>
          <p:cNvPr name="Freeform 3" id="3"/>
          <p:cNvSpPr/>
          <p:nvPr/>
        </p:nvSpPr>
        <p:spPr>
          <a:xfrm flipH="true" flipV="true" rot="1704061">
            <a:off x="12979337" y="4545393"/>
            <a:ext cx="5088714" cy="7688991"/>
          </a:xfrm>
          <a:custGeom>
            <a:avLst/>
            <a:gdLst/>
            <a:ahLst/>
            <a:cxnLst/>
            <a:rect r="r" b="b" t="t" l="l"/>
            <a:pathLst>
              <a:path h="7688991" w="5088714">
                <a:moveTo>
                  <a:pt x="5088714" y="7688991"/>
                </a:moveTo>
                <a:lnTo>
                  <a:pt x="0" y="7688991"/>
                </a:lnTo>
                <a:lnTo>
                  <a:pt x="0" y="0"/>
                </a:lnTo>
                <a:lnTo>
                  <a:pt x="5088714" y="0"/>
                </a:lnTo>
                <a:lnTo>
                  <a:pt x="5088714" y="7688991"/>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1704061">
            <a:off x="11413575" y="173075"/>
            <a:ext cx="8220239" cy="12420690"/>
          </a:xfrm>
          <a:custGeom>
            <a:avLst/>
            <a:gdLst/>
            <a:ahLst/>
            <a:cxnLst/>
            <a:rect r="r" b="b" t="t" l="l"/>
            <a:pathLst>
              <a:path h="12420690" w="8220239">
                <a:moveTo>
                  <a:pt x="8220239" y="12420690"/>
                </a:moveTo>
                <a:lnTo>
                  <a:pt x="0" y="12420690"/>
                </a:lnTo>
                <a:lnTo>
                  <a:pt x="0" y="0"/>
                </a:lnTo>
                <a:lnTo>
                  <a:pt x="8220239" y="0"/>
                </a:lnTo>
                <a:lnTo>
                  <a:pt x="8220239" y="1242069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2088882" y="1908301"/>
            <a:ext cx="6056342" cy="8378699"/>
          </a:xfrm>
          <a:custGeom>
            <a:avLst/>
            <a:gdLst/>
            <a:ahLst/>
            <a:cxnLst/>
            <a:rect r="r" b="b" t="t" l="l"/>
            <a:pathLst>
              <a:path h="8378699" w="6056342">
                <a:moveTo>
                  <a:pt x="0" y="0"/>
                </a:moveTo>
                <a:lnTo>
                  <a:pt x="6056342" y="0"/>
                </a:lnTo>
                <a:lnTo>
                  <a:pt x="6056342" y="8378699"/>
                </a:lnTo>
                <a:lnTo>
                  <a:pt x="0" y="83786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474403" y="2552808"/>
            <a:ext cx="12464595" cy="6705492"/>
          </a:xfrm>
          <a:prstGeom prst="rect">
            <a:avLst/>
          </a:prstGeom>
        </p:spPr>
        <p:txBody>
          <a:bodyPr anchor="t" rtlCol="false" tIns="0" lIns="0" bIns="0" rIns="0">
            <a:spAutoFit/>
          </a:bodyPr>
          <a:lstStyle/>
          <a:p>
            <a:pPr algn="l">
              <a:lnSpc>
                <a:spcPts val="4831"/>
              </a:lnSpc>
            </a:pPr>
            <a:r>
              <a:rPr lang="en-US" sz="3450">
                <a:solidFill>
                  <a:srgbClr val="000000"/>
                </a:solidFill>
                <a:latin typeface="Montserrat Semi-Bold"/>
                <a:ea typeface="Montserrat Semi-Bold"/>
                <a:cs typeface="Montserrat Semi-Bold"/>
                <a:sym typeface="Montserrat Semi-Bold"/>
              </a:rPr>
              <a:t>1)The existing model can only forecast one or two illnesses, which may include diseases such as heart disease, lung disease, or brain disease.</a:t>
            </a:r>
          </a:p>
          <a:p>
            <a:pPr algn="l">
              <a:lnSpc>
                <a:spcPts val="4831"/>
              </a:lnSpc>
            </a:pPr>
          </a:p>
          <a:p>
            <a:pPr algn="l">
              <a:lnSpc>
                <a:spcPts val="4831"/>
              </a:lnSpc>
            </a:pPr>
            <a:r>
              <a:rPr lang="en-US" sz="3450">
                <a:solidFill>
                  <a:srgbClr val="000000"/>
                </a:solidFill>
                <a:latin typeface="Montserrat Semi-Bold"/>
                <a:ea typeface="Montserrat Semi-Bold"/>
                <a:cs typeface="Montserrat Semi-Bold"/>
                <a:sym typeface="Montserrat Semi-Bold"/>
              </a:rPr>
              <a:t>2)The most widely used models even have accuracy and timely response-related issues.</a:t>
            </a:r>
          </a:p>
          <a:p>
            <a:pPr algn="l">
              <a:lnSpc>
                <a:spcPts val="4831"/>
              </a:lnSpc>
            </a:pPr>
          </a:p>
          <a:p>
            <a:pPr algn="l">
              <a:lnSpc>
                <a:spcPts val="4831"/>
              </a:lnSpc>
            </a:pPr>
            <a:r>
              <a:rPr lang="en-US" sz="3450">
                <a:solidFill>
                  <a:srgbClr val="000000"/>
                </a:solidFill>
                <a:latin typeface="Montserrat Semi-Bold"/>
                <a:ea typeface="Montserrat Semi-Bold"/>
                <a:cs typeface="Montserrat Semi-Bold"/>
                <a:sym typeface="Montserrat Semi-Bold"/>
              </a:rPr>
              <a:t>3)Some patients are also confronted with the problem of medical terminology being questioned in the detection system.</a:t>
            </a:r>
          </a:p>
          <a:p>
            <a:pPr algn="l">
              <a:lnSpc>
                <a:spcPts val="4831"/>
              </a:lnSpc>
              <a:spcBef>
                <a:spcPct val="0"/>
              </a:spcBef>
            </a:pPr>
          </a:p>
        </p:txBody>
      </p:sp>
      <p:sp>
        <p:nvSpPr>
          <p:cNvPr name="Freeform 7" id="7"/>
          <p:cNvSpPr/>
          <p:nvPr/>
        </p:nvSpPr>
        <p:spPr>
          <a:xfrm flipH="false" flipV="false" rot="0">
            <a:off x="13689598" y="0"/>
            <a:ext cx="4598402" cy="1498356"/>
          </a:xfrm>
          <a:custGeom>
            <a:avLst/>
            <a:gdLst/>
            <a:ahLst/>
            <a:cxnLst/>
            <a:rect r="r" b="b" t="t" l="l"/>
            <a:pathLst>
              <a:path h="1498356" w="4598402">
                <a:moveTo>
                  <a:pt x="0" y="0"/>
                </a:moveTo>
                <a:lnTo>
                  <a:pt x="4598402" y="0"/>
                </a:lnTo>
                <a:lnTo>
                  <a:pt x="4598402" y="1498356"/>
                </a:lnTo>
                <a:lnTo>
                  <a:pt x="0" y="1498356"/>
                </a:lnTo>
                <a:lnTo>
                  <a:pt x="0" y="0"/>
                </a:lnTo>
                <a:close/>
              </a:path>
            </a:pathLst>
          </a:custGeom>
          <a:blipFill>
            <a:blip r:embed="rId6"/>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B0C5FF"/>
        </a:solidFill>
      </p:bgPr>
    </p:bg>
    <p:spTree>
      <p:nvGrpSpPr>
        <p:cNvPr id="1" name=""/>
        <p:cNvGrpSpPr/>
        <p:nvPr/>
      </p:nvGrpSpPr>
      <p:grpSpPr>
        <a:xfrm>
          <a:off x="0" y="0"/>
          <a:ext cx="0" cy="0"/>
          <a:chOff x="0" y="0"/>
          <a:chExt cx="0" cy="0"/>
        </a:xfrm>
      </p:grpSpPr>
      <p:sp>
        <p:nvSpPr>
          <p:cNvPr name="Freeform 2" id="2"/>
          <p:cNvSpPr/>
          <p:nvPr/>
        </p:nvSpPr>
        <p:spPr>
          <a:xfrm flipH="true" flipV="true" rot="1704061">
            <a:off x="13824431" y="5385399"/>
            <a:ext cx="4991149" cy="7541571"/>
          </a:xfrm>
          <a:custGeom>
            <a:avLst/>
            <a:gdLst/>
            <a:ahLst/>
            <a:cxnLst/>
            <a:rect r="r" b="b" t="t" l="l"/>
            <a:pathLst>
              <a:path h="7541571" w="4991149">
                <a:moveTo>
                  <a:pt x="4991149" y="7541572"/>
                </a:moveTo>
                <a:lnTo>
                  <a:pt x="0" y="7541572"/>
                </a:lnTo>
                <a:lnTo>
                  <a:pt x="0" y="0"/>
                </a:lnTo>
                <a:lnTo>
                  <a:pt x="4991149" y="0"/>
                </a:lnTo>
                <a:lnTo>
                  <a:pt x="4991149" y="7541572"/>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1704061">
            <a:off x="11603194" y="525483"/>
            <a:ext cx="8220239" cy="12420690"/>
          </a:xfrm>
          <a:custGeom>
            <a:avLst/>
            <a:gdLst/>
            <a:ahLst/>
            <a:cxnLst/>
            <a:rect r="r" b="b" t="t" l="l"/>
            <a:pathLst>
              <a:path h="12420690" w="8220239">
                <a:moveTo>
                  <a:pt x="8220239" y="12420690"/>
                </a:moveTo>
                <a:lnTo>
                  <a:pt x="0" y="12420690"/>
                </a:lnTo>
                <a:lnTo>
                  <a:pt x="0" y="0"/>
                </a:lnTo>
                <a:lnTo>
                  <a:pt x="8220239" y="0"/>
                </a:lnTo>
                <a:lnTo>
                  <a:pt x="8220239" y="1242069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16402" y="364311"/>
            <a:ext cx="18055197" cy="1693261"/>
          </a:xfrm>
          <a:prstGeom prst="rect">
            <a:avLst/>
          </a:prstGeom>
        </p:spPr>
        <p:txBody>
          <a:bodyPr anchor="t" rtlCol="false" tIns="0" lIns="0" bIns="0" rIns="0">
            <a:spAutoFit/>
          </a:bodyPr>
          <a:lstStyle/>
          <a:p>
            <a:pPr algn="l" marL="0" indent="0" lvl="0">
              <a:lnSpc>
                <a:spcPts val="13770"/>
              </a:lnSpc>
              <a:spcBef>
                <a:spcPct val="0"/>
              </a:spcBef>
            </a:pPr>
            <a:r>
              <a:rPr lang="en-US" b="true" sz="9836">
                <a:solidFill>
                  <a:srgbClr val="FFFFFF"/>
                </a:solidFill>
                <a:latin typeface="Cocomat Pro Heavy"/>
                <a:ea typeface="Cocomat Pro Heavy"/>
                <a:cs typeface="Cocomat Pro Heavy"/>
                <a:sym typeface="Cocomat Pro Heavy"/>
              </a:rPr>
              <a:t>OBJECTIVE</a:t>
            </a:r>
          </a:p>
        </p:txBody>
      </p:sp>
      <p:sp>
        <p:nvSpPr>
          <p:cNvPr name="Freeform 5" id="5"/>
          <p:cNvSpPr/>
          <p:nvPr/>
        </p:nvSpPr>
        <p:spPr>
          <a:xfrm flipH="true" flipV="false" rot="0">
            <a:off x="12217812" y="3073856"/>
            <a:ext cx="6369242" cy="7213144"/>
          </a:xfrm>
          <a:custGeom>
            <a:avLst/>
            <a:gdLst/>
            <a:ahLst/>
            <a:cxnLst/>
            <a:rect r="r" b="b" t="t" l="l"/>
            <a:pathLst>
              <a:path h="7213144" w="6369242">
                <a:moveTo>
                  <a:pt x="6369242" y="0"/>
                </a:moveTo>
                <a:lnTo>
                  <a:pt x="0" y="0"/>
                </a:lnTo>
                <a:lnTo>
                  <a:pt x="0" y="7213144"/>
                </a:lnTo>
                <a:lnTo>
                  <a:pt x="6369242" y="7213144"/>
                </a:lnTo>
                <a:lnTo>
                  <a:pt x="636924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73925" y="2209886"/>
            <a:ext cx="12921910" cy="7556644"/>
          </a:xfrm>
          <a:prstGeom prst="rect">
            <a:avLst/>
          </a:prstGeom>
        </p:spPr>
        <p:txBody>
          <a:bodyPr anchor="t" rtlCol="false" tIns="0" lIns="0" bIns="0" rIns="0">
            <a:spAutoFit/>
          </a:bodyPr>
          <a:lstStyle/>
          <a:p>
            <a:pPr algn="l">
              <a:lnSpc>
                <a:spcPts val="4017"/>
              </a:lnSpc>
            </a:pPr>
            <a:r>
              <a:rPr lang="en-US" sz="2869" b="true">
                <a:solidFill>
                  <a:srgbClr val="000000"/>
                </a:solidFill>
                <a:latin typeface="Montserrat Semi-Bold Bold"/>
                <a:ea typeface="Montserrat Semi-Bold Bold"/>
                <a:cs typeface="Montserrat Semi-Bold Bold"/>
                <a:sym typeface="Montserrat Semi-Bold Bold"/>
              </a:rPr>
              <a:t>1)The goal of this significant project is to build a thorough platform that has the capability to detect multiple illnesses like Diabetes, Brain Disease and Heart Disease prediction system.</a:t>
            </a:r>
          </a:p>
          <a:p>
            <a:pPr algn="l">
              <a:lnSpc>
                <a:spcPts val="4017"/>
              </a:lnSpc>
            </a:pPr>
          </a:p>
          <a:p>
            <a:pPr algn="l">
              <a:lnSpc>
                <a:spcPts val="4017"/>
              </a:lnSpc>
            </a:pPr>
            <a:r>
              <a:rPr lang="en-US" sz="2869" b="true">
                <a:solidFill>
                  <a:srgbClr val="000000"/>
                </a:solidFill>
                <a:latin typeface="Montserrat Semi-Bold Bold"/>
                <a:ea typeface="Montserrat Semi-Bold Bold"/>
                <a:cs typeface="Montserrat Semi-Bold Bold"/>
                <a:sym typeface="Montserrat Semi-Bold Bold"/>
              </a:rPr>
              <a:t>2)The main motive is to increase the speed and accuracy of illness detection of pre-existing models.</a:t>
            </a:r>
          </a:p>
          <a:p>
            <a:pPr algn="l">
              <a:lnSpc>
                <a:spcPts val="4017"/>
              </a:lnSpc>
            </a:pPr>
          </a:p>
          <a:p>
            <a:pPr algn="l">
              <a:lnSpc>
                <a:spcPts val="4017"/>
              </a:lnSpc>
            </a:pPr>
            <a:r>
              <a:rPr lang="en-US" sz="2869" b="true">
                <a:solidFill>
                  <a:srgbClr val="000000"/>
                </a:solidFill>
                <a:latin typeface="Montserrat Semi-Bold Bold"/>
                <a:ea typeface="Montserrat Semi-Bold Bold"/>
                <a:cs typeface="Montserrat Semi-Bold Bold"/>
                <a:sym typeface="Montserrat Semi-Bold Bold"/>
              </a:rPr>
              <a:t>3) The model will be able to provide medical workers with relevant tools to help them make decisions, allowing for early detection and intervention, minimizing the rate of misdiagnosis, and improving patient outcomes.</a:t>
            </a:r>
          </a:p>
          <a:p>
            <a:pPr algn="l">
              <a:lnSpc>
                <a:spcPts val="4017"/>
              </a:lnSpc>
            </a:pPr>
          </a:p>
          <a:p>
            <a:pPr algn="l">
              <a:lnSpc>
                <a:spcPts val="4017"/>
              </a:lnSpc>
              <a:spcBef>
                <a:spcPct val="0"/>
              </a:spcBef>
            </a:pPr>
            <a:r>
              <a:rPr lang="en-US" b="true" sz="2869">
                <a:solidFill>
                  <a:srgbClr val="000000"/>
                </a:solidFill>
                <a:latin typeface="Montserrat Semi-Bold Bold"/>
                <a:ea typeface="Montserrat Semi-Bold Bold"/>
                <a:cs typeface="Montserrat Semi-Bold Bold"/>
                <a:sym typeface="Montserrat Semi-Bold Bold"/>
              </a:rPr>
              <a:t>4) This model also aims to provide an pre diagnosis to an patient with no medical background so to receive the dedicated treatment of the disease. </a:t>
            </a:r>
          </a:p>
        </p:txBody>
      </p:sp>
      <p:sp>
        <p:nvSpPr>
          <p:cNvPr name="Freeform 7" id="7"/>
          <p:cNvSpPr/>
          <p:nvPr/>
        </p:nvSpPr>
        <p:spPr>
          <a:xfrm flipH="false" flipV="false" rot="0">
            <a:off x="13689598" y="0"/>
            <a:ext cx="4598402" cy="1498356"/>
          </a:xfrm>
          <a:custGeom>
            <a:avLst/>
            <a:gdLst/>
            <a:ahLst/>
            <a:cxnLst/>
            <a:rect r="r" b="b" t="t" l="l"/>
            <a:pathLst>
              <a:path h="1498356" w="4598402">
                <a:moveTo>
                  <a:pt x="0" y="0"/>
                </a:moveTo>
                <a:lnTo>
                  <a:pt x="4598402" y="0"/>
                </a:lnTo>
                <a:lnTo>
                  <a:pt x="4598402" y="1498356"/>
                </a:lnTo>
                <a:lnTo>
                  <a:pt x="0" y="1498356"/>
                </a:lnTo>
                <a:lnTo>
                  <a:pt x="0" y="0"/>
                </a:lnTo>
                <a:close/>
              </a:path>
            </a:pathLst>
          </a:custGeom>
          <a:blipFill>
            <a:blip r:embed="rId6"/>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B0C5FF"/>
        </a:solidFill>
      </p:bgPr>
    </p:bg>
    <p:spTree>
      <p:nvGrpSpPr>
        <p:cNvPr id="1" name=""/>
        <p:cNvGrpSpPr/>
        <p:nvPr/>
      </p:nvGrpSpPr>
      <p:grpSpPr>
        <a:xfrm>
          <a:off x="0" y="0"/>
          <a:ext cx="0" cy="0"/>
          <a:chOff x="0" y="0"/>
          <a:chExt cx="0" cy="0"/>
        </a:xfrm>
      </p:grpSpPr>
      <p:sp>
        <p:nvSpPr>
          <p:cNvPr name="Freeform 2" id="2"/>
          <p:cNvSpPr/>
          <p:nvPr/>
        </p:nvSpPr>
        <p:spPr>
          <a:xfrm flipH="false" flipV="false" rot="0">
            <a:off x="-1390427" y="-3028738"/>
            <a:ext cx="28212405" cy="8874084"/>
          </a:xfrm>
          <a:custGeom>
            <a:avLst/>
            <a:gdLst/>
            <a:ahLst/>
            <a:cxnLst/>
            <a:rect r="r" b="b" t="t" l="l"/>
            <a:pathLst>
              <a:path h="8874084" w="28212405">
                <a:moveTo>
                  <a:pt x="0" y="0"/>
                </a:moveTo>
                <a:lnTo>
                  <a:pt x="28212405" y="0"/>
                </a:lnTo>
                <a:lnTo>
                  <a:pt x="28212405" y="8874084"/>
                </a:lnTo>
                <a:lnTo>
                  <a:pt x="0" y="8874084"/>
                </a:lnTo>
                <a:lnTo>
                  <a:pt x="0"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11240" y="164406"/>
            <a:ext cx="12381948" cy="1550146"/>
          </a:xfrm>
          <a:prstGeom prst="rect">
            <a:avLst/>
          </a:prstGeom>
        </p:spPr>
        <p:txBody>
          <a:bodyPr anchor="t" rtlCol="false" tIns="0" lIns="0" bIns="0" rIns="0">
            <a:spAutoFit/>
          </a:bodyPr>
          <a:lstStyle/>
          <a:p>
            <a:pPr algn="l" marL="0" indent="0" lvl="0">
              <a:lnSpc>
                <a:spcPts val="12733"/>
              </a:lnSpc>
              <a:spcBef>
                <a:spcPct val="0"/>
              </a:spcBef>
            </a:pPr>
            <a:r>
              <a:rPr lang="en-US" sz="9095">
                <a:solidFill>
                  <a:srgbClr val="FFFFFF"/>
                </a:solidFill>
                <a:latin typeface="Shrikhand"/>
                <a:ea typeface="Shrikhand"/>
                <a:cs typeface="Shrikhand"/>
                <a:sym typeface="Shrikhand"/>
              </a:rPr>
              <a:t>METHODOLOGY</a:t>
            </a:r>
          </a:p>
        </p:txBody>
      </p:sp>
      <p:sp>
        <p:nvSpPr>
          <p:cNvPr name="Freeform 4" id="4"/>
          <p:cNvSpPr/>
          <p:nvPr/>
        </p:nvSpPr>
        <p:spPr>
          <a:xfrm flipH="false" flipV="false" rot="0">
            <a:off x="13512795" y="3417350"/>
            <a:ext cx="4949562" cy="6869650"/>
          </a:xfrm>
          <a:custGeom>
            <a:avLst/>
            <a:gdLst/>
            <a:ahLst/>
            <a:cxnLst/>
            <a:rect r="r" b="b" t="t" l="l"/>
            <a:pathLst>
              <a:path h="6869650" w="4949562">
                <a:moveTo>
                  <a:pt x="0" y="0"/>
                </a:moveTo>
                <a:lnTo>
                  <a:pt x="4949562" y="0"/>
                </a:lnTo>
                <a:lnTo>
                  <a:pt x="4949562" y="6869650"/>
                </a:lnTo>
                <a:lnTo>
                  <a:pt x="0" y="68696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330485" y="1929933"/>
            <a:ext cx="13554013" cy="8357067"/>
          </a:xfrm>
          <a:prstGeom prst="rect">
            <a:avLst/>
          </a:prstGeom>
        </p:spPr>
        <p:txBody>
          <a:bodyPr anchor="t" rtlCol="false" tIns="0" lIns="0" bIns="0" rIns="0">
            <a:spAutoFit/>
          </a:bodyPr>
          <a:lstStyle/>
          <a:p>
            <a:pPr algn="l">
              <a:lnSpc>
                <a:spcPts val="4174"/>
              </a:lnSpc>
            </a:pPr>
            <a:r>
              <a:rPr lang="en-US" sz="2981">
                <a:solidFill>
                  <a:srgbClr val="000000"/>
                </a:solidFill>
                <a:latin typeface="League Spartan"/>
                <a:ea typeface="League Spartan"/>
                <a:cs typeface="League Spartan"/>
                <a:sym typeface="League Spartan"/>
              </a:rPr>
              <a:t>1) A survey will be conducted on terminally ill patients and information in the form of text and symptoms were collected from them.</a:t>
            </a:r>
          </a:p>
          <a:p>
            <a:pPr algn="l">
              <a:lnSpc>
                <a:spcPts val="4174"/>
              </a:lnSpc>
            </a:pPr>
          </a:p>
          <a:p>
            <a:pPr algn="l">
              <a:lnSpc>
                <a:spcPts val="4174"/>
              </a:lnSpc>
            </a:pPr>
            <a:r>
              <a:rPr lang="en-US" sz="2981">
                <a:solidFill>
                  <a:srgbClr val="000000"/>
                </a:solidFill>
                <a:latin typeface="League Spartan"/>
                <a:ea typeface="League Spartan"/>
                <a:cs typeface="League Spartan"/>
                <a:sym typeface="League Spartan"/>
              </a:rPr>
              <a:t>2) According to the collected data we will develop the model according to it and train the model accordingly.</a:t>
            </a:r>
          </a:p>
          <a:p>
            <a:pPr algn="l">
              <a:lnSpc>
                <a:spcPts val="4174"/>
              </a:lnSpc>
            </a:pPr>
          </a:p>
          <a:p>
            <a:pPr algn="l">
              <a:lnSpc>
                <a:spcPts val="4174"/>
              </a:lnSpc>
            </a:pPr>
            <a:r>
              <a:rPr lang="en-US" sz="2981">
                <a:solidFill>
                  <a:srgbClr val="000000"/>
                </a:solidFill>
                <a:latin typeface="League Spartan"/>
                <a:ea typeface="League Spartan"/>
                <a:cs typeface="League Spartan"/>
                <a:sym typeface="League Spartan"/>
              </a:rPr>
              <a:t>3)The method to calculate the disease percentage we will use particular formulas which are based on linear regression if data is entered other than our collected data.</a:t>
            </a:r>
          </a:p>
          <a:p>
            <a:pPr algn="l">
              <a:lnSpc>
                <a:spcPts val="4174"/>
              </a:lnSpc>
            </a:pPr>
          </a:p>
          <a:p>
            <a:pPr algn="l">
              <a:lnSpc>
                <a:spcPts val="4174"/>
              </a:lnSpc>
            </a:pPr>
            <a:r>
              <a:rPr lang="en-US" sz="2981">
                <a:solidFill>
                  <a:srgbClr val="000000"/>
                </a:solidFill>
                <a:latin typeface="League Spartan"/>
                <a:ea typeface="League Spartan"/>
                <a:cs typeface="League Spartan"/>
                <a:sym typeface="League Spartan"/>
              </a:rPr>
              <a:t>4)Then we will develop the front end for the deployment of our model and test the system capabilities.</a:t>
            </a:r>
          </a:p>
          <a:p>
            <a:pPr algn="l">
              <a:lnSpc>
                <a:spcPts val="4174"/>
              </a:lnSpc>
            </a:pPr>
          </a:p>
          <a:p>
            <a:pPr algn="l">
              <a:lnSpc>
                <a:spcPts val="4174"/>
              </a:lnSpc>
              <a:spcBef>
                <a:spcPct val="0"/>
              </a:spcBef>
            </a:pPr>
            <a:r>
              <a:rPr lang="en-US" sz="2981">
                <a:solidFill>
                  <a:srgbClr val="000000"/>
                </a:solidFill>
                <a:latin typeface="League Spartan"/>
                <a:ea typeface="League Spartan"/>
                <a:cs typeface="League Spartan"/>
                <a:sym typeface="League Spartan"/>
              </a:rPr>
              <a:t>5) We will </a:t>
            </a:r>
            <a:r>
              <a:rPr lang="en-US" sz="2981">
                <a:solidFill>
                  <a:srgbClr val="000000"/>
                </a:solidFill>
                <a:latin typeface="League Spartan"/>
                <a:ea typeface="League Spartan"/>
                <a:cs typeface="League Spartan"/>
                <a:sym typeface="League Spartan"/>
              </a:rPr>
              <a:t>then deploy our Machine Learning Model on the Page we have created. </a:t>
            </a:r>
          </a:p>
        </p:txBody>
      </p:sp>
      <p:sp>
        <p:nvSpPr>
          <p:cNvPr name="Freeform 6" id="6"/>
          <p:cNvSpPr/>
          <p:nvPr/>
        </p:nvSpPr>
        <p:spPr>
          <a:xfrm flipH="false" flipV="false" rot="0">
            <a:off x="13689598" y="-90052"/>
            <a:ext cx="4598402" cy="1498356"/>
          </a:xfrm>
          <a:custGeom>
            <a:avLst/>
            <a:gdLst/>
            <a:ahLst/>
            <a:cxnLst/>
            <a:rect r="r" b="b" t="t" l="l"/>
            <a:pathLst>
              <a:path h="1498356" w="4598402">
                <a:moveTo>
                  <a:pt x="0" y="0"/>
                </a:moveTo>
                <a:lnTo>
                  <a:pt x="4598402" y="0"/>
                </a:lnTo>
                <a:lnTo>
                  <a:pt x="4598402" y="1498356"/>
                </a:lnTo>
                <a:lnTo>
                  <a:pt x="0" y="1498356"/>
                </a:lnTo>
                <a:lnTo>
                  <a:pt x="0" y="0"/>
                </a:lnTo>
                <a:close/>
              </a:path>
            </a:pathLst>
          </a:custGeom>
          <a:blipFill>
            <a:blip r:embed="rId6"/>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BFAF8"/>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1388923" y="-2354964"/>
            <a:ext cx="22639696" cy="7121213"/>
          </a:xfrm>
          <a:custGeom>
            <a:avLst/>
            <a:gdLst/>
            <a:ahLst/>
            <a:cxnLst/>
            <a:rect r="r" b="b" t="t" l="l"/>
            <a:pathLst>
              <a:path h="7121213" w="22639696">
                <a:moveTo>
                  <a:pt x="0" y="0"/>
                </a:moveTo>
                <a:lnTo>
                  <a:pt x="22639697" y="0"/>
                </a:lnTo>
                <a:lnTo>
                  <a:pt x="22639697" y="7121213"/>
                </a:lnTo>
                <a:lnTo>
                  <a:pt x="0" y="7121213"/>
                </a:lnTo>
                <a:lnTo>
                  <a:pt x="0"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724179" y="4946989"/>
            <a:ext cx="28212405" cy="8874084"/>
          </a:xfrm>
          <a:custGeom>
            <a:avLst/>
            <a:gdLst/>
            <a:ahLst/>
            <a:cxnLst/>
            <a:rect r="r" b="b" t="t" l="l"/>
            <a:pathLst>
              <a:path h="8874084" w="28212405">
                <a:moveTo>
                  <a:pt x="0" y="0"/>
                </a:moveTo>
                <a:lnTo>
                  <a:pt x="28212405" y="0"/>
                </a:lnTo>
                <a:lnTo>
                  <a:pt x="28212405" y="8874083"/>
                </a:lnTo>
                <a:lnTo>
                  <a:pt x="0" y="8874083"/>
                </a:lnTo>
                <a:lnTo>
                  <a:pt x="0"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4370922"/>
            <a:ext cx="5598436" cy="5916078"/>
          </a:xfrm>
          <a:custGeom>
            <a:avLst/>
            <a:gdLst/>
            <a:ahLst/>
            <a:cxnLst/>
            <a:rect r="r" b="b" t="t" l="l"/>
            <a:pathLst>
              <a:path h="5916078" w="5598436">
                <a:moveTo>
                  <a:pt x="0" y="0"/>
                </a:moveTo>
                <a:lnTo>
                  <a:pt x="5598436" y="0"/>
                </a:lnTo>
                <a:lnTo>
                  <a:pt x="5598436" y="5916078"/>
                </a:lnTo>
                <a:lnTo>
                  <a:pt x="0" y="5916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5844919" y="1960107"/>
            <a:ext cx="12443081" cy="8554083"/>
          </a:xfrm>
          <a:prstGeom prst="rect">
            <a:avLst/>
          </a:prstGeom>
        </p:spPr>
        <p:txBody>
          <a:bodyPr anchor="t" rtlCol="false" tIns="0" lIns="0" bIns="0" rIns="0">
            <a:spAutoFit/>
          </a:bodyPr>
          <a:lstStyle/>
          <a:p>
            <a:pPr algn="l">
              <a:lnSpc>
                <a:spcPts val="4017"/>
              </a:lnSpc>
            </a:pPr>
            <a:r>
              <a:rPr lang="en-US" sz="2869">
                <a:solidFill>
                  <a:srgbClr val="000000"/>
                </a:solidFill>
                <a:latin typeface="League Spartan"/>
                <a:ea typeface="League Spartan"/>
                <a:cs typeface="League Spartan"/>
                <a:sym typeface="League Spartan"/>
              </a:rPr>
              <a:t>1) Machine learning approaches that will use the Streamlit module for the deployment of our model on our front end.</a:t>
            </a:r>
          </a:p>
          <a:p>
            <a:pPr algn="l">
              <a:lnSpc>
                <a:spcPts val="4017"/>
              </a:lnSpc>
            </a:pPr>
          </a:p>
          <a:p>
            <a:pPr algn="l">
              <a:lnSpc>
                <a:spcPts val="4017"/>
              </a:lnSpc>
            </a:pPr>
            <a:r>
              <a:rPr lang="en-US" sz="2869">
                <a:solidFill>
                  <a:srgbClr val="000000"/>
                </a:solidFill>
                <a:latin typeface="League Spartan"/>
                <a:ea typeface="League Spartan"/>
                <a:cs typeface="League Spartan"/>
                <a:sym typeface="League Spartan"/>
              </a:rPr>
              <a:t>2) Flask module will be used to develop our front end for our model.</a:t>
            </a:r>
          </a:p>
          <a:p>
            <a:pPr algn="l">
              <a:lnSpc>
                <a:spcPts val="4017"/>
              </a:lnSpc>
            </a:pPr>
          </a:p>
          <a:p>
            <a:pPr algn="l">
              <a:lnSpc>
                <a:spcPts val="4017"/>
              </a:lnSpc>
            </a:pPr>
            <a:r>
              <a:rPr lang="en-US" sz="2869">
                <a:solidFill>
                  <a:srgbClr val="000000"/>
                </a:solidFill>
                <a:latin typeface="League Spartan"/>
                <a:ea typeface="League Spartan"/>
                <a:cs typeface="League Spartan"/>
                <a:sym typeface="League Spartan"/>
              </a:rPr>
              <a:t>3) Data storage is used depending on the requirements, structured or unstructured databases can be used to store disease, simulation results, or trained models.</a:t>
            </a:r>
          </a:p>
          <a:p>
            <a:pPr algn="l">
              <a:lnSpc>
                <a:spcPts val="4017"/>
              </a:lnSpc>
            </a:pPr>
          </a:p>
          <a:p>
            <a:pPr algn="l">
              <a:lnSpc>
                <a:spcPts val="4017"/>
              </a:lnSpc>
            </a:pPr>
            <a:r>
              <a:rPr lang="en-US" sz="2869">
                <a:solidFill>
                  <a:srgbClr val="000000"/>
                </a:solidFill>
                <a:latin typeface="League Spartan"/>
                <a:ea typeface="League Spartan"/>
                <a:cs typeface="League Spartan"/>
                <a:sym typeface="League Spartan"/>
              </a:rPr>
              <a:t>3) For model development of our model we will use a Deep Learning Technology that is Natural Language Processing (NLP) for text understanding.</a:t>
            </a:r>
          </a:p>
          <a:p>
            <a:pPr algn="l">
              <a:lnSpc>
                <a:spcPts val="4017"/>
              </a:lnSpc>
            </a:pPr>
          </a:p>
          <a:p>
            <a:pPr algn="l">
              <a:lnSpc>
                <a:spcPts val="4017"/>
              </a:lnSpc>
            </a:pPr>
            <a:r>
              <a:rPr lang="en-US" sz="2869">
                <a:solidFill>
                  <a:srgbClr val="000000"/>
                </a:solidFill>
                <a:latin typeface="League Spartan"/>
                <a:ea typeface="League Spartan"/>
                <a:cs typeface="League Spartan"/>
                <a:sym typeface="League Spartan"/>
              </a:rPr>
              <a:t>4) Logistic regression (LR) is one of the most widely used multivariate linear models for medical data analysis.</a:t>
            </a:r>
          </a:p>
          <a:p>
            <a:pPr algn="l">
              <a:lnSpc>
                <a:spcPts val="4017"/>
              </a:lnSpc>
            </a:pPr>
          </a:p>
        </p:txBody>
      </p:sp>
      <p:sp>
        <p:nvSpPr>
          <p:cNvPr name="TextBox 6" id="6"/>
          <p:cNvSpPr txBox="true"/>
          <p:nvPr/>
        </p:nvSpPr>
        <p:spPr>
          <a:xfrm rot="0">
            <a:off x="492838" y="351727"/>
            <a:ext cx="10704163" cy="1211071"/>
          </a:xfrm>
          <a:prstGeom prst="rect">
            <a:avLst/>
          </a:prstGeom>
        </p:spPr>
        <p:txBody>
          <a:bodyPr anchor="t" rtlCol="false" tIns="0" lIns="0" bIns="0" rIns="0">
            <a:spAutoFit/>
          </a:bodyPr>
          <a:lstStyle/>
          <a:p>
            <a:pPr algn="l" marL="0" indent="0" lvl="0">
              <a:lnSpc>
                <a:spcPts val="9898"/>
              </a:lnSpc>
              <a:spcBef>
                <a:spcPct val="0"/>
              </a:spcBef>
            </a:pPr>
            <a:r>
              <a:rPr lang="en-US" b="true" sz="7070">
                <a:solidFill>
                  <a:srgbClr val="05066D"/>
                </a:solidFill>
                <a:latin typeface="Cocomat Pro Heavy"/>
                <a:ea typeface="Cocomat Pro Heavy"/>
                <a:cs typeface="Cocomat Pro Heavy"/>
                <a:sym typeface="Cocomat Pro Heavy"/>
              </a:rPr>
              <a:t>TECHNOLOGIES USED</a:t>
            </a:r>
          </a:p>
        </p:txBody>
      </p:sp>
      <p:sp>
        <p:nvSpPr>
          <p:cNvPr name="Freeform 7" id="7"/>
          <p:cNvSpPr/>
          <p:nvPr/>
        </p:nvSpPr>
        <p:spPr>
          <a:xfrm flipH="false" flipV="false" rot="0">
            <a:off x="13689598" y="0"/>
            <a:ext cx="4598402" cy="1498356"/>
          </a:xfrm>
          <a:custGeom>
            <a:avLst/>
            <a:gdLst/>
            <a:ahLst/>
            <a:cxnLst/>
            <a:rect r="r" b="b" t="t" l="l"/>
            <a:pathLst>
              <a:path h="1498356" w="4598402">
                <a:moveTo>
                  <a:pt x="0" y="0"/>
                </a:moveTo>
                <a:lnTo>
                  <a:pt x="4598402" y="0"/>
                </a:lnTo>
                <a:lnTo>
                  <a:pt x="4598402" y="1498356"/>
                </a:lnTo>
                <a:lnTo>
                  <a:pt x="0" y="1498356"/>
                </a:lnTo>
                <a:lnTo>
                  <a:pt x="0" y="0"/>
                </a:lnTo>
                <a:close/>
              </a:path>
            </a:pathLst>
          </a:custGeom>
          <a:blipFill>
            <a:blip r:embed="rId6"/>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B0C5FF"/>
        </a:solidFill>
      </p:bgPr>
    </p:bg>
    <p:spTree>
      <p:nvGrpSpPr>
        <p:cNvPr id="1" name=""/>
        <p:cNvGrpSpPr/>
        <p:nvPr/>
      </p:nvGrpSpPr>
      <p:grpSpPr>
        <a:xfrm>
          <a:off x="0" y="0"/>
          <a:ext cx="0" cy="0"/>
          <a:chOff x="0" y="0"/>
          <a:chExt cx="0" cy="0"/>
        </a:xfrm>
      </p:grpSpPr>
      <p:sp>
        <p:nvSpPr>
          <p:cNvPr name="TextBox 2" id="2"/>
          <p:cNvSpPr txBox="true"/>
          <p:nvPr/>
        </p:nvSpPr>
        <p:spPr>
          <a:xfrm rot="0">
            <a:off x="806587" y="779748"/>
            <a:ext cx="8795675" cy="1096331"/>
          </a:xfrm>
          <a:prstGeom prst="rect">
            <a:avLst/>
          </a:prstGeom>
        </p:spPr>
        <p:txBody>
          <a:bodyPr anchor="t" rtlCol="false" tIns="0" lIns="0" bIns="0" rIns="0">
            <a:spAutoFit/>
          </a:bodyPr>
          <a:lstStyle/>
          <a:p>
            <a:pPr algn="ctr" marL="0" indent="0" lvl="0">
              <a:lnSpc>
                <a:spcPts val="8872"/>
              </a:lnSpc>
              <a:spcBef>
                <a:spcPct val="0"/>
              </a:spcBef>
            </a:pPr>
            <a:r>
              <a:rPr lang="en-US" sz="6337">
                <a:solidFill>
                  <a:srgbClr val="FFFFFF"/>
                </a:solidFill>
                <a:latin typeface="Cocomat Pro Heavy"/>
                <a:ea typeface="Cocomat Pro Heavy"/>
                <a:cs typeface="Cocomat Pro Heavy"/>
                <a:sym typeface="Cocomat Pro Heavy"/>
              </a:rPr>
              <a:t>MODEL FORMATION</a:t>
            </a:r>
          </a:p>
        </p:txBody>
      </p:sp>
      <p:sp>
        <p:nvSpPr>
          <p:cNvPr name="Freeform 3" id="3"/>
          <p:cNvSpPr/>
          <p:nvPr/>
        </p:nvSpPr>
        <p:spPr>
          <a:xfrm flipH="true" flipV="true" rot="1704061">
            <a:off x="13547902" y="2120558"/>
            <a:ext cx="8220239" cy="12420690"/>
          </a:xfrm>
          <a:custGeom>
            <a:avLst/>
            <a:gdLst/>
            <a:ahLst/>
            <a:cxnLst/>
            <a:rect r="r" b="b" t="t" l="l"/>
            <a:pathLst>
              <a:path h="12420690" w="8220239">
                <a:moveTo>
                  <a:pt x="8220239" y="12420691"/>
                </a:moveTo>
                <a:lnTo>
                  <a:pt x="0" y="12420691"/>
                </a:lnTo>
                <a:lnTo>
                  <a:pt x="0" y="0"/>
                </a:lnTo>
                <a:lnTo>
                  <a:pt x="8220239" y="0"/>
                </a:lnTo>
                <a:lnTo>
                  <a:pt x="8220239" y="12420691"/>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1704061">
            <a:off x="11413575" y="173075"/>
            <a:ext cx="8220239" cy="12420690"/>
          </a:xfrm>
          <a:custGeom>
            <a:avLst/>
            <a:gdLst/>
            <a:ahLst/>
            <a:cxnLst/>
            <a:rect r="r" b="b" t="t" l="l"/>
            <a:pathLst>
              <a:path h="12420690" w="8220239">
                <a:moveTo>
                  <a:pt x="8220239" y="12420690"/>
                </a:moveTo>
                <a:lnTo>
                  <a:pt x="0" y="12420690"/>
                </a:lnTo>
                <a:lnTo>
                  <a:pt x="0" y="0"/>
                </a:lnTo>
                <a:lnTo>
                  <a:pt x="8220239" y="0"/>
                </a:lnTo>
                <a:lnTo>
                  <a:pt x="8220239" y="1242069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806587" y="1941057"/>
            <a:ext cx="11111735" cy="7255349"/>
          </a:xfrm>
          <a:prstGeom prst="rect">
            <a:avLst/>
          </a:prstGeom>
        </p:spPr>
        <p:txBody>
          <a:bodyPr anchor="t" rtlCol="false" tIns="0" lIns="0" bIns="0" rIns="0">
            <a:spAutoFit/>
          </a:bodyPr>
          <a:lstStyle/>
          <a:p>
            <a:pPr algn="l">
              <a:lnSpc>
                <a:spcPts val="5608"/>
              </a:lnSpc>
            </a:pPr>
            <a:r>
              <a:rPr lang="en-US" sz="4006">
                <a:solidFill>
                  <a:srgbClr val="000000"/>
                </a:solidFill>
                <a:latin typeface="League Spartan"/>
                <a:ea typeface="League Spartan"/>
                <a:cs typeface="League Spartan"/>
                <a:sym typeface="League Spartan"/>
              </a:rPr>
              <a:t>For Model for Diabetes Prediction:</a:t>
            </a:r>
          </a:p>
          <a:p>
            <a:pPr algn="l">
              <a:lnSpc>
                <a:spcPts val="5188"/>
              </a:lnSpc>
            </a:pPr>
            <a:r>
              <a:rPr lang="en-US" sz="3706">
                <a:solidFill>
                  <a:srgbClr val="000000"/>
                </a:solidFill>
                <a:latin typeface="League Spartan"/>
                <a:ea typeface="League Spartan"/>
                <a:cs typeface="League Spartan"/>
                <a:sym typeface="League Spartan"/>
              </a:rPr>
              <a:t>1) We have started forming code in the Google Collaboratory.</a:t>
            </a:r>
          </a:p>
          <a:p>
            <a:pPr algn="l">
              <a:lnSpc>
                <a:spcPts val="5188"/>
              </a:lnSpc>
            </a:pPr>
            <a:r>
              <a:rPr lang="en-US" sz="3706">
                <a:solidFill>
                  <a:srgbClr val="000000"/>
                </a:solidFill>
                <a:latin typeface="League Spartan"/>
                <a:ea typeface="League Spartan"/>
                <a:cs typeface="League Spartan"/>
                <a:sym typeface="League Spartan"/>
              </a:rPr>
              <a:t>2) We have shortlisted the method to collaboratary the models by using Pickle Files in Sypder IDE available in Anaconda.</a:t>
            </a:r>
          </a:p>
          <a:p>
            <a:pPr algn="l">
              <a:lnSpc>
                <a:spcPts val="5188"/>
              </a:lnSpc>
            </a:pPr>
            <a:r>
              <a:rPr lang="en-US" sz="3706">
                <a:solidFill>
                  <a:srgbClr val="000000"/>
                </a:solidFill>
                <a:latin typeface="League Spartan"/>
                <a:ea typeface="League Spartan"/>
                <a:cs typeface="League Spartan"/>
                <a:sym typeface="League Spartan"/>
              </a:rPr>
              <a:t>3) The model will be hosted using Streamlit Library which will be writted in the code of the Spyder Code.</a:t>
            </a:r>
          </a:p>
          <a:p>
            <a:pPr algn="l">
              <a:lnSpc>
                <a:spcPts val="5188"/>
              </a:lnSpc>
            </a:pPr>
            <a:r>
              <a:rPr lang="en-US" sz="3706">
                <a:solidFill>
                  <a:srgbClr val="000000"/>
                </a:solidFill>
                <a:latin typeface="League Spartan"/>
                <a:ea typeface="League Spartan"/>
                <a:cs typeface="League Spartan"/>
                <a:sym typeface="League Spartan"/>
              </a:rPr>
              <a:t>4) Pickle Library will be used even for the stream lining the switch between the model.</a:t>
            </a:r>
          </a:p>
        </p:txBody>
      </p:sp>
      <p:sp>
        <p:nvSpPr>
          <p:cNvPr name="Freeform 6" id="6"/>
          <p:cNvSpPr/>
          <p:nvPr/>
        </p:nvSpPr>
        <p:spPr>
          <a:xfrm flipH="false" flipV="false" rot="0">
            <a:off x="12088882" y="1908301"/>
            <a:ext cx="6056342" cy="8378699"/>
          </a:xfrm>
          <a:custGeom>
            <a:avLst/>
            <a:gdLst/>
            <a:ahLst/>
            <a:cxnLst/>
            <a:rect r="r" b="b" t="t" l="l"/>
            <a:pathLst>
              <a:path h="8378699" w="6056342">
                <a:moveTo>
                  <a:pt x="0" y="0"/>
                </a:moveTo>
                <a:lnTo>
                  <a:pt x="6056342" y="0"/>
                </a:lnTo>
                <a:lnTo>
                  <a:pt x="6056342" y="8378699"/>
                </a:lnTo>
                <a:lnTo>
                  <a:pt x="0" y="83786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3689598" y="0"/>
            <a:ext cx="4598402" cy="1498356"/>
          </a:xfrm>
          <a:custGeom>
            <a:avLst/>
            <a:gdLst/>
            <a:ahLst/>
            <a:cxnLst/>
            <a:rect r="r" b="b" t="t" l="l"/>
            <a:pathLst>
              <a:path h="1498356" w="4598402">
                <a:moveTo>
                  <a:pt x="0" y="0"/>
                </a:moveTo>
                <a:lnTo>
                  <a:pt x="4598402" y="0"/>
                </a:lnTo>
                <a:lnTo>
                  <a:pt x="4598402" y="1498356"/>
                </a:lnTo>
                <a:lnTo>
                  <a:pt x="0" y="1498356"/>
                </a:lnTo>
                <a:lnTo>
                  <a:pt x="0" y="0"/>
                </a:lnTo>
                <a:close/>
              </a:path>
            </a:pathLst>
          </a:custGeom>
          <a:blipFill>
            <a:blip r:embed="rId6"/>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B0C5FF"/>
        </a:solidFill>
      </p:bgPr>
    </p:bg>
    <p:spTree>
      <p:nvGrpSpPr>
        <p:cNvPr id="1" name=""/>
        <p:cNvGrpSpPr/>
        <p:nvPr/>
      </p:nvGrpSpPr>
      <p:grpSpPr>
        <a:xfrm>
          <a:off x="0" y="0"/>
          <a:ext cx="0" cy="0"/>
          <a:chOff x="0" y="0"/>
          <a:chExt cx="0" cy="0"/>
        </a:xfrm>
      </p:grpSpPr>
      <p:sp>
        <p:nvSpPr>
          <p:cNvPr name="Freeform 2" id="2"/>
          <p:cNvSpPr/>
          <p:nvPr/>
        </p:nvSpPr>
        <p:spPr>
          <a:xfrm flipH="true" flipV="true" rot="1704061">
            <a:off x="13547902" y="2120558"/>
            <a:ext cx="8220239" cy="12420690"/>
          </a:xfrm>
          <a:custGeom>
            <a:avLst/>
            <a:gdLst/>
            <a:ahLst/>
            <a:cxnLst/>
            <a:rect r="r" b="b" t="t" l="l"/>
            <a:pathLst>
              <a:path h="12420690" w="8220239">
                <a:moveTo>
                  <a:pt x="8220239" y="12420691"/>
                </a:moveTo>
                <a:lnTo>
                  <a:pt x="0" y="12420691"/>
                </a:lnTo>
                <a:lnTo>
                  <a:pt x="0" y="0"/>
                </a:lnTo>
                <a:lnTo>
                  <a:pt x="8220239" y="0"/>
                </a:lnTo>
                <a:lnTo>
                  <a:pt x="8220239" y="12420691"/>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1704061">
            <a:off x="11413575" y="173075"/>
            <a:ext cx="8220239" cy="12420690"/>
          </a:xfrm>
          <a:custGeom>
            <a:avLst/>
            <a:gdLst/>
            <a:ahLst/>
            <a:cxnLst/>
            <a:rect r="r" b="b" t="t" l="l"/>
            <a:pathLst>
              <a:path h="12420690" w="8220239">
                <a:moveTo>
                  <a:pt x="8220239" y="12420690"/>
                </a:moveTo>
                <a:lnTo>
                  <a:pt x="0" y="12420690"/>
                </a:lnTo>
                <a:lnTo>
                  <a:pt x="0" y="0"/>
                </a:lnTo>
                <a:lnTo>
                  <a:pt x="8220239" y="0"/>
                </a:lnTo>
                <a:lnTo>
                  <a:pt x="8220239" y="1242069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004356" y="3611111"/>
            <a:ext cx="6283644" cy="6623076"/>
          </a:xfrm>
          <a:custGeom>
            <a:avLst/>
            <a:gdLst/>
            <a:ahLst/>
            <a:cxnLst/>
            <a:rect r="r" b="b" t="t" l="l"/>
            <a:pathLst>
              <a:path h="6623076" w="6283644">
                <a:moveTo>
                  <a:pt x="0" y="0"/>
                </a:moveTo>
                <a:lnTo>
                  <a:pt x="6283644" y="0"/>
                </a:lnTo>
                <a:lnTo>
                  <a:pt x="6283644" y="6623076"/>
                </a:lnTo>
                <a:lnTo>
                  <a:pt x="0" y="6623076"/>
                </a:lnTo>
                <a:lnTo>
                  <a:pt x="0" y="0"/>
                </a:lnTo>
                <a:close/>
              </a:path>
            </a:pathLst>
          </a:custGeom>
          <a:blipFill>
            <a:blip r:embed="rId4"/>
            <a:stretch>
              <a:fillRect l="0" t="0" r="0" b="0"/>
            </a:stretch>
          </a:blipFill>
        </p:spPr>
      </p:sp>
      <p:sp>
        <p:nvSpPr>
          <p:cNvPr name="TextBox 5" id="5"/>
          <p:cNvSpPr txBox="true"/>
          <p:nvPr/>
        </p:nvSpPr>
        <p:spPr>
          <a:xfrm rot="0">
            <a:off x="1028700" y="1950582"/>
            <a:ext cx="12093736" cy="7140706"/>
          </a:xfrm>
          <a:prstGeom prst="rect">
            <a:avLst/>
          </a:prstGeom>
        </p:spPr>
        <p:txBody>
          <a:bodyPr anchor="t" rtlCol="false" tIns="0" lIns="0" bIns="0" rIns="0">
            <a:spAutoFit/>
          </a:bodyPr>
          <a:lstStyle/>
          <a:p>
            <a:pPr algn="l">
              <a:lnSpc>
                <a:spcPts val="4717"/>
              </a:lnSpc>
            </a:pPr>
            <a:r>
              <a:rPr lang="en-US" sz="3369" u="sng">
                <a:solidFill>
                  <a:srgbClr val="FFFFFF"/>
                </a:solidFill>
                <a:latin typeface="League Spartan"/>
                <a:ea typeface="League Spartan"/>
                <a:cs typeface="League Spartan"/>
                <a:sym typeface="League Spartan"/>
              </a:rPr>
              <a:t>For Diabetes Analysis:</a:t>
            </a:r>
          </a:p>
          <a:p>
            <a:pPr algn="l">
              <a:lnSpc>
                <a:spcPts val="4017"/>
              </a:lnSpc>
            </a:pPr>
            <a:r>
              <a:rPr lang="en-US" sz="2869" u="sng">
                <a:solidFill>
                  <a:srgbClr val="000000"/>
                </a:solidFill>
                <a:latin typeface="League Spartan"/>
                <a:ea typeface="League Spartan"/>
                <a:cs typeface="League Spartan"/>
                <a:sym typeface="League Spartan"/>
              </a:rPr>
              <a:t>Parameters are:</a:t>
            </a:r>
          </a:p>
          <a:p>
            <a:pPr algn="l">
              <a:lnSpc>
                <a:spcPts val="4017"/>
              </a:lnSpc>
            </a:pPr>
            <a:r>
              <a:rPr lang="en-US" sz="2869">
                <a:solidFill>
                  <a:srgbClr val="000000"/>
                </a:solidFill>
                <a:latin typeface="League Spartan"/>
                <a:ea typeface="League Spartan"/>
                <a:cs typeface="League Spartan"/>
                <a:sym typeface="League Spartan"/>
              </a:rPr>
              <a:t>Blood Pressure, Skin Thickness, Insulin, BMI</a:t>
            </a:r>
            <a:r>
              <a:rPr lang="en-US" sz="2869">
                <a:solidFill>
                  <a:srgbClr val="000000"/>
                </a:solidFill>
                <a:latin typeface="League Spartan"/>
                <a:ea typeface="League Spartan"/>
                <a:cs typeface="League Spartan"/>
                <a:sym typeface="League Spartan"/>
              </a:rPr>
              <a:t>, </a:t>
            </a:r>
            <a:r>
              <a:rPr lang="en-US" sz="2869">
                <a:solidFill>
                  <a:srgbClr val="000000"/>
                </a:solidFill>
                <a:latin typeface="League Spartan"/>
                <a:ea typeface="League Spartan"/>
                <a:cs typeface="League Spartan"/>
                <a:sym typeface="League Spartan"/>
              </a:rPr>
              <a:t>Diabetes Pedigree Function, Age, etc.</a:t>
            </a:r>
          </a:p>
          <a:p>
            <a:pPr algn="l">
              <a:lnSpc>
                <a:spcPts val="4017"/>
              </a:lnSpc>
            </a:pPr>
          </a:p>
          <a:p>
            <a:pPr algn="l">
              <a:lnSpc>
                <a:spcPts val="4017"/>
              </a:lnSpc>
            </a:pPr>
            <a:r>
              <a:rPr lang="en-US" sz="2869" u="sng">
                <a:solidFill>
                  <a:srgbClr val="000000"/>
                </a:solidFill>
                <a:latin typeface="League Spartan"/>
                <a:ea typeface="League Spartan"/>
                <a:cs typeface="League Spartan"/>
                <a:sym typeface="League Spartan"/>
              </a:rPr>
              <a:t>Implementation:</a:t>
            </a:r>
          </a:p>
          <a:p>
            <a:pPr algn="l">
              <a:lnSpc>
                <a:spcPts val="4017"/>
              </a:lnSpc>
            </a:pPr>
            <a:r>
              <a:rPr lang="en-US" sz="2869">
                <a:solidFill>
                  <a:srgbClr val="000000"/>
                </a:solidFill>
                <a:latin typeface="League Spartan"/>
                <a:ea typeface="League Spartan"/>
                <a:cs typeface="League Spartan"/>
                <a:sym typeface="League Spartan"/>
              </a:rPr>
              <a:t>The final model’s behaviour will be saved as a Python pickle file. Flask API is designed. When a user accesses this API, the user has to send the parameters of the disease along with the disease name. Flask API will invoke the corresponding model and return the status of the patient. The importance of this analysis to analyse the maximum diseases, so that to monitor the patient's condition and warn the patients in advance to decrease mortality ratio.</a:t>
            </a:r>
          </a:p>
        </p:txBody>
      </p:sp>
      <p:sp>
        <p:nvSpPr>
          <p:cNvPr name="Freeform 6" id="6"/>
          <p:cNvSpPr/>
          <p:nvPr/>
        </p:nvSpPr>
        <p:spPr>
          <a:xfrm flipH="false" flipV="false" rot="0">
            <a:off x="13689598" y="0"/>
            <a:ext cx="4598402" cy="1498356"/>
          </a:xfrm>
          <a:custGeom>
            <a:avLst/>
            <a:gdLst/>
            <a:ahLst/>
            <a:cxnLst/>
            <a:rect r="r" b="b" t="t" l="l"/>
            <a:pathLst>
              <a:path h="1498356" w="4598402">
                <a:moveTo>
                  <a:pt x="0" y="0"/>
                </a:moveTo>
                <a:lnTo>
                  <a:pt x="4598402" y="0"/>
                </a:lnTo>
                <a:lnTo>
                  <a:pt x="4598402" y="1498356"/>
                </a:lnTo>
                <a:lnTo>
                  <a:pt x="0" y="1498356"/>
                </a:lnTo>
                <a:lnTo>
                  <a:pt x="0" y="0"/>
                </a:lnTo>
                <a:close/>
              </a:path>
            </a:pathLst>
          </a:custGeom>
          <a:blipFill>
            <a:blip r:embed="rId5"/>
            <a:stretch>
              <a:fillRect l="0" t="0" r="0" b="0"/>
            </a:stretch>
          </a:blipFill>
        </p:spPr>
      </p:sp>
      <p:sp>
        <p:nvSpPr>
          <p:cNvPr name="Freeform 7" id="7"/>
          <p:cNvSpPr/>
          <p:nvPr/>
        </p:nvSpPr>
        <p:spPr>
          <a:xfrm flipH="false" flipV="false" rot="0">
            <a:off x="11566607" y="193926"/>
            <a:ext cx="1555828" cy="2608859"/>
          </a:xfrm>
          <a:custGeom>
            <a:avLst/>
            <a:gdLst/>
            <a:ahLst/>
            <a:cxnLst/>
            <a:rect r="r" b="b" t="t" l="l"/>
            <a:pathLst>
              <a:path h="2608859" w="1555828">
                <a:moveTo>
                  <a:pt x="0" y="0"/>
                </a:moveTo>
                <a:lnTo>
                  <a:pt x="1555829" y="0"/>
                </a:lnTo>
                <a:lnTo>
                  <a:pt x="1555829" y="2608859"/>
                </a:lnTo>
                <a:lnTo>
                  <a:pt x="0" y="26088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806587" y="789273"/>
            <a:ext cx="7633179" cy="1053785"/>
          </a:xfrm>
          <a:prstGeom prst="rect">
            <a:avLst/>
          </a:prstGeom>
        </p:spPr>
        <p:txBody>
          <a:bodyPr anchor="t" rtlCol="false" tIns="0" lIns="0" bIns="0" rIns="0">
            <a:spAutoFit/>
          </a:bodyPr>
          <a:lstStyle/>
          <a:p>
            <a:pPr algn="ctr" marL="0" indent="0" lvl="0">
              <a:lnSpc>
                <a:spcPts val="8592"/>
              </a:lnSpc>
              <a:spcBef>
                <a:spcPct val="0"/>
              </a:spcBef>
            </a:pPr>
            <a:r>
              <a:rPr lang="en-US" sz="6137">
                <a:solidFill>
                  <a:srgbClr val="FFFFFF"/>
                </a:solidFill>
                <a:latin typeface="Cocomat Pro Heavy"/>
                <a:ea typeface="Cocomat Pro Heavy"/>
                <a:cs typeface="Cocomat Pro Heavy"/>
                <a:sym typeface="Cocomat Pro Heavy"/>
              </a:rPr>
              <a:t>DATA COLLECTED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B0C5FF"/>
        </a:solidFill>
      </p:bgPr>
    </p:bg>
    <p:spTree>
      <p:nvGrpSpPr>
        <p:cNvPr id="1" name=""/>
        <p:cNvGrpSpPr/>
        <p:nvPr/>
      </p:nvGrpSpPr>
      <p:grpSpPr>
        <a:xfrm>
          <a:off x="0" y="0"/>
          <a:ext cx="0" cy="0"/>
          <a:chOff x="0" y="0"/>
          <a:chExt cx="0" cy="0"/>
        </a:xfrm>
      </p:grpSpPr>
      <p:sp>
        <p:nvSpPr>
          <p:cNvPr name="Freeform 2" id="2"/>
          <p:cNvSpPr/>
          <p:nvPr/>
        </p:nvSpPr>
        <p:spPr>
          <a:xfrm flipH="true" flipV="true" rot="1704061">
            <a:off x="13547902" y="2120558"/>
            <a:ext cx="8220239" cy="12420690"/>
          </a:xfrm>
          <a:custGeom>
            <a:avLst/>
            <a:gdLst/>
            <a:ahLst/>
            <a:cxnLst/>
            <a:rect r="r" b="b" t="t" l="l"/>
            <a:pathLst>
              <a:path h="12420690" w="8220239">
                <a:moveTo>
                  <a:pt x="8220239" y="12420691"/>
                </a:moveTo>
                <a:lnTo>
                  <a:pt x="0" y="12420691"/>
                </a:lnTo>
                <a:lnTo>
                  <a:pt x="0" y="0"/>
                </a:lnTo>
                <a:lnTo>
                  <a:pt x="8220239" y="0"/>
                </a:lnTo>
                <a:lnTo>
                  <a:pt x="8220239" y="12420691"/>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1704061">
            <a:off x="11413575" y="173075"/>
            <a:ext cx="8220239" cy="12420690"/>
          </a:xfrm>
          <a:custGeom>
            <a:avLst/>
            <a:gdLst/>
            <a:ahLst/>
            <a:cxnLst/>
            <a:rect r="r" b="b" t="t" l="l"/>
            <a:pathLst>
              <a:path h="12420690" w="8220239">
                <a:moveTo>
                  <a:pt x="8220239" y="12420690"/>
                </a:moveTo>
                <a:lnTo>
                  <a:pt x="0" y="12420690"/>
                </a:lnTo>
                <a:lnTo>
                  <a:pt x="0" y="0"/>
                </a:lnTo>
                <a:lnTo>
                  <a:pt x="8220239" y="0"/>
                </a:lnTo>
                <a:lnTo>
                  <a:pt x="8220239" y="1242069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1950582"/>
            <a:ext cx="9582564" cy="6216781"/>
          </a:xfrm>
          <a:prstGeom prst="rect">
            <a:avLst/>
          </a:prstGeom>
        </p:spPr>
        <p:txBody>
          <a:bodyPr anchor="t" rtlCol="false" tIns="0" lIns="0" bIns="0" rIns="0">
            <a:spAutoFit/>
          </a:bodyPr>
          <a:lstStyle/>
          <a:p>
            <a:pPr algn="l">
              <a:lnSpc>
                <a:spcPts val="4717"/>
              </a:lnSpc>
            </a:pPr>
            <a:r>
              <a:rPr lang="en-US" sz="3369" u="sng">
                <a:solidFill>
                  <a:srgbClr val="FFFFFF"/>
                </a:solidFill>
                <a:latin typeface="League Spartan"/>
                <a:ea typeface="League Spartan"/>
                <a:cs typeface="League Spartan"/>
                <a:sym typeface="League Spartan"/>
              </a:rPr>
              <a:t>For Heart Disease Analysis:</a:t>
            </a:r>
          </a:p>
          <a:p>
            <a:pPr algn="l">
              <a:lnSpc>
                <a:spcPts val="4717"/>
              </a:lnSpc>
            </a:pPr>
          </a:p>
          <a:p>
            <a:pPr algn="l">
              <a:lnSpc>
                <a:spcPts val="4017"/>
              </a:lnSpc>
            </a:pPr>
            <a:r>
              <a:rPr lang="en-US" sz="2869" u="sng">
                <a:solidFill>
                  <a:srgbClr val="000000"/>
                </a:solidFill>
                <a:latin typeface="League Spartan"/>
                <a:ea typeface="League Spartan"/>
                <a:cs typeface="League Spartan"/>
                <a:sym typeface="League Spartan"/>
              </a:rPr>
              <a:t>Parameters are:</a:t>
            </a:r>
          </a:p>
          <a:p>
            <a:pPr algn="l">
              <a:lnSpc>
                <a:spcPts val="4017"/>
              </a:lnSpc>
            </a:pPr>
            <a:r>
              <a:rPr lang="en-US" sz="2869">
                <a:solidFill>
                  <a:srgbClr val="000000"/>
                </a:solidFill>
                <a:latin typeface="League Spartan"/>
                <a:ea typeface="League Spartan"/>
                <a:cs typeface="League Spartan"/>
                <a:sym typeface="League Spartan"/>
              </a:rPr>
              <a:t>Age</a:t>
            </a:r>
            <a:r>
              <a:rPr lang="en-US" sz="2869">
                <a:solidFill>
                  <a:srgbClr val="000000"/>
                </a:solidFill>
                <a:latin typeface="League Spartan"/>
                <a:ea typeface="League Spartan"/>
                <a:cs typeface="League Spartan"/>
                <a:sym typeface="League Spartan"/>
              </a:rPr>
              <a:t>, trestbps(reading of the resting blood pressure), cholesterol, FPS(fasting Glucose),thalach (person's maximum heart rate achieved), gender, previous history, coronary artery calcium (form of diastolic heart failure),  etc.</a:t>
            </a:r>
          </a:p>
          <a:p>
            <a:pPr algn="l">
              <a:lnSpc>
                <a:spcPts val="4017"/>
              </a:lnSpc>
            </a:pPr>
          </a:p>
          <a:p>
            <a:pPr algn="l">
              <a:lnSpc>
                <a:spcPts val="4017"/>
              </a:lnSpc>
            </a:pPr>
            <a:r>
              <a:rPr lang="en-US" sz="2869" u="sng">
                <a:solidFill>
                  <a:srgbClr val="000000"/>
                </a:solidFill>
                <a:latin typeface="League Spartan"/>
                <a:ea typeface="League Spartan"/>
                <a:cs typeface="League Spartan"/>
                <a:sym typeface="League Spartan"/>
              </a:rPr>
              <a:t>Implementation:</a:t>
            </a:r>
          </a:p>
          <a:p>
            <a:pPr algn="l">
              <a:lnSpc>
                <a:spcPts val="4017"/>
              </a:lnSpc>
            </a:pPr>
            <a:r>
              <a:rPr lang="en-US" sz="2869">
                <a:solidFill>
                  <a:srgbClr val="000000"/>
                </a:solidFill>
                <a:latin typeface="League Spartan"/>
                <a:ea typeface="League Spartan"/>
                <a:cs typeface="League Spartan"/>
                <a:sym typeface="League Spartan"/>
              </a:rPr>
              <a:t>Same as for the diabetes prediction model.</a:t>
            </a:r>
          </a:p>
        </p:txBody>
      </p:sp>
      <p:sp>
        <p:nvSpPr>
          <p:cNvPr name="Freeform 5" id="5"/>
          <p:cNvSpPr/>
          <p:nvPr/>
        </p:nvSpPr>
        <p:spPr>
          <a:xfrm flipH="false" flipV="false" rot="0">
            <a:off x="13689598" y="0"/>
            <a:ext cx="4598402" cy="1498356"/>
          </a:xfrm>
          <a:custGeom>
            <a:avLst/>
            <a:gdLst/>
            <a:ahLst/>
            <a:cxnLst/>
            <a:rect r="r" b="b" t="t" l="l"/>
            <a:pathLst>
              <a:path h="1498356" w="4598402">
                <a:moveTo>
                  <a:pt x="0" y="0"/>
                </a:moveTo>
                <a:lnTo>
                  <a:pt x="4598402" y="0"/>
                </a:lnTo>
                <a:lnTo>
                  <a:pt x="4598402" y="1498356"/>
                </a:lnTo>
                <a:lnTo>
                  <a:pt x="0" y="1498356"/>
                </a:lnTo>
                <a:lnTo>
                  <a:pt x="0" y="0"/>
                </a:lnTo>
                <a:close/>
              </a:path>
            </a:pathLst>
          </a:custGeom>
          <a:blipFill>
            <a:blip r:embed="rId4"/>
            <a:stretch>
              <a:fillRect l="0" t="0" r="0" b="0"/>
            </a:stretch>
          </a:blipFill>
        </p:spPr>
      </p:sp>
      <p:sp>
        <p:nvSpPr>
          <p:cNvPr name="Freeform 6" id="6"/>
          <p:cNvSpPr/>
          <p:nvPr/>
        </p:nvSpPr>
        <p:spPr>
          <a:xfrm flipH="false" flipV="false" rot="0">
            <a:off x="9402016" y="749178"/>
            <a:ext cx="3238126" cy="2761239"/>
          </a:xfrm>
          <a:custGeom>
            <a:avLst/>
            <a:gdLst/>
            <a:ahLst/>
            <a:cxnLst/>
            <a:rect r="r" b="b" t="t" l="l"/>
            <a:pathLst>
              <a:path h="2761239" w="3238126">
                <a:moveTo>
                  <a:pt x="0" y="0"/>
                </a:moveTo>
                <a:lnTo>
                  <a:pt x="3238126" y="0"/>
                </a:lnTo>
                <a:lnTo>
                  <a:pt x="3238126" y="2761238"/>
                </a:lnTo>
                <a:lnTo>
                  <a:pt x="0" y="276123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1695879" y="2654846"/>
            <a:ext cx="6398936" cy="7632154"/>
          </a:xfrm>
          <a:custGeom>
            <a:avLst/>
            <a:gdLst/>
            <a:ahLst/>
            <a:cxnLst/>
            <a:rect r="r" b="b" t="t" l="l"/>
            <a:pathLst>
              <a:path h="7632154" w="6398936">
                <a:moveTo>
                  <a:pt x="0" y="0"/>
                </a:moveTo>
                <a:lnTo>
                  <a:pt x="6398936" y="0"/>
                </a:lnTo>
                <a:lnTo>
                  <a:pt x="6398936" y="7632154"/>
                </a:lnTo>
                <a:lnTo>
                  <a:pt x="0" y="76321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8" id="8"/>
          <p:cNvSpPr txBox="true"/>
          <p:nvPr/>
        </p:nvSpPr>
        <p:spPr>
          <a:xfrm rot="0">
            <a:off x="806587" y="789273"/>
            <a:ext cx="7633179" cy="1053785"/>
          </a:xfrm>
          <a:prstGeom prst="rect">
            <a:avLst/>
          </a:prstGeom>
        </p:spPr>
        <p:txBody>
          <a:bodyPr anchor="t" rtlCol="false" tIns="0" lIns="0" bIns="0" rIns="0">
            <a:spAutoFit/>
          </a:bodyPr>
          <a:lstStyle/>
          <a:p>
            <a:pPr algn="ctr" marL="0" indent="0" lvl="0">
              <a:lnSpc>
                <a:spcPts val="8592"/>
              </a:lnSpc>
              <a:spcBef>
                <a:spcPct val="0"/>
              </a:spcBef>
            </a:pPr>
            <a:r>
              <a:rPr lang="en-US" sz="6137">
                <a:solidFill>
                  <a:srgbClr val="FFFFFF"/>
                </a:solidFill>
                <a:latin typeface="Cocomat Pro Heavy"/>
                <a:ea typeface="Cocomat Pro Heavy"/>
                <a:cs typeface="Cocomat Pro Heavy"/>
                <a:sym typeface="Cocomat Pro Heavy"/>
              </a:rPr>
              <a:t>DATA COLLECTED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DAFloSqrRhg</dc:identifier>
  <dcterms:modified xsi:type="dcterms:W3CDTF">2011-08-01T06:04:30Z</dcterms:modified>
  <cp:revision>1</cp:revision>
  <dc:title>Advanced Prognostic Framework for Multi-Disease Prediction Utilizing Machine Learning Algorithms</dc:title>
</cp:coreProperties>
</file>