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9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4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02095" y="1459094"/>
            <a:ext cx="13429615" cy="1774070"/>
          </a:xfrm>
          <a:prstGeom prst="rect">
            <a:avLst/>
          </a:prstGeom>
        </p:spPr>
        <p:txBody>
          <a:bodyPr wrap="square" lIns="0" tIns="0" rIns="0" bIns="0">
            <a:spAutoFit/>
          </a:bodyPr>
          <a:lstStyle>
            <a:lvl1pPr>
              <a:defRPr sz="59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88708" y="4041845"/>
            <a:ext cx="10944225" cy="4371975"/>
          </a:xfrm>
          <a:prstGeom prst="rect">
            <a:avLst/>
          </a:prstGeom>
        </p:spPr>
        <p:txBody>
          <a:bodyPr wrap="square" lIns="0" tIns="0" rIns="0" bIns="0">
            <a:spAutoFit/>
          </a:bodyPr>
          <a:lstStyle>
            <a:lvl1pPr>
              <a:defRPr sz="4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095" y="1459094"/>
            <a:ext cx="13429615" cy="873568"/>
          </a:xfrm>
          <a:prstGeom prst="rect">
            <a:avLst/>
          </a:prstGeom>
        </p:spPr>
        <p:txBody>
          <a:bodyPr vert="horz" wrap="square" lIns="0" tIns="192591" rIns="0" bIns="0" rtlCol="0">
            <a:spAutoFit/>
          </a:bodyPr>
          <a:lstStyle/>
          <a:p>
            <a:pPr marL="12700" marR="5080" indent="704215">
              <a:lnSpc>
                <a:spcPct val="116300"/>
              </a:lnSpc>
              <a:spcBef>
                <a:spcPts val="100"/>
              </a:spcBef>
            </a:pPr>
            <a:r>
              <a:rPr lang="en-US" sz="4050" spc="-445" dirty="0"/>
              <a:t>ROAD ACCIDENT PREDICTION AND CLASSIFICATION</a:t>
            </a:r>
            <a:endParaRPr sz="4050" dirty="0"/>
          </a:p>
        </p:txBody>
      </p:sp>
      <p:grpSp>
        <p:nvGrpSpPr>
          <p:cNvPr id="3" name="object 3"/>
          <p:cNvGrpSpPr/>
          <p:nvPr/>
        </p:nvGrpSpPr>
        <p:grpSpPr>
          <a:xfrm>
            <a:off x="0" y="9718118"/>
            <a:ext cx="18288000" cy="568960"/>
            <a:chOff x="0" y="9718118"/>
            <a:chExt cx="18288000" cy="568960"/>
          </a:xfrm>
        </p:grpSpPr>
        <p:sp>
          <p:nvSpPr>
            <p:cNvPr id="4" name="object 4"/>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5" name="object 5"/>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6" name="object 6"/>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7" name="object 7"/>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pic>
        <p:nvPicPr>
          <p:cNvPr id="8" name="object 8"/>
          <p:cNvPicPr/>
          <p:nvPr/>
        </p:nvPicPr>
        <p:blipFill>
          <a:blip r:embed="rId2" cstate="print"/>
          <a:stretch>
            <a:fillRect/>
          </a:stretch>
        </p:blipFill>
        <p:spPr>
          <a:xfrm>
            <a:off x="0" y="154305"/>
            <a:ext cx="18287999" cy="1581149"/>
          </a:xfrm>
          <a:prstGeom prst="rect">
            <a:avLst/>
          </a:prstGeom>
        </p:spPr>
      </p:pic>
      <p:sp>
        <p:nvSpPr>
          <p:cNvPr id="9" name="object 9"/>
          <p:cNvSpPr txBox="1"/>
          <p:nvPr/>
        </p:nvSpPr>
        <p:spPr>
          <a:xfrm>
            <a:off x="1524000" y="3516864"/>
            <a:ext cx="14577163" cy="3948004"/>
          </a:xfrm>
          <a:prstGeom prst="rect">
            <a:avLst/>
          </a:prstGeom>
        </p:spPr>
        <p:txBody>
          <a:bodyPr vert="horz" wrap="square" lIns="0" tIns="99695" rIns="0" bIns="0" rtlCol="0">
            <a:spAutoFit/>
          </a:bodyPr>
          <a:lstStyle/>
          <a:p>
            <a:pPr marL="12700">
              <a:lnSpc>
                <a:spcPct val="100000"/>
              </a:lnSpc>
              <a:spcBef>
                <a:spcPts val="785"/>
              </a:spcBef>
            </a:pPr>
            <a:r>
              <a:rPr sz="3450" spc="-140" dirty="0">
                <a:latin typeface="Arial Black"/>
                <a:cs typeface="Arial Black"/>
              </a:rPr>
              <a:t>Group</a:t>
            </a:r>
            <a:r>
              <a:rPr sz="3450" spc="-155" dirty="0">
                <a:latin typeface="Arial Black"/>
                <a:cs typeface="Arial Black"/>
              </a:rPr>
              <a:t> </a:t>
            </a:r>
            <a:r>
              <a:rPr sz="3450" spc="-254" dirty="0">
                <a:latin typeface="Arial Black"/>
                <a:cs typeface="Arial Black"/>
              </a:rPr>
              <a:t>ID:</a:t>
            </a:r>
            <a:r>
              <a:rPr sz="3450" spc="-155" dirty="0">
                <a:latin typeface="Arial Black"/>
                <a:cs typeface="Arial Black"/>
              </a:rPr>
              <a:t> </a:t>
            </a:r>
            <a:r>
              <a:rPr sz="3450" spc="-459" dirty="0">
                <a:latin typeface="Arial Black"/>
                <a:cs typeface="Arial Black"/>
              </a:rPr>
              <a:t>CSE</a:t>
            </a:r>
            <a:r>
              <a:rPr sz="3450" spc="-155" dirty="0">
                <a:latin typeface="Arial Black"/>
                <a:cs typeface="Arial Black"/>
              </a:rPr>
              <a:t> 25-</a:t>
            </a:r>
            <a:r>
              <a:rPr lang="en-US" sz="3450" spc="-400" dirty="0">
                <a:latin typeface="Arial Black"/>
                <a:cs typeface="Arial Black"/>
              </a:rPr>
              <a:t>69</a:t>
            </a:r>
            <a:endParaRPr sz="3450" dirty="0">
              <a:latin typeface="Arial Black"/>
              <a:cs typeface="Arial Black"/>
            </a:endParaRPr>
          </a:p>
          <a:p>
            <a:pPr marL="12700">
              <a:lnSpc>
                <a:spcPct val="100000"/>
              </a:lnSpc>
              <a:spcBef>
                <a:spcPts val="695"/>
              </a:spcBef>
            </a:pPr>
            <a:r>
              <a:rPr sz="3450" spc="-130" dirty="0">
                <a:latin typeface="Arial Black"/>
                <a:cs typeface="Arial Black"/>
              </a:rPr>
              <a:t>Guide:</a:t>
            </a:r>
            <a:r>
              <a:rPr sz="3450" spc="-160" dirty="0">
                <a:latin typeface="Arial Black"/>
                <a:cs typeface="Arial Black"/>
              </a:rPr>
              <a:t> </a:t>
            </a:r>
            <a:r>
              <a:rPr lang="en-US" sz="3450" spc="-160">
                <a:latin typeface="Arial Black"/>
                <a:cs typeface="Arial Black"/>
              </a:rPr>
              <a:t>Dr. </a:t>
            </a:r>
            <a:r>
              <a:rPr lang="en-US" sz="3450" spc="-240">
                <a:latin typeface="Arial Black"/>
                <a:cs typeface="Arial Black"/>
              </a:rPr>
              <a:t>Upendra </a:t>
            </a:r>
            <a:r>
              <a:rPr lang="en-US" sz="3450" spc="-240" dirty="0">
                <a:latin typeface="Arial Black"/>
                <a:cs typeface="Arial Black"/>
              </a:rPr>
              <a:t>Mishra</a:t>
            </a:r>
            <a:endParaRPr sz="3450" dirty="0">
              <a:latin typeface="Arial Black"/>
              <a:cs typeface="Arial Black"/>
            </a:endParaRPr>
          </a:p>
          <a:p>
            <a:pPr marL="12700">
              <a:lnSpc>
                <a:spcPct val="100000"/>
              </a:lnSpc>
              <a:spcBef>
                <a:spcPts val="2265"/>
              </a:spcBef>
            </a:pPr>
            <a:r>
              <a:rPr sz="3600" spc="-375" dirty="0">
                <a:latin typeface="Arial Black"/>
                <a:cs typeface="Arial Black"/>
              </a:rPr>
              <a:t>Team</a:t>
            </a:r>
            <a:r>
              <a:rPr sz="3600" spc="-190" dirty="0">
                <a:latin typeface="Arial Black"/>
                <a:cs typeface="Arial Black"/>
              </a:rPr>
              <a:t> </a:t>
            </a:r>
            <a:r>
              <a:rPr sz="3600" spc="-100" dirty="0">
                <a:latin typeface="Arial Black"/>
                <a:cs typeface="Arial Black"/>
              </a:rPr>
              <a:t>Members:</a:t>
            </a:r>
            <a:endParaRPr sz="3600" dirty="0">
              <a:latin typeface="Arial Black"/>
              <a:cs typeface="Arial Black"/>
            </a:endParaRPr>
          </a:p>
          <a:p>
            <a:pPr marL="12700" marR="10787380">
              <a:lnSpc>
                <a:spcPct val="114999"/>
              </a:lnSpc>
              <a:spcBef>
                <a:spcPts val="5"/>
              </a:spcBef>
            </a:pPr>
            <a:r>
              <a:rPr lang="en-US" sz="3600" spc="150" dirty="0">
                <a:latin typeface="Tahoma"/>
                <a:cs typeface="Tahoma"/>
              </a:rPr>
              <a:t>Harshit Goel</a:t>
            </a:r>
            <a:r>
              <a:rPr sz="3600" spc="-100" dirty="0">
                <a:latin typeface="Tahoma"/>
                <a:cs typeface="Tahoma"/>
              </a:rPr>
              <a:t> </a:t>
            </a:r>
            <a:br>
              <a:rPr lang="en-US" sz="3600" spc="380" dirty="0">
                <a:latin typeface="Tahoma"/>
                <a:cs typeface="Tahoma"/>
              </a:rPr>
            </a:br>
            <a:r>
              <a:rPr lang="en-US" sz="3600" spc="380" dirty="0">
                <a:latin typeface="Tahoma"/>
                <a:cs typeface="Tahoma"/>
              </a:rPr>
              <a:t>Harsheet</a:t>
            </a:r>
            <a:br>
              <a:rPr lang="en-US" sz="3600" spc="-240" dirty="0">
                <a:latin typeface="Tahoma"/>
                <a:cs typeface="Tahoma"/>
              </a:rPr>
            </a:br>
            <a:r>
              <a:rPr lang="en-US" sz="3600" spc="-240" dirty="0">
                <a:latin typeface="Tahoma"/>
                <a:cs typeface="Tahoma"/>
              </a:rPr>
              <a:t>Mohit Saini</a:t>
            </a:r>
            <a:endParaRPr sz="3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1431" y="4235640"/>
            <a:ext cx="8285480" cy="1837055"/>
          </a:xfrm>
          <a:prstGeom prst="rect">
            <a:avLst/>
          </a:prstGeom>
        </p:spPr>
        <p:txBody>
          <a:bodyPr vert="horz" wrap="square" lIns="0" tIns="17145" rIns="0" bIns="0" rtlCol="0">
            <a:spAutoFit/>
          </a:bodyPr>
          <a:lstStyle/>
          <a:p>
            <a:pPr marL="12700">
              <a:lnSpc>
                <a:spcPct val="100000"/>
              </a:lnSpc>
              <a:spcBef>
                <a:spcPts val="135"/>
              </a:spcBef>
            </a:pPr>
            <a:r>
              <a:rPr sz="11850" spc="-2075" dirty="0"/>
              <a:t>THANK</a:t>
            </a:r>
            <a:r>
              <a:rPr sz="11850" spc="-615" dirty="0"/>
              <a:t> </a:t>
            </a:r>
            <a:r>
              <a:rPr sz="11850" spc="-1555" dirty="0"/>
              <a:t>YOU</a:t>
            </a:r>
            <a:endParaRPr sz="11850"/>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7" name="object 7"/>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8" name="object 8"/>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9" name="object 9"/>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0" name="object 10"/>
          <p:cNvPicPr/>
          <p:nvPr/>
        </p:nvPicPr>
        <p:blipFill>
          <a:blip r:embed="rId2" cstate="print"/>
          <a:stretch>
            <a:fillRect/>
          </a:stretch>
        </p:blipFill>
        <p:spPr>
          <a:xfrm>
            <a:off x="1701313" y="265924"/>
            <a:ext cx="2917163" cy="8618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3" name="object 3"/>
          <p:cNvGrpSpPr/>
          <p:nvPr/>
        </p:nvGrpSpPr>
        <p:grpSpPr>
          <a:xfrm>
            <a:off x="0" y="9718118"/>
            <a:ext cx="18288000" cy="568960"/>
            <a:chOff x="0" y="9718118"/>
            <a:chExt cx="18288000" cy="568960"/>
          </a:xfrm>
        </p:grpSpPr>
        <p:sp>
          <p:nvSpPr>
            <p:cNvPr id="4" name="object 4"/>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5" name="object 5"/>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6" name="object 6"/>
          <p:cNvSpPr txBox="1">
            <a:spLocks noGrp="1"/>
          </p:cNvSpPr>
          <p:nvPr>
            <p:ph type="title"/>
          </p:nvPr>
        </p:nvSpPr>
        <p:spPr>
          <a:xfrm>
            <a:off x="4692633" y="1459094"/>
            <a:ext cx="9135110" cy="1021080"/>
          </a:xfrm>
          <a:prstGeom prst="rect">
            <a:avLst/>
          </a:prstGeom>
        </p:spPr>
        <p:txBody>
          <a:bodyPr vert="horz" wrap="square" lIns="0" tIns="16510" rIns="0" bIns="0" rtlCol="0">
            <a:spAutoFit/>
          </a:bodyPr>
          <a:lstStyle/>
          <a:p>
            <a:pPr marL="12700">
              <a:lnSpc>
                <a:spcPct val="100000"/>
              </a:lnSpc>
              <a:spcBef>
                <a:spcPts val="130"/>
              </a:spcBef>
            </a:pPr>
            <a:r>
              <a:rPr sz="6500" spc="-1005" dirty="0"/>
              <a:t>PROJECT</a:t>
            </a:r>
            <a:r>
              <a:rPr sz="6500" spc="-325" dirty="0"/>
              <a:t> </a:t>
            </a:r>
            <a:r>
              <a:rPr sz="6500" spc="-940" dirty="0"/>
              <a:t>ABSTRACTION</a:t>
            </a:r>
            <a:endParaRPr sz="6500"/>
          </a:p>
        </p:txBody>
      </p:sp>
      <p:pic>
        <p:nvPicPr>
          <p:cNvPr id="7" name="object 7"/>
          <p:cNvPicPr/>
          <p:nvPr/>
        </p:nvPicPr>
        <p:blipFill>
          <a:blip r:embed="rId2" cstate="print"/>
          <a:stretch>
            <a:fillRect/>
          </a:stretch>
        </p:blipFill>
        <p:spPr>
          <a:xfrm>
            <a:off x="3650893" y="3473600"/>
            <a:ext cx="161140" cy="161139"/>
          </a:xfrm>
          <a:prstGeom prst="rect">
            <a:avLst/>
          </a:prstGeom>
        </p:spPr>
      </p:pic>
      <p:sp>
        <p:nvSpPr>
          <p:cNvPr id="8" name="object 8"/>
          <p:cNvSpPr txBox="1"/>
          <p:nvPr/>
        </p:nvSpPr>
        <p:spPr>
          <a:xfrm>
            <a:off x="4018662" y="3189702"/>
            <a:ext cx="10993120" cy="6141681"/>
          </a:xfrm>
          <a:prstGeom prst="rect">
            <a:avLst/>
          </a:prstGeom>
        </p:spPr>
        <p:txBody>
          <a:bodyPr vert="horz" wrap="square" lIns="0" tIns="12065" rIns="0" bIns="0" rtlCol="0">
            <a:spAutoFit/>
          </a:bodyPr>
          <a:lstStyle/>
          <a:p>
            <a:pPr marL="12700" marR="5080">
              <a:lnSpc>
                <a:spcPct val="115799"/>
              </a:lnSpc>
              <a:spcBef>
                <a:spcPts val="95"/>
              </a:spcBef>
              <a:tabLst>
                <a:tab pos="1686560" algn="l"/>
                <a:tab pos="2901950" algn="l"/>
                <a:tab pos="5419090" algn="l"/>
                <a:tab pos="6462395" algn="l"/>
                <a:tab pos="9893935" algn="l"/>
              </a:tabLst>
            </a:pPr>
            <a:r>
              <a:rPr lang="en-IN" sz="3600" spc="300" dirty="0">
                <a:effectLst/>
                <a:latin typeface="Tahoma" panose="020B0604030504040204" pitchFamily="34" charset="0"/>
                <a:ea typeface="Tahoma" panose="020B0604030504040204" pitchFamily="34" charset="0"/>
                <a:cs typeface="Tahoma" panose="020B0604030504040204" pitchFamily="34" charset="0"/>
              </a:rPr>
              <a:t>The system successfully identifies high-risk scenarios and provides real-time severity predictions based on input parameters</a:t>
            </a:r>
            <a:r>
              <a:rPr sz="3400" spc="300" dirty="0">
                <a:latin typeface="Tahoma"/>
                <a:cs typeface="Tahoma"/>
              </a:rPr>
              <a:t>.</a:t>
            </a:r>
          </a:p>
          <a:p>
            <a:pPr marL="12700" marR="5080">
              <a:lnSpc>
                <a:spcPts val="4720"/>
              </a:lnSpc>
              <a:spcBef>
                <a:spcPts val="265"/>
              </a:spcBef>
              <a:tabLst>
                <a:tab pos="1163320" algn="l"/>
                <a:tab pos="2742565" algn="l"/>
                <a:tab pos="4535805" algn="l"/>
                <a:tab pos="7059930" algn="l"/>
                <a:tab pos="10118090" algn="l"/>
              </a:tabLst>
            </a:pPr>
            <a:r>
              <a:rPr lang="en-IN" sz="3600" spc="300" dirty="0">
                <a:effectLst/>
                <a:latin typeface="Tahoma" panose="020B0604030504040204" pitchFamily="34" charset="0"/>
                <a:ea typeface="Tahoma" panose="020B0604030504040204" pitchFamily="34" charset="0"/>
                <a:cs typeface="Tahoma" panose="020B0604030504040204" pitchFamily="34" charset="0"/>
              </a:rPr>
              <a:t>This research develops a machine learning system to predict road accident severity, contributing to</a:t>
            </a:r>
            <a:r>
              <a:rPr lang="en-US" sz="3600" spc="300" dirty="0">
                <a:effectLst/>
                <a:latin typeface="Tahoma" panose="020B0604030504040204" pitchFamily="34" charset="0"/>
                <a:ea typeface="Tahoma" panose="020B0604030504040204" pitchFamily="34" charset="0"/>
                <a:cs typeface="Tahoma" panose="020B0604030504040204" pitchFamily="34" charset="0"/>
              </a:rPr>
              <a:t> enhanced traffic safety measures</a:t>
            </a:r>
            <a:r>
              <a:rPr lang="en-US" sz="3400" spc="300" dirty="0">
                <a:latin typeface="Tahoma"/>
                <a:cs typeface="Tahoma"/>
              </a:rPr>
              <a:t>.</a:t>
            </a:r>
          </a:p>
          <a:p>
            <a:pPr marL="12700" marR="5080">
              <a:lnSpc>
                <a:spcPts val="4720"/>
              </a:lnSpc>
              <a:spcBef>
                <a:spcPts val="5"/>
              </a:spcBef>
              <a:tabLst>
                <a:tab pos="2445385" algn="l"/>
                <a:tab pos="4504690" algn="l"/>
                <a:tab pos="7297420" algn="l"/>
                <a:tab pos="9345295" algn="l"/>
              </a:tabLst>
            </a:pPr>
            <a:r>
              <a:rPr lang="en-IN" sz="3600" spc="300" dirty="0">
                <a:effectLst/>
                <a:latin typeface="Tahoma" panose="020B0604030504040204" pitchFamily="34" charset="0"/>
                <a:ea typeface="Tahoma" panose="020B0604030504040204" pitchFamily="34" charset="0"/>
                <a:cs typeface="Tahoma" panose="020B0604030504040204" pitchFamily="34" charset="0"/>
              </a:rPr>
              <a:t>The system addresses the critical need for proactive accident prevention through intelligent forecasting capabilities</a:t>
            </a:r>
            <a:r>
              <a:rPr lang="en-US" sz="3600" spc="300" dirty="0">
                <a:latin typeface="Tahoma" panose="020B0604030504040204" pitchFamily="34" charset="0"/>
                <a:ea typeface="Tahoma" panose="020B0604030504040204" pitchFamily="34" charset="0"/>
                <a:cs typeface="Tahoma" panose="020B0604030504040204" pitchFamily="34" charset="0"/>
              </a:rPr>
              <a:t>.</a:t>
            </a:r>
          </a:p>
        </p:txBody>
      </p:sp>
      <p:pic>
        <p:nvPicPr>
          <p:cNvPr id="10" name="object 10"/>
          <p:cNvPicPr/>
          <p:nvPr/>
        </p:nvPicPr>
        <p:blipFill>
          <a:blip r:embed="rId2" cstate="print"/>
          <a:stretch>
            <a:fillRect/>
          </a:stretch>
        </p:blipFill>
        <p:spPr>
          <a:xfrm>
            <a:off x="3673638" y="5272996"/>
            <a:ext cx="161140" cy="161139"/>
          </a:xfrm>
          <a:prstGeom prst="rect">
            <a:avLst/>
          </a:prstGeom>
        </p:spPr>
      </p:pic>
      <p:pic>
        <p:nvPicPr>
          <p:cNvPr id="11" name="object 11"/>
          <p:cNvPicPr/>
          <p:nvPr/>
        </p:nvPicPr>
        <p:blipFill>
          <a:blip r:embed="rId2" cstate="print"/>
          <a:stretch>
            <a:fillRect/>
          </a:stretch>
        </p:blipFill>
        <p:spPr>
          <a:xfrm>
            <a:off x="3615934" y="7699389"/>
            <a:ext cx="161140" cy="161139"/>
          </a:xfrm>
          <a:prstGeom prst="rect">
            <a:avLst/>
          </a:prstGeom>
        </p:spPr>
      </p:pic>
      <p:sp>
        <p:nvSpPr>
          <p:cNvPr id="12" name="object 12"/>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3" name="object 13"/>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5" name="object 15"/>
          <p:cNvPicPr/>
          <p:nvPr/>
        </p:nvPicPr>
        <p:blipFill>
          <a:blip r:embed="rId3" cstate="print"/>
          <a:stretch>
            <a:fillRect/>
          </a:stretch>
        </p:blipFill>
        <p:spPr>
          <a:xfrm>
            <a:off x="1701313" y="265924"/>
            <a:ext cx="2917163" cy="8618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007230"/>
            <a:ext cx="13429615" cy="1774070"/>
          </a:xfrm>
          <a:prstGeom prst="rect">
            <a:avLst/>
          </a:prstGeom>
        </p:spPr>
        <p:txBody>
          <a:bodyPr vert="horz" wrap="square" lIns="0" tIns="386509" rIns="0" bIns="0" rtlCol="0">
            <a:spAutoFit/>
          </a:bodyPr>
          <a:lstStyle/>
          <a:p>
            <a:pPr marL="4214495">
              <a:lnSpc>
                <a:spcPct val="100000"/>
              </a:lnSpc>
              <a:spcBef>
                <a:spcPts val="90"/>
              </a:spcBef>
            </a:pPr>
            <a:r>
              <a:rPr sz="8200" spc="-1040" dirty="0"/>
              <a:t>OVERVIEW</a:t>
            </a:r>
            <a:endParaRPr sz="8200" dirty="0"/>
          </a:p>
        </p:txBody>
      </p:sp>
      <p:pic>
        <p:nvPicPr>
          <p:cNvPr id="3" name="object 3"/>
          <p:cNvPicPr/>
          <p:nvPr/>
        </p:nvPicPr>
        <p:blipFill>
          <a:blip r:embed="rId2" cstate="print"/>
          <a:stretch>
            <a:fillRect/>
          </a:stretch>
        </p:blipFill>
        <p:spPr>
          <a:xfrm>
            <a:off x="4087143" y="3019323"/>
            <a:ext cx="160086" cy="160086"/>
          </a:xfrm>
          <a:prstGeom prst="rect">
            <a:avLst/>
          </a:prstGeom>
        </p:spPr>
      </p:pic>
      <p:sp>
        <p:nvSpPr>
          <p:cNvPr id="4" name="object 4"/>
          <p:cNvSpPr txBox="1"/>
          <p:nvPr/>
        </p:nvSpPr>
        <p:spPr>
          <a:xfrm>
            <a:off x="4145063" y="2482860"/>
            <a:ext cx="9733280" cy="6676571"/>
          </a:xfrm>
          <a:prstGeom prst="rect">
            <a:avLst/>
          </a:prstGeom>
        </p:spPr>
        <p:txBody>
          <a:bodyPr vert="horz" wrap="square" lIns="0" tIns="12700" rIns="0" bIns="0" rtlCol="0">
            <a:spAutoFit/>
          </a:bodyPr>
          <a:lstStyle/>
          <a:p>
            <a:pPr marL="342900" marR="0" lvl="0" indent="-342900" algn="just">
              <a:lnSpc>
                <a:spcPct val="153000"/>
              </a:lnSpc>
              <a:buSzPts val="1000"/>
              <a:buFont typeface="Symbol" panose="05050102010706020507" pitchFamily="18" charset="2"/>
              <a:buChar char=""/>
              <a:tabLst>
                <a:tab pos="457200" algn="l"/>
              </a:tabLst>
            </a:pPr>
            <a:r>
              <a:rPr lang="en-IN" sz="3600" dirty="0">
                <a:effectLst/>
                <a:latin typeface="Tahoma" panose="020B0604030504040204" pitchFamily="34" charset="0"/>
                <a:ea typeface="Tahoma" panose="020B0604030504040204" pitchFamily="34" charset="0"/>
                <a:cs typeface="Tahoma" panose="020B0604030504040204" pitchFamily="34" charset="0"/>
              </a:rPr>
              <a:t>Traditional linear models inadequately capture the complex, non-linear nature of traffic systems</a:t>
            </a:r>
            <a:endParaRPr lang="en-US" sz="36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just">
              <a:lnSpc>
                <a:spcPct val="153000"/>
              </a:lnSpc>
              <a:buSzPts val="1000"/>
              <a:buFont typeface="Symbol" panose="05050102010706020507" pitchFamily="18" charset="2"/>
              <a:buChar char=""/>
              <a:tabLst>
                <a:tab pos="457200" algn="l"/>
              </a:tabLst>
            </a:pPr>
            <a:r>
              <a:rPr lang="en-IN" sz="3600" dirty="0">
                <a:effectLst/>
                <a:latin typeface="Tahoma" panose="020B0604030504040204" pitchFamily="34" charset="0"/>
                <a:ea typeface="Tahoma" panose="020B0604030504040204" pitchFamily="34" charset="0"/>
                <a:cs typeface="Tahoma" panose="020B0604030504040204" pitchFamily="34" charset="0"/>
              </a:rPr>
              <a:t>Existing backpropagation neural networks suffer from convergence issues and reduced accuracy</a:t>
            </a:r>
            <a:endParaRPr lang="en-US" sz="36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just">
              <a:lnSpc>
                <a:spcPct val="153000"/>
              </a:lnSpc>
              <a:buSzPts val="1000"/>
              <a:buFont typeface="Symbol" panose="05050102010706020507" pitchFamily="18" charset="2"/>
              <a:buChar char=""/>
              <a:tabLst>
                <a:tab pos="457200" algn="l"/>
              </a:tabLst>
            </a:pPr>
            <a:r>
              <a:rPr lang="en-IN" sz="3600" dirty="0">
                <a:effectLst/>
                <a:latin typeface="Tahoma" panose="020B0604030504040204" pitchFamily="34" charset="0"/>
                <a:ea typeface="Tahoma" panose="020B0604030504040204" pitchFamily="34" charset="0"/>
                <a:cs typeface="Tahoma" panose="020B0604030504040204" pitchFamily="34" charset="0"/>
              </a:rPr>
              <a:t>Limited real-time prediction capabilities for dynamic traffic scenarios</a:t>
            </a:r>
            <a:endParaRPr lang="en-US" sz="36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object 6"/>
          <p:cNvPicPr/>
          <p:nvPr/>
        </p:nvPicPr>
        <p:blipFill>
          <a:blip r:embed="rId2" cstate="print"/>
          <a:stretch>
            <a:fillRect/>
          </a:stretch>
        </p:blipFill>
        <p:spPr>
          <a:xfrm>
            <a:off x="4080535" y="5500854"/>
            <a:ext cx="160086" cy="160085"/>
          </a:xfrm>
          <a:prstGeom prst="rect">
            <a:avLst/>
          </a:prstGeom>
        </p:spPr>
      </p:pic>
      <p:pic>
        <p:nvPicPr>
          <p:cNvPr id="7" name="object 7"/>
          <p:cNvPicPr/>
          <p:nvPr/>
        </p:nvPicPr>
        <p:blipFill>
          <a:blip r:embed="rId3" cstate="print"/>
          <a:stretch>
            <a:fillRect/>
          </a:stretch>
        </p:blipFill>
        <p:spPr>
          <a:xfrm>
            <a:off x="4095284" y="7971260"/>
            <a:ext cx="160086" cy="160085"/>
          </a:xfrm>
          <a:prstGeom prst="rect">
            <a:avLst/>
          </a:prstGeom>
        </p:spPr>
      </p:pic>
      <p:sp>
        <p:nvSpPr>
          <p:cNvPr id="8" name="object 8"/>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9" name="object 9"/>
          <p:cNvGrpSpPr/>
          <p:nvPr/>
        </p:nvGrpSpPr>
        <p:grpSpPr>
          <a:xfrm>
            <a:off x="0" y="9718118"/>
            <a:ext cx="18288000" cy="568960"/>
            <a:chOff x="0" y="9718118"/>
            <a:chExt cx="18288000" cy="568960"/>
          </a:xfrm>
        </p:grpSpPr>
        <p:sp>
          <p:nvSpPr>
            <p:cNvPr id="10" name="object 10"/>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1" name="object 11"/>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2" name="object 12"/>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3" name="object 13"/>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5" name="object 15"/>
          <p:cNvPicPr/>
          <p:nvPr/>
        </p:nvPicPr>
        <p:blipFill>
          <a:blip r:embed="rId4" cstate="print"/>
          <a:stretch>
            <a:fillRect/>
          </a:stretch>
        </p:blipFill>
        <p:spPr>
          <a:xfrm>
            <a:off x="1701313" y="265924"/>
            <a:ext cx="2917163" cy="8618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055" rIns="0" bIns="0" rtlCol="0">
            <a:spAutoFit/>
          </a:bodyPr>
          <a:lstStyle/>
          <a:p>
            <a:pPr marL="2868930">
              <a:lnSpc>
                <a:spcPct val="100000"/>
              </a:lnSpc>
              <a:spcBef>
                <a:spcPts val="90"/>
              </a:spcBef>
            </a:pPr>
            <a:r>
              <a:rPr sz="8200" spc="-1770" dirty="0"/>
              <a:t>KEY</a:t>
            </a:r>
            <a:r>
              <a:rPr sz="8200" spc="-434" dirty="0"/>
              <a:t> </a:t>
            </a:r>
            <a:r>
              <a:rPr sz="8200" spc="-1250" dirty="0"/>
              <a:t>OBJECTIVES</a:t>
            </a:r>
            <a:endParaRPr sz="8200" dirty="0"/>
          </a:p>
        </p:txBody>
      </p:sp>
      <p:pic>
        <p:nvPicPr>
          <p:cNvPr id="3" name="object 3"/>
          <p:cNvPicPr/>
          <p:nvPr/>
        </p:nvPicPr>
        <p:blipFill>
          <a:blip r:embed="rId2" cstate="print"/>
          <a:stretch>
            <a:fillRect/>
          </a:stretch>
        </p:blipFill>
        <p:spPr>
          <a:xfrm>
            <a:off x="3236886" y="4405991"/>
            <a:ext cx="171450" cy="171449"/>
          </a:xfrm>
          <a:prstGeom prst="rect">
            <a:avLst/>
          </a:prstGeom>
        </p:spPr>
      </p:pic>
      <p:sp>
        <p:nvSpPr>
          <p:cNvPr id="4" name="object 4"/>
          <p:cNvSpPr txBox="1"/>
          <p:nvPr/>
        </p:nvSpPr>
        <p:spPr>
          <a:xfrm>
            <a:off x="3852016" y="4053620"/>
            <a:ext cx="11308715" cy="4993483"/>
          </a:xfrm>
          <a:prstGeom prst="rect">
            <a:avLst/>
          </a:prstGeom>
        </p:spPr>
        <p:txBody>
          <a:bodyPr vert="horz" wrap="square" lIns="0" tIns="11430" rIns="0" bIns="0" rtlCol="0">
            <a:spAutoFit/>
          </a:bodyPr>
          <a:lstStyle/>
          <a:p>
            <a:pPr marL="342900" marR="0" lvl="0" indent="-342900" algn="l">
              <a:lnSpc>
                <a:spcPct val="153000"/>
              </a:lnSpc>
              <a:buNone/>
              <a:tabLst>
                <a:tab pos="457200" algn="l"/>
              </a:tabLst>
            </a:pPr>
            <a:r>
              <a:rPr lang="en-IN" sz="3600" dirty="0">
                <a:effectLst/>
                <a:latin typeface="Tahoma" panose="020B0604030504040204" pitchFamily="34" charset="0"/>
                <a:ea typeface="Tahoma" panose="020B0604030504040204" pitchFamily="34" charset="0"/>
                <a:cs typeface="Tahoma" panose="020B0604030504040204" pitchFamily="34" charset="0"/>
              </a:rPr>
              <a:t>Build Real-time System: Implement a web-based application for immediate risk assessment</a:t>
            </a:r>
            <a:endParaRPr lang="en-US" sz="36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l">
              <a:lnSpc>
                <a:spcPct val="153000"/>
              </a:lnSpc>
              <a:buNone/>
              <a:tabLst>
                <a:tab pos="457200" algn="l"/>
              </a:tabLst>
            </a:pPr>
            <a:r>
              <a:rPr lang="en-IN" sz="3600" dirty="0">
                <a:effectLst/>
                <a:latin typeface="Tahoma" panose="020B0604030504040204" pitchFamily="34" charset="0"/>
                <a:ea typeface="Tahoma" panose="020B0604030504040204" pitchFamily="34" charset="0"/>
                <a:cs typeface="Tahoma" panose="020B0604030504040204" pitchFamily="34" charset="0"/>
              </a:rPr>
              <a:t>Enable Preventive Actions: Integrate alert mechanisms for traffic authorities to enable proactive interventions</a:t>
            </a:r>
            <a:endParaRPr lang="en-US" sz="36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l">
              <a:lnSpc>
                <a:spcPct val="153000"/>
              </a:lnSpc>
              <a:tabLst>
                <a:tab pos="457200" algn="l"/>
              </a:tabLst>
            </a:pPr>
            <a:r>
              <a:rPr lang="en-IN" sz="3600" dirty="0">
                <a:effectLst/>
                <a:latin typeface="Tahoma" panose="020B0604030504040204" pitchFamily="34" charset="0"/>
                <a:ea typeface="Tahoma" panose="020B0604030504040204" pitchFamily="34" charset="0"/>
                <a:cs typeface="Tahoma" panose="020B0604030504040204" pitchFamily="34" charset="0"/>
              </a:rPr>
              <a:t>Validate Performance: Demonstrate improved accuracy compared to existing methodologies</a:t>
            </a:r>
            <a:endParaRPr lang="en-US" sz="36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object 6"/>
          <p:cNvPicPr/>
          <p:nvPr/>
        </p:nvPicPr>
        <p:blipFill>
          <a:blip r:embed="rId3" cstate="print"/>
          <a:stretch>
            <a:fillRect/>
          </a:stretch>
        </p:blipFill>
        <p:spPr>
          <a:xfrm>
            <a:off x="3236886" y="6233850"/>
            <a:ext cx="171450" cy="171449"/>
          </a:xfrm>
          <a:prstGeom prst="rect">
            <a:avLst/>
          </a:prstGeom>
        </p:spPr>
      </p:pic>
      <p:pic>
        <p:nvPicPr>
          <p:cNvPr id="7" name="object 7"/>
          <p:cNvPicPr/>
          <p:nvPr/>
        </p:nvPicPr>
        <p:blipFill>
          <a:blip r:embed="rId4" cstate="print"/>
          <a:stretch>
            <a:fillRect/>
          </a:stretch>
        </p:blipFill>
        <p:spPr>
          <a:xfrm>
            <a:off x="3236886" y="7836849"/>
            <a:ext cx="171450" cy="171449"/>
          </a:xfrm>
          <a:prstGeom prst="rect">
            <a:avLst/>
          </a:prstGeom>
        </p:spPr>
      </p:pic>
      <p:sp>
        <p:nvSpPr>
          <p:cNvPr id="8" name="object 8"/>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9" name="object 9"/>
          <p:cNvGrpSpPr/>
          <p:nvPr/>
        </p:nvGrpSpPr>
        <p:grpSpPr>
          <a:xfrm>
            <a:off x="0" y="9718118"/>
            <a:ext cx="18288000" cy="568960"/>
            <a:chOff x="0" y="9718118"/>
            <a:chExt cx="18288000" cy="568960"/>
          </a:xfrm>
        </p:grpSpPr>
        <p:sp>
          <p:nvSpPr>
            <p:cNvPr id="10" name="object 10"/>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1" name="object 11"/>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2" name="object 12"/>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3" name="object 13"/>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5" name="object 15"/>
          <p:cNvPicPr/>
          <p:nvPr/>
        </p:nvPicPr>
        <p:blipFill>
          <a:blip r:embed="rId5" cstate="print"/>
          <a:stretch>
            <a:fillRect/>
          </a:stretch>
        </p:blipFill>
        <p:spPr>
          <a:xfrm>
            <a:off x="1701313" y="265924"/>
            <a:ext cx="2917163" cy="8618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112" y="1259291"/>
            <a:ext cx="13429615" cy="1774070"/>
          </a:xfrm>
          <a:prstGeom prst="rect">
            <a:avLst/>
          </a:prstGeom>
        </p:spPr>
        <p:txBody>
          <a:bodyPr vert="horz" wrap="square" lIns="0" tIns="511055" rIns="0" bIns="0" rtlCol="0">
            <a:spAutoFit/>
          </a:bodyPr>
          <a:lstStyle/>
          <a:p>
            <a:pPr marL="4211955">
              <a:lnSpc>
                <a:spcPct val="100000"/>
              </a:lnSpc>
              <a:spcBef>
                <a:spcPts val="90"/>
              </a:spcBef>
            </a:pPr>
            <a:r>
              <a:rPr sz="8200" spc="-969" dirty="0"/>
              <a:t>APPROACH</a:t>
            </a:r>
            <a:endParaRPr sz="8200" dirty="0"/>
          </a:p>
        </p:txBody>
      </p:sp>
      <p:sp>
        <p:nvSpPr>
          <p:cNvPr id="4" name="object 4"/>
          <p:cNvSpPr txBox="1"/>
          <p:nvPr/>
        </p:nvSpPr>
        <p:spPr>
          <a:xfrm>
            <a:off x="3505200" y="3183311"/>
            <a:ext cx="11626762" cy="5552802"/>
          </a:xfrm>
          <a:prstGeom prst="rect">
            <a:avLst/>
          </a:prstGeom>
        </p:spPr>
        <p:txBody>
          <a:bodyPr vert="horz" wrap="square" lIns="0" tIns="12700" rIns="0" bIns="0" rtlCol="0">
            <a:spAutoFit/>
          </a:bodyPr>
          <a:lstStyle/>
          <a:p>
            <a:pPr>
              <a:buNone/>
            </a:pPr>
            <a:r>
              <a:rPr lang="en-US" sz="3600" spc="300" dirty="0"/>
              <a:t>Approaches to </a:t>
            </a:r>
            <a:r>
              <a:rPr lang="en-US" sz="3600" b="1" spc="300" dirty="0"/>
              <a:t>road accident prediction and classification</a:t>
            </a:r>
            <a:r>
              <a:rPr lang="en-US" sz="3600" spc="300" dirty="0"/>
              <a:t> typically involve:</a:t>
            </a:r>
          </a:p>
          <a:p>
            <a:pPr>
              <a:buFont typeface="+mj-lt"/>
              <a:buAutoNum type="arabicPeriod"/>
            </a:pPr>
            <a:r>
              <a:rPr lang="en-US" sz="3600" b="1" spc="300" dirty="0"/>
              <a:t>Machine Learning models</a:t>
            </a:r>
            <a:r>
              <a:rPr lang="en-US" sz="3600" spc="300" dirty="0"/>
              <a:t> (e.g., Decision Trees, Random Forest, SVM) trained on historical crash data with features like weather, time, vehicle type, etc.</a:t>
            </a:r>
          </a:p>
          <a:p>
            <a:pPr>
              <a:buFont typeface="+mj-lt"/>
              <a:buAutoNum type="arabicPeriod"/>
            </a:pPr>
            <a:r>
              <a:rPr lang="en-US" sz="3600" b="1" spc="300" dirty="0"/>
              <a:t>Deep Learning techniques</a:t>
            </a:r>
            <a:r>
              <a:rPr lang="en-US" sz="3600" spc="300" dirty="0"/>
              <a:t> (e.g., CNNs, LSTMs) using image/video or time-series sensor data for real-time accident detection and severity classification.</a:t>
            </a:r>
          </a:p>
        </p:txBody>
      </p:sp>
      <p:sp>
        <p:nvSpPr>
          <p:cNvPr id="8" name="object 8"/>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9" name="object 9"/>
          <p:cNvGrpSpPr/>
          <p:nvPr/>
        </p:nvGrpSpPr>
        <p:grpSpPr>
          <a:xfrm>
            <a:off x="0" y="9718118"/>
            <a:ext cx="18288000" cy="568960"/>
            <a:chOff x="0" y="9718118"/>
            <a:chExt cx="18288000" cy="568960"/>
          </a:xfrm>
        </p:grpSpPr>
        <p:sp>
          <p:nvSpPr>
            <p:cNvPr id="10" name="object 10"/>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1" name="object 11"/>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2" name="object 12"/>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3" name="object 13"/>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5" name="object 15"/>
          <p:cNvPicPr/>
          <p:nvPr/>
        </p:nvPicPr>
        <p:blipFill>
          <a:blip r:embed="rId2" cstate="print"/>
          <a:stretch>
            <a:fillRect/>
          </a:stretch>
        </p:blipFill>
        <p:spPr>
          <a:xfrm>
            <a:off x="1701313" y="265924"/>
            <a:ext cx="2917163" cy="8618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6509" rIns="0" bIns="0" rtlCol="0">
            <a:spAutoFit/>
          </a:bodyPr>
          <a:lstStyle/>
          <a:p>
            <a:pPr marL="2455545">
              <a:lnSpc>
                <a:spcPct val="100000"/>
              </a:lnSpc>
              <a:spcBef>
                <a:spcPts val="90"/>
              </a:spcBef>
            </a:pPr>
            <a:r>
              <a:rPr sz="8200" spc="-940" dirty="0"/>
              <a:t>METHODOLOGY</a:t>
            </a:r>
            <a:endParaRPr sz="8200" dirty="0"/>
          </a:p>
        </p:txBody>
      </p:sp>
      <p:sp>
        <p:nvSpPr>
          <p:cNvPr id="4" name="object 4"/>
          <p:cNvSpPr txBox="1">
            <a:spLocks noGrp="1"/>
          </p:cNvSpPr>
          <p:nvPr>
            <p:ph type="body" idx="1"/>
          </p:nvPr>
        </p:nvSpPr>
        <p:spPr>
          <a:xfrm>
            <a:off x="4118223" y="3149595"/>
            <a:ext cx="10944225" cy="6249147"/>
          </a:xfrm>
          <a:prstGeom prst="rect">
            <a:avLst/>
          </a:prstGeom>
        </p:spPr>
        <p:txBody>
          <a:bodyPr vert="horz" wrap="square" lIns="0" tIns="11430" rIns="0" bIns="0" rtlCol="0">
            <a:spAutoFit/>
          </a:bodyPr>
          <a:lstStyle/>
          <a:p>
            <a:pPr marL="0" marR="0" algn="just">
              <a:spcBef>
                <a:spcPts val="800"/>
              </a:spcBef>
              <a:buNone/>
            </a:pPr>
            <a:r>
              <a:rPr lang="en-IN" sz="2800" dirty="0">
                <a:effectLst/>
                <a:latin typeface="Times New Roman" panose="02020603050405020304" pitchFamily="18" charset="0"/>
                <a:ea typeface="Times New Roman" panose="02020603050405020304" pitchFamily="18" charset="0"/>
              </a:rPr>
              <a:t>The </a:t>
            </a:r>
            <a:r>
              <a:rPr lang="en-IN" sz="2800" b="1" dirty="0">
                <a:effectLst/>
                <a:latin typeface="Times New Roman" panose="02020603050405020304" pitchFamily="18" charset="0"/>
                <a:ea typeface="Times New Roman" panose="02020603050405020304" pitchFamily="18" charset="0"/>
              </a:rPr>
              <a:t>Frontend (User Interface)</a:t>
            </a:r>
            <a:r>
              <a:rPr lang="en-IN" sz="2800" dirty="0">
                <a:effectLst/>
                <a:latin typeface="Times New Roman" panose="02020603050405020304" pitchFamily="18" charset="0"/>
                <a:ea typeface="Times New Roman" panose="02020603050405020304" pitchFamily="18" charset="0"/>
              </a:rPr>
              <a:t> utilizes Geolocation API to automatically capture user location, which is then processed through OpenWeatherMap API to retrieve current geographical and weather conditions. Users can input additional parameters including age, gender, and vehicle specifications. The interface also provides access to national accident heatmap visualizations.</a:t>
            </a:r>
            <a:endParaRPr lang="en-US" sz="2800" dirty="0">
              <a:effectLst/>
              <a:latin typeface="Times New Roman" panose="02020603050405020304" pitchFamily="18" charset="0"/>
              <a:ea typeface="Times New Roman" panose="02020603050405020304" pitchFamily="18" charset="0"/>
            </a:endParaRPr>
          </a:p>
          <a:p>
            <a:pPr marL="0" marR="0" algn="just">
              <a:spcBef>
                <a:spcPts val="800"/>
              </a:spcBef>
              <a:buNone/>
            </a:pPr>
            <a:r>
              <a:rPr lang="en-IN" sz="2800" dirty="0">
                <a:effectLst/>
                <a:latin typeface="Times New Roman" panose="02020603050405020304" pitchFamily="18" charset="0"/>
                <a:ea typeface="Times New Roman" panose="02020603050405020304" pitchFamily="18" charset="0"/>
              </a:rPr>
              <a:t>The </a:t>
            </a:r>
            <a:r>
              <a:rPr lang="en-IN" sz="2800" b="1" dirty="0">
                <a:effectLst/>
                <a:latin typeface="Times New Roman" panose="02020603050405020304" pitchFamily="18" charset="0"/>
                <a:ea typeface="Times New Roman" panose="02020603050405020304" pitchFamily="18" charset="0"/>
              </a:rPr>
              <a:t>Backend (Administration)</a:t>
            </a:r>
            <a:r>
              <a:rPr lang="en-IN" sz="2800" dirty="0">
                <a:effectLst/>
                <a:latin typeface="Times New Roman" panose="02020603050405020304" pitchFamily="18" charset="0"/>
                <a:ea typeface="Times New Roman" panose="02020603050405020304" pitchFamily="18" charset="0"/>
              </a:rPr>
              <a:t> manages server operations and maintenance, processes user inputs through the machine learning model, and generates severity predictions. The system can transmit severity assessments and location data to law enforcement for preventive action implementation.</a:t>
            </a:r>
            <a:endParaRPr lang="en-US" sz="2800" dirty="0">
              <a:effectLst/>
              <a:latin typeface="Times New Roman" panose="02020603050405020304" pitchFamily="18" charset="0"/>
              <a:ea typeface="Times New Roman" panose="02020603050405020304" pitchFamily="18" charset="0"/>
            </a:endParaRPr>
          </a:p>
          <a:p>
            <a:pPr marL="0" marR="0" algn="just">
              <a:spcBef>
                <a:spcPts val="800"/>
              </a:spcBef>
            </a:pPr>
            <a:r>
              <a:rPr lang="en-IN" sz="2800" dirty="0">
                <a:effectLst/>
                <a:latin typeface="Times New Roman" panose="02020603050405020304" pitchFamily="18" charset="0"/>
                <a:ea typeface="Times New Roman" panose="02020603050405020304" pitchFamily="18" charset="0"/>
              </a:rPr>
              <a:t>The </a:t>
            </a:r>
            <a:r>
              <a:rPr lang="en-IN" sz="2800" b="1" dirty="0">
                <a:effectLst/>
                <a:latin typeface="Times New Roman" panose="02020603050405020304" pitchFamily="18" charset="0"/>
                <a:ea typeface="Times New Roman" panose="02020603050405020304" pitchFamily="18" charset="0"/>
              </a:rPr>
              <a:t>Machine Learning Algorithm</a:t>
            </a:r>
            <a:r>
              <a:rPr lang="en-IN" sz="2800" dirty="0">
                <a:effectLst/>
                <a:latin typeface="Times New Roman" panose="02020603050405020304" pitchFamily="18" charset="0"/>
                <a:ea typeface="Times New Roman" panose="02020603050405020304" pitchFamily="18" charset="0"/>
              </a:rPr>
              <a:t> implements multiple classification techniques including Decision Trees, Random Forest, and Logistic Regression with hyperparameter optimization for maximum accuracy. Random Forest demonstrated superior performance with 86% accuracy and was selected as the primary model for the web application.</a:t>
            </a:r>
            <a:endParaRPr lang="en-US" sz="2800" dirty="0">
              <a:effectLst/>
              <a:latin typeface="Times New Roman" panose="02020603050405020304" pitchFamily="18" charset="0"/>
              <a:ea typeface="Times New Roman" panose="02020603050405020304" pitchFamily="18" charset="0"/>
            </a:endParaRPr>
          </a:p>
        </p:txBody>
      </p:sp>
      <p:pic>
        <p:nvPicPr>
          <p:cNvPr id="5" name="object 5"/>
          <p:cNvPicPr/>
          <p:nvPr/>
        </p:nvPicPr>
        <p:blipFill>
          <a:blip r:embed="rId2" cstate="print"/>
          <a:stretch>
            <a:fillRect/>
          </a:stretch>
        </p:blipFill>
        <p:spPr>
          <a:xfrm>
            <a:off x="3448961" y="3325436"/>
            <a:ext cx="171450" cy="171449"/>
          </a:xfrm>
          <a:prstGeom prst="rect">
            <a:avLst/>
          </a:prstGeom>
        </p:spPr>
      </p:pic>
      <p:pic>
        <p:nvPicPr>
          <p:cNvPr id="6" name="object 6"/>
          <p:cNvPicPr/>
          <p:nvPr/>
        </p:nvPicPr>
        <p:blipFill>
          <a:blip r:embed="rId3" cstate="print"/>
          <a:stretch>
            <a:fillRect/>
          </a:stretch>
        </p:blipFill>
        <p:spPr>
          <a:xfrm>
            <a:off x="3448961" y="5584866"/>
            <a:ext cx="171450" cy="171449"/>
          </a:xfrm>
          <a:prstGeom prst="rect">
            <a:avLst/>
          </a:prstGeom>
        </p:spPr>
      </p:pic>
      <p:pic>
        <p:nvPicPr>
          <p:cNvPr id="7" name="object 7"/>
          <p:cNvPicPr/>
          <p:nvPr/>
        </p:nvPicPr>
        <p:blipFill>
          <a:blip r:embed="rId2" cstate="print"/>
          <a:stretch>
            <a:fillRect/>
          </a:stretch>
        </p:blipFill>
        <p:spPr>
          <a:xfrm>
            <a:off x="3448961" y="7372963"/>
            <a:ext cx="171450" cy="171449"/>
          </a:xfrm>
          <a:prstGeom prst="rect">
            <a:avLst/>
          </a:prstGeom>
        </p:spPr>
      </p:pic>
      <p:sp>
        <p:nvSpPr>
          <p:cNvPr id="8" name="object 8"/>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9" name="object 9"/>
          <p:cNvGrpSpPr/>
          <p:nvPr/>
        </p:nvGrpSpPr>
        <p:grpSpPr>
          <a:xfrm>
            <a:off x="0" y="9718118"/>
            <a:ext cx="18288000" cy="568960"/>
            <a:chOff x="0" y="9718118"/>
            <a:chExt cx="18288000" cy="568960"/>
          </a:xfrm>
        </p:grpSpPr>
        <p:sp>
          <p:nvSpPr>
            <p:cNvPr id="10" name="object 10"/>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1" name="object 11"/>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2" name="object 12"/>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3" name="object 13"/>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5" name="object 15"/>
          <p:cNvPicPr/>
          <p:nvPr/>
        </p:nvPicPr>
        <p:blipFill>
          <a:blip r:embed="rId4" cstate="print"/>
          <a:stretch>
            <a:fillRect/>
          </a:stretch>
        </p:blipFill>
        <p:spPr>
          <a:xfrm>
            <a:off x="1701313" y="265924"/>
            <a:ext cx="2917163" cy="8618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112" y="627263"/>
            <a:ext cx="13429615" cy="1774070"/>
          </a:xfrm>
          <a:prstGeom prst="rect">
            <a:avLst/>
          </a:prstGeom>
        </p:spPr>
        <p:txBody>
          <a:bodyPr vert="horz" wrap="square" lIns="0" tIns="386509" rIns="0" bIns="0" rtlCol="0">
            <a:spAutoFit/>
          </a:bodyPr>
          <a:lstStyle/>
          <a:p>
            <a:pPr marL="3047365">
              <a:lnSpc>
                <a:spcPct val="100000"/>
              </a:lnSpc>
              <a:spcBef>
                <a:spcPts val="90"/>
              </a:spcBef>
            </a:pPr>
            <a:r>
              <a:rPr sz="8200" spc="-950" dirty="0"/>
              <a:t>MODEL</a:t>
            </a:r>
            <a:r>
              <a:rPr sz="8200" spc="-440" dirty="0"/>
              <a:t> </a:t>
            </a:r>
            <a:r>
              <a:rPr sz="8200" spc="-965" dirty="0"/>
              <a:t>DESIGN</a:t>
            </a:r>
            <a:endParaRPr sz="8200" dirty="0"/>
          </a:p>
        </p:txBody>
      </p:sp>
      <p:pic>
        <p:nvPicPr>
          <p:cNvPr id="3" name="object 3"/>
          <p:cNvPicPr/>
          <p:nvPr/>
        </p:nvPicPr>
        <p:blipFill>
          <a:blip r:embed="rId2" cstate="print"/>
          <a:stretch>
            <a:fillRect/>
          </a:stretch>
        </p:blipFill>
        <p:spPr>
          <a:xfrm>
            <a:off x="2514600" y="2903121"/>
            <a:ext cx="171450" cy="171449"/>
          </a:xfrm>
          <a:prstGeom prst="rect">
            <a:avLst/>
          </a:prstGeom>
        </p:spPr>
      </p:pic>
      <p:sp>
        <p:nvSpPr>
          <p:cNvPr id="4" name="object 4"/>
          <p:cNvSpPr txBox="1"/>
          <p:nvPr/>
        </p:nvSpPr>
        <p:spPr>
          <a:xfrm>
            <a:off x="3047781" y="2130766"/>
            <a:ext cx="11958320" cy="7857920"/>
          </a:xfrm>
          <a:prstGeom prst="rect">
            <a:avLst/>
          </a:prstGeom>
        </p:spPr>
        <p:txBody>
          <a:bodyPr vert="horz" wrap="square" lIns="0" tIns="100965" rIns="0" bIns="0" rtlCol="0">
            <a:spAutoFit/>
          </a:bodyPr>
          <a:lstStyle/>
          <a:p>
            <a:pPr marL="0" marR="0" algn="just">
              <a:buNone/>
            </a:pPr>
            <a:r>
              <a:rPr lang="en-IN" sz="2800" spc="300" dirty="0">
                <a:effectLst/>
                <a:latin typeface="Tahoma" panose="020B0604030504040204" pitchFamily="34" charset="0"/>
                <a:ea typeface="Tahoma" panose="020B0604030504040204" pitchFamily="34" charset="0"/>
                <a:cs typeface="Tahoma" panose="020B0604030504040204" pitchFamily="34" charset="0"/>
              </a:rPr>
              <a:t>Machine learning applications in supervised learning scenarios require robust training methodologies to ensure reliable performance. The development of accurate classification and regression models depends heavily on the availability of comprehensive labelled datasets that include both input features and target variables.</a:t>
            </a:r>
            <a:endParaRPr lang="en-US" sz="2800" spc="300" dirty="0">
              <a:effectLst/>
              <a:latin typeface="Tahoma" panose="020B0604030504040204" pitchFamily="34" charset="0"/>
              <a:ea typeface="Tahoma" panose="020B0604030504040204" pitchFamily="34" charset="0"/>
              <a:cs typeface="Tahoma" panose="020B0604030504040204" pitchFamily="34" charset="0"/>
            </a:endParaRPr>
          </a:p>
          <a:p>
            <a:pPr marL="0" marR="0" algn="just">
              <a:buNone/>
            </a:pPr>
            <a:r>
              <a:rPr lang="en-IN" sz="2800" spc="300" dirty="0">
                <a:effectLst/>
                <a:latin typeface="Tahoma" panose="020B0604030504040204" pitchFamily="34" charset="0"/>
                <a:ea typeface="Tahoma" panose="020B0604030504040204" pitchFamily="34" charset="0"/>
                <a:cs typeface="Tahoma" panose="020B0604030504040204" pitchFamily="34" charset="0"/>
              </a:rPr>
              <a:t>Effective model training requires substantial amounts of quality data to capture underlying patterns and relationships. The validation process involves testing trained models with independent datasets to evaluate predictive accuracy and generalization capability.</a:t>
            </a:r>
            <a:endParaRPr lang="en-US" sz="2800" spc="300" dirty="0">
              <a:effectLst/>
              <a:latin typeface="Tahoma" panose="020B0604030504040204" pitchFamily="34" charset="0"/>
              <a:ea typeface="Tahoma" panose="020B0604030504040204" pitchFamily="34" charset="0"/>
              <a:cs typeface="Tahoma" panose="020B0604030504040204" pitchFamily="34" charset="0"/>
            </a:endParaRPr>
          </a:p>
          <a:p>
            <a:pPr marL="0" marR="0" algn="just">
              <a:buNone/>
            </a:pPr>
            <a:r>
              <a:rPr lang="en-US" sz="2800" spc="300" dirty="0">
                <a:effectLst/>
                <a:latin typeface="Tahoma" panose="020B0604030504040204" pitchFamily="34" charset="0"/>
                <a:ea typeface="Tahoma" panose="020B0604030504040204" pitchFamily="34" charset="0"/>
                <a:cs typeface="Tahoma" panose="020B0604030504040204" pitchFamily="34" charset="0"/>
              </a:rPr>
              <a:t>We have used Random Forest Algorithm:</a:t>
            </a:r>
          </a:p>
          <a:p>
            <a:pPr marL="0" marR="0" algn="just">
              <a:buNone/>
            </a:pPr>
            <a:r>
              <a:rPr lang="en-US" sz="2800" spc="300" dirty="0">
                <a:latin typeface="Tahoma" panose="020B0604030504040204" pitchFamily="34" charset="0"/>
                <a:ea typeface="Tahoma" panose="020B0604030504040204" pitchFamily="34" charset="0"/>
                <a:cs typeface="Tahoma" panose="020B0604030504040204" pitchFamily="34" charset="0"/>
              </a:rPr>
              <a:t>   1. Input Features (Predictors).</a:t>
            </a:r>
          </a:p>
          <a:p>
            <a:pPr marL="0" marR="0" algn="just">
              <a:buNone/>
            </a:pPr>
            <a:r>
              <a:rPr lang="en-US" sz="2800" spc="300" dirty="0">
                <a:effectLst/>
                <a:latin typeface="Tahoma" panose="020B0604030504040204" pitchFamily="34" charset="0"/>
                <a:ea typeface="Tahoma" panose="020B0604030504040204" pitchFamily="34" charset="0"/>
                <a:cs typeface="Tahoma" panose="020B0604030504040204" pitchFamily="34" charset="0"/>
              </a:rPr>
              <a:t>   2.</a:t>
            </a:r>
            <a:r>
              <a:rPr lang="en-US" sz="2800" spc="300" dirty="0">
                <a:latin typeface="Tahoma" panose="020B0604030504040204" pitchFamily="34" charset="0"/>
                <a:ea typeface="Tahoma" panose="020B0604030504040204" pitchFamily="34" charset="0"/>
                <a:cs typeface="Tahoma" panose="020B0604030504040204" pitchFamily="34" charset="0"/>
              </a:rPr>
              <a:t> Target Variable</a:t>
            </a:r>
          </a:p>
          <a:p>
            <a:pPr marL="0" marR="0" algn="just">
              <a:buNone/>
            </a:pPr>
            <a:r>
              <a:rPr lang="en-US" sz="2800" spc="300" dirty="0">
                <a:latin typeface="Tahoma" panose="020B0604030504040204" pitchFamily="34" charset="0"/>
                <a:ea typeface="Tahoma" panose="020B0604030504040204" pitchFamily="34" charset="0"/>
                <a:cs typeface="Tahoma" panose="020B0604030504040204" pitchFamily="34" charset="0"/>
              </a:rPr>
              <a:t>   3. Model Workflow:</a:t>
            </a:r>
          </a:p>
          <a:p>
            <a:pPr marL="0" marR="0" algn="just">
              <a:buNone/>
            </a:pPr>
            <a:r>
              <a:rPr lang="en-US" sz="2800" spc="300" dirty="0">
                <a:effectLst/>
                <a:latin typeface="Tahoma" panose="020B0604030504040204" pitchFamily="34" charset="0"/>
                <a:ea typeface="Tahoma" panose="020B0604030504040204" pitchFamily="34" charset="0"/>
                <a:cs typeface="Tahoma" panose="020B0604030504040204" pitchFamily="34" charset="0"/>
              </a:rPr>
              <a:t>   4.</a:t>
            </a:r>
            <a:r>
              <a:rPr lang="en-US" sz="2800" spc="300" dirty="0">
                <a:latin typeface="Tahoma" panose="020B0604030504040204" pitchFamily="34" charset="0"/>
                <a:ea typeface="Tahoma" panose="020B0604030504040204" pitchFamily="34" charset="0"/>
                <a:cs typeface="Tahoma" panose="020B0604030504040204" pitchFamily="34" charset="0"/>
              </a:rPr>
              <a:t> Model Optimization.</a:t>
            </a:r>
          </a:p>
          <a:p>
            <a:pPr marL="0" marR="0" algn="just">
              <a:buNone/>
            </a:pPr>
            <a:r>
              <a:rPr lang="en-US" sz="2800" spc="300" dirty="0">
                <a:latin typeface="Tahoma" panose="020B0604030504040204" pitchFamily="34" charset="0"/>
                <a:ea typeface="Tahoma" panose="020B0604030504040204" pitchFamily="34" charset="0"/>
                <a:cs typeface="Tahoma" panose="020B0604030504040204" pitchFamily="34" charset="0"/>
              </a:rPr>
              <a:t>   5. Interpretability.</a:t>
            </a:r>
            <a:endParaRPr lang="en-US" sz="2800" spc="300" dirty="0">
              <a:effectLst/>
              <a:latin typeface="Tahoma" panose="020B0604030504040204" pitchFamily="34" charset="0"/>
              <a:ea typeface="Tahoma" panose="020B0604030504040204" pitchFamily="34" charset="0"/>
              <a:cs typeface="Tahoma" panose="020B0604030504040204" pitchFamily="34" charset="0"/>
            </a:endParaRPr>
          </a:p>
          <a:p>
            <a:pPr marL="0" marR="0" algn="just">
              <a:buNone/>
            </a:pPr>
            <a:endParaRPr lang="en-US" sz="2800" spc="3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object 5"/>
          <p:cNvPicPr/>
          <p:nvPr/>
        </p:nvPicPr>
        <p:blipFill>
          <a:blip r:embed="rId2" cstate="print"/>
          <a:stretch>
            <a:fillRect/>
          </a:stretch>
        </p:blipFill>
        <p:spPr>
          <a:xfrm>
            <a:off x="2503591" y="4628922"/>
            <a:ext cx="171450" cy="171449"/>
          </a:xfrm>
          <a:prstGeom prst="rect">
            <a:avLst/>
          </a:prstGeom>
        </p:spPr>
      </p:pic>
      <p:pic>
        <p:nvPicPr>
          <p:cNvPr id="6" name="object 6"/>
          <p:cNvPicPr/>
          <p:nvPr/>
        </p:nvPicPr>
        <p:blipFill>
          <a:blip r:embed="rId3" cstate="print"/>
          <a:stretch>
            <a:fillRect/>
          </a:stretch>
        </p:blipFill>
        <p:spPr>
          <a:xfrm>
            <a:off x="2428875" y="6376024"/>
            <a:ext cx="171450" cy="171449"/>
          </a:xfrm>
          <a:prstGeom prst="rect">
            <a:avLst/>
          </a:prstGeom>
        </p:spPr>
      </p:pic>
      <p:sp>
        <p:nvSpPr>
          <p:cNvPr id="8" name="object 8"/>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9" name="object 9"/>
          <p:cNvGrpSpPr/>
          <p:nvPr/>
        </p:nvGrpSpPr>
        <p:grpSpPr>
          <a:xfrm>
            <a:off x="0" y="9718118"/>
            <a:ext cx="18288000" cy="568960"/>
            <a:chOff x="0" y="9718118"/>
            <a:chExt cx="18288000" cy="568960"/>
          </a:xfrm>
        </p:grpSpPr>
        <p:sp>
          <p:nvSpPr>
            <p:cNvPr id="10" name="object 10"/>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1" name="object 11"/>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2" name="object 12"/>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3" name="object 13"/>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5" name="object 15"/>
          <p:cNvPicPr/>
          <p:nvPr/>
        </p:nvPicPr>
        <p:blipFill>
          <a:blip r:embed="rId4" cstate="print"/>
          <a:stretch>
            <a:fillRect/>
          </a:stretch>
        </p:blipFill>
        <p:spPr>
          <a:xfrm>
            <a:off x="1701313" y="265924"/>
            <a:ext cx="2917163" cy="8618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1997" rIns="0" bIns="0" rtlCol="0">
            <a:spAutoFit/>
          </a:bodyPr>
          <a:lstStyle/>
          <a:p>
            <a:pPr marL="2278380">
              <a:lnSpc>
                <a:spcPct val="100000"/>
              </a:lnSpc>
              <a:spcBef>
                <a:spcPts val="100"/>
              </a:spcBef>
            </a:pPr>
            <a:r>
              <a:rPr sz="6900" spc="-1135" dirty="0"/>
              <a:t>EXPECTED</a:t>
            </a:r>
            <a:r>
              <a:rPr sz="6900" spc="-345" dirty="0"/>
              <a:t> </a:t>
            </a:r>
            <a:r>
              <a:rPr sz="6900" spc="-855" dirty="0"/>
              <a:t>OUTCOMES</a:t>
            </a:r>
            <a:endParaRPr sz="6900"/>
          </a:p>
        </p:txBody>
      </p:sp>
      <p:pic>
        <p:nvPicPr>
          <p:cNvPr id="3" name="object 3"/>
          <p:cNvPicPr/>
          <p:nvPr/>
        </p:nvPicPr>
        <p:blipFill>
          <a:blip r:embed="rId2" cstate="print"/>
          <a:stretch>
            <a:fillRect/>
          </a:stretch>
        </p:blipFill>
        <p:spPr>
          <a:xfrm>
            <a:off x="4035803" y="3779382"/>
            <a:ext cx="161925" cy="161924"/>
          </a:xfrm>
          <a:prstGeom prst="rect">
            <a:avLst/>
          </a:prstGeom>
        </p:spPr>
      </p:pic>
      <p:pic>
        <p:nvPicPr>
          <p:cNvPr id="4" name="object 4"/>
          <p:cNvPicPr/>
          <p:nvPr/>
        </p:nvPicPr>
        <p:blipFill>
          <a:blip r:embed="rId2" cstate="print"/>
          <a:stretch>
            <a:fillRect/>
          </a:stretch>
        </p:blipFill>
        <p:spPr>
          <a:xfrm>
            <a:off x="4035803" y="5017632"/>
            <a:ext cx="161925" cy="161924"/>
          </a:xfrm>
          <a:prstGeom prst="rect">
            <a:avLst/>
          </a:prstGeom>
        </p:spPr>
      </p:pic>
      <p:pic>
        <p:nvPicPr>
          <p:cNvPr id="5" name="object 5"/>
          <p:cNvPicPr/>
          <p:nvPr/>
        </p:nvPicPr>
        <p:blipFill>
          <a:blip r:embed="rId3" cstate="print"/>
          <a:stretch>
            <a:fillRect/>
          </a:stretch>
        </p:blipFill>
        <p:spPr>
          <a:xfrm>
            <a:off x="4793040" y="5631994"/>
            <a:ext cx="171449" cy="171449"/>
          </a:xfrm>
          <a:prstGeom prst="rect">
            <a:avLst/>
          </a:prstGeom>
        </p:spPr>
      </p:pic>
      <p:pic>
        <p:nvPicPr>
          <p:cNvPr id="6" name="object 6"/>
          <p:cNvPicPr/>
          <p:nvPr/>
        </p:nvPicPr>
        <p:blipFill>
          <a:blip r:embed="rId4" cstate="print"/>
          <a:stretch>
            <a:fillRect/>
          </a:stretch>
        </p:blipFill>
        <p:spPr>
          <a:xfrm>
            <a:off x="4793040" y="6251119"/>
            <a:ext cx="171449" cy="171449"/>
          </a:xfrm>
          <a:prstGeom prst="rect">
            <a:avLst/>
          </a:prstGeom>
        </p:spPr>
      </p:pic>
      <p:pic>
        <p:nvPicPr>
          <p:cNvPr id="7" name="object 7"/>
          <p:cNvPicPr/>
          <p:nvPr/>
        </p:nvPicPr>
        <p:blipFill>
          <a:blip r:embed="rId5" cstate="print"/>
          <a:stretch>
            <a:fillRect/>
          </a:stretch>
        </p:blipFill>
        <p:spPr>
          <a:xfrm>
            <a:off x="4793040" y="6870244"/>
            <a:ext cx="171449" cy="171449"/>
          </a:xfrm>
          <a:prstGeom prst="rect">
            <a:avLst/>
          </a:prstGeom>
        </p:spPr>
      </p:pic>
      <p:pic>
        <p:nvPicPr>
          <p:cNvPr id="8" name="object 8"/>
          <p:cNvPicPr/>
          <p:nvPr/>
        </p:nvPicPr>
        <p:blipFill>
          <a:blip r:embed="rId4" cstate="print"/>
          <a:stretch>
            <a:fillRect/>
          </a:stretch>
        </p:blipFill>
        <p:spPr>
          <a:xfrm>
            <a:off x="4793040" y="7489369"/>
            <a:ext cx="171449" cy="171449"/>
          </a:xfrm>
          <a:prstGeom prst="rect">
            <a:avLst/>
          </a:prstGeom>
        </p:spPr>
      </p:pic>
      <p:pic>
        <p:nvPicPr>
          <p:cNvPr id="9" name="object 9"/>
          <p:cNvPicPr/>
          <p:nvPr/>
        </p:nvPicPr>
        <p:blipFill>
          <a:blip r:embed="rId6" cstate="print"/>
          <a:stretch>
            <a:fillRect/>
          </a:stretch>
        </p:blipFill>
        <p:spPr>
          <a:xfrm>
            <a:off x="4793040" y="8108494"/>
            <a:ext cx="171449" cy="171449"/>
          </a:xfrm>
          <a:prstGeom prst="rect">
            <a:avLst/>
          </a:prstGeom>
        </p:spPr>
      </p:pic>
      <p:sp>
        <p:nvSpPr>
          <p:cNvPr id="10" name="object 10"/>
          <p:cNvSpPr txBox="1"/>
          <p:nvPr/>
        </p:nvSpPr>
        <p:spPr>
          <a:xfrm>
            <a:off x="4416009" y="3483999"/>
            <a:ext cx="9487535" cy="5032660"/>
          </a:xfrm>
          <a:prstGeom prst="rect">
            <a:avLst/>
          </a:prstGeom>
        </p:spPr>
        <p:txBody>
          <a:bodyPr vert="horz" wrap="square" lIns="0" tIns="12700" rIns="0" bIns="0" rtlCol="0">
            <a:spAutoFit/>
          </a:bodyPr>
          <a:lstStyle/>
          <a:p>
            <a:pPr marL="12700" marR="1183640">
              <a:lnSpc>
                <a:spcPct val="116100"/>
              </a:lnSpc>
              <a:spcBef>
                <a:spcPts val="100"/>
              </a:spcBef>
            </a:pPr>
            <a:r>
              <a:rPr sz="3500" spc="140" dirty="0">
                <a:latin typeface="Tahoma"/>
                <a:cs typeface="Tahoma"/>
              </a:rPr>
              <a:t>High</a:t>
            </a:r>
            <a:r>
              <a:rPr sz="3500" spc="-120" dirty="0">
                <a:latin typeface="Tahoma"/>
                <a:cs typeface="Tahoma"/>
              </a:rPr>
              <a:t> </a:t>
            </a:r>
            <a:r>
              <a:rPr sz="3500" spc="355" dirty="0">
                <a:latin typeface="Tahoma"/>
                <a:cs typeface="Tahoma"/>
              </a:rPr>
              <a:t>accuracy</a:t>
            </a:r>
            <a:r>
              <a:rPr sz="3500" spc="-114" dirty="0">
                <a:latin typeface="Tahoma"/>
                <a:cs typeface="Tahoma"/>
              </a:rPr>
              <a:t> </a:t>
            </a:r>
            <a:r>
              <a:rPr lang="en-US" sz="3500" spc="395" dirty="0">
                <a:latin typeface="Tahoma"/>
                <a:cs typeface="Tahoma"/>
              </a:rPr>
              <a:t>road accident predictions.</a:t>
            </a:r>
            <a:endParaRPr sz="3500" dirty="0">
              <a:latin typeface="Tahoma"/>
              <a:cs typeface="Tahoma"/>
            </a:endParaRPr>
          </a:p>
          <a:p>
            <a:pPr marL="767080" marR="4370070" indent="-755015">
              <a:lnSpc>
                <a:spcPts val="4880"/>
              </a:lnSpc>
              <a:spcBef>
                <a:spcPts val="270"/>
              </a:spcBef>
            </a:pPr>
            <a:r>
              <a:rPr sz="3500" spc="145" dirty="0">
                <a:latin typeface="Tahoma"/>
                <a:cs typeface="Tahoma"/>
              </a:rPr>
              <a:t>Hybrid</a:t>
            </a:r>
            <a:r>
              <a:rPr sz="3500" spc="-114" dirty="0">
                <a:latin typeface="Tahoma"/>
                <a:cs typeface="Tahoma"/>
              </a:rPr>
              <a:t> </a:t>
            </a:r>
            <a:r>
              <a:rPr sz="3500" spc="295" dirty="0">
                <a:latin typeface="Tahoma"/>
                <a:cs typeface="Tahoma"/>
              </a:rPr>
              <a:t>model</a:t>
            </a:r>
            <a:r>
              <a:rPr sz="3500" spc="-114" dirty="0">
                <a:latin typeface="Tahoma"/>
                <a:cs typeface="Tahoma"/>
              </a:rPr>
              <a:t> </a:t>
            </a:r>
            <a:r>
              <a:rPr sz="3500" spc="185" dirty="0">
                <a:latin typeface="Tahoma"/>
                <a:cs typeface="Tahoma"/>
              </a:rPr>
              <a:t>achieves: </a:t>
            </a:r>
            <a:r>
              <a:rPr sz="3500" spc="85" dirty="0">
                <a:latin typeface="Tahoma"/>
                <a:cs typeface="Tahoma"/>
              </a:rPr>
              <a:t>Precision:</a:t>
            </a:r>
            <a:r>
              <a:rPr sz="3500" spc="-95" dirty="0">
                <a:latin typeface="Tahoma"/>
                <a:cs typeface="Tahoma"/>
              </a:rPr>
              <a:t> </a:t>
            </a:r>
            <a:r>
              <a:rPr sz="3500" spc="-20" dirty="0">
                <a:latin typeface="Tahoma"/>
                <a:cs typeface="Tahoma"/>
              </a:rPr>
              <a:t>0.85</a:t>
            </a:r>
            <a:endParaRPr sz="3500" dirty="0">
              <a:latin typeface="Tahoma"/>
              <a:cs typeface="Tahoma"/>
            </a:endParaRPr>
          </a:p>
          <a:p>
            <a:pPr marL="767080">
              <a:lnSpc>
                <a:spcPct val="100000"/>
              </a:lnSpc>
              <a:spcBef>
                <a:spcPts val="395"/>
              </a:spcBef>
            </a:pPr>
            <a:r>
              <a:rPr sz="3500" spc="130" dirty="0">
                <a:latin typeface="Tahoma"/>
                <a:cs typeface="Tahoma"/>
              </a:rPr>
              <a:t>Recall:</a:t>
            </a:r>
            <a:r>
              <a:rPr sz="3500" spc="-125" dirty="0">
                <a:latin typeface="Tahoma"/>
                <a:cs typeface="Tahoma"/>
              </a:rPr>
              <a:t> </a:t>
            </a:r>
            <a:r>
              <a:rPr sz="3500" spc="-20" dirty="0">
                <a:latin typeface="Tahoma"/>
                <a:cs typeface="Tahoma"/>
              </a:rPr>
              <a:t>0.88</a:t>
            </a:r>
            <a:endParaRPr sz="3500" dirty="0">
              <a:latin typeface="Tahoma"/>
              <a:cs typeface="Tahoma"/>
            </a:endParaRPr>
          </a:p>
          <a:p>
            <a:pPr marL="767080">
              <a:lnSpc>
                <a:spcPct val="100000"/>
              </a:lnSpc>
              <a:spcBef>
                <a:spcPts val="675"/>
              </a:spcBef>
            </a:pPr>
            <a:r>
              <a:rPr sz="3500" spc="-90" dirty="0">
                <a:latin typeface="Tahoma"/>
                <a:cs typeface="Tahoma"/>
              </a:rPr>
              <a:t>F1-</a:t>
            </a:r>
            <a:r>
              <a:rPr sz="3500" spc="110" dirty="0">
                <a:latin typeface="Tahoma"/>
                <a:cs typeface="Tahoma"/>
              </a:rPr>
              <a:t>Score:</a:t>
            </a:r>
            <a:r>
              <a:rPr sz="3500" spc="-80" dirty="0">
                <a:latin typeface="Tahoma"/>
                <a:cs typeface="Tahoma"/>
              </a:rPr>
              <a:t> </a:t>
            </a:r>
            <a:r>
              <a:rPr sz="3500" spc="-20" dirty="0">
                <a:latin typeface="Tahoma"/>
                <a:cs typeface="Tahoma"/>
              </a:rPr>
              <a:t>0.86</a:t>
            </a:r>
            <a:endParaRPr sz="3500" dirty="0">
              <a:latin typeface="Tahoma"/>
              <a:cs typeface="Tahoma"/>
            </a:endParaRPr>
          </a:p>
          <a:p>
            <a:pPr marL="767080">
              <a:lnSpc>
                <a:spcPct val="100000"/>
              </a:lnSpc>
              <a:spcBef>
                <a:spcPts val="675"/>
              </a:spcBef>
            </a:pPr>
            <a:r>
              <a:rPr sz="3500" spc="105" dirty="0">
                <a:latin typeface="Tahoma"/>
                <a:cs typeface="Tahoma"/>
              </a:rPr>
              <a:t>MAE:</a:t>
            </a:r>
            <a:r>
              <a:rPr sz="3500" spc="-120" dirty="0">
                <a:latin typeface="Tahoma"/>
                <a:cs typeface="Tahoma"/>
              </a:rPr>
              <a:t> </a:t>
            </a:r>
            <a:r>
              <a:rPr sz="3500" spc="-20" dirty="0">
                <a:latin typeface="Tahoma"/>
                <a:cs typeface="Tahoma"/>
              </a:rPr>
              <a:t>0.75</a:t>
            </a:r>
            <a:endParaRPr sz="3500" dirty="0">
              <a:latin typeface="Tahoma"/>
              <a:cs typeface="Tahoma"/>
            </a:endParaRPr>
          </a:p>
          <a:p>
            <a:pPr marL="767080">
              <a:lnSpc>
                <a:spcPct val="100000"/>
              </a:lnSpc>
              <a:spcBef>
                <a:spcPts val="675"/>
              </a:spcBef>
            </a:pPr>
            <a:r>
              <a:rPr sz="3500" spc="125" dirty="0">
                <a:latin typeface="Tahoma"/>
                <a:cs typeface="Tahoma"/>
              </a:rPr>
              <a:t>Real-</a:t>
            </a:r>
            <a:r>
              <a:rPr sz="3500" spc="185" dirty="0">
                <a:latin typeface="Tahoma"/>
                <a:cs typeface="Tahoma"/>
              </a:rPr>
              <a:t>time</a:t>
            </a:r>
            <a:r>
              <a:rPr sz="3500" spc="-114" dirty="0">
                <a:latin typeface="Tahoma"/>
                <a:cs typeface="Tahoma"/>
              </a:rPr>
              <a:t> </a:t>
            </a:r>
            <a:r>
              <a:rPr sz="3500" spc="290" dirty="0">
                <a:latin typeface="Tahoma"/>
                <a:cs typeface="Tahoma"/>
              </a:rPr>
              <a:t>recommendation</a:t>
            </a:r>
            <a:r>
              <a:rPr sz="3500" spc="-110" dirty="0">
                <a:latin typeface="Tahoma"/>
                <a:cs typeface="Tahoma"/>
              </a:rPr>
              <a:t> </a:t>
            </a:r>
            <a:r>
              <a:rPr sz="3500" spc="165" dirty="0">
                <a:latin typeface="Tahoma"/>
                <a:cs typeface="Tahoma"/>
              </a:rPr>
              <a:t>capabilities.</a:t>
            </a:r>
            <a:endParaRPr sz="3500" dirty="0">
              <a:latin typeface="Tahoma"/>
              <a:cs typeface="Tahoma"/>
            </a:endParaRPr>
          </a:p>
        </p:txBody>
      </p:sp>
      <p:sp>
        <p:nvSpPr>
          <p:cNvPr id="11" name="object 11"/>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12" name="object 12"/>
          <p:cNvGrpSpPr/>
          <p:nvPr/>
        </p:nvGrpSpPr>
        <p:grpSpPr>
          <a:xfrm>
            <a:off x="0" y="9718118"/>
            <a:ext cx="18288000" cy="568960"/>
            <a:chOff x="0" y="9718118"/>
            <a:chExt cx="18288000" cy="568960"/>
          </a:xfrm>
        </p:grpSpPr>
        <p:sp>
          <p:nvSpPr>
            <p:cNvPr id="13" name="object 13"/>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4" name="object 14"/>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5" name="object 15"/>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6" name="object 1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7" name="object 17"/>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8" name="object 18"/>
          <p:cNvPicPr/>
          <p:nvPr/>
        </p:nvPicPr>
        <p:blipFill>
          <a:blip r:embed="rId7" cstate="print"/>
          <a:stretch>
            <a:fillRect/>
          </a:stretch>
        </p:blipFill>
        <p:spPr>
          <a:xfrm>
            <a:off x="1701313" y="265924"/>
            <a:ext cx="2917163" cy="8618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187" y="1237901"/>
            <a:ext cx="4991100" cy="925830"/>
          </a:xfrm>
          <a:prstGeom prst="rect">
            <a:avLst/>
          </a:prstGeom>
        </p:spPr>
        <p:txBody>
          <a:bodyPr vert="horz" wrap="square" lIns="0" tIns="13335" rIns="0" bIns="0" rtlCol="0">
            <a:spAutoFit/>
          </a:bodyPr>
          <a:lstStyle/>
          <a:p>
            <a:pPr marL="12700">
              <a:lnSpc>
                <a:spcPct val="100000"/>
              </a:lnSpc>
              <a:spcBef>
                <a:spcPts val="105"/>
              </a:spcBef>
            </a:pPr>
            <a:r>
              <a:rPr spc="-565" dirty="0"/>
              <a:t>CONCLUSION</a:t>
            </a:r>
          </a:p>
        </p:txBody>
      </p:sp>
      <p:pic>
        <p:nvPicPr>
          <p:cNvPr id="3" name="object 3"/>
          <p:cNvPicPr/>
          <p:nvPr/>
        </p:nvPicPr>
        <p:blipFill>
          <a:blip r:embed="rId2" cstate="print"/>
          <a:stretch>
            <a:fillRect/>
          </a:stretch>
        </p:blipFill>
        <p:spPr>
          <a:xfrm>
            <a:off x="3429000" y="2339529"/>
            <a:ext cx="177232" cy="177231"/>
          </a:xfrm>
          <a:prstGeom prst="rect">
            <a:avLst/>
          </a:prstGeom>
        </p:spPr>
      </p:pic>
      <p:pic>
        <p:nvPicPr>
          <p:cNvPr id="4" name="object 4"/>
          <p:cNvPicPr/>
          <p:nvPr/>
        </p:nvPicPr>
        <p:blipFill>
          <a:blip r:embed="rId3" cstate="print"/>
          <a:stretch>
            <a:fillRect/>
          </a:stretch>
        </p:blipFill>
        <p:spPr>
          <a:xfrm>
            <a:off x="3417699" y="5229497"/>
            <a:ext cx="177232" cy="177231"/>
          </a:xfrm>
          <a:prstGeom prst="rect">
            <a:avLst/>
          </a:prstGeom>
        </p:spPr>
      </p:pic>
      <p:pic>
        <p:nvPicPr>
          <p:cNvPr id="5" name="object 5"/>
          <p:cNvPicPr/>
          <p:nvPr/>
        </p:nvPicPr>
        <p:blipFill>
          <a:blip r:embed="rId4" cstate="print"/>
          <a:stretch>
            <a:fillRect/>
          </a:stretch>
        </p:blipFill>
        <p:spPr>
          <a:xfrm>
            <a:off x="3424948" y="7429500"/>
            <a:ext cx="177232" cy="177231"/>
          </a:xfrm>
          <a:prstGeom prst="rect">
            <a:avLst/>
          </a:prstGeom>
        </p:spPr>
      </p:pic>
      <p:pic>
        <p:nvPicPr>
          <p:cNvPr id="6" name="object 6"/>
          <p:cNvPicPr/>
          <p:nvPr/>
        </p:nvPicPr>
        <p:blipFill>
          <a:blip r:embed="rId5" cstate="print"/>
          <a:stretch>
            <a:fillRect/>
          </a:stretch>
        </p:blipFill>
        <p:spPr>
          <a:xfrm>
            <a:off x="4736109" y="6144531"/>
            <a:ext cx="187078" cy="187078"/>
          </a:xfrm>
          <a:prstGeom prst="rect">
            <a:avLst/>
          </a:prstGeom>
        </p:spPr>
      </p:pic>
      <p:pic>
        <p:nvPicPr>
          <p:cNvPr id="7" name="object 7"/>
          <p:cNvPicPr/>
          <p:nvPr/>
        </p:nvPicPr>
        <p:blipFill>
          <a:blip r:embed="rId6" cstate="print"/>
          <a:stretch>
            <a:fillRect/>
          </a:stretch>
        </p:blipFill>
        <p:spPr>
          <a:xfrm>
            <a:off x="4736109" y="6804228"/>
            <a:ext cx="187078" cy="187078"/>
          </a:xfrm>
          <a:prstGeom prst="rect">
            <a:avLst/>
          </a:prstGeom>
        </p:spPr>
      </p:pic>
      <p:pic>
        <p:nvPicPr>
          <p:cNvPr id="8" name="object 8"/>
          <p:cNvPicPr/>
          <p:nvPr/>
        </p:nvPicPr>
        <p:blipFill>
          <a:blip r:embed="rId7" cstate="print"/>
          <a:stretch>
            <a:fillRect/>
          </a:stretch>
        </p:blipFill>
        <p:spPr>
          <a:xfrm>
            <a:off x="4736109" y="8123621"/>
            <a:ext cx="187078" cy="187078"/>
          </a:xfrm>
          <a:prstGeom prst="rect">
            <a:avLst/>
          </a:prstGeom>
        </p:spPr>
      </p:pic>
      <p:pic>
        <p:nvPicPr>
          <p:cNvPr id="9" name="object 9"/>
          <p:cNvPicPr/>
          <p:nvPr/>
        </p:nvPicPr>
        <p:blipFill>
          <a:blip r:embed="rId8" cstate="print"/>
          <a:stretch>
            <a:fillRect/>
          </a:stretch>
        </p:blipFill>
        <p:spPr>
          <a:xfrm>
            <a:off x="4736109" y="8783318"/>
            <a:ext cx="187078" cy="187078"/>
          </a:xfrm>
          <a:prstGeom prst="rect">
            <a:avLst/>
          </a:prstGeom>
        </p:spPr>
      </p:pic>
      <p:sp>
        <p:nvSpPr>
          <p:cNvPr id="10" name="object 10"/>
          <p:cNvSpPr txBox="1"/>
          <p:nvPr/>
        </p:nvSpPr>
        <p:spPr>
          <a:xfrm>
            <a:off x="4110874" y="2131183"/>
            <a:ext cx="10252710" cy="7421712"/>
          </a:xfrm>
          <a:prstGeom prst="rect">
            <a:avLst/>
          </a:prstGeom>
        </p:spPr>
        <p:txBody>
          <a:bodyPr vert="horz" wrap="square" lIns="0" tIns="12065" rIns="0" bIns="0" rtlCol="0">
            <a:spAutoFit/>
          </a:bodyPr>
          <a:lstStyle/>
          <a:p>
            <a:pPr marL="0" marR="0" algn="just">
              <a:lnSpc>
                <a:spcPct val="156000"/>
              </a:lnSpc>
              <a:buNone/>
            </a:pPr>
            <a:r>
              <a:rPr lang="en-IN" sz="2400" spc="-10" dirty="0">
                <a:effectLst/>
                <a:latin typeface="Tahoma" panose="020B0604030504040204" pitchFamily="34" charset="0"/>
                <a:ea typeface="Tahoma" panose="020B0604030504040204" pitchFamily="34" charset="0"/>
                <a:cs typeface="Tahoma" panose="020B0604030504040204" pitchFamily="34" charset="0"/>
              </a:rPr>
              <a:t>This project demonstrates the significant potential of machine learning in addressing critical societal challenges. The developed system provides a foundation for intelligent traffic safety management, offering practical solutions that can save lives and reduce economic losses from road accidents.</a:t>
            </a:r>
            <a:endParaRPr lang="en-US" sz="2400" dirty="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56000"/>
              </a:lnSpc>
              <a:buNone/>
            </a:pPr>
            <a:r>
              <a:rPr lang="en-IN" sz="2400" spc="-10" dirty="0">
                <a:effectLst/>
                <a:latin typeface="Tahoma" panose="020B0604030504040204" pitchFamily="34" charset="0"/>
                <a:ea typeface="Tahoma" panose="020B0604030504040204" pitchFamily="34" charset="0"/>
                <a:cs typeface="Tahoma" panose="020B0604030504040204" pitchFamily="34" charset="0"/>
              </a:rPr>
              <a:t>The integration of advanced analytics with real-world applications showcases the transformative power of data science in public safety. As traffic volumes continue to increase globally, such intelligent systems will become increasingly essential for maintaining road safety standards.</a:t>
            </a:r>
            <a:endParaRPr lang="en-US" sz="2400" dirty="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56000"/>
              </a:lnSpc>
            </a:pPr>
            <a:r>
              <a:rPr lang="en-IN" sz="2400" spc="-10" dirty="0">
                <a:effectLst/>
                <a:latin typeface="Tahoma" panose="020B0604030504040204" pitchFamily="34" charset="0"/>
                <a:ea typeface="Tahoma" panose="020B0604030504040204" pitchFamily="34" charset="0"/>
                <a:cs typeface="Tahoma" panose="020B0604030504040204" pitchFamily="34" charset="0"/>
              </a:rPr>
              <a:t>The success of this project opens numerous opportunities for further research and development in intelligent transportation systems, contributing to the broader goal of creating safer, more efficient transportation networks for society.</a:t>
            </a:r>
            <a:endParaRPr lang="en-US" sz="24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1" name="object 11"/>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12" name="object 12"/>
          <p:cNvGrpSpPr/>
          <p:nvPr/>
        </p:nvGrpSpPr>
        <p:grpSpPr>
          <a:xfrm>
            <a:off x="0" y="9718118"/>
            <a:ext cx="18288000" cy="568960"/>
            <a:chOff x="0" y="9718118"/>
            <a:chExt cx="18288000" cy="568960"/>
          </a:xfrm>
        </p:grpSpPr>
        <p:sp>
          <p:nvSpPr>
            <p:cNvPr id="13" name="object 13"/>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4" name="object 14"/>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5" name="object 15"/>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6" name="object 1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7" name="object 17"/>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8" name="object 18"/>
          <p:cNvPicPr/>
          <p:nvPr/>
        </p:nvPicPr>
        <p:blipFill>
          <a:blip r:embed="rId9" cstate="print"/>
          <a:stretch>
            <a:fillRect/>
          </a:stretch>
        </p:blipFill>
        <p:spPr>
          <a:xfrm>
            <a:off x="1701313" y="265924"/>
            <a:ext cx="2917163" cy="8618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629</Words>
  <Application>Microsoft Office PowerPoint</Application>
  <PresentationFormat>Custom</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Black</vt:lpstr>
      <vt:lpstr>Symbol</vt:lpstr>
      <vt:lpstr>Tahoma</vt:lpstr>
      <vt:lpstr>Times New Roman</vt:lpstr>
      <vt:lpstr>Office Theme</vt:lpstr>
      <vt:lpstr>ROAD ACCIDENT PREDICTION AND CLASSIFICATION</vt:lpstr>
      <vt:lpstr>PROJECT ABSTRACTION</vt:lpstr>
      <vt:lpstr>OVERVIEW</vt:lpstr>
      <vt:lpstr>KEY OBJECTIVES</vt:lpstr>
      <vt:lpstr>APPROACH</vt:lpstr>
      <vt:lpstr>METHODOLOGY</vt:lpstr>
      <vt:lpstr>MODEL DESIGN</vt:lpstr>
      <vt:lpstr>EXPECTED OUTCOMES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Vidyush Singh</dc:creator>
  <cp:keywords>DAGoUz0ciRk,BAFNhUfNWzE,0</cp:keywords>
  <cp:lastModifiedBy>HARSHEET KIET</cp:lastModifiedBy>
  <cp:revision>4</cp:revision>
  <dcterms:created xsi:type="dcterms:W3CDTF">2025-05-24T05:44:45Z</dcterms:created>
  <dcterms:modified xsi:type="dcterms:W3CDTF">2025-05-24T06:46:49Z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2025-05-24T00:00:00Z</vt:filetime>
  </property>
  <property fmtid="{D5CDD505-2E9C-101B-9397-08002B2CF9AE}" pid="3" name="Creator">
    <vt:lpwstr>Canva</vt:lpwstr>
  </property>
  <property fmtid="{D5CDD505-2E9C-101B-9397-08002B2CF9AE}" pid="4" name="LastSaved">
    <vt:filetime>2025-05-24T00:00:00Z</vt:filetime>
  </property>
  <property fmtid="{D5CDD505-2E9C-101B-9397-08002B2CF9AE}" pid="5" name="Producer">
    <vt:lpwstr>Canva</vt:lpwstr>
  </property>
</Properties>
</file>